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2" r:id="rId4"/>
    <p:sldId id="276" r:id="rId5"/>
    <p:sldId id="277" r:id="rId6"/>
    <p:sldId id="278" r:id="rId7"/>
    <p:sldId id="279" r:id="rId8"/>
    <p:sldId id="280" r:id="rId9"/>
    <p:sldId id="275" r:id="rId10"/>
    <p:sldId id="284" r:id="rId11"/>
    <p:sldId id="283" r:id="rId12"/>
    <p:sldId id="282" r:id="rId13"/>
    <p:sldId id="285" r:id="rId14"/>
    <p:sldId id="274" r:id="rId15"/>
    <p:sldId id="281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vbQP9Z4TSzPMSE9Cu9MtBa9Y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C80"/>
    <a:srgbClr val="FF897E"/>
    <a:srgbClr val="EC6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89180" autoAdjust="0"/>
  </p:normalViewPr>
  <p:slideViewPr>
    <p:cSldViewPr snapToGrid="0">
      <p:cViewPr varScale="1">
        <p:scale>
          <a:sx n="137" d="100"/>
          <a:sy n="137" d="100"/>
        </p:scale>
        <p:origin x="2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MSE is less to show the completeness of BEMD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00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 descr="Panoramic From Rood2-TD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 descr="blue strip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 descr="blue strip copy"/>
          <p:cNvPicPr preferRelativeResize="0"/>
          <p:nvPr/>
        </p:nvPicPr>
        <p:blipFill rotWithShape="1">
          <a:blip r:embed="rId4">
            <a:alphaModFix/>
          </a:blip>
          <a:srcRect l="-35" t="20168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 descr="Nevada_Master_stack_slogan_4c lar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>
            <a:spLocks noGrp="1"/>
          </p:cNvSpPr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15913" y="10668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3"/>
          </p:nvPr>
        </p:nvSpPr>
        <p:spPr>
          <a:xfrm>
            <a:off x="315913" y="37719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4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5913" y="10668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315913" y="37719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315913" y="1066800"/>
            <a:ext cx="4178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2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3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9" descr="blue strip copy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 descr="blue strip copy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 descr="Nevada_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76200" y="2224726"/>
            <a:ext cx="8991600" cy="111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/>
              <a:t>Feature extraction based on empirical mode decomposition for automatic mass classification of mammogram images</a:t>
            </a:r>
            <a:endParaRPr sz="2400" u="sng" dirty="0"/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307375" y="3162725"/>
            <a:ext cx="89916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 dirty="0">
                <a:solidFill>
                  <a:srgbClr val="999999"/>
                </a:solidFill>
              </a:rPr>
              <a:t>Negar </a:t>
            </a:r>
            <a:r>
              <a:rPr lang="en-US" sz="1800" dirty="0" err="1">
                <a:solidFill>
                  <a:srgbClr val="999999"/>
                </a:solidFill>
              </a:rPr>
              <a:t>Maghsoudi</a:t>
            </a:r>
            <a:r>
              <a:rPr lang="en-US" sz="1800" dirty="0">
                <a:solidFill>
                  <a:srgbClr val="999999"/>
                </a:solidFill>
              </a:rPr>
              <a:t> – Ashkan Reisi</a:t>
            </a:r>
            <a:endParaRPr sz="1800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Proposed Pipeline</a:t>
            </a:r>
            <a:endParaRPr dirty="0"/>
          </a:p>
        </p:txBody>
      </p:sp>
      <p:pic>
        <p:nvPicPr>
          <p:cNvPr id="10" name="Picture 9" descr="A collage of images of various shapes&#10;&#10;Description automatically generated">
            <a:extLst>
              <a:ext uri="{FF2B5EF4-FFF2-40B4-BE49-F238E27FC236}">
                <a16:creationId xmlns:a16="http://schemas.microsoft.com/office/drawing/2014/main" id="{AC1E045B-CCEA-C440-164D-E53776E7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0512"/>
            <a:ext cx="4254500" cy="5511800"/>
          </a:xfrm>
          <a:prstGeom prst="rect">
            <a:avLst/>
          </a:prstGeom>
        </p:spPr>
      </p:pic>
      <p:pic>
        <p:nvPicPr>
          <p:cNvPr id="12" name="Picture 11" descr="A collage of images of various shapes&#10;&#10;Description automatically generated">
            <a:extLst>
              <a:ext uri="{FF2B5EF4-FFF2-40B4-BE49-F238E27FC236}">
                <a16:creationId xmlns:a16="http://schemas.microsoft.com/office/drawing/2014/main" id="{B81507C8-EB4A-8B65-63F8-B611C0B5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31" y="1289474"/>
            <a:ext cx="4305300" cy="54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115961"/>
            <a:ext cx="3427228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Steps: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4. Feature extraction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Five GLCM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Seven GLRM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5. Classification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SVM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LDA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6. Performance evaluation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OI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MSE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PSNR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0" dirty="0">
              <a:latin typeface="+mn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Proposed Pipeline-Cont.</a:t>
            </a:r>
            <a:endParaRPr dirty="0"/>
          </a:p>
        </p:txBody>
      </p:sp>
      <p:pic>
        <p:nvPicPr>
          <p:cNvPr id="3" name="Picture 2" descr="A diagram of a method of processing&#10;&#10;Description automatically generated">
            <a:extLst>
              <a:ext uri="{FF2B5EF4-FFF2-40B4-BE49-F238E27FC236}">
                <a16:creationId xmlns:a16="http://schemas.microsoft.com/office/drawing/2014/main" id="{48DEB8BA-28EC-3DE4-B6CF-24C30C97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28" y="1146323"/>
            <a:ext cx="5411972" cy="575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2FC62-DF7E-C21F-EE3F-80DC084C1C68}"/>
              </a:ext>
            </a:extLst>
          </p:cNvPr>
          <p:cNvSpPr txBox="1"/>
          <p:nvPr/>
        </p:nvSpPr>
        <p:spPr>
          <a:xfrm>
            <a:off x="3362632" y="1083494"/>
            <a:ext cx="4257368" cy="1770698"/>
          </a:xfrm>
          <a:prstGeom prst="wedgeRoundRectCallout">
            <a:avLst>
              <a:gd name="adj1" fmla="val -66330"/>
              <a:gd name="adj2" fmla="val 298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Frequencies of variation of pixel intensity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Energy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Contrast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Entropy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Maximum Probability (Max. Prob)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Inverse Difference moment (Inv. Diff)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D30BB-6D3B-3B8D-1424-C804C94B7BFE}"/>
              </a:ext>
            </a:extLst>
          </p:cNvPr>
          <p:cNvSpPr txBox="1"/>
          <p:nvPr/>
        </p:nvSpPr>
        <p:spPr>
          <a:xfrm>
            <a:off x="3362632" y="1363974"/>
            <a:ext cx="4257368" cy="2485787"/>
          </a:xfrm>
          <a:prstGeom prst="wedgeRoundRectCallout">
            <a:avLst>
              <a:gd name="adj1" fmla="val -63097"/>
              <a:gd name="adj2" fmla="val 147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number of adjacent pixels with the same intensity in a particular direction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Short Run Emphasis (SRE)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Long Run Emphasis (LRE)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Gray Level Non-uniformity (GLN)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Run Percent (RP)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Run Length Non-uniformity (RLN)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Low Gray level Run Emphasis (LGRE)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High Gray level Run Emphasis (HGRE)</a:t>
            </a:r>
          </a:p>
        </p:txBody>
      </p:sp>
    </p:spTree>
    <p:extLst>
      <p:ext uri="{BB962C8B-B14F-4D97-AF65-F5344CB8AC3E}">
        <p14:creationId xmlns:p14="http://schemas.microsoft.com/office/powerpoint/2010/main" val="16700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5499100"/>
            <a:ext cx="8534400" cy="9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1400" dirty="0"/>
              <a:t>Decomposition of DDSM image B_3101_1. RIGHT_CC into its BIMFs. A. Decomposition by BEMD B. Decomposition by BEEMD C. Decomposition by the proposed MBEMD. (a) Input image (b) Mode 1: BIMF1 (c) Mode 2: BIMF 2 (d) Mode 3: BIMF3 (e) Mode 4: BIMF4</a:t>
            </a:r>
            <a:endParaRPr lang="en-US" sz="2000" b="0" dirty="0">
              <a:latin typeface="+mn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Comparison of EMD algorithms</a:t>
            </a:r>
            <a:endParaRPr dirty="0"/>
          </a:p>
        </p:txBody>
      </p:sp>
      <p:pic>
        <p:nvPicPr>
          <p:cNvPr id="7" name="Picture 6" descr="A collage of images of a planet&#10;&#10;Description automatically generated">
            <a:extLst>
              <a:ext uri="{FF2B5EF4-FFF2-40B4-BE49-F238E27FC236}">
                <a16:creationId xmlns:a16="http://schemas.microsoft.com/office/drawing/2014/main" id="{005D12E3-7436-8979-7EB3-93FB3259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130300"/>
            <a:ext cx="66421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Comparison of EMD algorithms/Feature Extraction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diagram of a mass abnormality&#10;&#10;Description automatically generated">
            <a:extLst>
              <a:ext uri="{FF2B5EF4-FFF2-40B4-BE49-F238E27FC236}">
                <a16:creationId xmlns:a16="http://schemas.microsoft.com/office/drawing/2014/main" id="{4BC97F89-F03F-70C9-2A02-67E3DE17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"/>
          <a:stretch/>
        </p:blipFill>
        <p:spPr>
          <a:xfrm>
            <a:off x="363794" y="1371600"/>
            <a:ext cx="4008237" cy="2057400"/>
          </a:xfrm>
          <a:prstGeom prst="rect">
            <a:avLst/>
          </a:prstGeom>
        </p:spPr>
      </p:pic>
      <p:pic>
        <p:nvPicPr>
          <p:cNvPr id="11" name="Picture 10" descr="A diagram of a diagram of a normality and mass ablaze&#10;&#10;Description automatically generated with medium confidence">
            <a:extLst>
              <a:ext uri="{FF2B5EF4-FFF2-40B4-BE49-F238E27FC236}">
                <a16:creationId xmlns:a16="http://schemas.microsoft.com/office/drawing/2014/main" id="{EE144AAF-59B7-B1B5-7BD8-1C0D88DB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"/>
          <a:stretch/>
        </p:blipFill>
        <p:spPr>
          <a:xfrm>
            <a:off x="4572000" y="1371600"/>
            <a:ext cx="4497393" cy="2057400"/>
          </a:xfrm>
          <a:prstGeom prst="rect">
            <a:avLst/>
          </a:prstGeom>
        </p:spPr>
      </p:pic>
      <p:pic>
        <p:nvPicPr>
          <p:cNvPr id="13" name="Picture 12" descr="A diagram of a mass abnormality&#10;&#10;Description automatically generated">
            <a:extLst>
              <a:ext uri="{FF2B5EF4-FFF2-40B4-BE49-F238E27FC236}">
                <a16:creationId xmlns:a16="http://schemas.microsoft.com/office/drawing/2014/main" id="{E8E333DC-7EB1-7544-6936-47DDFD0D2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4048181" cy="2142086"/>
          </a:xfrm>
          <a:prstGeom prst="rect">
            <a:avLst/>
          </a:prstGeom>
        </p:spPr>
      </p:pic>
      <p:pic>
        <p:nvPicPr>
          <p:cNvPr id="15" name="Picture 14" descr="A diagram of mass abnormality&#10;&#10;Description automatically generated">
            <a:extLst>
              <a:ext uri="{FF2B5EF4-FFF2-40B4-BE49-F238E27FC236}">
                <a16:creationId xmlns:a16="http://schemas.microsoft.com/office/drawing/2014/main" id="{E7DEE09C-F6F2-2A0A-06CC-D74128F721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3"/>
          <a:stretch/>
        </p:blipFill>
        <p:spPr>
          <a:xfrm>
            <a:off x="4572000" y="3962400"/>
            <a:ext cx="4415411" cy="22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244600"/>
            <a:ext cx="8534400" cy="515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>
                <a:latin typeface="+mn-lt"/>
              </a:rPr>
              <a:t>Orthogonality Index (OI): evaluation of orthogonality of decomposed IMFs        The lower OI the less leakage between the IMFs</a:t>
            </a: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b="0" dirty="0">
              <a:latin typeface="+mn-lt"/>
            </a:endParaRP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b="0" dirty="0">
              <a:latin typeface="+mn-lt"/>
            </a:endParaRP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>
                <a:latin typeface="+mn-lt"/>
              </a:rPr>
              <a:t>Mean Square Error (MSE): </a:t>
            </a: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b="0" dirty="0">
              <a:latin typeface="+mn-lt"/>
            </a:endParaRP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b="0" dirty="0">
              <a:latin typeface="+mn-lt"/>
            </a:endParaRPr>
          </a:p>
          <a:p>
            <a:pPr marL="5715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>
                <a:latin typeface="+mn-lt"/>
              </a:rPr>
              <a:t>Peak Signal to Noise Ratio (PSNR): </a:t>
            </a: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Evaluation Metrics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BAE570A-0E35-FB2C-82E8-795CFB9F669F}"/>
              </a:ext>
            </a:extLst>
          </p:cNvPr>
          <p:cNvCxnSpPr/>
          <p:nvPr/>
        </p:nvCxnSpPr>
        <p:spPr>
          <a:xfrm>
            <a:off x="1646766" y="2061384"/>
            <a:ext cx="37253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math symbol&#10;&#10;Description automatically generated">
            <a:extLst>
              <a:ext uri="{FF2B5EF4-FFF2-40B4-BE49-F238E27FC236}">
                <a16:creationId xmlns:a16="http://schemas.microsoft.com/office/drawing/2014/main" id="{807EC14F-5F03-C4FF-6EEC-57E961D9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70" y="3886200"/>
            <a:ext cx="4320059" cy="787400"/>
          </a:xfrm>
          <a:prstGeom prst="rect">
            <a:avLst/>
          </a:prstGeom>
        </p:spPr>
      </p:pic>
      <p:pic>
        <p:nvPicPr>
          <p:cNvPr id="12" name="Picture 11" descr="A black and white math symbol&#10;&#10;Description automatically generated">
            <a:extLst>
              <a:ext uri="{FF2B5EF4-FFF2-40B4-BE49-F238E27FC236}">
                <a16:creationId xmlns:a16="http://schemas.microsoft.com/office/drawing/2014/main" id="{38D62CFF-9068-5B6B-8045-939242D9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49" y="2374900"/>
            <a:ext cx="5880101" cy="922369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97A1F03-C5C1-F60E-6AE1-770B47089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199" y="5384800"/>
            <a:ext cx="2921001" cy="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400" y="3941762"/>
            <a:ext cx="8534400" cy="1344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>
                <a:latin typeface="+mn-lt"/>
              </a:rPr>
              <a:t>Lower OI in MBEMD        addresses mode mixing problem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>
                <a:latin typeface="+mn-lt"/>
              </a:rPr>
              <a:t>Lower MSE in MBEMD and higher PSNR        show the completeness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b="0" dirty="0">
              <a:latin typeface="+mn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b="0" dirty="0">
              <a:latin typeface="+mn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Performance Comparison</a:t>
            </a:r>
            <a:endParaRPr dirty="0"/>
          </a:p>
        </p:txBody>
      </p:sp>
      <p:pic>
        <p:nvPicPr>
          <p:cNvPr id="3" name="Picture 2" descr="A white sheet with numbers and lines&#10;&#10;Description automatically generated">
            <a:extLst>
              <a:ext uri="{FF2B5EF4-FFF2-40B4-BE49-F238E27FC236}">
                <a16:creationId xmlns:a16="http://schemas.microsoft.com/office/drawing/2014/main" id="{EF562327-9FB8-9CC8-200D-13FA7F28D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" y="1447788"/>
            <a:ext cx="9189315" cy="2006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C8DC45-6775-0CD2-BEBD-20994BDBCCC2}"/>
              </a:ext>
            </a:extLst>
          </p:cNvPr>
          <p:cNvCxnSpPr/>
          <p:nvPr/>
        </p:nvCxnSpPr>
        <p:spPr>
          <a:xfrm>
            <a:off x="3132666" y="4318809"/>
            <a:ext cx="37253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AC96E-D498-0608-CCC2-F2A05714C837}"/>
              </a:ext>
            </a:extLst>
          </p:cNvPr>
          <p:cNvCxnSpPr/>
          <p:nvPr/>
        </p:nvCxnSpPr>
        <p:spPr>
          <a:xfrm>
            <a:off x="5429672" y="4814109"/>
            <a:ext cx="4097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3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/>
              <a:t>Datasets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0" dirty="0"/>
          </a:p>
          <a:p>
            <a:r>
              <a:rPr lang="en-US" sz="2000" b="0" dirty="0"/>
              <a:t>Performing ten-fold cross validation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A2B8053-4479-CE54-01F3-D52702BD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68" y="2000865"/>
            <a:ext cx="6268064" cy="22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Results/SVM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7" name="Picture 6" descr="A table of performance indicators&#10;&#10;Description automatically generated">
            <a:extLst>
              <a:ext uri="{FF2B5EF4-FFF2-40B4-BE49-F238E27FC236}">
                <a16:creationId xmlns:a16="http://schemas.microsoft.com/office/drawing/2014/main" id="{C7637E87-D2A1-C07F-32C1-CAD3F2B9C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09" y="1352699"/>
            <a:ext cx="6802181" cy="52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Results/LDA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6BCFC894-C4D5-FECA-4D68-BCF80C30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82" y="1333500"/>
            <a:ext cx="673983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Results-MIAS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7" name="Picture 6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C2D6F808-3859-9520-697D-6BFE0808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6" y="1647517"/>
            <a:ext cx="8781067" cy="35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pic>
        <p:nvPicPr>
          <p:cNvPr id="15" name="Picture 1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7ED5548-7F28-B1D9-B27E-2F5DDF87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8" y="1313968"/>
            <a:ext cx="8330622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Results-DDSM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5" name="Picture 4" descr="A graph of a positive rate&#10;&#10;Description automatically generated">
            <a:extLst>
              <a:ext uri="{FF2B5EF4-FFF2-40B4-BE49-F238E27FC236}">
                <a16:creationId xmlns:a16="http://schemas.microsoft.com/office/drawing/2014/main" id="{5F48BBD5-2F44-BA3A-71AE-6C4C8B7F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5" y="1416756"/>
            <a:ext cx="8820969" cy="40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Results-MGM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5" name="Picture 4" descr="A graph of a positive rate&#10;&#10;Description automatically generated">
            <a:extLst>
              <a:ext uri="{FF2B5EF4-FFF2-40B4-BE49-F238E27FC236}">
                <a16:creationId xmlns:a16="http://schemas.microsoft.com/office/drawing/2014/main" id="{8BCDA778-830A-1C09-2021-D664C77A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7" y="1447800"/>
            <a:ext cx="8601025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Results-Accuracy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FDB0E968-42C7-1FFF-9743-B5CBF2215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0" y="1684594"/>
            <a:ext cx="8282820" cy="37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Comparison with Other Methods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C531E4BC-B56E-236A-3D48-6371258F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5" y="1447800"/>
            <a:ext cx="7196189" cy="47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Strengths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b="0" dirty="0"/>
              <a:t>Extensive comparison between different EMD-based decomposition methods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Utilizing three different datasets for evaluation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Proposing the new decomposition method which provides complete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71527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Limitations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7EFA-0B9C-880D-7F7C-446901E9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b="0" dirty="0"/>
              <a:t>Wrong method in applying cross-fold validation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Not providing enough detail in their proposed method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Small sample sizes in each dataset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Selective comparison with BEEMD in evaluations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Mostly focusing on the first BIMF in the comparisons (no aggregated result)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11505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899" y="1251857"/>
            <a:ext cx="8534400" cy="5225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dirty="0">
                <a:latin typeface="+mn-lt"/>
              </a:rPr>
              <a:t>To address these issues        incorporate BEMD technique to extract texture features</a:t>
            </a: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Introduction-Cont.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633640-CCA8-D219-8C6D-C174AA4881FE}"/>
              </a:ext>
            </a:extLst>
          </p:cNvPr>
          <p:cNvCxnSpPr/>
          <p:nvPr/>
        </p:nvCxnSpPr>
        <p:spPr>
          <a:xfrm>
            <a:off x="3648547" y="1616884"/>
            <a:ext cx="37253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graph of different waves&#10;&#10;Description automatically generated with medium confidence">
            <a:extLst>
              <a:ext uri="{FF2B5EF4-FFF2-40B4-BE49-F238E27FC236}">
                <a16:creationId xmlns:a16="http://schemas.microsoft.com/office/drawing/2014/main" id="{16C3D8E9-B45A-7868-B5F9-4B309360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09" y="2205767"/>
            <a:ext cx="5269292" cy="3933853"/>
          </a:xfrm>
          <a:prstGeom prst="rect">
            <a:avLst/>
          </a:prstGeom>
        </p:spPr>
      </p:pic>
      <p:sp>
        <p:nvSpPr>
          <p:cNvPr id="14" name="Google Shape;144;g24ff06d59c1_0_43">
            <a:extLst>
              <a:ext uri="{FF2B5EF4-FFF2-40B4-BE49-F238E27FC236}">
                <a16:creationId xmlns:a16="http://schemas.microsoft.com/office/drawing/2014/main" id="{F92E1903-2B9B-542D-162E-5E01C689D1D4}"/>
              </a:ext>
            </a:extLst>
          </p:cNvPr>
          <p:cNvSpPr txBox="1">
            <a:spLocks/>
          </p:cNvSpPr>
          <p:nvPr/>
        </p:nvSpPr>
        <p:spPr>
          <a:xfrm>
            <a:off x="88899" y="2408902"/>
            <a:ext cx="3481009" cy="249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0" dirty="0">
                <a:latin typeface="+mn-lt"/>
              </a:rPr>
              <a:t>The extracted BIMFs are strong characteristics of the texture features</a:t>
            </a:r>
          </a:p>
          <a:p>
            <a:pPr marL="114300" indent="0" algn="just">
              <a:lnSpc>
                <a:spcPct val="150000"/>
              </a:lnSpc>
              <a:buFont typeface="Noto Sans Symbols"/>
              <a:buNone/>
            </a:pPr>
            <a:r>
              <a:rPr lang="en-US" sz="2000" b="0" dirty="0">
                <a:latin typeface="+mn-lt"/>
              </a:rPr>
              <a:t>       BEMD has the mode mixing problem 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12283CC0-7E54-945D-0564-4D4A11E2326A}"/>
              </a:ext>
            </a:extLst>
          </p:cNvPr>
          <p:cNvSpPr/>
          <p:nvPr/>
        </p:nvSpPr>
        <p:spPr>
          <a:xfrm>
            <a:off x="318508" y="3976750"/>
            <a:ext cx="404386" cy="391886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D429226-CD1F-1E3E-F284-380633F1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199"/>
            <a:ext cx="8826478" cy="5597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BEEMD (Ensemble BEMD)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CAEA0-7AA2-1096-9BE8-55D6905494D0}"/>
              </a:ext>
            </a:extLst>
          </p:cNvPr>
          <p:cNvSpPr txBox="1"/>
          <p:nvPr/>
        </p:nvSpPr>
        <p:spPr>
          <a:xfrm>
            <a:off x="3179916" y="5379657"/>
            <a:ext cx="5506884" cy="1420261"/>
          </a:xfrm>
          <a:prstGeom prst="rect">
            <a:avLst/>
          </a:prstGeom>
          <a:solidFill>
            <a:srgbClr val="FF897E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Incomplete decomposition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Each f</a:t>
            </a:r>
            <a:r>
              <a:rPr lang="en-US" sz="2000" baseline="30000" dirty="0"/>
              <a:t>i</a:t>
            </a:r>
            <a:r>
              <a:rPr lang="en-US" sz="2000" dirty="0"/>
              <a:t>(</a:t>
            </a:r>
            <a:r>
              <a:rPr lang="en-US" sz="2000" dirty="0" err="1"/>
              <a:t>m,n</a:t>
            </a:r>
            <a:r>
              <a:rPr lang="en-US" sz="2000" dirty="0"/>
              <a:t>) is decomposed independently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Leading to reconstruction error       </a:t>
            </a:r>
          </a:p>
        </p:txBody>
      </p:sp>
    </p:spTree>
    <p:extLst>
      <p:ext uri="{BB962C8B-B14F-4D97-AF65-F5344CB8AC3E}">
        <p14:creationId xmlns:p14="http://schemas.microsoft.com/office/powerpoint/2010/main" val="19914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1. The first mode, BIMF1 is obtained in the same way</a:t>
            </a:r>
          </a:p>
          <a:p>
            <a:pPr marL="628650" indent="-514350" algn="just">
              <a:lnSpc>
                <a:spcPct val="150000"/>
              </a:lnSpc>
              <a:buFont typeface="+mj-lt"/>
              <a:buAutoNum type="romanUcPeriod"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2. The first residue is calculated as</a:t>
            </a:r>
          </a:p>
          <a:p>
            <a:pPr marL="628650" indent="-514350" algn="just">
              <a:lnSpc>
                <a:spcPct val="150000"/>
              </a:lnSpc>
              <a:buFont typeface="+mj-lt"/>
              <a:buAutoNum type="romanUcPeriod"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3. Decompose the residue by adding I realizations of white noise</a:t>
            </a:r>
          </a:p>
          <a:p>
            <a:pPr marL="628650" indent="-514350" algn="just">
              <a:lnSpc>
                <a:spcPct val="150000"/>
              </a:lnSpc>
              <a:buFont typeface="+mj-lt"/>
              <a:buAutoNum type="romanUcPeriod"/>
            </a:pPr>
            <a:endParaRPr lang="en-US" sz="2000" b="0" dirty="0">
              <a:latin typeface="+mn-lt"/>
            </a:endParaRPr>
          </a:p>
          <a:p>
            <a:pPr marL="628650" indent="-514350" algn="just">
              <a:lnSpc>
                <a:spcPct val="150000"/>
              </a:lnSpc>
              <a:buFont typeface="+mj-lt"/>
              <a:buAutoNum type="romanUcPeriod"/>
            </a:pPr>
            <a:endParaRPr lang="en-US" sz="2000" b="0" dirty="0">
              <a:latin typeface="+mn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MBEMD (Modified BEMD)</a:t>
            </a:r>
            <a:endParaRPr dirty="0"/>
          </a:p>
        </p:txBody>
      </p:sp>
      <p:pic>
        <p:nvPicPr>
          <p:cNvPr id="3" name="Picture 2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23928156-D297-A61A-53DB-8B67FAE5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54" y="1841065"/>
            <a:ext cx="4087091" cy="8774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4C62FAD-AAF0-9411-48BF-72FE7578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99" y="3526197"/>
            <a:ext cx="4546600" cy="609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A829521-16FD-1877-4BDF-748B8E55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49" y="5019675"/>
            <a:ext cx="6337300" cy="10287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9151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4. The residues and BIMFs are obtained as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5. The reconstructed image is obtained by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en-US" sz="2000" b="0" dirty="0">
              <a:latin typeface="+mn-lt"/>
            </a:endParaRP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MBEMD (Modified BEMD)-Cont.</a:t>
            </a:r>
            <a:endParaRPr dirty="0"/>
          </a:p>
        </p:txBody>
      </p:sp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4E48DFAF-26A3-532E-59AA-5DB976F3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955800"/>
            <a:ext cx="6756400" cy="18923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EBF4FFC-9323-A92D-9966-C327FEBE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927600"/>
            <a:ext cx="4826000" cy="9652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84524C-C150-7652-3B6C-3365D33C9343}"/>
              </a:ext>
            </a:extLst>
          </p:cNvPr>
          <p:cNvSpPr txBox="1"/>
          <p:nvPr/>
        </p:nvSpPr>
        <p:spPr>
          <a:xfrm>
            <a:off x="-127000" y="7812653"/>
            <a:ext cx="8966200" cy="1881925"/>
          </a:xfrm>
          <a:prstGeom prst="rect">
            <a:avLst/>
          </a:prstGeom>
          <a:solidFill>
            <a:srgbClr val="A5EC80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Complete decomposition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Negligible reconstruction error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Better separation of modes        no mode mixing problem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Reducing the number of sifting iterations        less computational complexity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390B40-FDD5-1E8C-70BA-0CAF422016AE}"/>
              </a:ext>
            </a:extLst>
          </p:cNvPr>
          <p:cNvCxnSpPr/>
          <p:nvPr/>
        </p:nvCxnSpPr>
        <p:spPr>
          <a:xfrm>
            <a:off x="3831166" y="8093884"/>
            <a:ext cx="37253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0A8E6-E8BD-5AB9-AA70-F697E464CCD8}"/>
              </a:ext>
            </a:extLst>
          </p:cNvPr>
          <p:cNvCxnSpPr/>
          <p:nvPr/>
        </p:nvCxnSpPr>
        <p:spPr>
          <a:xfrm>
            <a:off x="4957233" y="8119284"/>
            <a:ext cx="37253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green rectangular sign with black text&#10;&#10;Description automatically generated">
            <a:extLst>
              <a:ext uri="{FF2B5EF4-FFF2-40B4-BE49-F238E27FC236}">
                <a16:creationId xmlns:a16="http://schemas.microsoft.com/office/drawing/2014/main" id="{4F4282A8-BEA1-533C-7909-08E104A8B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" y="5020978"/>
            <a:ext cx="8157535" cy="17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 Mixing Problem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59FF99-216E-47C6-E798-15F30F046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DEBC789-8160-E2E3-B568-8A752A74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023751"/>
            <a:ext cx="5588000" cy="58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Three datasets: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dirty="0">
                <a:latin typeface="+mn-lt"/>
              </a:rPr>
              <a:t>MIAS: 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+mn-lt"/>
              </a:rPr>
              <a:t>	Resizing images to 1024 * 1024 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+mn-lt"/>
              </a:rPr>
              <a:t>	Out of 322 MLO view images, picked 39 with malignant and 53 with benign type of mass.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dirty="0">
                <a:latin typeface="+mn-lt"/>
              </a:rPr>
              <a:t>DDSM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+mn-lt"/>
              </a:rPr>
              <a:t>	2500 patients (both breasts + MLO and CC) took 60 images with benign and 60 with malignant masses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dirty="0">
                <a:latin typeface="+mn-lt"/>
              </a:rPr>
              <a:t>Mahatma Gandhi Memorial Hospital (MGM)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+mn-lt"/>
              </a:rPr>
              <a:t>	176 images (MLO and CC) 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+mn-lt"/>
              </a:rPr>
              <a:t>	Resizing 1954 * 2410</a:t>
            </a: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Datasets &amp; Environment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F8BC3-4813-5AE7-C1EE-9E58D79A6CB2}"/>
              </a:ext>
            </a:extLst>
          </p:cNvPr>
          <p:cNvSpPr txBox="1"/>
          <p:nvPr/>
        </p:nvSpPr>
        <p:spPr>
          <a:xfrm>
            <a:off x="4875999" y="4167932"/>
            <a:ext cx="4257368" cy="2385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+mn-lt"/>
              </a:rPr>
              <a:t>Environment: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>
                <a:latin typeface="+mn-lt"/>
              </a:rPr>
              <a:t>MATLAB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>
                <a:latin typeface="+mn-lt"/>
              </a:rPr>
              <a:t>Intel Core i3 processor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>
                <a:latin typeface="+mn-lt"/>
              </a:rPr>
              <a:t>2.10 GHz CPU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0" dirty="0">
                <a:latin typeface="+mn-lt"/>
              </a:rPr>
              <a:t>4 GB RAM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2C73-9192-4C05-8C70-7AC55B170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Google Shape;144;g24ff06d59c1_0_43">
            <a:extLst>
              <a:ext uri="{FF2B5EF4-FFF2-40B4-BE49-F238E27FC236}">
                <a16:creationId xmlns:a16="http://schemas.microsoft.com/office/drawing/2014/main" id="{CFF9D25F-9377-4043-A710-76BBA137D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3427228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Steps: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1. Pre-processing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+mn-lt"/>
              </a:rPr>
              <a:t>CLAHE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Gaussian smoothing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2. ROI extraction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+mn-lt"/>
              </a:rPr>
              <a:t>Manual cropping</a:t>
            </a:r>
            <a:endParaRPr lang="en-US" sz="1900" b="0" dirty="0"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2000" b="0" dirty="0">
                <a:latin typeface="+mn-lt"/>
              </a:rPr>
              <a:t>3. Decomposition (4 IMFs)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BEMD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0" dirty="0">
                <a:latin typeface="+mn-lt"/>
              </a:rPr>
              <a:t>MBEMD</a:t>
            </a:r>
          </a:p>
        </p:txBody>
      </p:sp>
      <p:sp>
        <p:nvSpPr>
          <p:cNvPr id="6" name="Google Shape;143;g24ff06d59c1_0_43">
            <a:extLst>
              <a:ext uri="{FF2B5EF4-FFF2-40B4-BE49-F238E27FC236}">
                <a16:creationId xmlns:a16="http://schemas.microsoft.com/office/drawing/2014/main" id="{486F1909-7B55-46BD-BC76-5070881C7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Proposed Pipeline</a:t>
            </a:r>
            <a:endParaRPr dirty="0"/>
          </a:p>
        </p:txBody>
      </p:sp>
      <p:pic>
        <p:nvPicPr>
          <p:cNvPr id="3" name="Picture 2" descr="A diagram of a method of processing&#10;&#10;Description automatically generated">
            <a:extLst>
              <a:ext uri="{FF2B5EF4-FFF2-40B4-BE49-F238E27FC236}">
                <a16:creationId xmlns:a16="http://schemas.microsoft.com/office/drawing/2014/main" id="{48DEB8BA-28EC-3DE4-B6CF-24C30C97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28" y="1146323"/>
            <a:ext cx="5411972" cy="5752952"/>
          </a:xfrm>
          <a:prstGeom prst="rect">
            <a:avLst/>
          </a:prstGeom>
        </p:spPr>
      </p:pic>
      <p:pic>
        <p:nvPicPr>
          <p:cNvPr id="8" name="Picture 7" descr="Close-up of a breast cancer&#10;&#10;Description automatically generated">
            <a:extLst>
              <a:ext uri="{FF2B5EF4-FFF2-40B4-BE49-F238E27FC236}">
                <a16:creationId xmlns:a16="http://schemas.microsoft.com/office/drawing/2014/main" id="{AFF7FC3A-C646-D358-D63D-2519902D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531" y="4022799"/>
            <a:ext cx="54356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642</Words>
  <Application>Microsoft Macintosh PowerPoint</Application>
  <PresentationFormat>On-screen Show (4:3)</PresentationFormat>
  <Paragraphs>153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Courier New</vt:lpstr>
      <vt:lpstr>Noto Sans Symbols</vt:lpstr>
      <vt:lpstr>Wingdings</vt:lpstr>
      <vt:lpstr>2_UNR-landscape</vt:lpstr>
      <vt:lpstr>Feature extraction based on empirical mode decomposition for automatic mass classification of mammogram images</vt:lpstr>
      <vt:lpstr>Introduction</vt:lpstr>
      <vt:lpstr>Introduction-Cont.</vt:lpstr>
      <vt:lpstr>BEEMD (Ensemble BEMD)</vt:lpstr>
      <vt:lpstr>MBEMD (Modified BEMD)</vt:lpstr>
      <vt:lpstr>MBEMD (Modified BEMD)-Cont.</vt:lpstr>
      <vt:lpstr>Mode Mixing Problem</vt:lpstr>
      <vt:lpstr>Datasets &amp; Environment</vt:lpstr>
      <vt:lpstr>Proposed Pipeline</vt:lpstr>
      <vt:lpstr>Proposed Pipeline</vt:lpstr>
      <vt:lpstr>Proposed Pipeline-Cont.</vt:lpstr>
      <vt:lpstr>Comparison of EMD algorithms</vt:lpstr>
      <vt:lpstr>Comparison of EMD algorithms/Feature Extraction</vt:lpstr>
      <vt:lpstr>Evaluation Metrics</vt:lpstr>
      <vt:lpstr>Performance Comparison</vt:lpstr>
      <vt:lpstr>Experimental Results</vt:lpstr>
      <vt:lpstr>Experimental Results/SVM</vt:lpstr>
      <vt:lpstr>Experimental Results/LDA</vt:lpstr>
      <vt:lpstr>Experimental Results-MIAS</vt:lpstr>
      <vt:lpstr>Experimental Results-DDSM</vt:lpstr>
      <vt:lpstr>Experimental Results-MGM</vt:lpstr>
      <vt:lpstr>Experimental Results-Accuracy</vt:lpstr>
      <vt:lpstr>Comparison with Other Methods</vt:lpstr>
      <vt:lpstr>Strengths</vt:lpstr>
      <vt:lpstr>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Tavakkoli</dc:creator>
  <cp:lastModifiedBy>Zeynab Maghsoudi</cp:lastModifiedBy>
  <cp:revision>87</cp:revision>
  <dcterms:created xsi:type="dcterms:W3CDTF">2019-01-03T19:48:27Z</dcterms:created>
  <dcterms:modified xsi:type="dcterms:W3CDTF">2023-12-04T19:04:08Z</dcterms:modified>
</cp:coreProperties>
</file>