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vbQP9Z4TSzPMSE9Cu9MtBa9Y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ff06d59c1_0_8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ff06d59c1_0_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4ff06d59c1_0_8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ff06d59c1_0_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ff06d59c1_0_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4ff06d59c1_0_1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ff06d59c1_0_15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4ff06d59c1_0_1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4ff06d59c1_0_15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ff06d59c1_0_29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ff06d59c1_0_29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4ff06d59c1_0_29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ff06d59c1_0_8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ff06d59c1_0_8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4ff06d59c1_0_84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ff06d59c1_0_76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ff06d59c1_0_76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4ff06d59c1_0_76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4d421c686_0_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g284d421c686_0_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84d421c686_0_1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ff06d59c1_0_43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ff06d59c1_0_43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Liver, Liver Tumor, Pancreas, and Multi-organ </a:t>
            </a:r>
            <a:endParaRPr/>
          </a:p>
        </p:txBody>
      </p:sp>
      <p:sp>
        <p:nvSpPr>
          <p:cNvPr id="141" name="Google Shape;141;g24ff06d59c1_0_43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ff06d59c1_0_36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ff06d59c1_0_36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ff06d59c1_0_36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ff06d59c1_0_22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ff06d59c1_0_2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4ff06d59c1_0_22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ff06d59c1_0_57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ff06d59c1_0_57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4ff06d59c1_0_57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ff0694b24_1_15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ff0694b24_1_1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4ff0694b24_1_15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ff0694b24_1_2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ff0694b24_1_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4ff0694b24_1_2:notes"/>
          <p:cNvSpPr txBox="1"/>
          <p:nvPr>
            <p:ph idx="12" type="sldNum"/>
          </p:nvPr>
        </p:nvSpPr>
        <p:spPr>
          <a:xfrm>
            <a:off x="3884613" y="8829675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ic From Rood2-TD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-35" r="0" t="20168"/>
          <a:stretch/>
        </p:blipFill>
        <p:spPr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Master_stack_slogan_4c larg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subTitle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15913" y="10668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3" type="body"/>
          </p:nvPr>
        </p:nvSpPr>
        <p:spPr>
          <a:xfrm>
            <a:off x="315913" y="37719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4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15913" y="10668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2" type="body"/>
          </p:nvPr>
        </p:nvSpPr>
        <p:spPr>
          <a:xfrm>
            <a:off x="315913" y="37719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15913" y="1066800"/>
            <a:ext cx="4178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3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630238" y="2505075"/>
            <a:ext cx="386873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4" type="body"/>
          </p:nvPr>
        </p:nvSpPr>
        <p:spPr>
          <a:xfrm>
            <a:off x="4629150" y="2505075"/>
            <a:ext cx="3887788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/>
          <p:nvPr>
            <p:ph idx="2" type="pic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5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lue strip copy"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N"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ctrTitle"/>
          </p:nvPr>
        </p:nvSpPr>
        <p:spPr>
          <a:xfrm>
            <a:off x="51300" y="2164425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Evaluation of Loss Functions for Segmentation of Mammography Images</a:t>
            </a:r>
            <a:endParaRPr b="0" sz="2600" u="sng"/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307375" y="3162725"/>
            <a:ext cx="89916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1800">
                <a:solidFill>
                  <a:srgbClr val="999999"/>
                </a:solidFill>
              </a:rPr>
              <a:t>Christopher Collum</a:t>
            </a:r>
            <a:endParaRPr sz="1800">
              <a:solidFill>
                <a:srgbClr val="99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1800">
                <a:solidFill>
                  <a:srgbClr val="999999"/>
                </a:solidFill>
              </a:rPr>
              <a:t>Ayesh Meepaganithage</a:t>
            </a:r>
            <a:endParaRPr sz="1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ff06d59c1_0_8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Dice Loss</a:t>
            </a:r>
            <a:endParaRPr/>
          </a:p>
        </p:txBody>
      </p:sp>
      <p:sp>
        <p:nvSpPr>
          <p:cNvPr id="201" name="Google Shape;201;g24ff06d59c1_0_8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Designed to address class imbalance in image segmentation tasks.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Penalizes the model more heavily for misclassifying foreground pixels than background pixels.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It has been shown to be effective in a variety of image segmentation tasks.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It can be more sensitive to noise and outliers than cross-entropy loss.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It can be more difficult to tune the hyperparameters of Dice loss than cross-entropy loss.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400"/>
              <a:buChar char="●"/>
            </a:pPr>
            <a:r>
              <a:rPr b="0" lang="en-US" sz="1400">
                <a:solidFill>
                  <a:srgbClr val="0B5394"/>
                </a:solidFill>
                <a:highlight>
                  <a:srgbClr val="FFFFFF"/>
                </a:highlight>
              </a:rPr>
              <a:t>Y represents the ground truth or true positive region (the target).</a:t>
            </a:r>
            <a:endParaRPr b="0" sz="14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0B5394"/>
              </a:buClr>
              <a:buSzPts val="1400"/>
              <a:buChar char="●"/>
            </a:pPr>
            <a:r>
              <a:rPr b="0" lang="en-US" sz="1400">
                <a:solidFill>
                  <a:srgbClr val="0B5394"/>
                </a:solidFill>
                <a:highlight>
                  <a:srgbClr val="FFFFFF"/>
                </a:highlight>
              </a:rPr>
              <a:t>Y`  represents the predicted positive region (the model's output).</a:t>
            </a:r>
            <a:endParaRPr b="0" sz="1400">
              <a:solidFill>
                <a:srgbClr val="0B5394"/>
              </a:solidFill>
              <a:highlight>
                <a:srgbClr val="FFFFFF"/>
              </a:highlight>
            </a:endParaRPr>
          </a:p>
        </p:txBody>
      </p:sp>
      <p:sp>
        <p:nvSpPr>
          <p:cNvPr id="202" name="Google Shape;202;g24ff06d59c1_0_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3" name="Google Shape;203;g24ff06d59c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150" y="3997250"/>
            <a:ext cx="3025675" cy="6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ff06d59c1_0_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Focal Loss</a:t>
            </a:r>
            <a:endParaRPr/>
          </a:p>
        </p:txBody>
      </p:sp>
      <p:sp>
        <p:nvSpPr>
          <p:cNvPr id="210" name="Google Shape;210;g24ff06d59c1_0_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b="0" lang="en-US" sz="1800"/>
              <a:t>A</a:t>
            </a:r>
            <a:r>
              <a:rPr b="0" lang="en-US" sz="1800"/>
              <a:t> variation of Binary Cross-Entropy. </a:t>
            </a:r>
            <a:endParaRPr b="0"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b="0" lang="en-US" sz="1800"/>
              <a:t>It down-weights the contribution of easy examples and enables the model to focus more on learning hard examples.</a:t>
            </a:r>
            <a:endParaRPr b="0"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b="0" lang="en-US" sz="1800"/>
              <a:t>Works well for highly imbalanced class scenarios.</a:t>
            </a:r>
            <a:endParaRPr b="0"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175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F5597"/>
              </a:buClr>
              <a:buSzPts val="1400"/>
              <a:buFont typeface="Arial"/>
              <a:buChar char="●"/>
            </a:pPr>
            <a:r>
              <a:rPr b="0" i="1" lang="en-US" sz="1400">
                <a:solidFill>
                  <a:srgbClr val="2F5597"/>
                </a:solidFill>
                <a:highlight>
                  <a:srgbClr val="FFFFFF"/>
                </a:highlight>
              </a:rPr>
              <a:t>p</a:t>
            </a:r>
            <a:r>
              <a:rPr b="0" baseline="-25000" i="1" lang="en-US" sz="1400">
                <a:solidFill>
                  <a:srgbClr val="2F5597"/>
                </a:solidFill>
                <a:highlight>
                  <a:srgbClr val="FFFFFF"/>
                </a:highlight>
              </a:rPr>
              <a:t>t</a:t>
            </a:r>
            <a:r>
              <a:rPr b="0" i="1" lang="en-US" sz="1400">
                <a:solidFill>
                  <a:srgbClr val="2F5597"/>
                </a:solidFill>
                <a:highlight>
                  <a:srgbClr val="FFFFFF"/>
                </a:highlight>
              </a:rPr>
              <a:t> </a:t>
            </a:r>
            <a:r>
              <a:rPr b="0" lang="en-US" sz="1400">
                <a:solidFill>
                  <a:srgbClr val="2F5597"/>
                </a:solidFill>
                <a:highlight>
                  <a:srgbClr val="FFFFFF"/>
                </a:highlight>
              </a:rPr>
              <a:t>is the predicted probability that the example is positive</a:t>
            </a:r>
            <a:endParaRPr b="0" sz="1400">
              <a:solidFill>
                <a:srgbClr val="2F5597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400"/>
              <a:buFont typeface="Arial"/>
              <a:buChar char="●"/>
            </a:pPr>
            <a:r>
              <a:rPr b="0" i="1" lang="en-US" sz="1400">
                <a:solidFill>
                  <a:srgbClr val="2F5597"/>
                </a:solidFill>
                <a:highlight>
                  <a:srgbClr val="FFFFFF"/>
                </a:highlight>
              </a:rPr>
              <a:t>γ</a:t>
            </a:r>
            <a:r>
              <a:rPr b="0" lang="en-US" sz="1400">
                <a:solidFill>
                  <a:srgbClr val="2F5597"/>
                </a:solidFill>
                <a:highlight>
                  <a:srgbClr val="FFFFFF"/>
                </a:highlight>
              </a:rPr>
              <a:t> is a hyperparameter that controls the focus on hard examples</a:t>
            </a:r>
            <a:endParaRPr b="0" sz="1400">
              <a:solidFill>
                <a:srgbClr val="2F5597"/>
              </a:solidFill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400"/>
              <a:buFont typeface="Arial"/>
              <a:buChar char="●"/>
            </a:pPr>
            <a:r>
              <a:rPr b="0" lang="en-US" sz="1400">
                <a:solidFill>
                  <a:srgbClr val="2F5597"/>
                </a:solidFill>
                <a:highlight>
                  <a:srgbClr val="FFFFFF"/>
                </a:highlight>
              </a:rPr>
              <a:t>If </a:t>
            </a:r>
            <a:r>
              <a:rPr b="0" i="1" lang="en-US" sz="1400">
                <a:solidFill>
                  <a:srgbClr val="2F5597"/>
                </a:solidFill>
                <a:highlight>
                  <a:srgbClr val="FFFFFF"/>
                </a:highlight>
              </a:rPr>
              <a:t>γ</a:t>
            </a:r>
            <a:r>
              <a:rPr b="0" lang="en-US" sz="1400">
                <a:solidFill>
                  <a:srgbClr val="2F5597"/>
                </a:solidFill>
                <a:highlight>
                  <a:srgbClr val="FFFFFF"/>
                </a:highlight>
              </a:rPr>
              <a:t> is equal to 0, then focal loss is equivalent to cross-entropy loss.</a:t>
            </a:r>
            <a:endParaRPr b="0" sz="1400">
              <a:solidFill>
                <a:srgbClr val="2F5597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Arial"/>
              <a:buChar char="●"/>
            </a:pPr>
            <a:r>
              <a:rPr b="0" lang="en-US" sz="1400">
                <a:solidFill>
                  <a:srgbClr val="2F5597"/>
                </a:solidFill>
                <a:highlight>
                  <a:srgbClr val="FFFFFF"/>
                </a:highlight>
              </a:rPr>
              <a:t>if </a:t>
            </a:r>
            <a:r>
              <a:rPr b="0" i="1" lang="en-US" sz="1400">
                <a:solidFill>
                  <a:srgbClr val="2F5597"/>
                </a:solidFill>
                <a:highlight>
                  <a:srgbClr val="FFFFFF"/>
                </a:highlight>
              </a:rPr>
              <a:t>γ</a:t>
            </a:r>
            <a:r>
              <a:rPr b="0" lang="en-US" sz="1400">
                <a:solidFill>
                  <a:srgbClr val="2F5597"/>
                </a:solidFill>
                <a:highlight>
                  <a:srgbClr val="FFFFFF"/>
                </a:highlight>
              </a:rPr>
              <a:t> is greater than 0, then focal loss will down-weight the loss for easy examples</a:t>
            </a:r>
            <a:r>
              <a:rPr b="0" lang="en-US" sz="1400">
                <a:solidFill>
                  <a:srgbClr val="1F1F1F"/>
                </a:solidFill>
                <a:highlight>
                  <a:srgbClr val="FFFFFF"/>
                </a:highlight>
              </a:rPr>
              <a:t>.</a:t>
            </a:r>
            <a:endParaRPr b="0" sz="1400"/>
          </a:p>
        </p:txBody>
      </p:sp>
      <p:sp>
        <p:nvSpPr>
          <p:cNvPr id="211" name="Google Shape;211;g24ff06d59c1_0_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g24ff06d59c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975" y="3320225"/>
            <a:ext cx="3814826" cy="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ff06d59c1_0_1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Tversky Loss</a:t>
            </a:r>
            <a:endParaRPr/>
          </a:p>
        </p:txBody>
      </p:sp>
      <p:sp>
        <p:nvSpPr>
          <p:cNvPr id="219" name="Google Shape;219;g24ff06d59c1_0_15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B</a:t>
            </a:r>
            <a:r>
              <a:rPr b="0" lang="en-US" sz="1800"/>
              <a:t>ased on the Tversky index, which is a generalization of the Jaccard index and  Dice coefficient.</a:t>
            </a:r>
            <a:endParaRPr b="0"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Measures the similarity between two sets, considering both false positives (FP) and false negatives (FN).</a:t>
            </a:r>
            <a:endParaRPr b="0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2F5597"/>
              </a:buClr>
              <a:buSzPts val="1600"/>
              <a:buChar char="●"/>
            </a:pPr>
            <a:r>
              <a:rPr b="0" lang="en-US" sz="1600">
                <a:solidFill>
                  <a:srgbClr val="2F5597"/>
                </a:solidFill>
              </a:rPr>
              <a:t>Y represents the ground truth or true positive region (the target).</a:t>
            </a:r>
            <a:endParaRPr b="0" sz="1600">
              <a:solidFill>
                <a:srgbClr val="2F559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600"/>
              <a:buChar char="●"/>
            </a:pPr>
            <a:r>
              <a:rPr b="0" lang="en-US" sz="1600">
                <a:solidFill>
                  <a:srgbClr val="2F5597"/>
                </a:solidFill>
              </a:rPr>
              <a:t>Y` represents the predicted positive region (the model's output).</a:t>
            </a:r>
            <a:endParaRPr b="0" sz="1600">
              <a:solidFill>
                <a:srgbClr val="2F559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600"/>
              <a:buChar char="●"/>
            </a:pPr>
            <a:r>
              <a:rPr b="0" lang="en-US" sz="1600">
                <a:solidFill>
                  <a:srgbClr val="2F5597"/>
                </a:solidFill>
              </a:rPr>
              <a:t>α is the weight associated with false positives.</a:t>
            </a:r>
            <a:endParaRPr b="0" sz="1600">
              <a:solidFill>
                <a:srgbClr val="2F559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1600"/>
              <a:buChar char="●"/>
            </a:pPr>
            <a:r>
              <a:rPr b="0" lang="en-US" sz="1600">
                <a:solidFill>
                  <a:srgbClr val="2F5597"/>
                </a:solidFill>
              </a:rPr>
              <a:t>β is the weight associated with false negatives.</a:t>
            </a:r>
            <a:endParaRPr b="0" sz="1600">
              <a:solidFill>
                <a:srgbClr val="2F559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</p:txBody>
      </p:sp>
      <p:sp>
        <p:nvSpPr>
          <p:cNvPr id="220" name="Google Shape;220;g24ff06d59c1_0_1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g24ff06d59c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100" y="3229913"/>
            <a:ext cx="4855925" cy="6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ff06d59c1_0_2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228" name="Google Shape;228;g24ff06d59c1_0_29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solidFill>
                  <a:srgbClr val="2F5597"/>
                </a:solidFill>
              </a:rPr>
              <a:t>November 8</a:t>
            </a:r>
            <a:r>
              <a:rPr lang="en-US" sz="1800"/>
              <a:t>:</a:t>
            </a:r>
            <a:r>
              <a:rPr b="0" lang="en-US" sz="1800"/>
              <a:t> </a:t>
            </a:r>
            <a:r>
              <a:rPr b="0" lang="en-US" sz="1700"/>
              <a:t>Review the loss functions for the segmentation task and implement them according to the papers (if the implementation is not publicly available).</a:t>
            </a:r>
            <a:r>
              <a:rPr b="0" lang="en-US" sz="1800"/>
              <a:t> 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solidFill>
                  <a:srgbClr val="2F5597"/>
                </a:solidFill>
              </a:rPr>
              <a:t>November 16</a:t>
            </a:r>
            <a:r>
              <a:rPr lang="en-US" sz="1800"/>
              <a:t>:</a:t>
            </a:r>
            <a:r>
              <a:rPr b="0" lang="en-US" sz="1800"/>
              <a:t> </a:t>
            </a:r>
            <a:r>
              <a:rPr b="0" lang="en-US" sz="1700"/>
              <a:t>Reprocess the datasets for segmentation of mammography images, including INbreast, CBIS-DDSM, and mini-MIAS.</a:t>
            </a:r>
            <a:r>
              <a:rPr b="0" lang="en-US" sz="1800"/>
              <a:t> 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solidFill>
                  <a:srgbClr val="2F5597"/>
                </a:solidFill>
              </a:rPr>
              <a:t>November 24</a:t>
            </a:r>
            <a:r>
              <a:rPr lang="en-US" sz="1800"/>
              <a:t>:</a:t>
            </a:r>
            <a:r>
              <a:rPr b="0" lang="en-US" sz="1800"/>
              <a:t> </a:t>
            </a:r>
            <a:r>
              <a:rPr b="0" lang="en-US" sz="1700"/>
              <a:t>Training and testing the losses using commonly used architecture, including U-Net and more (we will select them based on the review of the literature in the future). </a:t>
            </a:r>
            <a:endParaRPr b="0" sz="17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solidFill>
                  <a:srgbClr val="2F5597"/>
                </a:solidFill>
              </a:rPr>
              <a:t>December 2</a:t>
            </a:r>
            <a:r>
              <a:rPr lang="en-US" sz="1800"/>
              <a:t>:</a:t>
            </a:r>
            <a:r>
              <a:rPr b="0" lang="en-US" sz="1800"/>
              <a:t> </a:t>
            </a:r>
            <a:r>
              <a:rPr b="0" lang="en-US" sz="1700"/>
              <a:t>Design the synthesis dataset for different challenges in the datasets.</a:t>
            </a:r>
            <a:endParaRPr b="0" sz="17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en-US" sz="1800">
                <a:solidFill>
                  <a:srgbClr val="2F5597"/>
                </a:solidFill>
              </a:rPr>
              <a:t>December 10</a:t>
            </a:r>
            <a:r>
              <a:rPr lang="en-US" sz="1800"/>
              <a:t>:</a:t>
            </a:r>
            <a:r>
              <a:rPr b="0" lang="en-US" sz="1800"/>
              <a:t> </a:t>
            </a:r>
            <a:r>
              <a:rPr b="0" lang="en-US" sz="1700"/>
              <a:t>Designing and performing the tests of the losses on the synthetic datasets.</a:t>
            </a:r>
            <a:r>
              <a:rPr b="0" lang="en-US" sz="1800"/>
              <a:t> 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lang="en-US" sz="1800">
                <a:solidFill>
                  <a:srgbClr val="0B5394"/>
                </a:solidFill>
              </a:rPr>
              <a:t>December 20</a:t>
            </a:r>
            <a:r>
              <a:rPr lang="en-US" sz="1800"/>
              <a:t>:</a:t>
            </a:r>
            <a:r>
              <a:rPr b="0" lang="en-US" sz="1700"/>
              <a:t> Analyzing the findings and completing the report of the project.</a:t>
            </a:r>
            <a:r>
              <a:rPr b="0" lang="en-US" sz="1800"/>
              <a:t> </a:t>
            </a:r>
            <a:endParaRPr b="0" sz="1800"/>
          </a:p>
        </p:txBody>
      </p:sp>
      <p:sp>
        <p:nvSpPr>
          <p:cNvPr id="229" name="Google Shape;229;g24ff06d59c1_0_29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ff06d59c1_0_84"/>
          <p:cNvSpPr txBox="1"/>
          <p:nvPr>
            <p:ph type="title"/>
          </p:nvPr>
        </p:nvSpPr>
        <p:spPr>
          <a:xfrm>
            <a:off x="1868150" y="2734625"/>
            <a:ext cx="5539500" cy="980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36" name="Google Shape;236;g24ff06d59c1_0_8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ff06d59c1_0_76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Segmentation</a:t>
            </a:r>
            <a:endParaRPr/>
          </a:p>
        </p:txBody>
      </p:sp>
      <p:sp>
        <p:nvSpPr>
          <p:cNvPr id="127" name="Google Shape;127;g24ff06d59c1_0_76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The process of partitioning an image into multiple (meaningful) regions.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Mass segmentation segments 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mammographies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 image to masses and background. 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128" name="Google Shape;128;g24ff06d59c1_0_76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g24ff06d59c1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175" y="2828363"/>
            <a:ext cx="5713699" cy="22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4d421c686_0_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36" name="Google Shape;136;g284d421c686_0_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The performance of mass segmentation have </a:t>
            </a:r>
            <a:r>
              <a:rPr b="0" lang="en-US" sz="1800"/>
              <a:t>improved</a:t>
            </a:r>
            <a:r>
              <a:rPr b="0" lang="en-US" sz="1800"/>
              <a:t> substantially due to the advancement of deep learning.</a:t>
            </a:r>
            <a:endParaRPr b="0" sz="1800"/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Loss function is one of the key components contributing to the </a:t>
            </a:r>
            <a:r>
              <a:rPr b="0" lang="en-US" sz="1800"/>
              <a:t>performance</a:t>
            </a:r>
            <a:r>
              <a:rPr b="0" lang="en-US" sz="1800"/>
              <a:t> of  a deep learning based method.</a:t>
            </a:r>
            <a:endParaRPr b="0" sz="1800"/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There is a surge in loss functions targeting different challenges in mass segmentation.</a:t>
            </a:r>
            <a:endParaRPr b="0" sz="1800"/>
          </a:p>
          <a:p>
            <a:pPr indent="-3429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There are </a:t>
            </a:r>
            <a:r>
              <a:rPr b="0" lang="en-US" sz="1800"/>
              <a:t>reviews</a:t>
            </a:r>
            <a:r>
              <a:rPr b="0" lang="en-US" sz="1800"/>
              <a:t> of strengths and weaknesses of different losses </a:t>
            </a:r>
            <a:r>
              <a:rPr b="0" lang="en-US" sz="1800"/>
              <a:t>generally</a:t>
            </a:r>
            <a:r>
              <a:rPr b="0" lang="en-US" sz="1800"/>
              <a:t>.</a:t>
            </a:r>
            <a:endParaRPr b="0" sz="1800"/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However, there is no comprehensive review and evaluation of loss functions on mammograms.</a:t>
            </a:r>
            <a:endParaRPr b="0" sz="18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</p:txBody>
      </p:sp>
      <p:sp>
        <p:nvSpPr>
          <p:cNvPr id="137" name="Google Shape;137;g284d421c686_0_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ff06d59c1_0_4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144" name="Google Shape;144;g24ff06d59c1_0_43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A comprehensive review of loss functions used in medical image segmentation.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C</a:t>
            </a:r>
            <a:r>
              <a:rPr b="0" lang="en-US" sz="1800"/>
              <a:t>ategorized loss functions into four groups: </a:t>
            </a:r>
            <a:endParaRPr b="0" sz="1800"/>
          </a:p>
          <a:p>
            <a:pPr indent="-317500" lvl="1" marL="914400" rtl="0" algn="just">
              <a:spcBef>
                <a:spcPts val="100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distribution-based loss functions</a:t>
            </a:r>
            <a:endParaRPr sz="1400"/>
          </a:p>
          <a:p>
            <a:pPr indent="-317500" lvl="1" marL="914400" rtl="0" algn="just">
              <a:spcBef>
                <a:spcPts val="36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region-based loss functions</a:t>
            </a:r>
            <a:endParaRPr sz="1400"/>
          </a:p>
          <a:p>
            <a:pPr indent="-317500" lvl="1" marL="914400" rtl="0" algn="just">
              <a:spcBef>
                <a:spcPts val="36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boundary-based loss functions</a:t>
            </a:r>
            <a:endParaRPr sz="1400"/>
          </a:p>
          <a:p>
            <a:pPr indent="-317500" lvl="1" marL="914400" rtl="0" algn="just">
              <a:spcBef>
                <a:spcPts val="36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compounded loss functions</a:t>
            </a:r>
            <a:endParaRPr sz="14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Discuss the advantages and disadvantages of each loss functions and provides recommendations on how to select the suitable loss function.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Highlighted relationships among existing loss functions.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b="0" lang="en-US" sz="1800"/>
              <a:t>Suggests that compound loss functions are better suited for medical image segmentation tasks.</a:t>
            </a:r>
            <a:endParaRPr b="0" sz="1800"/>
          </a:p>
        </p:txBody>
      </p:sp>
      <p:sp>
        <p:nvSpPr>
          <p:cNvPr id="145" name="Google Shape;145;g24ff06d59c1_0_43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g24ff06d59c1_0_43"/>
          <p:cNvSpPr txBox="1"/>
          <p:nvPr/>
        </p:nvSpPr>
        <p:spPr>
          <a:xfrm>
            <a:off x="628500" y="5722725"/>
            <a:ext cx="80583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J. Ma, </a:t>
            </a:r>
            <a:r>
              <a:rPr lang="en-US" sz="1200">
                <a:solidFill>
                  <a:srgbClr val="0000FF"/>
                </a:solidFill>
              </a:rPr>
              <a:t>Segmentation loss odyssey.</a:t>
            </a:r>
            <a:r>
              <a:rPr lang="en-US" sz="1200"/>
              <a:t> [Online]. Available: http: //arxiv.org/abs/2005.13449- 2020.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ff06d59c1_0_36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153" name="Google Shape;153;g24ff06d59c1_0_36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Jadon has explored various loss functions used in semantic segmentation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Categorized loss functions into four groups: </a:t>
            </a:r>
            <a:endParaRPr b="0" sz="1800"/>
          </a:p>
          <a:p>
            <a:pPr indent="-330200" lvl="1" marL="914400" rtl="0" algn="just"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b="0" lang="en-US" sz="1600"/>
              <a:t>distribution-based loss functions</a:t>
            </a:r>
            <a:endParaRPr b="0" sz="1600"/>
          </a:p>
          <a:p>
            <a:pPr indent="-330200" lvl="1" marL="914400" rtl="0" algn="just">
              <a:spcBef>
                <a:spcPts val="360"/>
              </a:spcBef>
              <a:spcAft>
                <a:spcPts val="0"/>
              </a:spcAft>
              <a:buSzPts val="1600"/>
              <a:buChar char="–"/>
            </a:pPr>
            <a:r>
              <a:rPr b="0" lang="en-US" sz="1600"/>
              <a:t>region-based loss functions</a:t>
            </a:r>
            <a:endParaRPr b="0" sz="1600"/>
          </a:p>
          <a:p>
            <a:pPr indent="-330200" lvl="1" marL="914400" rtl="0" algn="just">
              <a:spcBef>
                <a:spcPts val="360"/>
              </a:spcBef>
              <a:spcAft>
                <a:spcPts val="0"/>
              </a:spcAft>
              <a:buSzPts val="1600"/>
              <a:buChar char="–"/>
            </a:pPr>
            <a:r>
              <a:rPr b="0" lang="en-US" sz="1600"/>
              <a:t>boundary-based loss functions</a:t>
            </a:r>
            <a:endParaRPr b="0" sz="1600"/>
          </a:p>
          <a:p>
            <a:pPr indent="-330200" lvl="1" marL="914400" rtl="0" algn="just">
              <a:spcBef>
                <a:spcPts val="360"/>
              </a:spcBef>
              <a:spcAft>
                <a:spcPts val="0"/>
              </a:spcAft>
              <a:buSzPts val="1600"/>
              <a:buChar char="–"/>
            </a:pPr>
            <a:r>
              <a:rPr b="0" lang="en-US" sz="1600"/>
              <a:t>compounded loss functions</a:t>
            </a:r>
            <a:endParaRPr sz="16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Discusses the advantages, disadvantages, and use of each loss function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SzPts val="1800"/>
              <a:buChar char="▪"/>
            </a:pPr>
            <a:r>
              <a:rPr b="0" lang="en-US" sz="1800"/>
              <a:t>Suggests that it’s impossible to have a universal loss function, and the best loss function mostly depends on the dataset.</a:t>
            </a:r>
            <a:endParaRPr b="0" sz="1800"/>
          </a:p>
        </p:txBody>
      </p:sp>
      <p:sp>
        <p:nvSpPr>
          <p:cNvPr id="154" name="Google Shape;154;g24ff06d59c1_0_36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g24ff06d59c1_0_36"/>
          <p:cNvSpPr txBox="1"/>
          <p:nvPr/>
        </p:nvSpPr>
        <p:spPr>
          <a:xfrm>
            <a:off x="628500" y="5380250"/>
            <a:ext cx="80583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S. Jadon.</a:t>
            </a:r>
            <a:r>
              <a:rPr lang="en-US" sz="1200">
                <a:solidFill>
                  <a:srgbClr val="0000FF"/>
                </a:solidFill>
              </a:rPr>
              <a:t> A survey of loss functions for semantic segmentation</a:t>
            </a:r>
            <a:r>
              <a:rPr lang="en-US" sz="1200"/>
              <a:t>. [Online]. Available: https://arxiv.org/abs/2006.14822v4-2020.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ff06d59c1_0_2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Method</a:t>
            </a:r>
            <a:endParaRPr/>
          </a:p>
        </p:txBody>
      </p:sp>
      <p:sp>
        <p:nvSpPr>
          <p:cNvPr id="162" name="Google Shape;162;g24ff06d59c1_0_22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Categorize loss functions based challenges they target and compare the performances. 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Review and compare more that 25 loss functions on mammogram segmentation.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Evaluate loss functions on mammography datasets including:</a:t>
            </a:r>
            <a:endParaRPr b="0" sz="1800"/>
          </a:p>
          <a:p>
            <a:pPr indent="-311150" lvl="1" marL="914400" rtl="0" algn="just">
              <a:spcBef>
                <a:spcPts val="1000"/>
              </a:spcBef>
              <a:spcAft>
                <a:spcPts val="0"/>
              </a:spcAft>
              <a:buSzPts val="1300"/>
              <a:buChar char="–"/>
            </a:pPr>
            <a:r>
              <a:rPr b="1" lang="en-US" sz="1300"/>
              <a:t>INbreast</a:t>
            </a:r>
            <a:endParaRPr b="1" sz="1300"/>
          </a:p>
          <a:p>
            <a:pPr indent="-311150" lvl="1" marL="914400" rtl="0" algn="just">
              <a:spcBef>
                <a:spcPts val="1000"/>
              </a:spcBef>
              <a:spcAft>
                <a:spcPts val="0"/>
              </a:spcAft>
              <a:buSzPts val="1300"/>
              <a:buChar char="–"/>
            </a:pPr>
            <a:r>
              <a:rPr b="1" lang="en-US" sz="1300"/>
              <a:t>CBIS-DDSM</a:t>
            </a:r>
            <a:endParaRPr b="1" sz="1300"/>
          </a:p>
          <a:p>
            <a:pPr indent="-311150" lvl="1" marL="914400" rtl="0" algn="just">
              <a:spcBef>
                <a:spcPts val="1000"/>
              </a:spcBef>
              <a:spcAft>
                <a:spcPts val="0"/>
              </a:spcAft>
              <a:buSzPts val="1300"/>
              <a:buChar char="–"/>
            </a:pPr>
            <a:r>
              <a:rPr b="1" lang="en-US" sz="1300"/>
              <a:t>Mini-MIAS</a:t>
            </a:r>
            <a:endParaRPr b="1" sz="1300"/>
          </a:p>
          <a:p>
            <a:pPr indent="-304800" lvl="1" marL="914400" rtl="0" algn="just">
              <a:spcBef>
                <a:spcPts val="1000"/>
              </a:spcBef>
              <a:spcAft>
                <a:spcPts val="0"/>
              </a:spcAft>
              <a:buSzPts val="1200"/>
              <a:buChar char="–"/>
            </a:pPr>
            <a:r>
              <a:rPr b="0" lang="en-US" sz="1200"/>
              <a:t>Official implementations of losses will be used.</a:t>
            </a:r>
            <a:endParaRPr sz="1200"/>
          </a:p>
          <a:p>
            <a:pPr indent="-304800" lvl="1" marL="914400" rtl="0" algn="just">
              <a:spcBef>
                <a:spcPts val="1000"/>
              </a:spcBef>
              <a:spcAft>
                <a:spcPts val="0"/>
              </a:spcAft>
              <a:buSzPts val="1200"/>
              <a:buChar char="–"/>
            </a:pPr>
            <a:r>
              <a:rPr b="0" lang="en-US" sz="1200"/>
              <a:t>Will implement losses without implementations.</a:t>
            </a:r>
            <a:endParaRPr sz="1200"/>
          </a:p>
          <a:p>
            <a:pPr indent="-304800" lvl="1" marL="914400" rtl="0" algn="just">
              <a:spcBef>
                <a:spcPts val="1000"/>
              </a:spcBef>
              <a:spcAft>
                <a:spcPts val="0"/>
              </a:spcAft>
              <a:buSzPts val="1200"/>
              <a:buChar char="–"/>
            </a:pPr>
            <a:r>
              <a:rPr b="0" lang="en-US" sz="1200"/>
              <a:t>Might need adaptations for some losses like boundary loss.</a:t>
            </a:r>
            <a:endParaRPr b="0" sz="12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Analyze the performance of </a:t>
            </a:r>
            <a:r>
              <a:rPr b="0" lang="en-US" sz="1800"/>
              <a:t>different</a:t>
            </a:r>
            <a:r>
              <a:rPr b="0" lang="en-US" sz="1800"/>
              <a:t> losses on mammogram datasets.</a:t>
            </a:r>
            <a:endParaRPr b="0" sz="1800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b="0" lang="en-US" sz="1800"/>
              <a:t>Evaluate</a:t>
            </a:r>
            <a:r>
              <a:rPr b="0" lang="en-US" sz="1800"/>
              <a:t> the loss </a:t>
            </a:r>
            <a:r>
              <a:rPr b="0" lang="en-US" sz="1800"/>
              <a:t>functions</a:t>
            </a:r>
            <a:r>
              <a:rPr b="0" lang="en-US" sz="1800"/>
              <a:t> on </a:t>
            </a:r>
            <a:r>
              <a:rPr b="0" lang="en-US" sz="1800"/>
              <a:t>different</a:t>
            </a:r>
            <a:r>
              <a:rPr b="0" lang="en-US" sz="1800"/>
              <a:t> architectures for each dataset.</a:t>
            </a:r>
            <a:endParaRPr b="0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</p:txBody>
      </p:sp>
      <p:sp>
        <p:nvSpPr>
          <p:cNvPr id="163" name="Google Shape;163;g24ff06d59c1_0_2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ff06d59c1_0_57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:</a:t>
            </a:r>
            <a:r>
              <a:rPr lang="en-US">
                <a:solidFill>
                  <a:srgbClr val="1C4587"/>
                </a:solidFill>
              </a:rPr>
              <a:t>Class Imbalance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70" name="Google Shape;170;g24ff06d59c1_0_57"/>
          <p:cNvSpPr txBox="1"/>
          <p:nvPr>
            <p:ph idx="1" type="body"/>
          </p:nvPr>
        </p:nvSpPr>
        <p:spPr>
          <a:xfrm>
            <a:off x="338775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In mass segmentation tasks, the number of pixels belonging to the foreground class (e.g., mass) is often much smaller than the number of pixels belonging to the background class. 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This class imbalance can make it difficult for the model to learn to distinguish between foreground and background pixels.</a:t>
            </a:r>
            <a:endParaRPr sz="1800"/>
          </a:p>
        </p:txBody>
      </p:sp>
      <p:sp>
        <p:nvSpPr>
          <p:cNvPr id="171" name="Google Shape;171;g24ff06d59c1_0_57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g24ff06d59c1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875" y="3315825"/>
            <a:ext cx="4268000" cy="22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4ff06d59c1_0_57"/>
          <p:cNvSpPr txBox="1"/>
          <p:nvPr/>
        </p:nvSpPr>
        <p:spPr>
          <a:xfrm>
            <a:off x="3255625" y="5444800"/>
            <a:ext cx="441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4D79"/>
                </a:solidFill>
              </a:rPr>
              <a:t>.</a:t>
            </a:r>
            <a:r>
              <a:rPr lang="en-US" sz="1100">
                <a:solidFill>
                  <a:srgbClr val="A64D79"/>
                </a:solidFill>
              </a:rPr>
              <a:t>Masses may take less than one percent of the image.</a:t>
            </a:r>
            <a:endParaRPr sz="11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ff0694b24_1_1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:</a:t>
            </a:r>
            <a:r>
              <a:rPr lang="en-US">
                <a:solidFill>
                  <a:srgbClr val="2F5597"/>
                </a:solidFill>
              </a:rPr>
              <a:t>False Positive and Negative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180" name="Google Shape;180;g24ff0694b24_1_15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The amount of false positive and false negative is another 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challenge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 that loss 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functions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 could be useful in eliminating them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Specifically when the results will be used for treatments.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sp>
        <p:nvSpPr>
          <p:cNvPr id="181" name="Google Shape;181;g24ff0694b24_1_1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g24ff0694b24_1_15"/>
          <p:cNvSpPr txBox="1"/>
          <p:nvPr/>
        </p:nvSpPr>
        <p:spPr>
          <a:xfrm>
            <a:off x="3255625" y="5444800"/>
            <a:ext cx="441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4D79"/>
                </a:solidFill>
              </a:rPr>
              <a:t>False positive and false negative are important factors.</a:t>
            </a:r>
            <a:endParaRPr sz="1100">
              <a:solidFill>
                <a:srgbClr val="A64D79"/>
              </a:solidFill>
            </a:endParaRPr>
          </a:p>
        </p:txBody>
      </p:sp>
      <p:pic>
        <p:nvPicPr>
          <p:cNvPr id="183" name="Google Shape;183;g24ff0694b24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695" y="3360125"/>
            <a:ext cx="1996850" cy="20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ff0694b24_1_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 :</a:t>
            </a:r>
            <a:r>
              <a:rPr lang="en-US">
                <a:solidFill>
                  <a:srgbClr val="2F5597"/>
                </a:solidFill>
              </a:rPr>
              <a:t>Breast Density Categories</a:t>
            </a:r>
            <a:endParaRPr>
              <a:solidFill>
                <a:srgbClr val="2F5597"/>
              </a:solidFill>
            </a:endParaRPr>
          </a:p>
        </p:txBody>
      </p:sp>
      <p:sp>
        <p:nvSpPr>
          <p:cNvPr id="190" name="Google Shape;190;g24ff0694b24_1_2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Based on ACR breast density could be categorised into four groups from fatty to dense based on the presence of 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glandular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 and fibrous tissues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. </a:t>
            </a:r>
            <a:endParaRPr b="0" sz="1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290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1F1F1F"/>
              </a:buClr>
              <a:buSzPts val="1800"/>
              <a:buChar char="▪"/>
            </a:pP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The higher 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density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 classes are more 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challenging</a:t>
            </a:r>
            <a:r>
              <a:rPr b="0" lang="en-US" sz="1800">
                <a:solidFill>
                  <a:srgbClr val="1F1F1F"/>
                </a:solidFill>
                <a:highlight>
                  <a:srgbClr val="FFFFFF"/>
                </a:highlight>
              </a:rPr>
              <a:t> to segment.</a:t>
            </a:r>
            <a:endParaRPr sz="1800"/>
          </a:p>
        </p:txBody>
      </p:sp>
      <p:sp>
        <p:nvSpPr>
          <p:cNvPr id="191" name="Google Shape;191;g24ff0694b24_1_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g24ff0694b24_1_2"/>
          <p:cNvSpPr txBox="1"/>
          <p:nvPr/>
        </p:nvSpPr>
        <p:spPr>
          <a:xfrm>
            <a:off x="2983775" y="5444800"/>
            <a:ext cx="441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A64D79"/>
                </a:solidFill>
              </a:rPr>
              <a:t>Samples with low and  high density categories.</a:t>
            </a:r>
            <a:endParaRPr sz="1100">
              <a:solidFill>
                <a:srgbClr val="A64D79"/>
              </a:solidFill>
            </a:endParaRPr>
          </a:p>
        </p:txBody>
      </p:sp>
      <p:pic>
        <p:nvPicPr>
          <p:cNvPr id="193" name="Google Shape;193;g24ff0694b24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075" y="3605026"/>
            <a:ext cx="1809864" cy="17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4ff0694b24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297" y="3571975"/>
            <a:ext cx="1868450" cy="18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2019-01-03T19:48:27Z</dcterms:created>
  <dc:creator>Alireza Tavakkoli</dc:creator>
</cp:coreProperties>
</file>