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217908e2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217908e2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217908e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217908e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14b671d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14b671d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1a9d197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1a9d197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1a9d1973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1a9d1973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ffa13fa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ffa13fa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Contrast Limited Adaptive Histogram Equalization (CLAHE; Kaur et al., 2022). This technique will help eliminate artifacts and reduce background noise in the images.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1d0596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1d0596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means that we will dynamically determine the patch size based on the size of the mass being examined.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masses will require smaller patches, while larger masses can be divided into larger patches.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achieve this, we will select images from the datasets mentioned earlier that include annotated mass sizes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1d059684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1d059684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best </a:t>
            </a:r>
            <a:r>
              <a:rPr lang="en"/>
              <a:t>models ( 90% acc) from Xi et al., 2018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Global Max or Average Pooling, followed by fully connected layer, with a soft max layer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standard </a:t>
            </a:r>
            <a:r>
              <a:rPr lang="en"/>
              <a:t>metrics</a:t>
            </a:r>
            <a:r>
              <a:rPr lang="en"/>
              <a:t> like </a:t>
            </a:r>
            <a:r>
              <a:rPr lang="en"/>
              <a:t>accuracy, specificity and sensitivity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d05968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1d05968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We will train a Patch-based CNN, such as VGGNet or ResNet.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After the convolutional layers, we will introduce a global average pooling layer. This layer computes the spatial average of the feature maps.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Following the global average pooling layer, we will add a fully connected layer with a softmax activation function. This step helps us obtain class probabilities.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To generate CAM for each class (malignant, benign, or normal), we will focus on the weights of the fully connected layer corresponding to the class of interest.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217908e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217908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hyperlink" Target="http://paperpile.com/b/6aj0Jf/905P" TargetMode="External"/><Relationship Id="rId11" Type="http://schemas.openxmlformats.org/officeDocument/2006/relationships/hyperlink" Target="http://dx.doi.org/10.1109/spices52834.2022.9774096" TargetMode="External"/><Relationship Id="rId10" Type="http://schemas.openxmlformats.org/officeDocument/2006/relationships/hyperlink" Target="http://paperpile.com/b/6aj0Jf/3RiQ" TargetMode="External"/><Relationship Id="rId21" Type="http://schemas.openxmlformats.org/officeDocument/2006/relationships/hyperlink" Target="http://arxiv.org/abs/1803.01906" TargetMode="External"/><Relationship Id="rId13" Type="http://schemas.openxmlformats.org/officeDocument/2006/relationships/hyperlink" Target="http://paperpile.com/b/6aj0Jf/DPHa" TargetMode="External"/><Relationship Id="rId12" Type="http://schemas.openxmlformats.org/officeDocument/2006/relationships/hyperlink" Target="http://paperpile.com/b/6aj0Jf/DPH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paperpile.com/b/6aj0Jf/yqn6" TargetMode="External"/><Relationship Id="rId4" Type="http://schemas.openxmlformats.org/officeDocument/2006/relationships/hyperlink" Target="http://paperpile.com/b/6aj0Jf/yqn6" TargetMode="External"/><Relationship Id="rId9" Type="http://schemas.openxmlformats.org/officeDocument/2006/relationships/hyperlink" Target="http://paperpile.com/b/6aj0Jf/3RiQ" TargetMode="External"/><Relationship Id="rId15" Type="http://schemas.openxmlformats.org/officeDocument/2006/relationships/hyperlink" Target="http://paperpile.com/b/6aj0Jf/DPHa" TargetMode="External"/><Relationship Id="rId14" Type="http://schemas.openxmlformats.org/officeDocument/2006/relationships/hyperlink" Target="http://paperpile.com/b/6aj0Jf/DPHa" TargetMode="External"/><Relationship Id="rId17" Type="http://schemas.openxmlformats.org/officeDocument/2006/relationships/hyperlink" Target="http://dx.doi.org/10.3390/bioengineering10050534" TargetMode="External"/><Relationship Id="rId16" Type="http://schemas.openxmlformats.org/officeDocument/2006/relationships/hyperlink" Target="http://paperpile.com/b/6aj0Jf/DPHa" TargetMode="External"/><Relationship Id="rId5" Type="http://schemas.openxmlformats.org/officeDocument/2006/relationships/hyperlink" Target="http://paperpile.com/b/6aj0Jf/yqn6" TargetMode="External"/><Relationship Id="rId19" Type="http://schemas.openxmlformats.org/officeDocument/2006/relationships/hyperlink" Target="http://paperpile.com/b/6aj0Jf/905P" TargetMode="External"/><Relationship Id="rId6" Type="http://schemas.openxmlformats.org/officeDocument/2006/relationships/hyperlink" Target="http://paperpile.com/b/6aj0Jf/yqn6" TargetMode="External"/><Relationship Id="rId18" Type="http://schemas.openxmlformats.org/officeDocument/2006/relationships/hyperlink" Target="http://paperpile.com/b/6aj0Jf/905P" TargetMode="External"/><Relationship Id="rId7" Type="http://schemas.openxmlformats.org/officeDocument/2006/relationships/hyperlink" Target="http://paperpile.com/b/6aj0Jf/yqn6" TargetMode="External"/><Relationship Id="rId8" Type="http://schemas.openxmlformats.org/officeDocument/2006/relationships/hyperlink" Target="http://paperpile.com/b/6aj0Jf/3RiQ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github.com/jacobgil/pytorch-grad-cam.g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435200"/>
            <a:ext cx="8520600" cy="227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PROPOSAL: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Patch-Based CNN Classification in Mammograms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08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</a:t>
            </a:r>
            <a:r>
              <a:rPr lang="en"/>
              <a:t>Székely</a:t>
            </a:r>
            <a:r>
              <a:rPr lang="en"/>
              <a:t> and Gaurav Srikar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15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1800"/>
              </a:spcBef>
              <a:spcAft>
                <a:spcPts val="600"/>
              </a:spcAft>
              <a:buNone/>
            </a:pPr>
            <a:r>
              <a:rPr lang="en" sz="2266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466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723550"/>
            <a:ext cx="8520600" cy="4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74295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Hou, L., Samaras, D., Kurc, T. M., Gao, Y., Davis, J. E., &amp; Saltz, J. H. (2016). Patch-based Convolutional Neural Network for Whole Slide Tissue Image Classification.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Proceedings / CVPR, IEEE Computer Society Conference on Computer Vision and Pattern Recognition. IEEE Computer Society Conference on Computer Vision and Pattern Recognition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2016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2424–2433.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Kaur, G., Joseph, A. J., &amp; Pournami. (2022, March 10). Patch-based All convolutional neural network model for classification of benign and malignant mammograms.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IEEE International Conference on Signal Processing, Informatics, Communication and Energy Systems (SPICES)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2022 IEEE International Conference on Signal Processing, Informatics, Communication and Energy Systems (SPICES), THIRUVANANTHAPURAM, India. https://doi.org/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10.1109/spices52834.2022.9774096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Quintana, G. I., Li, Z., Vancamberg, L., Mougeot, M., Desolneux, A., &amp; Muller, S. (2023). Exploiting Patch Sizes and Resolutions for Multi-Scale Deep Learning in Mammogram Image Classification.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Bioengineering (Basel, Switzerland)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(5). https://doi.org/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10.3390/bioengineering10050534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Xi, P., Shu, C., &amp; Goubran, R. (2018). Abnormality Detection in Mammography using Deep Convolutional Neural Networks. In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arXiv [cs.CV]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arXiv. 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http://arxiv.org/abs/1803.01906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595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59600" y="1600500"/>
            <a:ext cx="8520600" cy="19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Thank You for Your Attention</a:t>
            </a:r>
            <a:endParaRPr sz="4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Questions?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29725" y="636725"/>
            <a:ext cx="4785000" cy="45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Project Focus: Employ Patch-based CNNs for high-resolution mammography image classification.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Goal: Develop a Patch-based CNN that learns locally and transfers local weights globally for accurate mass classification.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Hypothesis: Enhance mammogram mass classification accuracy using Patch-based learning and bagging methods.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Objective: Preserve essential details like small malignant masses and calcifications for improved high-resolution image classification.</a:t>
            </a:r>
            <a:endParaRPr sz="153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50" y="636725"/>
            <a:ext cx="4277250" cy="2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550" y="3067025"/>
            <a:ext cx="4277251" cy="15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Review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13900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Hou et. al.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00" y="902200"/>
            <a:ext cx="3240300" cy="405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850" y="902200"/>
            <a:ext cx="3326401" cy="24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981850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Xi</a:t>
            </a:r>
            <a:r>
              <a:rPr lang="en" sz="1407">
                <a:solidFill>
                  <a:schemeClr val="dk1"/>
                </a:solidFill>
              </a:rPr>
              <a:t> et. al. 2018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850" y="3660361"/>
            <a:ext cx="3326401" cy="8108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Review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13900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Kaur</a:t>
            </a:r>
            <a:r>
              <a:rPr lang="en" sz="1407">
                <a:solidFill>
                  <a:schemeClr val="dk1"/>
                </a:solidFill>
              </a:rPr>
              <a:t> et. al.</a:t>
            </a:r>
            <a:endParaRPr sz="1407"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305450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Quintana</a:t>
            </a:r>
            <a:r>
              <a:rPr lang="en" sz="1407">
                <a:solidFill>
                  <a:schemeClr val="dk1"/>
                </a:solidFill>
              </a:rPr>
              <a:t> et. al.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50" y="902200"/>
            <a:ext cx="2661058" cy="39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850" y="902200"/>
            <a:ext cx="5656401" cy="39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6900" y="789125"/>
            <a:ext cx="3686400" cy="37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Datasets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Training and Validation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OPTIMAM Mammography Image Database (OMI-DB)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VNDR-Mammo Dataset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Test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INbreast dataset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400">
                <a:solidFill>
                  <a:schemeClr val="dk1"/>
                </a:solidFill>
              </a:rPr>
              <a:t>Patch-based CNN	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VGGNet and ResNet (Xi et al., 2018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Adaptive patch size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Need to know the patch size a-priori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300" y="292325"/>
            <a:ext cx="2460543" cy="35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693300" y="3755761"/>
            <a:ext cx="24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Contrast Limited Adaptive Histogram Equalization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6810" r="9113" t="8600"/>
          <a:stretch/>
        </p:blipFill>
        <p:spPr>
          <a:xfrm>
            <a:off x="6501050" y="314850"/>
            <a:ext cx="2518962" cy="35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6501050" y="3897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Patch-based methods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</a:t>
            </a:r>
            <a:r>
              <a:rPr lang="en"/>
              <a:t> Patch Size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4380325"/>
            <a:ext cx="68931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Kim et al., 2018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712925"/>
            <a:ext cx="3297175" cy="36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025" y="865325"/>
            <a:ext cx="2649321" cy="33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6500" y="865317"/>
            <a:ext cx="2649325" cy="3362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698025" y="4178575"/>
            <a:ext cx="68931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Static Patch Size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436500" y="4227925"/>
            <a:ext cx="27075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Custom Adaptive Patch Size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44250" y="695275"/>
            <a:ext cx="85206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General Architecture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21893" l="0" r="0" t="0"/>
          <a:stretch/>
        </p:blipFill>
        <p:spPr>
          <a:xfrm>
            <a:off x="396825" y="1084274"/>
            <a:ext cx="5251100" cy="16489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149438" y="2733250"/>
            <a:ext cx="16473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Xi et. al. 2018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0" r="0" t="15175"/>
          <a:stretch/>
        </p:blipFill>
        <p:spPr>
          <a:xfrm>
            <a:off x="760275" y="3162000"/>
            <a:ext cx="4524202" cy="168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b="0" l="30197" r="30882" t="0"/>
          <a:stretch/>
        </p:blipFill>
        <p:spPr>
          <a:xfrm>
            <a:off x="6071000" y="960213"/>
            <a:ext cx="1728549" cy="413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Analysis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543325"/>
            <a:ext cx="4328400" cy="4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Class Activation Mapping (CAM) to locate malignant and benign masses in medical images.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Patch-based CNN -&gt; global average pooling, fully con. layer -&gt; CAM for each class.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CAM generates heat maps highlighting ROI  for each class.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Aims to identify common patterns and locations for malignant and benign masses in medical images.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300" y="755200"/>
            <a:ext cx="4199100" cy="3394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4809300" y="4149200"/>
            <a:ext cx="419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Abnormality</a:t>
            </a:r>
            <a:r>
              <a:rPr lang="en" sz="1300">
                <a:solidFill>
                  <a:schemeClr val="dk1"/>
                </a:solidFill>
              </a:rPr>
              <a:t> detection (Xi et al., 2018)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Available code: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https://github.com/jacobgil/pytorch-grad-cam.git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(Selvaraju et al., 2019)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Projected Timeline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606850"/>
            <a:ext cx="8766000" cy="4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Extract all images that have annotations: </a:t>
            </a:r>
            <a:r>
              <a:rPr b="1" lang="en" sz="1629">
                <a:solidFill>
                  <a:schemeClr val="dk1"/>
                </a:solidFill>
              </a:rPr>
              <a:t>10/17/23 - 10/25/23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Create VGGNet and ResNet models with the average and max pooling layers for local to global prediction: </a:t>
            </a:r>
            <a:r>
              <a:rPr b="1" lang="en" sz="1629">
                <a:solidFill>
                  <a:schemeClr val="dk1"/>
                </a:solidFill>
              </a:rPr>
              <a:t>10/25/23 - 11/1/23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CAM exploratory analysis: </a:t>
            </a:r>
            <a:r>
              <a:rPr b="1" lang="en" sz="1629">
                <a:solidFill>
                  <a:schemeClr val="dk1"/>
                </a:solidFill>
              </a:rPr>
              <a:t>11/2/23 - 11/5/23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Train models: </a:t>
            </a:r>
            <a:r>
              <a:rPr b="1" lang="en" sz="1629">
                <a:solidFill>
                  <a:schemeClr val="dk1"/>
                </a:solidFill>
              </a:rPr>
              <a:t>11/5/23 - 11/6/23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Collate preliminary results: </a:t>
            </a:r>
            <a:r>
              <a:rPr b="1" lang="en" sz="1629">
                <a:solidFill>
                  <a:schemeClr val="dk1"/>
                </a:solidFill>
              </a:rPr>
              <a:t>11/7/23 - 11/8/23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Adjustments to analysis: </a:t>
            </a:r>
            <a:r>
              <a:rPr b="1" lang="en" sz="1629">
                <a:solidFill>
                  <a:schemeClr val="dk1"/>
                </a:solidFill>
              </a:rPr>
              <a:t>11/9/23 - 11/15/23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Retrain: </a:t>
            </a:r>
            <a:r>
              <a:rPr b="1" lang="en" sz="1629">
                <a:solidFill>
                  <a:schemeClr val="dk1"/>
                </a:solidFill>
              </a:rPr>
              <a:t>11/15/23 - 11/16/23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Finalize results: </a:t>
            </a:r>
            <a:r>
              <a:rPr b="1" lang="en" sz="1629">
                <a:solidFill>
                  <a:schemeClr val="dk1"/>
                </a:solidFill>
              </a:rPr>
              <a:t>11/17/23 - 11/30/23</a:t>
            </a:r>
            <a:endParaRPr b="1"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Write report:  </a:t>
            </a:r>
            <a:r>
              <a:rPr b="1" lang="en" sz="1629">
                <a:solidFill>
                  <a:schemeClr val="dk1"/>
                </a:solidFill>
              </a:rPr>
              <a:t>12/1/23 - 12/17/23</a:t>
            </a:r>
            <a:endParaRPr b="1" sz="1629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