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ADB79F-2735-4802-BB50-8CC6AB72CF8C}">
  <a:tblStyle styleId="{87ADB79F-2735-4802-BB50-8CC6AB72CF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2938ac89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2938ac89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300de74ee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300de74e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2938ac89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2938ac89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300de74ee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300de74e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300de74ee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9300de74e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2938ac89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2938ac89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cd3bb6f3e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cd3bb6f3e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2938ac89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2938ac89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cd3bb6f3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cd3bb6f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2938ac89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2938ac89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2938ac89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2938ac89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2938ac89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2938ac89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cd3bb6f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cd3bb6f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Activation Maps for Breast Cancer Classification in Mammogram Images</a:t>
            </a:r>
            <a:endParaRPr sz="38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Aminul Huq and Mst. Tasnim Pervin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Loss Function</a:t>
            </a:r>
            <a:endParaRPr/>
          </a:p>
        </p:txBody>
      </p:sp>
      <p:graphicFrame>
        <p:nvGraphicFramePr>
          <p:cNvPr id="170" name="Google Shape;170;p22"/>
          <p:cNvGraphicFramePr/>
          <p:nvPr/>
        </p:nvGraphicFramePr>
        <p:xfrm>
          <a:off x="1035825" y="113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{87ADB79F-2735-4802-BB50-8CC6AB72CF8C}</a:tableStyleId>
              </a:tblPr>
              <a:tblGrid>
                <a:gridCol w="2825775"/>
                <a:gridCol w="1920875"/>
                <a:gridCol w="2373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Classification Loss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Activation Map Loss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Activation Maps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Cross Entropy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Dice Loss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Focal Loss</a:t>
                      </a:r>
                      <a:r>
                        <a:rPr lang="en"/>
                        <a:t>+ Label Smoothing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Dice Loss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Cross Entropy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IoU Loss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Focal Loss</a:t>
                      </a:r>
                      <a:r>
                        <a:rPr lang="en"/>
                        <a:t>+ Label Smoothing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IoU Loss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Cross Entropy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Dice Loss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Grad-CAM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Focal Loss </a:t>
                      </a:r>
                      <a:r>
                        <a:rPr lang="en"/>
                        <a:t>+ Label Smoothing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Dice Loss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Grad-CAM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Cross Entropy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IoU Loss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Grad-CAM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Focal Loss + Label Smoothing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IoU Loss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Grad-CAM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</a:t>
            </a:r>
            <a:endParaRPr/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 different custom loss functions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ResNet-152 and DenseNet-161 for comparison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 on CBIS-DDSM and test on INBreast and vice versa.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Metrics</a:t>
            </a:r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Accuracy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Precision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F1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AUC-R</a:t>
            </a:r>
            <a:r>
              <a:rPr lang="en"/>
              <a:t>OC (TPR vs FPR)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graphicFrame>
        <p:nvGraphicFramePr>
          <p:cNvPr id="188" name="Google Shape;188;p25"/>
          <p:cNvGraphicFramePr/>
          <p:nvPr/>
        </p:nvGraphicFramePr>
        <p:xfrm>
          <a:off x="952500" y="128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{87ADB79F-2735-4802-BB50-8CC6AB72CF8C}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Milestones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Time Frame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Dataset preprocessing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2nd November, 2023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Base model training 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8th November, 2023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Activation map integration and model training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20th November, 2023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Experimentations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10th December, 2023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Project Presentation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20th December, 2023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Report submission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22nd December, 2023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311700" y="1817700"/>
            <a:ext cx="8520600" cy="27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Any Questions !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</a:t>
            </a:r>
            <a:r>
              <a:rPr lang="en"/>
              <a:t>ocus on improving the low performance of breast cancer classification problem.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Incorporate Class Activation Maps (CAM) into the deep neural network model during training of the model and prepare a custom loss function.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 deep learning model with CAM to not only classify but also identify and highlight specific areas of concern or anomalies that contribute to the classification result.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Related Works (CAM)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00" y="1152475"/>
            <a:ext cx="5286100" cy="32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900" y="1370300"/>
            <a:ext cx="3497500" cy="28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7700" y="4566400"/>
            <a:ext cx="898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B. Zhou, A. Khosla, A. Lapedriza, A. Oliva, and A. Torralba, “Learning deep features for discriminative localization,” in Proceedings of the IEEE conference on computer vision and pattern recognition, pp. 2921–2929, 2016.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132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Works(GRAD-CAM)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73050" y="4467725"/>
            <a:ext cx="899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R. R. Selvaraju, M. Cogswell, A. Das, R. Vedantam, D. Parikh, and D. Batra, “Grad-cam: Visual explanations from deep networks via gradient-based localization,” in Proceedings of the IEEE international conference on computer vision, pp. 618–626, 2017.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1950"/>
            <a:ext cx="8783027" cy="332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Related Works ( CAM Loss)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22" y="1017725"/>
            <a:ext cx="7315376" cy="35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3" y="45342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C. Wang, J. Xiao, Y. Han, Q. Yang, S. Song, and G. Huang, “Towards learning spatially dis- criminative feature representations,” in Proceedings of the IEEE/CVF International Conference on Computer Vision, pp. 1326–1335, 2021.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Methodology</a:t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1792100" y="1806225"/>
            <a:ext cx="155100" cy="811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2067250" y="1806225"/>
            <a:ext cx="155100" cy="811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2342400" y="1806225"/>
            <a:ext cx="155100" cy="811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243538" y="1785075"/>
            <a:ext cx="155100" cy="811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00" name="Google Shape;100;p18"/>
          <p:cNvGrpSpPr/>
          <p:nvPr/>
        </p:nvGrpSpPr>
        <p:grpSpPr>
          <a:xfrm>
            <a:off x="3880275" y="1774675"/>
            <a:ext cx="483000" cy="832300"/>
            <a:chOff x="3989575" y="1717475"/>
            <a:chExt cx="483000" cy="832300"/>
          </a:xfrm>
        </p:grpSpPr>
        <p:sp>
          <p:nvSpPr>
            <p:cNvPr id="101" name="Google Shape;101;p18"/>
            <p:cNvSpPr/>
            <p:nvPr/>
          </p:nvSpPr>
          <p:spPr>
            <a:xfrm>
              <a:off x="3989575" y="1889375"/>
              <a:ext cx="155100" cy="1719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3989575" y="2205975"/>
              <a:ext cx="155100" cy="1719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4317475" y="2061275"/>
              <a:ext cx="155100" cy="1719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4317475" y="1717475"/>
              <a:ext cx="155100" cy="1719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4317475" y="2377875"/>
              <a:ext cx="155100" cy="1719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06" name="Google Shape;106;p18"/>
            <p:cNvCxnSpPr>
              <a:stCxn id="101" idx="6"/>
              <a:endCxn id="104" idx="2"/>
            </p:cNvCxnSpPr>
            <p:nvPr/>
          </p:nvCxnSpPr>
          <p:spPr>
            <a:xfrm flipH="1" rot="10800000">
              <a:off x="4144675" y="1803425"/>
              <a:ext cx="172800" cy="17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8"/>
            <p:cNvCxnSpPr>
              <a:stCxn id="101" idx="6"/>
              <a:endCxn id="105" idx="2"/>
            </p:cNvCxnSpPr>
            <p:nvPr/>
          </p:nvCxnSpPr>
          <p:spPr>
            <a:xfrm>
              <a:off x="4144675" y="1975325"/>
              <a:ext cx="172800" cy="48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8"/>
            <p:cNvCxnSpPr>
              <a:stCxn id="101" idx="6"/>
              <a:endCxn id="103" idx="2"/>
            </p:cNvCxnSpPr>
            <p:nvPr/>
          </p:nvCxnSpPr>
          <p:spPr>
            <a:xfrm>
              <a:off x="4144675" y="1975325"/>
              <a:ext cx="172800" cy="17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8"/>
            <p:cNvCxnSpPr>
              <a:stCxn id="102" idx="6"/>
              <a:endCxn id="104" idx="2"/>
            </p:cNvCxnSpPr>
            <p:nvPr/>
          </p:nvCxnSpPr>
          <p:spPr>
            <a:xfrm flipH="1" rot="10800000">
              <a:off x="4144675" y="1803525"/>
              <a:ext cx="172800" cy="48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8"/>
            <p:cNvCxnSpPr>
              <a:stCxn id="102" idx="6"/>
              <a:endCxn id="103" idx="2"/>
            </p:cNvCxnSpPr>
            <p:nvPr/>
          </p:nvCxnSpPr>
          <p:spPr>
            <a:xfrm flipH="1" rot="10800000">
              <a:off x="4144675" y="2147325"/>
              <a:ext cx="172800" cy="14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8"/>
            <p:cNvCxnSpPr>
              <a:stCxn id="102" idx="6"/>
              <a:endCxn id="105" idx="2"/>
            </p:cNvCxnSpPr>
            <p:nvPr/>
          </p:nvCxnSpPr>
          <p:spPr>
            <a:xfrm>
              <a:off x="4144675" y="2291925"/>
              <a:ext cx="172800" cy="17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12" name="Google Shape;112;p18"/>
          <p:cNvCxnSpPr>
            <a:stCxn id="99" idx="2"/>
          </p:cNvCxnSpPr>
          <p:nvPr/>
        </p:nvCxnSpPr>
        <p:spPr>
          <a:xfrm flipH="1">
            <a:off x="2638888" y="2596575"/>
            <a:ext cx="682200" cy="6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8"/>
          <p:cNvSpPr/>
          <p:nvPr/>
        </p:nvSpPr>
        <p:spPr>
          <a:xfrm>
            <a:off x="1619250" y="3279100"/>
            <a:ext cx="1519200" cy="32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Activation maps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489825" y="3279100"/>
            <a:ext cx="1264800" cy="32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Ground Truth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5" name="Google Shape;115;p18"/>
          <p:cNvCxnSpPr>
            <a:stCxn id="113" idx="2"/>
            <a:endCxn id="114" idx="2"/>
          </p:cNvCxnSpPr>
          <p:nvPr/>
        </p:nvCxnSpPr>
        <p:spPr>
          <a:xfrm flipH="1" rot="-5400000">
            <a:off x="3250200" y="2727850"/>
            <a:ext cx="600" cy="1743300"/>
          </a:xfrm>
          <a:prstGeom prst="curvedConnector3">
            <a:avLst>
              <a:gd fmla="val 10657083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8"/>
          <p:cNvSpPr/>
          <p:nvPr/>
        </p:nvSpPr>
        <p:spPr>
          <a:xfrm>
            <a:off x="2242950" y="4473625"/>
            <a:ext cx="2015100" cy="24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Activation Map Loss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981100" y="2006500"/>
            <a:ext cx="1132200" cy="24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Prediction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4692225" y="1085225"/>
            <a:ext cx="1616100" cy="24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Original Label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9" name="Google Shape;119;p18"/>
          <p:cNvCxnSpPr>
            <a:stCxn id="118" idx="3"/>
            <a:endCxn id="117" idx="3"/>
          </p:cNvCxnSpPr>
          <p:nvPr/>
        </p:nvCxnSpPr>
        <p:spPr>
          <a:xfrm flipH="1">
            <a:off x="6113325" y="1210175"/>
            <a:ext cx="195000" cy="921300"/>
          </a:xfrm>
          <a:prstGeom prst="curvedConnector3">
            <a:avLst>
              <a:gd fmla="val -31632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8"/>
          <p:cNvSpPr/>
          <p:nvPr/>
        </p:nvSpPr>
        <p:spPr>
          <a:xfrm>
            <a:off x="7065675" y="1565375"/>
            <a:ext cx="1665600" cy="21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Classification Loss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1" name="Google Shape;121;p18"/>
          <p:cNvCxnSpPr>
            <a:stCxn id="116" idx="3"/>
            <a:endCxn id="120" idx="2"/>
          </p:cNvCxnSpPr>
          <p:nvPr/>
        </p:nvCxnSpPr>
        <p:spPr>
          <a:xfrm flipH="1" rot="10800000">
            <a:off x="4258050" y="1776175"/>
            <a:ext cx="3640500" cy="28224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8"/>
          <p:cNvSpPr/>
          <p:nvPr/>
        </p:nvSpPr>
        <p:spPr>
          <a:xfrm>
            <a:off x="6723200" y="3599200"/>
            <a:ext cx="155100" cy="164100"/>
          </a:xfrm>
          <a:prstGeom prst="flowChar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3" name="Google Shape;123;p18"/>
          <p:cNvCxnSpPr>
            <a:stCxn id="122" idx="5"/>
          </p:cNvCxnSpPr>
          <p:nvPr/>
        </p:nvCxnSpPr>
        <p:spPr>
          <a:xfrm>
            <a:off x="6855586" y="3739268"/>
            <a:ext cx="2190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8"/>
          <p:cNvSpPr/>
          <p:nvPr/>
        </p:nvSpPr>
        <p:spPr>
          <a:xfrm>
            <a:off x="7018825" y="3919300"/>
            <a:ext cx="1475700" cy="24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Custom Loss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2529425" y="2104550"/>
            <a:ext cx="6822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….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 flipH="1" rot="10800000">
            <a:off x="3398638" y="2186025"/>
            <a:ext cx="3645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75" y="1497575"/>
            <a:ext cx="857500" cy="14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000" y="2684284"/>
            <a:ext cx="857500" cy="1428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8"/>
          <p:cNvCxnSpPr/>
          <p:nvPr/>
        </p:nvCxnSpPr>
        <p:spPr>
          <a:xfrm flipH="1" rot="10800000">
            <a:off x="4489938" y="2188413"/>
            <a:ext cx="3645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8"/>
          <p:cNvCxnSpPr/>
          <p:nvPr/>
        </p:nvCxnSpPr>
        <p:spPr>
          <a:xfrm flipH="1" rot="10800000">
            <a:off x="6925150" y="1670775"/>
            <a:ext cx="1092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8"/>
          <p:cNvCxnSpPr/>
          <p:nvPr/>
        </p:nvCxnSpPr>
        <p:spPr>
          <a:xfrm>
            <a:off x="3249150" y="4288975"/>
            <a:ext cx="2700" cy="17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8"/>
          <p:cNvCxnSpPr/>
          <p:nvPr/>
        </p:nvCxnSpPr>
        <p:spPr>
          <a:xfrm flipH="1" rot="10800000">
            <a:off x="1357075" y="2184200"/>
            <a:ext cx="3645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CBIS-DDSM</a:t>
            </a:r>
            <a:r>
              <a:rPr lang="en"/>
              <a:t>: </a:t>
            </a:r>
            <a:r>
              <a:rPr lang="en">
                <a:solidFill>
                  <a:srgbClr val="616161"/>
                </a:solidFill>
              </a:rPr>
              <a:t>2907</a:t>
            </a:r>
            <a:r>
              <a:rPr b="1" lang="en">
                <a:solidFill>
                  <a:srgbClr val="616161"/>
                </a:solidFill>
              </a:rPr>
              <a:t> </a:t>
            </a:r>
            <a:r>
              <a:rPr lang="en">
                <a:solidFill>
                  <a:srgbClr val="616161"/>
                </a:solidFill>
              </a:rPr>
              <a:t>(MLO &amp; CC), resolution- 3000x4800</a:t>
            </a:r>
            <a:r>
              <a:rPr lang="en" sz="1100">
                <a:solidFill>
                  <a:srgbClr val="000000"/>
                </a:solidFill>
              </a:rPr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INBreast: </a:t>
            </a:r>
            <a:r>
              <a:rPr lang="en">
                <a:solidFill>
                  <a:srgbClr val="616161"/>
                </a:solidFill>
              </a:rPr>
              <a:t>410 (MLO &amp; CC), resolution- 3328x4048</a:t>
            </a:r>
            <a:r>
              <a:rPr lang="en" sz="1100">
                <a:solidFill>
                  <a:srgbClr val="000000"/>
                </a:solidFill>
              </a:rPr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Augmentation</a:t>
            </a:r>
            <a:r>
              <a:rPr lang="en"/>
              <a:t> by data generation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Contrast Limited Adaptive Histogram Equalization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 rotations (0º,90</a:t>
            </a:r>
            <a:r>
              <a:rPr lang="en"/>
              <a:t>º,</a:t>
            </a:r>
            <a:r>
              <a:rPr lang="en"/>
              <a:t>180</a:t>
            </a:r>
            <a:r>
              <a:rPr lang="en"/>
              <a:t>º,</a:t>
            </a:r>
            <a:r>
              <a:rPr lang="en"/>
              <a:t>270</a:t>
            </a:r>
            <a:r>
              <a:rPr lang="en"/>
              <a:t>º)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88800" y="4703625"/>
            <a:ext cx="896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Baccouche, Asma, et al. "Breast Lesions Detection and Classification via YOLO-Based Fusion Models." </a:t>
            </a:r>
            <a:r>
              <a:rPr i="1" lang="en" sz="700">
                <a:latin typeface="Open Sans"/>
                <a:ea typeface="Open Sans"/>
                <a:cs typeface="Open Sans"/>
                <a:sym typeface="Open Sans"/>
              </a:rPr>
              <a:t>Computers, Materials &amp; Continua</a:t>
            </a: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 69.1 (2021).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Cao, Haichao, et al. "Breast mass detection in digital mammography based on anchor-free architecture." </a:t>
            </a:r>
            <a:r>
              <a:rPr i="1" lang="en" sz="700">
                <a:latin typeface="Open Sans"/>
                <a:ea typeface="Open Sans"/>
                <a:cs typeface="Open Sans"/>
                <a:sym typeface="Open Sans"/>
              </a:rPr>
              <a:t>Computer Methods and Programs in Biomedicine</a:t>
            </a: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 205 (2021): 106033.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Preprocessing</a:t>
            </a:r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</a:t>
            </a:r>
            <a:r>
              <a:rPr lang="en"/>
              <a:t>mage cropping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Truncation normalization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enhancement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575" y="2174900"/>
            <a:ext cx="1486250" cy="247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925" y="2174909"/>
            <a:ext cx="1486250" cy="247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3275" y="2174909"/>
            <a:ext cx="1486250" cy="2476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311700" y="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Preprocessing</a:t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69225" y="637625"/>
            <a:ext cx="2884200" cy="3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Image Cropping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2916250" y="637675"/>
            <a:ext cx="2797500" cy="39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Truncation Normalization</a:t>
            </a:r>
            <a:endParaRPr/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5662300" y="637675"/>
            <a:ext cx="3459000" cy="39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Enhancement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475" y="1048825"/>
            <a:ext cx="2175648" cy="6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5" y="1875850"/>
            <a:ext cx="1568550" cy="19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7900" y="1917525"/>
            <a:ext cx="1346850" cy="18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0" y="4800050"/>
            <a:ext cx="914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Cao, Haichao, et al. "Breast mass detection in digital mammography based on anchor-free architecture." </a:t>
            </a:r>
            <a:r>
              <a:rPr i="1" lang="en" sz="700">
                <a:latin typeface="Open Sans"/>
                <a:ea typeface="Open Sans"/>
                <a:cs typeface="Open Sans"/>
                <a:sym typeface="Open Sans"/>
              </a:rPr>
              <a:t>Computer Methods and Programs in Biomedicine</a:t>
            </a:r>
            <a:r>
              <a:rPr lang="en" sz="700">
                <a:latin typeface="Open Sans"/>
                <a:ea typeface="Open Sans"/>
                <a:cs typeface="Open Sans"/>
                <a:sym typeface="Open Sans"/>
              </a:rPr>
              <a:t> 205 (2021): 106033.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5463" y="1917525"/>
            <a:ext cx="1446200" cy="1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2325" y="1917525"/>
            <a:ext cx="1346850" cy="1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5125" y="1917525"/>
            <a:ext cx="1346850" cy="1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11600" y="1896700"/>
            <a:ext cx="1309925" cy="1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