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 uri="GoogleSlidesCustomDataVersion2">
      <go:slidesCustomData xmlns:go="http://customooxmlschemas.google.com/" r:id="rId36" roundtripDataSignature="AMtx7miSM/Mfz7Vkbbwh7FfLFQblujLZ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2db905218_2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292db905218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2db905218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92db905218_2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92db90521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92db90521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2db905218_1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92db905218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2db905218_1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292db905218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 name="Shape 14"/>
        <p:cNvGrpSpPr/>
        <p:nvPr/>
      </p:nvGrpSpPr>
      <p:grpSpPr>
        <a:xfrm>
          <a:off x="0" y="0"/>
          <a:ext cx="0" cy="0"/>
          <a:chOff x="0" y="0"/>
          <a:chExt cx="0" cy="0"/>
        </a:xfrm>
      </p:grpSpPr>
      <p:pic>
        <p:nvPicPr>
          <p:cNvPr descr="Panoramic From Rood2-TDD" id="15" name="Google Shape;15;p27"/>
          <p:cNvPicPr preferRelativeResize="0"/>
          <p:nvPr/>
        </p:nvPicPr>
        <p:blipFill rotWithShape="1">
          <a:blip r:embed="rId2">
            <a:alphaModFix/>
          </a:blip>
          <a:srcRect b="0" l="0" r="0" t="0"/>
          <a:stretch/>
        </p:blipFill>
        <p:spPr>
          <a:xfrm>
            <a:off x="0" y="4038600"/>
            <a:ext cx="9144000" cy="2743200"/>
          </a:xfrm>
          <a:prstGeom prst="rect">
            <a:avLst/>
          </a:prstGeom>
          <a:noFill/>
          <a:ln>
            <a:noFill/>
          </a:ln>
        </p:spPr>
      </p:pic>
      <p:pic>
        <p:nvPicPr>
          <p:cNvPr descr="blue strip copy" id="16" name="Google Shape;16;p27"/>
          <p:cNvPicPr preferRelativeResize="0"/>
          <p:nvPr/>
        </p:nvPicPr>
        <p:blipFill rotWithShape="1">
          <a:blip r:embed="rId3">
            <a:alphaModFix/>
          </a:blip>
          <a:srcRect b="0" l="0" r="0" t="0"/>
          <a:stretch/>
        </p:blipFill>
        <p:spPr>
          <a:xfrm>
            <a:off x="1" y="0"/>
            <a:ext cx="9140825" cy="377825"/>
          </a:xfrm>
          <a:prstGeom prst="rect">
            <a:avLst/>
          </a:prstGeom>
          <a:noFill/>
          <a:ln>
            <a:noFill/>
          </a:ln>
        </p:spPr>
      </p:pic>
      <p:pic>
        <p:nvPicPr>
          <p:cNvPr descr="blue strip copy" id="17" name="Google Shape;17;p27"/>
          <p:cNvPicPr preferRelativeResize="0"/>
          <p:nvPr/>
        </p:nvPicPr>
        <p:blipFill rotWithShape="1">
          <a:blip r:embed="rId4">
            <a:alphaModFix/>
          </a:blip>
          <a:srcRect b="0" l="-35" r="0" t="20168"/>
          <a:stretch/>
        </p:blipFill>
        <p:spPr>
          <a:xfrm>
            <a:off x="0" y="6556376"/>
            <a:ext cx="9144000" cy="301625"/>
          </a:xfrm>
          <a:prstGeom prst="rect">
            <a:avLst/>
          </a:prstGeom>
          <a:noFill/>
          <a:ln>
            <a:noFill/>
          </a:ln>
        </p:spPr>
      </p:pic>
      <p:pic>
        <p:nvPicPr>
          <p:cNvPr descr="Nevada_Master_stack_slogan_4c large" id="18" name="Google Shape;18;p27"/>
          <p:cNvPicPr preferRelativeResize="0"/>
          <p:nvPr/>
        </p:nvPicPr>
        <p:blipFill rotWithShape="1">
          <a:blip r:embed="rId5">
            <a:alphaModFix/>
          </a:blip>
          <a:srcRect b="0" l="0" r="0" t="0"/>
          <a:stretch/>
        </p:blipFill>
        <p:spPr>
          <a:xfrm>
            <a:off x="3463925" y="501649"/>
            <a:ext cx="2209800" cy="1631950"/>
          </a:xfrm>
          <a:prstGeom prst="rect">
            <a:avLst/>
          </a:prstGeom>
          <a:noFill/>
          <a:ln>
            <a:noFill/>
          </a:ln>
        </p:spPr>
      </p:pic>
      <p:sp>
        <p:nvSpPr>
          <p:cNvPr id="19" name="Google Shape;19;p27"/>
          <p:cNvSpPr txBox="1"/>
          <p:nvPr>
            <p:ph type="ctrTitle"/>
          </p:nvPr>
        </p:nvSpPr>
        <p:spPr>
          <a:xfrm>
            <a:off x="152400" y="2362200"/>
            <a:ext cx="8763000" cy="914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sz="27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0" name="Google Shape;20;p27"/>
          <p:cNvSpPr txBox="1"/>
          <p:nvPr>
            <p:ph idx="1" type="subTitle"/>
          </p:nvPr>
        </p:nvSpPr>
        <p:spPr>
          <a:xfrm>
            <a:off x="152400" y="3352800"/>
            <a:ext cx="8991600" cy="5334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360"/>
              </a:spcBef>
              <a:spcAft>
                <a:spcPts val="0"/>
              </a:spcAft>
              <a:buClr>
                <a:schemeClr val="dk1"/>
              </a:buClr>
              <a:buSzPts val="2400"/>
              <a:buFont typeface="Noto Sans Symbols"/>
              <a:buNone/>
              <a:defRPr sz="1800"/>
            </a:lvl1pPr>
            <a:lvl2pPr lvl="1" algn="l">
              <a:lnSpc>
                <a:spcPct val="100000"/>
              </a:lnSpc>
              <a:spcBef>
                <a:spcPts val="270"/>
              </a:spcBef>
              <a:spcAft>
                <a:spcPts val="0"/>
              </a:spcAft>
              <a:buClr>
                <a:schemeClr val="dk1"/>
              </a:buClr>
              <a:buSzPts val="1800"/>
              <a:buChar char="–"/>
              <a:defRPr/>
            </a:lvl2pPr>
            <a:lvl3pPr lvl="2" algn="l">
              <a:lnSpc>
                <a:spcPct val="100000"/>
              </a:lnSpc>
              <a:spcBef>
                <a:spcPts val="270"/>
              </a:spcBef>
              <a:spcAft>
                <a:spcPts val="0"/>
              </a:spcAft>
              <a:buClr>
                <a:schemeClr val="dk1"/>
              </a:buClr>
              <a:buSzPts val="1800"/>
              <a:buChar char="•"/>
              <a:defRPr/>
            </a:lvl3pPr>
            <a:lvl4pPr lvl="3" algn="l">
              <a:lnSpc>
                <a:spcPct val="100000"/>
              </a:lnSpc>
              <a:spcBef>
                <a:spcPts val="270"/>
              </a:spcBef>
              <a:spcAft>
                <a:spcPts val="0"/>
              </a:spcAft>
              <a:buClr>
                <a:schemeClr val="dk1"/>
              </a:buClr>
              <a:buSzPts val="1800"/>
              <a:buChar char="–"/>
              <a:defRPr/>
            </a:lvl4pPr>
            <a:lvl5pPr lvl="4" algn="l">
              <a:lnSpc>
                <a:spcPct val="100000"/>
              </a:lnSpc>
              <a:spcBef>
                <a:spcPts val="270"/>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p:txBody>
      </p:sp>
      <p:sp>
        <p:nvSpPr>
          <p:cNvPr id="21" name="Google Shape;21;p27"/>
          <p:cNvSpPr txBox="1"/>
          <p:nvPr>
            <p:ph idx="10" type="dt"/>
          </p:nvPr>
        </p:nvSpPr>
        <p:spPr>
          <a:xfrm>
            <a:off x="457200" y="6556375"/>
            <a:ext cx="2133600" cy="26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7"/>
          <p:cNvSpPr txBox="1"/>
          <p:nvPr>
            <p:ph idx="11" type="ftr"/>
          </p:nvPr>
        </p:nvSpPr>
        <p:spPr>
          <a:xfrm>
            <a:off x="3124200" y="6556375"/>
            <a:ext cx="2895600" cy="2667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sz="10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2" type="sldNum"/>
          </p:nvPr>
        </p:nvSpPr>
        <p:spPr>
          <a:xfrm>
            <a:off x="6553200" y="6556375"/>
            <a:ext cx="2133600" cy="2667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6"/>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1" name="Google Shape;71;p36"/>
          <p:cNvSpPr/>
          <p:nvPr>
            <p:ph idx="2" type="pic"/>
          </p:nvPr>
        </p:nvSpPr>
        <p:spPr>
          <a:xfrm>
            <a:off x="3887788" y="987425"/>
            <a:ext cx="4629300" cy="5489700"/>
          </a:xfrm>
          <a:prstGeom prst="rect">
            <a:avLst/>
          </a:prstGeom>
          <a:noFill/>
          <a:ln>
            <a:noFill/>
          </a:ln>
        </p:spPr>
      </p:sp>
      <p:sp>
        <p:nvSpPr>
          <p:cNvPr id="72" name="Google Shape;72;p36"/>
          <p:cNvSpPr txBox="1"/>
          <p:nvPr>
            <p:ph idx="1"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73" name="Google Shape;73;p36"/>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7"/>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78" name="Google Shape;78;p37"/>
          <p:cNvSpPr txBox="1"/>
          <p:nvPr>
            <p:ph idx="1" type="body"/>
          </p:nvPr>
        </p:nvSpPr>
        <p:spPr>
          <a:xfrm rot="5400000">
            <a:off x="2057400" y="-304800"/>
            <a:ext cx="5029200" cy="8534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9" name="Google Shape;79;p37"/>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7"/>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8"/>
          <p:cNvSpPr txBox="1"/>
          <p:nvPr>
            <p:ph type="title"/>
          </p:nvPr>
        </p:nvSpPr>
        <p:spPr>
          <a:xfrm rot="5400000">
            <a:off x="4724400" y="2362200"/>
            <a:ext cx="6096000" cy="21336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84" name="Google Shape;84;p38"/>
          <p:cNvSpPr txBox="1"/>
          <p:nvPr>
            <p:ph idx="1" type="body"/>
          </p:nvPr>
        </p:nvSpPr>
        <p:spPr>
          <a:xfrm rot="5400000">
            <a:off x="381000" y="304800"/>
            <a:ext cx="6096000" cy="6248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38"/>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8"/>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8"/>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4 Content" type="fourObj">
  <p:cSld name="FOUR_OBJECTS">
    <p:spTree>
      <p:nvGrpSpPr>
        <p:cNvPr id="88" name="Shape 88"/>
        <p:cNvGrpSpPr/>
        <p:nvPr/>
      </p:nvGrpSpPr>
      <p:grpSpPr>
        <a:xfrm>
          <a:off x="0" y="0"/>
          <a:ext cx="0" cy="0"/>
          <a:chOff x="0" y="0"/>
          <a:chExt cx="0" cy="0"/>
        </a:xfrm>
      </p:grpSpPr>
      <p:sp>
        <p:nvSpPr>
          <p:cNvPr id="89" name="Google Shape;89;p39"/>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0" name="Google Shape;90;p39"/>
          <p:cNvSpPr txBox="1"/>
          <p:nvPr>
            <p:ph idx="1" type="body"/>
          </p:nvPr>
        </p:nvSpPr>
        <p:spPr>
          <a:xfrm>
            <a:off x="315913" y="10668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9"/>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9"/>
          <p:cNvSpPr txBox="1"/>
          <p:nvPr>
            <p:ph idx="3" type="body"/>
          </p:nvPr>
        </p:nvSpPr>
        <p:spPr>
          <a:xfrm>
            <a:off x="315913" y="3771900"/>
            <a:ext cx="41784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39"/>
          <p:cNvSpPr txBox="1"/>
          <p:nvPr>
            <p:ph idx="4"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9"/>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9"/>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9"/>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97" name="Shape 97"/>
        <p:cNvGrpSpPr/>
        <p:nvPr/>
      </p:nvGrpSpPr>
      <p:grpSpPr>
        <a:xfrm>
          <a:off x="0" y="0"/>
          <a:ext cx="0" cy="0"/>
          <a:chOff x="0" y="0"/>
          <a:chExt cx="0" cy="0"/>
        </a:xfrm>
      </p:grpSpPr>
      <p:sp>
        <p:nvSpPr>
          <p:cNvPr id="98" name="Google Shape;98;p40"/>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99" name="Google Shape;99;p40"/>
          <p:cNvSpPr txBox="1"/>
          <p:nvPr>
            <p:ph idx="1" type="body"/>
          </p:nvPr>
        </p:nvSpPr>
        <p:spPr>
          <a:xfrm>
            <a:off x="315914" y="10668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40"/>
          <p:cNvSpPr txBox="1"/>
          <p:nvPr>
            <p:ph idx="2" type="body"/>
          </p:nvPr>
        </p:nvSpPr>
        <p:spPr>
          <a:xfrm>
            <a:off x="315914" y="3771900"/>
            <a:ext cx="85107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1" name="Google Shape;101;p40"/>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0"/>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4" name="Shape 104"/>
        <p:cNvGrpSpPr/>
        <p:nvPr/>
      </p:nvGrpSpPr>
      <p:grpSpPr>
        <a:xfrm>
          <a:off x="0" y="0"/>
          <a:ext cx="0" cy="0"/>
          <a:chOff x="0" y="0"/>
          <a:chExt cx="0" cy="0"/>
        </a:xfrm>
      </p:grpSpPr>
      <p:sp>
        <p:nvSpPr>
          <p:cNvPr id="105" name="Google Shape;105;p41"/>
          <p:cNvSpPr txBox="1"/>
          <p:nvPr>
            <p:ph type="title"/>
          </p:nvPr>
        </p:nvSpPr>
        <p:spPr>
          <a:xfrm>
            <a:off x="311150" y="76201"/>
            <a:ext cx="8521800" cy="701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106" name="Google Shape;106;p41"/>
          <p:cNvSpPr txBox="1"/>
          <p:nvPr>
            <p:ph idx="1" type="body"/>
          </p:nvPr>
        </p:nvSpPr>
        <p:spPr>
          <a:xfrm>
            <a:off x="315913" y="1066800"/>
            <a:ext cx="4178400" cy="5257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41"/>
          <p:cNvSpPr txBox="1"/>
          <p:nvPr>
            <p:ph idx="2" type="body"/>
          </p:nvPr>
        </p:nvSpPr>
        <p:spPr>
          <a:xfrm>
            <a:off x="4646614" y="10668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 name="Google Shape;108;p41"/>
          <p:cNvSpPr txBox="1"/>
          <p:nvPr>
            <p:ph idx="3" type="body"/>
          </p:nvPr>
        </p:nvSpPr>
        <p:spPr>
          <a:xfrm>
            <a:off x="4646614" y="3771900"/>
            <a:ext cx="4179900" cy="25527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41"/>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1"/>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2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lgn="ctr">
              <a:lnSpc>
                <a:spcPct val="90000"/>
              </a:lnSpc>
              <a:spcBef>
                <a:spcPts val="0"/>
              </a:spcBef>
              <a:spcAft>
                <a:spcPts val="0"/>
              </a:spcAft>
              <a:buSzPts val="2800"/>
              <a:buNone/>
              <a:defRPr/>
            </a:lvl1pPr>
            <a:lvl2pPr lvl="1" algn="ctr">
              <a:lnSpc>
                <a:spcPct val="90000"/>
              </a:lnSpc>
              <a:spcBef>
                <a:spcPts val="0"/>
              </a:spcBef>
              <a:spcAft>
                <a:spcPts val="0"/>
              </a:spcAft>
              <a:buSzPts val="2800"/>
              <a:buNone/>
              <a:defRPr/>
            </a:lvl2pPr>
            <a:lvl3pPr lvl="2" algn="ctr">
              <a:lnSpc>
                <a:spcPct val="90000"/>
              </a:lnSpc>
              <a:spcBef>
                <a:spcPts val="0"/>
              </a:spcBef>
              <a:spcAft>
                <a:spcPts val="0"/>
              </a:spcAft>
              <a:buSzPts val="2800"/>
              <a:buNone/>
              <a:defRPr/>
            </a:lvl3pPr>
            <a:lvl4pPr lvl="3" algn="ctr">
              <a:lnSpc>
                <a:spcPct val="90000"/>
              </a:lnSpc>
              <a:spcBef>
                <a:spcPts val="0"/>
              </a:spcBef>
              <a:spcAft>
                <a:spcPts val="0"/>
              </a:spcAft>
              <a:buSzPts val="2800"/>
              <a:buNone/>
              <a:defRPr/>
            </a:lvl4pPr>
            <a:lvl5pPr lvl="4" algn="ctr">
              <a:lnSpc>
                <a:spcPct val="90000"/>
              </a:lnSpc>
              <a:spcBef>
                <a:spcPts val="0"/>
              </a:spcBef>
              <a:spcAft>
                <a:spcPts val="0"/>
              </a:spcAft>
              <a:buSzPts val="2800"/>
              <a:buNone/>
              <a:defRPr/>
            </a:lvl5pPr>
            <a:lvl6pPr lvl="5" algn="ctr">
              <a:lnSpc>
                <a:spcPct val="90000"/>
              </a:lnSpc>
              <a:spcBef>
                <a:spcPts val="0"/>
              </a:spcBef>
              <a:spcAft>
                <a:spcPts val="0"/>
              </a:spcAft>
              <a:buSzPts val="2800"/>
              <a:buNone/>
              <a:defRPr/>
            </a:lvl6pPr>
            <a:lvl7pPr lvl="6" algn="ctr">
              <a:lnSpc>
                <a:spcPct val="90000"/>
              </a:lnSpc>
              <a:spcBef>
                <a:spcPts val="0"/>
              </a:spcBef>
              <a:spcAft>
                <a:spcPts val="0"/>
              </a:spcAft>
              <a:buSzPts val="2800"/>
              <a:buNone/>
              <a:defRPr/>
            </a:lvl7pPr>
            <a:lvl8pPr lvl="7" algn="ctr">
              <a:lnSpc>
                <a:spcPct val="90000"/>
              </a:lnSpc>
              <a:spcBef>
                <a:spcPts val="0"/>
              </a:spcBef>
              <a:spcAft>
                <a:spcPts val="0"/>
              </a:spcAft>
              <a:buSzPts val="2800"/>
              <a:buNone/>
              <a:defRPr/>
            </a:lvl8pPr>
            <a:lvl9pPr lvl="8" algn="ctr">
              <a:lnSpc>
                <a:spcPct val="90000"/>
              </a:lnSpc>
              <a:spcBef>
                <a:spcPts val="0"/>
              </a:spcBef>
              <a:spcAft>
                <a:spcPts val="0"/>
              </a:spcAft>
              <a:buSzPts val="2800"/>
              <a:buNone/>
              <a:defRPr/>
            </a:lvl9pPr>
          </a:lstStyle>
          <a:p/>
        </p:txBody>
      </p:sp>
      <p:sp>
        <p:nvSpPr>
          <p:cNvPr id="26" name="Google Shape;26;p2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27" name="Google Shape;27;p2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9"/>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SzPts val="3600"/>
              <a:buNone/>
              <a:defRPr sz="3600"/>
            </a:lvl1pPr>
            <a:lvl2pPr lvl="1" algn="ctr">
              <a:lnSpc>
                <a:spcPct val="90000"/>
              </a:lnSpc>
              <a:spcBef>
                <a:spcPts val="0"/>
              </a:spcBef>
              <a:spcAft>
                <a:spcPts val="0"/>
              </a:spcAft>
              <a:buSzPts val="3600"/>
              <a:buNone/>
              <a:defRPr sz="3600"/>
            </a:lvl2pPr>
            <a:lvl3pPr lvl="2" algn="ctr">
              <a:lnSpc>
                <a:spcPct val="90000"/>
              </a:lnSpc>
              <a:spcBef>
                <a:spcPts val="0"/>
              </a:spcBef>
              <a:spcAft>
                <a:spcPts val="0"/>
              </a:spcAft>
              <a:buSzPts val="3600"/>
              <a:buNone/>
              <a:defRPr sz="3600"/>
            </a:lvl3pPr>
            <a:lvl4pPr lvl="3" algn="ctr">
              <a:lnSpc>
                <a:spcPct val="90000"/>
              </a:lnSpc>
              <a:spcBef>
                <a:spcPts val="0"/>
              </a:spcBef>
              <a:spcAft>
                <a:spcPts val="0"/>
              </a:spcAft>
              <a:buSzPts val="3600"/>
              <a:buNone/>
              <a:defRPr sz="3600"/>
            </a:lvl4pPr>
            <a:lvl5pPr lvl="4" algn="ctr">
              <a:lnSpc>
                <a:spcPct val="90000"/>
              </a:lnSpc>
              <a:spcBef>
                <a:spcPts val="0"/>
              </a:spcBef>
              <a:spcAft>
                <a:spcPts val="0"/>
              </a:spcAft>
              <a:buSzPts val="3600"/>
              <a:buNone/>
              <a:defRPr sz="3600"/>
            </a:lvl5pPr>
            <a:lvl6pPr lvl="5" algn="ctr">
              <a:lnSpc>
                <a:spcPct val="90000"/>
              </a:lnSpc>
              <a:spcBef>
                <a:spcPts val="0"/>
              </a:spcBef>
              <a:spcAft>
                <a:spcPts val="0"/>
              </a:spcAft>
              <a:buSzPts val="3600"/>
              <a:buNone/>
              <a:defRPr sz="3600"/>
            </a:lvl6pPr>
            <a:lvl7pPr lvl="6" algn="ctr">
              <a:lnSpc>
                <a:spcPct val="90000"/>
              </a:lnSpc>
              <a:spcBef>
                <a:spcPts val="0"/>
              </a:spcBef>
              <a:spcAft>
                <a:spcPts val="0"/>
              </a:spcAft>
              <a:buSzPts val="3600"/>
              <a:buNone/>
              <a:defRPr sz="3600"/>
            </a:lvl7pPr>
            <a:lvl8pPr lvl="7" algn="ctr">
              <a:lnSpc>
                <a:spcPct val="90000"/>
              </a:lnSpc>
              <a:spcBef>
                <a:spcPts val="0"/>
              </a:spcBef>
              <a:spcAft>
                <a:spcPts val="0"/>
              </a:spcAft>
              <a:buSzPts val="3600"/>
              <a:buNone/>
              <a:defRPr sz="3600"/>
            </a:lvl8pPr>
            <a:lvl9pPr lvl="8" algn="ctr">
              <a:lnSpc>
                <a:spcPct val="90000"/>
              </a:lnSpc>
              <a:spcBef>
                <a:spcPts val="0"/>
              </a:spcBef>
              <a:spcAft>
                <a:spcPts val="0"/>
              </a:spcAft>
              <a:buSzPts val="3600"/>
              <a:buNone/>
              <a:defRPr sz="3600"/>
            </a:lvl9pPr>
          </a:lstStyle>
          <a:p/>
        </p:txBody>
      </p:sp>
      <p:sp>
        <p:nvSpPr>
          <p:cNvPr id="30" name="Google Shape;30;p2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1" name="Shape 31"/>
        <p:cNvGrpSpPr/>
        <p:nvPr/>
      </p:nvGrpSpPr>
      <p:grpSpPr>
        <a:xfrm>
          <a:off x="0" y="0"/>
          <a:ext cx="0" cy="0"/>
          <a:chOff x="0" y="0"/>
          <a:chExt cx="0" cy="0"/>
        </a:xfrm>
      </p:grpSpPr>
      <p:sp>
        <p:nvSpPr>
          <p:cNvPr id="32" name="Google Shape;32;p30"/>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3" name="Google Shape;33;p30"/>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sz="1800"/>
            </a:lvl1pPr>
            <a:lvl2pPr indent="-228600" lvl="1" marL="914400" algn="l">
              <a:lnSpc>
                <a:spcPct val="100000"/>
              </a:lnSpc>
              <a:spcBef>
                <a:spcPts val="300"/>
              </a:spcBef>
              <a:spcAft>
                <a:spcPts val="0"/>
              </a:spcAft>
              <a:buClr>
                <a:schemeClr val="dk1"/>
              </a:buClr>
              <a:buSzPts val="2000"/>
              <a:buFont typeface="Arial"/>
              <a:buNone/>
              <a:defRPr sz="1500"/>
            </a:lvl2pPr>
            <a:lvl3pPr indent="-228600" lvl="2" marL="1371600" algn="l">
              <a:lnSpc>
                <a:spcPct val="100000"/>
              </a:lnSpc>
              <a:spcBef>
                <a:spcPts val="270"/>
              </a:spcBef>
              <a:spcAft>
                <a:spcPts val="0"/>
              </a:spcAft>
              <a:buClr>
                <a:schemeClr val="dk1"/>
              </a:buClr>
              <a:buSzPts val="1800"/>
              <a:buFont typeface="Arial"/>
              <a:buNone/>
              <a:defRPr sz="1350"/>
            </a:lvl3pPr>
            <a:lvl4pPr indent="-228600" lvl="3" marL="1828800" algn="l">
              <a:lnSpc>
                <a:spcPct val="100000"/>
              </a:lnSpc>
              <a:spcBef>
                <a:spcPts val="240"/>
              </a:spcBef>
              <a:spcAft>
                <a:spcPts val="0"/>
              </a:spcAft>
              <a:buClr>
                <a:schemeClr val="dk1"/>
              </a:buClr>
              <a:buSzPts val="1600"/>
              <a:buFont typeface="Arial"/>
              <a:buNone/>
              <a:defRPr sz="1200"/>
            </a:lvl4pPr>
            <a:lvl5pPr indent="-228600" lvl="4" marL="2286000" algn="l">
              <a:lnSpc>
                <a:spcPct val="100000"/>
              </a:lnSpc>
              <a:spcBef>
                <a:spcPts val="240"/>
              </a:spcBef>
              <a:spcAft>
                <a:spcPts val="0"/>
              </a:spcAft>
              <a:buClr>
                <a:schemeClr val="dk1"/>
              </a:buClr>
              <a:buSzPts val="1600"/>
              <a:buFont typeface="Arial"/>
              <a:buNone/>
              <a:defRPr sz="1200"/>
            </a:lvl5pPr>
            <a:lvl6pPr indent="-228600" lvl="5" marL="2743200" algn="l">
              <a:lnSpc>
                <a:spcPct val="90000"/>
              </a:lnSpc>
              <a:spcBef>
                <a:spcPts val="375"/>
              </a:spcBef>
              <a:spcAft>
                <a:spcPts val="0"/>
              </a:spcAft>
              <a:buClr>
                <a:schemeClr val="dk1"/>
              </a:buClr>
              <a:buSzPts val="1600"/>
              <a:buNone/>
              <a:defRPr sz="1200"/>
            </a:lvl6pPr>
            <a:lvl7pPr indent="-228600" lvl="6" marL="3200400" algn="l">
              <a:lnSpc>
                <a:spcPct val="90000"/>
              </a:lnSpc>
              <a:spcBef>
                <a:spcPts val="375"/>
              </a:spcBef>
              <a:spcAft>
                <a:spcPts val="0"/>
              </a:spcAft>
              <a:buClr>
                <a:schemeClr val="dk1"/>
              </a:buClr>
              <a:buSzPts val="1600"/>
              <a:buNone/>
              <a:defRPr sz="1200"/>
            </a:lvl7pPr>
            <a:lvl8pPr indent="-228600" lvl="7" marL="3657600" algn="l">
              <a:lnSpc>
                <a:spcPct val="90000"/>
              </a:lnSpc>
              <a:spcBef>
                <a:spcPts val="375"/>
              </a:spcBef>
              <a:spcAft>
                <a:spcPts val="0"/>
              </a:spcAft>
              <a:buClr>
                <a:schemeClr val="dk1"/>
              </a:buClr>
              <a:buSzPts val="1600"/>
              <a:buNone/>
              <a:defRPr sz="1200"/>
            </a:lvl8pPr>
            <a:lvl9pPr indent="-228600" lvl="8" marL="4114800" algn="l">
              <a:lnSpc>
                <a:spcPct val="90000"/>
              </a:lnSpc>
              <a:spcBef>
                <a:spcPts val="375"/>
              </a:spcBef>
              <a:spcAft>
                <a:spcPts val="0"/>
              </a:spcAft>
              <a:buClr>
                <a:schemeClr val="dk1"/>
              </a:buClr>
              <a:buSzPts val="1600"/>
              <a:buNone/>
              <a:defRPr sz="1200"/>
            </a:lvl9pPr>
          </a:lstStyle>
          <a:p/>
        </p:txBody>
      </p:sp>
      <p:sp>
        <p:nvSpPr>
          <p:cNvPr id="34" name="Google Shape;34;p30"/>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9" name="Google Shape;39;p31"/>
          <p:cNvSpPr txBox="1"/>
          <p:nvPr>
            <p:ph idx="1" type="body"/>
          </p:nvPr>
        </p:nvSpPr>
        <p:spPr>
          <a:xfrm>
            <a:off x="3048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31"/>
          <p:cNvSpPr txBox="1"/>
          <p:nvPr>
            <p:ph idx="2" type="body"/>
          </p:nvPr>
        </p:nvSpPr>
        <p:spPr>
          <a:xfrm>
            <a:off x="4648200" y="1447800"/>
            <a:ext cx="4191000" cy="5029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31"/>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6" name="Google Shape;46;p32"/>
          <p:cNvSpPr txBox="1"/>
          <p:nvPr>
            <p:ph idx="1" type="body"/>
          </p:nvPr>
        </p:nvSpPr>
        <p:spPr>
          <a:xfrm>
            <a:off x="630239" y="1681163"/>
            <a:ext cx="38688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7" name="Google Shape;47;p32"/>
          <p:cNvSpPr txBox="1"/>
          <p:nvPr>
            <p:ph idx="2" type="body"/>
          </p:nvPr>
        </p:nvSpPr>
        <p:spPr>
          <a:xfrm>
            <a:off x="630239" y="2505075"/>
            <a:ext cx="38688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32"/>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Font typeface="Arial"/>
              <a:buNone/>
              <a:defRPr b="1" sz="1500"/>
            </a:lvl2pPr>
            <a:lvl3pPr indent="-228600" lvl="2" marL="1371600" algn="l">
              <a:lnSpc>
                <a:spcPct val="100000"/>
              </a:lnSpc>
              <a:spcBef>
                <a:spcPts val="270"/>
              </a:spcBef>
              <a:spcAft>
                <a:spcPts val="0"/>
              </a:spcAft>
              <a:buClr>
                <a:schemeClr val="dk1"/>
              </a:buClr>
              <a:buSzPts val="1800"/>
              <a:buFont typeface="Arial"/>
              <a:buNone/>
              <a:defRPr b="1" sz="1350"/>
            </a:lvl3pPr>
            <a:lvl4pPr indent="-228600" lvl="3" marL="1828800" algn="l">
              <a:lnSpc>
                <a:spcPct val="100000"/>
              </a:lnSpc>
              <a:spcBef>
                <a:spcPts val="240"/>
              </a:spcBef>
              <a:spcAft>
                <a:spcPts val="0"/>
              </a:spcAft>
              <a:buClr>
                <a:schemeClr val="dk1"/>
              </a:buClr>
              <a:buSzPts val="1600"/>
              <a:buFont typeface="Arial"/>
              <a:buNone/>
              <a:defRPr b="1" sz="1200"/>
            </a:lvl4pPr>
            <a:lvl5pPr indent="-228600" lvl="4" marL="2286000" algn="l">
              <a:lnSpc>
                <a:spcPct val="100000"/>
              </a:lnSpc>
              <a:spcBef>
                <a:spcPts val="240"/>
              </a:spcBef>
              <a:spcAft>
                <a:spcPts val="0"/>
              </a:spcAft>
              <a:buClr>
                <a:schemeClr val="dk1"/>
              </a:buClr>
              <a:buSzPts val="1600"/>
              <a:buFont typeface="Arial"/>
              <a:buNone/>
              <a:defRPr b="1" sz="1200"/>
            </a:lvl5pPr>
            <a:lvl6pPr indent="-228600" lvl="5" marL="2743200" algn="l">
              <a:lnSpc>
                <a:spcPct val="90000"/>
              </a:lnSpc>
              <a:spcBef>
                <a:spcPts val="375"/>
              </a:spcBef>
              <a:spcAft>
                <a:spcPts val="0"/>
              </a:spcAft>
              <a:buClr>
                <a:schemeClr val="dk1"/>
              </a:buClr>
              <a:buSzPts val="1600"/>
              <a:buNone/>
              <a:defRPr b="1" sz="1200"/>
            </a:lvl6pPr>
            <a:lvl7pPr indent="-228600" lvl="6" marL="3200400" algn="l">
              <a:lnSpc>
                <a:spcPct val="90000"/>
              </a:lnSpc>
              <a:spcBef>
                <a:spcPts val="375"/>
              </a:spcBef>
              <a:spcAft>
                <a:spcPts val="0"/>
              </a:spcAft>
              <a:buClr>
                <a:schemeClr val="dk1"/>
              </a:buClr>
              <a:buSzPts val="1600"/>
              <a:buNone/>
              <a:defRPr b="1" sz="1200"/>
            </a:lvl7pPr>
            <a:lvl8pPr indent="-228600" lvl="7" marL="3657600" algn="l">
              <a:lnSpc>
                <a:spcPct val="90000"/>
              </a:lnSpc>
              <a:spcBef>
                <a:spcPts val="375"/>
              </a:spcBef>
              <a:spcAft>
                <a:spcPts val="0"/>
              </a:spcAft>
              <a:buClr>
                <a:schemeClr val="dk1"/>
              </a:buClr>
              <a:buSzPts val="1600"/>
              <a:buNone/>
              <a:defRPr b="1" sz="1200"/>
            </a:lvl8pPr>
            <a:lvl9pPr indent="-228600" lvl="8" marL="4114800" algn="l">
              <a:lnSpc>
                <a:spcPct val="90000"/>
              </a:lnSpc>
              <a:spcBef>
                <a:spcPts val="375"/>
              </a:spcBef>
              <a:spcAft>
                <a:spcPts val="0"/>
              </a:spcAft>
              <a:buClr>
                <a:schemeClr val="dk1"/>
              </a:buClr>
              <a:buSzPts val="1600"/>
              <a:buNone/>
              <a:defRPr b="1" sz="1200"/>
            </a:lvl9pPr>
          </a:lstStyle>
          <a:p/>
        </p:txBody>
      </p:sp>
      <p:sp>
        <p:nvSpPr>
          <p:cNvPr id="49" name="Google Shape;49;p32"/>
          <p:cNvSpPr txBox="1"/>
          <p:nvPr>
            <p:ph idx="4" type="body"/>
          </p:nvPr>
        </p:nvSpPr>
        <p:spPr>
          <a:xfrm>
            <a:off x="4629150" y="2505075"/>
            <a:ext cx="3887700" cy="39879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32"/>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5" name="Google Shape;55;p33"/>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34"/>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5"/>
          <p:cNvSpPr txBox="1"/>
          <p:nvPr>
            <p:ph type="title"/>
          </p:nvPr>
        </p:nvSpPr>
        <p:spPr>
          <a:xfrm>
            <a:off x="630239" y="457200"/>
            <a:ext cx="2949600" cy="16002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2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64" name="Google Shape;64;p35"/>
          <p:cNvSpPr txBox="1"/>
          <p:nvPr>
            <p:ph idx="1" type="body"/>
          </p:nvPr>
        </p:nvSpPr>
        <p:spPr>
          <a:xfrm>
            <a:off x="3887788" y="987425"/>
            <a:ext cx="4629300" cy="5489700"/>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480"/>
              </a:spcBef>
              <a:spcAft>
                <a:spcPts val="0"/>
              </a:spcAft>
              <a:buClr>
                <a:schemeClr val="dk1"/>
              </a:buClr>
              <a:buSzPts val="3200"/>
              <a:buChar char="▪"/>
              <a:defRPr sz="2400"/>
            </a:lvl1pPr>
            <a:lvl2pPr indent="-406400" lvl="1" marL="914400" algn="l">
              <a:lnSpc>
                <a:spcPct val="100000"/>
              </a:lnSpc>
              <a:spcBef>
                <a:spcPts val="420"/>
              </a:spcBef>
              <a:spcAft>
                <a:spcPts val="0"/>
              </a:spcAft>
              <a:buClr>
                <a:schemeClr val="dk1"/>
              </a:buClr>
              <a:buSzPts val="2800"/>
              <a:buFont typeface="Arial"/>
              <a:buChar char="–"/>
              <a:defRPr sz="2100"/>
            </a:lvl2pPr>
            <a:lvl3pPr indent="-381000" lvl="2" marL="1371600" algn="l">
              <a:lnSpc>
                <a:spcPct val="100000"/>
              </a:lnSpc>
              <a:spcBef>
                <a:spcPts val="360"/>
              </a:spcBef>
              <a:spcAft>
                <a:spcPts val="0"/>
              </a:spcAft>
              <a:buClr>
                <a:schemeClr val="dk1"/>
              </a:buClr>
              <a:buSzPts val="2400"/>
              <a:buFont typeface="Arial"/>
              <a:buChar char="•"/>
              <a:defRPr sz="1800"/>
            </a:lvl3pPr>
            <a:lvl4pPr indent="-355600" lvl="3" marL="1828800" algn="l">
              <a:lnSpc>
                <a:spcPct val="100000"/>
              </a:lnSpc>
              <a:spcBef>
                <a:spcPts val="300"/>
              </a:spcBef>
              <a:spcAft>
                <a:spcPts val="0"/>
              </a:spcAft>
              <a:buClr>
                <a:schemeClr val="dk1"/>
              </a:buClr>
              <a:buSzPts val="2000"/>
              <a:buFont typeface="Arial"/>
              <a:buChar char="–"/>
              <a:defRPr sz="1500"/>
            </a:lvl4pPr>
            <a:lvl5pPr indent="-355600" lvl="4" marL="2286000" algn="l">
              <a:lnSpc>
                <a:spcPct val="100000"/>
              </a:lnSpc>
              <a:spcBef>
                <a:spcPts val="300"/>
              </a:spcBef>
              <a:spcAft>
                <a:spcPts val="0"/>
              </a:spcAft>
              <a:buClr>
                <a:schemeClr val="dk1"/>
              </a:buClr>
              <a:buSzPts val="2000"/>
              <a:buFont typeface="Arial"/>
              <a:buChar char="»"/>
              <a:defRPr sz="1500"/>
            </a:lvl5pPr>
            <a:lvl6pPr indent="-355600" lvl="5" marL="2743200" algn="l">
              <a:lnSpc>
                <a:spcPct val="90000"/>
              </a:lnSpc>
              <a:spcBef>
                <a:spcPts val="375"/>
              </a:spcBef>
              <a:spcAft>
                <a:spcPts val="0"/>
              </a:spcAft>
              <a:buClr>
                <a:schemeClr val="dk1"/>
              </a:buClr>
              <a:buSzPts val="2000"/>
              <a:buChar char="•"/>
              <a:defRPr sz="1500"/>
            </a:lvl6pPr>
            <a:lvl7pPr indent="-355600" lvl="6" marL="3200400" algn="l">
              <a:lnSpc>
                <a:spcPct val="90000"/>
              </a:lnSpc>
              <a:spcBef>
                <a:spcPts val="375"/>
              </a:spcBef>
              <a:spcAft>
                <a:spcPts val="0"/>
              </a:spcAft>
              <a:buClr>
                <a:schemeClr val="dk1"/>
              </a:buClr>
              <a:buSzPts val="2000"/>
              <a:buChar char="•"/>
              <a:defRPr sz="1500"/>
            </a:lvl7pPr>
            <a:lvl8pPr indent="-355600" lvl="7" marL="3657600" algn="l">
              <a:lnSpc>
                <a:spcPct val="90000"/>
              </a:lnSpc>
              <a:spcBef>
                <a:spcPts val="375"/>
              </a:spcBef>
              <a:spcAft>
                <a:spcPts val="0"/>
              </a:spcAft>
              <a:buClr>
                <a:schemeClr val="dk1"/>
              </a:buClr>
              <a:buSzPts val="2000"/>
              <a:buChar char="•"/>
              <a:defRPr sz="1500"/>
            </a:lvl8pPr>
            <a:lvl9pPr indent="-355600" lvl="8" marL="4114800" algn="l">
              <a:lnSpc>
                <a:spcPct val="90000"/>
              </a:lnSpc>
              <a:spcBef>
                <a:spcPts val="375"/>
              </a:spcBef>
              <a:spcAft>
                <a:spcPts val="0"/>
              </a:spcAft>
              <a:buClr>
                <a:schemeClr val="dk1"/>
              </a:buClr>
              <a:buSzPts val="2000"/>
              <a:buChar char="•"/>
              <a:defRPr sz="1500"/>
            </a:lvl9pPr>
          </a:lstStyle>
          <a:p/>
        </p:txBody>
      </p:sp>
      <p:sp>
        <p:nvSpPr>
          <p:cNvPr id="65" name="Google Shape;65;p35"/>
          <p:cNvSpPr txBox="1"/>
          <p:nvPr>
            <p:ph idx="2" type="body"/>
          </p:nvPr>
        </p:nvSpPr>
        <p:spPr>
          <a:xfrm>
            <a:off x="630239" y="2057399"/>
            <a:ext cx="2949600" cy="42933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40"/>
              </a:spcBef>
              <a:spcAft>
                <a:spcPts val="0"/>
              </a:spcAft>
              <a:buClr>
                <a:schemeClr val="dk1"/>
              </a:buClr>
              <a:buSzPts val="1600"/>
              <a:buNone/>
              <a:defRPr sz="1200"/>
            </a:lvl1pPr>
            <a:lvl2pPr indent="-228600" lvl="1" marL="914400" algn="l">
              <a:lnSpc>
                <a:spcPct val="100000"/>
              </a:lnSpc>
              <a:spcBef>
                <a:spcPts val="210"/>
              </a:spcBef>
              <a:spcAft>
                <a:spcPts val="0"/>
              </a:spcAft>
              <a:buClr>
                <a:schemeClr val="dk1"/>
              </a:buClr>
              <a:buSzPts val="1400"/>
              <a:buFont typeface="Arial"/>
              <a:buNone/>
              <a:defRPr sz="1050"/>
            </a:lvl2pPr>
            <a:lvl3pPr indent="-228600" lvl="2" marL="1371600" algn="l">
              <a:lnSpc>
                <a:spcPct val="100000"/>
              </a:lnSpc>
              <a:spcBef>
                <a:spcPts val="180"/>
              </a:spcBef>
              <a:spcAft>
                <a:spcPts val="0"/>
              </a:spcAft>
              <a:buClr>
                <a:schemeClr val="dk1"/>
              </a:buClr>
              <a:buSzPts val="1200"/>
              <a:buFont typeface="Arial"/>
              <a:buNone/>
              <a:defRPr sz="900"/>
            </a:lvl3pPr>
            <a:lvl4pPr indent="-228600" lvl="3" marL="1828800" algn="l">
              <a:lnSpc>
                <a:spcPct val="100000"/>
              </a:lnSpc>
              <a:spcBef>
                <a:spcPts val="150"/>
              </a:spcBef>
              <a:spcAft>
                <a:spcPts val="0"/>
              </a:spcAft>
              <a:buClr>
                <a:schemeClr val="dk1"/>
              </a:buClr>
              <a:buSzPts val="1000"/>
              <a:buFont typeface="Arial"/>
              <a:buNone/>
              <a:defRPr sz="750"/>
            </a:lvl4pPr>
            <a:lvl5pPr indent="-228600" lvl="4" marL="2286000" algn="l">
              <a:lnSpc>
                <a:spcPct val="100000"/>
              </a:lnSpc>
              <a:spcBef>
                <a:spcPts val="150"/>
              </a:spcBef>
              <a:spcAft>
                <a:spcPts val="0"/>
              </a:spcAft>
              <a:buClr>
                <a:schemeClr val="dk1"/>
              </a:buClr>
              <a:buSzPts val="1000"/>
              <a:buFont typeface="Arial"/>
              <a:buNone/>
              <a:defRPr sz="750"/>
            </a:lvl5pPr>
            <a:lvl6pPr indent="-228600" lvl="5" marL="2743200" algn="l">
              <a:lnSpc>
                <a:spcPct val="90000"/>
              </a:lnSpc>
              <a:spcBef>
                <a:spcPts val="375"/>
              </a:spcBef>
              <a:spcAft>
                <a:spcPts val="0"/>
              </a:spcAft>
              <a:buClr>
                <a:schemeClr val="dk1"/>
              </a:buClr>
              <a:buSzPts val="1000"/>
              <a:buNone/>
              <a:defRPr sz="750"/>
            </a:lvl6pPr>
            <a:lvl7pPr indent="-228600" lvl="6" marL="3200400" algn="l">
              <a:lnSpc>
                <a:spcPct val="90000"/>
              </a:lnSpc>
              <a:spcBef>
                <a:spcPts val="375"/>
              </a:spcBef>
              <a:spcAft>
                <a:spcPts val="0"/>
              </a:spcAft>
              <a:buClr>
                <a:schemeClr val="dk1"/>
              </a:buClr>
              <a:buSzPts val="1000"/>
              <a:buNone/>
              <a:defRPr sz="750"/>
            </a:lvl7pPr>
            <a:lvl8pPr indent="-228600" lvl="7" marL="3657600" algn="l">
              <a:lnSpc>
                <a:spcPct val="90000"/>
              </a:lnSpc>
              <a:spcBef>
                <a:spcPts val="375"/>
              </a:spcBef>
              <a:spcAft>
                <a:spcPts val="0"/>
              </a:spcAft>
              <a:buClr>
                <a:schemeClr val="dk1"/>
              </a:buClr>
              <a:buSzPts val="1000"/>
              <a:buNone/>
              <a:defRPr sz="750"/>
            </a:lvl8pPr>
            <a:lvl9pPr indent="-228600" lvl="8" marL="4114800" algn="l">
              <a:lnSpc>
                <a:spcPct val="90000"/>
              </a:lnSpc>
              <a:spcBef>
                <a:spcPts val="375"/>
              </a:spcBef>
              <a:spcAft>
                <a:spcPts val="0"/>
              </a:spcAft>
              <a:buClr>
                <a:schemeClr val="dk1"/>
              </a:buClr>
              <a:buSzPts val="1000"/>
              <a:buNone/>
              <a:defRPr sz="750"/>
            </a:lvl9pPr>
          </a:lstStyle>
          <a:p/>
        </p:txBody>
      </p:sp>
      <p:sp>
        <p:nvSpPr>
          <p:cNvPr id="66" name="Google Shape;66;p35"/>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5"/>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5.jpg"/><Relationship Id="rId3" Type="http://schemas.openxmlformats.org/officeDocument/2006/relationships/image" Target="../media/image4.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theme" Target="../theme/theme1.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1447800" y="381000"/>
            <a:ext cx="7391400" cy="762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1pPr>
            <a:lvl2pPr lvl="1"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2pPr>
            <a:lvl3pPr lvl="2"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3pPr>
            <a:lvl4pPr lvl="3"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4pPr>
            <a:lvl5pPr lvl="4"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5pPr>
            <a:lvl6pPr lvl="5"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6pPr>
            <a:lvl7pPr lvl="6"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7pPr>
            <a:lvl8pPr lvl="7"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8pPr>
            <a:lvl9pPr lvl="8" marR="0" rtl="0" algn="ctr">
              <a:lnSpc>
                <a:spcPct val="90000"/>
              </a:lnSpc>
              <a:spcBef>
                <a:spcPts val="0"/>
              </a:spcBef>
              <a:spcAft>
                <a:spcPts val="0"/>
              </a:spcAft>
              <a:buClr>
                <a:srgbClr val="000000"/>
              </a:buClr>
              <a:buSzPts val="1400"/>
              <a:buFont typeface="Arial"/>
              <a:buNone/>
              <a:defRPr b="1" i="0" sz="2800" u="none" cap="none" strike="noStrike">
                <a:solidFill>
                  <a:schemeClr val="dk2"/>
                </a:solidFill>
                <a:latin typeface="Arial"/>
                <a:ea typeface="Arial"/>
                <a:cs typeface="Arial"/>
                <a:sym typeface="Arial"/>
              </a:defRPr>
            </a:lvl9pPr>
          </a:lstStyle>
          <a:p/>
        </p:txBody>
      </p:sp>
      <p:sp>
        <p:nvSpPr>
          <p:cNvPr id="7" name="Google Shape;7;p26"/>
          <p:cNvSpPr txBox="1"/>
          <p:nvPr>
            <p:ph idx="1" type="body"/>
          </p:nvPr>
        </p:nvSpPr>
        <p:spPr>
          <a:xfrm>
            <a:off x="304800" y="1447800"/>
            <a:ext cx="8534400" cy="5029200"/>
          </a:xfrm>
          <a:prstGeom prst="rect">
            <a:avLst/>
          </a:prstGeom>
          <a:noFill/>
          <a:ln>
            <a:noFill/>
          </a:ln>
        </p:spPr>
        <p:txBody>
          <a:bodyPr anchorCtr="0" anchor="t" bIns="45700" lIns="91425" spcFirstLastPara="1" rIns="91425" wrap="square" tIns="45700">
            <a:noAutofit/>
          </a:bodyPr>
          <a:lstStyle>
            <a:lvl1pPr indent="-387350" lvl="0" marL="457200" marR="0" rtl="0" algn="l">
              <a:lnSpc>
                <a:spcPct val="100000"/>
              </a:lnSpc>
              <a:spcBef>
                <a:spcPts val="500"/>
              </a:spcBef>
              <a:spcAft>
                <a:spcPts val="0"/>
              </a:spcAft>
              <a:buClr>
                <a:schemeClr val="dk1"/>
              </a:buClr>
              <a:buSzPts val="2500"/>
              <a:buFont typeface="Noto Sans Symbols"/>
              <a:buChar char="▪"/>
              <a:defRPr b="1" i="0" sz="25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blue strip copy" id="8" name="Google Shape;8;p26"/>
          <p:cNvPicPr preferRelativeResize="0"/>
          <p:nvPr/>
        </p:nvPicPr>
        <p:blipFill rotWithShape="1">
          <a:blip r:embed="rId1">
            <a:alphaModFix/>
          </a:blip>
          <a:srcRect b="0" l="0" r="0" t="0"/>
          <a:stretch/>
        </p:blipFill>
        <p:spPr>
          <a:xfrm>
            <a:off x="1" y="0"/>
            <a:ext cx="9140825" cy="377825"/>
          </a:xfrm>
          <a:prstGeom prst="rect">
            <a:avLst/>
          </a:prstGeom>
          <a:noFill/>
          <a:ln>
            <a:noFill/>
          </a:ln>
        </p:spPr>
      </p:pic>
      <p:pic>
        <p:nvPicPr>
          <p:cNvPr descr="blue strip copy" id="9" name="Google Shape;9;p26"/>
          <p:cNvPicPr preferRelativeResize="0"/>
          <p:nvPr/>
        </p:nvPicPr>
        <p:blipFill rotWithShape="1">
          <a:blip r:embed="rId2">
            <a:alphaModFix/>
          </a:blip>
          <a:srcRect b="0" l="0" r="0" t="0"/>
          <a:stretch/>
        </p:blipFill>
        <p:spPr>
          <a:xfrm>
            <a:off x="3176" y="6480176"/>
            <a:ext cx="9140825" cy="377825"/>
          </a:xfrm>
          <a:prstGeom prst="rect">
            <a:avLst/>
          </a:prstGeom>
          <a:noFill/>
          <a:ln>
            <a:noFill/>
          </a:ln>
        </p:spPr>
      </p:pic>
      <p:pic>
        <p:nvPicPr>
          <p:cNvPr descr="Nevada_N" id="10" name="Google Shape;10;p26"/>
          <p:cNvPicPr preferRelativeResize="0"/>
          <p:nvPr/>
        </p:nvPicPr>
        <p:blipFill rotWithShape="1">
          <a:blip r:embed="rId3">
            <a:alphaModFix/>
          </a:blip>
          <a:srcRect b="0" l="0" r="0" t="0"/>
          <a:stretch/>
        </p:blipFill>
        <p:spPr>
          <a:xfrm>
            <a:off x="152401" y="98425"/>
            <a:ext cx="1120775" cy="1120775"/>
          </a:xfrm>
          <a:prstGeom prst="rect">
            <a:avLst/>
          </a:prstGeom>
          <a:noFill/>
          <a:ln>
            <a:noFill/>
          </a:ln>
        </p:spPr>
      </p:pic>
      <p:sp>
        <p:nvSpPr>
          <p:cNvPr id="11" name="Google Shape;11;p26"/>
          <p:cNvSpPr txBox="1"/>
          <p:nvPr>
            <p:ph idx="10" type="dt"/>
          </p:nvPr>
        </p:nvSpPr>
        <p:spPr>
          <a:xfrm>
            <a:off x="457200" y="6553200"/>
            <a:ext cx="2133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2" name="Google Shape;12;p26"/>
          <p:cNvSpPr txBox="1"/>
          <p:nvPr>
            <p:ph idx="11" type="ftr"/>
          </p:nvPr>
        </p:nvSpPr>
        <p:spPr>
          <a:xfrm>
            <a:off x="3124200" y="6553200"/>
            <a:ext cx="2895600" cy="263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Arial"/>
                <a:ea typeface="Arial"/>
                <a:cs typeface="Arial"/>
                <a:sym typeface="Arial"/>
              </a:defRPr>
            </a:lvl9pPr>
          </a:lstStyle>
          <a:p/>
        </p:txBody>
      </p:sp>
      <p:sp>
        <p:nvSpPr>
          <p:cNvPr id="13" name="Google Shape;13;p26"/>
          <p:cNvSpPr txBox="1"/>
          <p:nvPr>
            <p:ph idx="12" type="sldNum"/>
          </p:nvPr>
        </p:nvSpPr>
        <p:spPr>
          <a:xfrm>
            <a:off x="6553200" y="6553200"/>
            <a:ext cx="2133600" cy="263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github.com/peiyunh/tiny" TargetMode="External"/><Relationship Id="rId4" Type="http://schemas.openxmlformats.org/officeDocument/2006/relationships/hyperlink" Target="https://peiyunh.github.io/" TargetMode="External"/><Relationship Id="rId9" Type="http://schemas.openxmlformats.org/officeDocument/2006/relationships/image" Target="../media/image12.jpg"/><Relationship Id="rId5" Type="http://schemas.openxmlformats.org/officeDocument/2006/relationships/hyperlink" Target="https://github.com/varunagrawal/tiny-faces-pytorch" TargetMode="External"/><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152400" y="2362200"/>
            <a:ext cx="8763000" cy="9144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SzPts val="1400"/>
              <a:buNone/>
            </a:pPr>
            <a:r>
              <a:rPr lang="en"/>
              <a:t>Finding Tiny Masses</a:t>
            </a:r>
            <a:endParaRPr/>
          </a:p>
        </p:txBody>
      </p:sp>
      <p:sp>
        <p:nvSpPr>
          <p:cNvPr id="117" name="Google Shape;117;p1"/>
          <p:cNvSpPr txBox="1"/>
          <p:nvPr>
            <p:ph idx="1" type="subTitle"/>
          </p:nvPr>
        </p:nvSpPr>
        <p:spPr>
          <a:xfrm>
            <a:off x="152400" y="3352800"/>
            <a:ext cx="8991600" cy="5334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00000"/>
              </a:lnSpc>
              <a:spcBef>
                <a:spcPts val="0"/>
              </a:spcBef>
              <a:spcAft>
                <a:spcPts val="0"/>
              </a:spcAft>
              <a:buSzPct val="333333"/>
              <a:buNone/>
            </a:pPr>
            <a:r>
              <a:rPr lang="en"/>
              <a:t>Kelly Chinander &amp; Ronald Du</a:t>
            </a:r>
            <a:endParaRPr/>
          </a:p>
          <a:p>
            <a:pPr indent="0" lvl="0" marL="0" rtl="0" algn="ctr">
              <a:lnSpc>
                <a:spcPct val="100000"/>
              </a:lnSpc>
              <a:spcBef>
                <a:spcPts val="0"/>
              </a:spcBef>
              <a:spcAft>
                <a:spcPts val="0"/>
              </a:spcAft>
              <a:buSzPct val="333333"/>
              <a:buNone/>
            </a:pPr>
            <a:r>
              <a:rPr lang="en"/>
              <a:t>October 25th,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122075" y="41426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90000"/>
              </a:lnSpc>
              <a:spcBef>
                <a:spcPts val="0"/>
              </a:spcBef>
              <a:spcAft>
                <a:spcPts val="0"/>
              </a:spcAft>
              <a:buSzPts val="990"/>
              <a:buNone/>
            </a:pPr>
            <a:r>
              <a:rPr lang="en" sz="2320"/>
              <a:t>Review - Ultra-high resolution, multi-scale, context-aware approach for detection of small cancers on mammography</a:t>
            </a:r>
            <a:endParaRPr sz="2320"/>
          </a:p>
        </p:txBody>
      </p:sp>
      <p:sp>
        <p:nvSpPr>
          <p:cNvPr id="171" name="Google Shape;171;p7"/>
          <p:cNvSpPr txBox="1"/>
          <p:nvPr>
            <p:ph idx="1" type="body"/>
          </p:nvPr>
        </p:nvSpPr>
        <p:spPr>
          <a:xfrm>
            <a:off x="311700" y="1777567"/>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en" sz="1400"/>
              <a:t> 	</a:t>
            </a:r>
            <a:r>
              <a:rPr lang="en" sz="1100">
                <a:solidFill>
                  <a:srgbClr val="222222"/>
                </a:solidFill>
                <a:highlight>
                  <a:srgbClr val="FFFFFF"/>
                </a:highlight>
              </a:rPr>
              <a:t>Rangarajan, K., Gupta, A., Dasgupta, S. </a:t>
            </a:r>
            <a:r>
              <a:rPr i="1" lang="en" sz="1100">
                <a:solidFill>
                  <a:srgbClr val="222222"/>
                </a:solidFill>
                <a:highlight>
                  <a:srgbClr val="FFFFFF"/>
                </a:highlight>
              </a:rPr>
              <a:t>et al.</a:t>
            </a:r>
            <a:r>
              <a:rPr lang="en" sz="1100">
                <a:solidFill>
                  <a:srgbClr val="222222"/>
                </a:solidFill>
                <a:highlight>
                  <a:srgbClr val="FFFFFF"/>
                </a:highlight>
              </a:rPr>
              <a:t> Ultra-high resolution, multi-scale, context-aware approach for detection of small cancers on mammography. </a:t>
            </a:r>
            <a:r>
              <a:rPr i="1" lang="en" sz="1100">
                <a:solidFill>
                  <a:srgbClr val="222222"/>
                </a:solidFill>
                <a:highlight>
                  <a:srgbClr val="FFFFFF"/>
                </a:highlight>
              </a:rPr>
              <a:t>Sci Rep</a:t>
            </a:r>
            <a:r>
              <a:rPr lang="en" sz="1100">
                <a:solidFill>
                  <a:srgbClr val="222222"/>
                </a:solidFill>
                <a:highlight>
                  <a:srgbClr val="FFFFFF"/>
                </a:highlight>
              </a:rPr>
              <a:t> 12, 11622 (2022). https://doi.org/10.1038/s41598-022-15259-7</a:t>
            </a:r>
            <a:endParaRPr/>
          </a:p>
          <a:p>
            <a:pPr indent="-323850" lvl="0" marL="457200" rtl="0" algn="l">
              <a:lnSpc>
                <a:spcPct val="100000"/>
              </a:lnSpc>
              <a:spcBef>
                <a:spcPts val="1200"/>
              </a:spcBef>
              <a:spcAft>
                <a:spcPts val="0"/>
              </a:spcAft>
              <a:buClr>
                <a:srgbClr val="222222"/>
              </a:buClr>
              <a:buSzPts val="1500"/>
              <a:buChar char="●"/>
            </a:pPr>
            <a:r>
              <a:rPr lang="en" sz="1500">
                <a:solidFill>
                  <a:srgbClr val="222222"/>
                </a:solidFill>
                <a:highlight>
                  <a:srgbClr val="FFFFFF"/>
                </a:highlight>
              </a:rPr>
              <a:t>This paper notes that small mass detection of mammograms is difficult as many images for mammograms are downsampled before being fed into a model due to computational limitations. </a:t>
            </a:r>
            <a:endParaRPr sz="1500">
              <a:solidFill>
                <a:srgbClr val="222222"/>
              </a:solidFill>
              <a:highlight>
                <a:srgbClr val="FFFFFF"/>
              </a:highlight>
            </a:endParaRPr>
          </a:p>
          <a:p>
            <a:pPr indent="0" lvl="0" marL="457200" rtl="0" algn="l">
              <a:lnSpc>
                <a:spcPct val="100000"/>
              </a:lnSpc>
              <a:spcBef>
                <a:spcPts val="0"/>
              </a:spcBef>
              <a:spcAft>
                <a:spcPts val="0"/>
              </a:spcAft>
              <a:buSzPts val="1800"/>
              <a:buNone/>
            </a:pPr>
            <a:r>
              <a:t/>
            </a:r>
            <a:endParaRPr sz="1500">
              <a:solidFill>
                <a:srgbClr val="222222"/>
              </a:solidFill>
              <a:highlight>
                <a:srgbClr val="FFFFFF"/>
              </a:highlight>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highlight>
                  <a:srgbClr val="FFFFFF"/>
                </a:highlight>
              </a:rPr>
              <a:t>Many details of the small masses are lost after downsampling, including spiculations and microcalcifications. </a:t>
            </a:r>
            <a:endParaRPr sz="1500">
              <a:solidFill>
                <a:srgbClr val="222222"/>
              </a:solidFill>
              <a:highlight>
                <a:srgbClr val="FFFFFF"/>
              </a:highlight>
            </a:endParaRPr>
          </a:p>
          <a:p>
            <a:pPr indent="0" lvl="0" marL="457200" rtl="0" algn="l">
              <a:lnSpc>
                <a:spcPct val="100000"/>
              </a:lnSpc>
              <a:spcBef>
                <a:spcPts val="0"/>
              </a:spcBef>
              <a:spcAft>
                <a:spcPts val="0"/>
              </a:spcAft>
              <a:buSzPts val="1800"/>
              <a:buNone/>
            </a:pPr>
            <a:r>
              <a:t/>
            </a:r>
            <a:endParaRPr sz="1500">
              <a:solidFill>
                <a:srgbClr val="222222"/>
              </a:solidFill>
              <a:highlight>
                <a:srgbClr val="FFFFFF"/>
              </a:highlight>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highlight>
                  <a:srgbClr val="FFFFFF"/>
                </a:highlight>
              </a:rPr>
              <a:t>This paper explores using full size mammograms for detection of small masses, and obtains better results by doing so. </a:t>
            </a:r>
            <a:endParaRPr sz="1500">
              <a:solidFill>
                <a:srgbClr val="222222"/>
              </a:solidFill>
              <a:highlight>
                <a:srgbClr val="FFFFFF"/>
              </a:highlight>
            </a:endParaRPr>
          </a:p>
          <a:p>
            <a:pPr indent="0" lvl="0" marL="457200" rtl="0" algn="l">
              <a:lnSpc>
                <a:spcPct val="100000"/>
              </a:lnSpc>
              <a:spcBef>
                <a:spcPts val="0"/>
              </a:spcBef>
              <a:spcAft>
                <a:spcPts val="0"/>
              </a:spcAft>
              <a:buSzPts val="1800"/>
              <a:buNone/>
            </a:pPr>
            <a:r>
              <a:t/>
            </a:r>
            <a:endParaRPr sz="1500">
              <a:solidFill>
                <a:srgbClr val="222222"/>
              </a:solidFill>
              <a:highlight>
                <a:srgbClr val="FFFFFF"/>
              </a:highlight>
            </a:endParaRPr>
          </a:p>
          <a:p>
            <a:pPr indent="-323850" lvl="0" marL="457200" rtl="0" algn="l">
              <a:lnSpc>
                <a:spcPct val="100000"/>
              </a:lnSpc>
              <a:spcBef>
                <a:spcPts val="0"/>
              </a:spcBef>
              <a:spcAft>
                <a:spcPts val="0"/>
              </a:spcAft>
              <a:buClr>
                <a:srgbClr val="222222"/>
              </a:buClr>
              <a:buSzPts val="1500"/>
              <a:buChar char="●"/>
            </a:pPr>
            <a:r>
              <a:rPr lang="en" sz="1500">
                <a:solidFill>
                  <a:srgbClr val="222222"/>
                </a:solidFill>
                <a:highlight>
                  <a:srgbClr val="FFFFFF"/>
                </a:highlight>
              </a:rPr>
              <a:t>They used 32 V100 32GB GPUs,  </a:t>
            </a:r>
            <a:endParaRPr sz="1500">
              <a:solidFill>
                <a:srgbClr val="222222"/>
              </a:solidFill>
              <a:highlight>
                <a:srgbClr val="FFFFFF"/>
              </a:highlight>
            </a:endParaRPr>
          </a:p>
          <a:p>
            <a:pPr indent="0" lvl="0" marL="0" rtl="0" algn="l">
              <a:lnSpc>
                <a:spcPct val="100000"/>
              </a:lnSpc>
              <a:spcBef>
                <a:spcPts val="0"/>
              </a:spcBef>
              <a:spcAft>
                <a:spcPts val="0"/>
              </a:spcAft>
              <a:buSzPts val="1800"/>
              <a:buNone/>
            </a:pPr>
            <a:r>
              <a:t/>
            </a:r>
            <a:endParaRPr sz="1100">
              <a:solidFill>
                <a:srgbClr val="222222"/>
              </a:solidFill>
              <a:highlight>
                <a:srgbClr val="FFFFFF"/>
              </a:highlight>
            </a:endParaRPr>
          </a:p>
          <a:p>
            <a:pPr indent="0" lvl="0" marL="0" rtl="0" algn="l">
              <a:lnSpc>
                <a:spcPct val="100000"/>
              </a:lnSpc>
              <a:spcBef>
                <a:spcPts val="0"/>
              </a:spcBef>
              <a:spcAft>
                <a:spcPts val="120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92db905218_2_5"/>
          <p:cNvSpPr txBox="1"/>
          <p:nvPr>
            <p:ph type="title"/>
          </p:nvPr>
        </p:nvSpPr>
        <p:spPr>
          <a:xfrm>
            <a:off x="122075" y="41426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90000"/>
              </a:lnSpc>
              <a:spcBef>
                <a:spcPts val="0"/>
              </a:spcBef>
              <a:spcAft>
                <a:spcPts val="0"/>
              </a:spcAft>
              <a:buSzPts val="990"/>
              <a:buNone/>
            </a:pPr>
            <a:r>
              <a:rPr lang="en" sz="2320"/>
              <a:t>Review - Ultra-high resolution, multi-scale, context-aware approach for detection of small cancers on mammography</a:t>
            </a:r>
            <a:endParaRPr sz="2320"/>
          </a:p>
        </p:txBody>
      </p:sp>
      <p:sp>
        <p:nvSpPr>
          <p:cNvPr id="177" name="Google Shape;177;g292db905218_2_5"/>
          <p:cNvSpPr txBox="1"/>
          <p:nvPr>
            <p:ph idx="1" type="body"/>
          </p:nvPr>
        </p:nvSpPr>
        <p:spPr>
          <a:xfrm>
            <a:off x="311700" y="1777567"/>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t/>
            </a:r>
            <a:endParaRPr sz="1100">
              <a:solidFill>
                <a:srgbClr val="222222"/>
              </a:solidFill>
              <a:highlight>
                <a:srgbClr val="FFFFFF"/>
              </a:highlight>
            </a:endParaRPr>
          </a:p>
          <a:p>
            <a:pPr indent="0" lvl="0" marL="0" rtl="0" algn="l">
              <a:lnSpc>
                <a:spcPct val="100000"/>
              </a:lnSpc>
              <a:spcBef>
                <a:spcPts val="0"/>
              </a:spcBef>
              <a:spcAft>
                <a:spcPts val="1200"/>
              </a:spcAft>
              <a:buSzPts val="1800"/>
              <a:buNone/>
            </a:pPr>
            <a:r>
              <a:t/>
            </a:r>
            <a:endParaRPr/>
          </a:p>
        </p:txBody>
      </p:sp>
      <p:pic>
        <p:nvPicPr>
          <p:cNvPr id="178" name="Google Shape;178;g292db905218_2_5"/>
          <p:cNvPicPr preferRelativeResize="0"/>
          <p:nvPr/>
        </p:nvPicPr>
        <p:blipFill rotWithShape="1">
          <a:blip r:embed="rId3">
            <a:alphaModFix/>
          </a:blip>
          <a:srcRect b="1681" l="0" r="0" t="0"/>
          <a:stretch/>
        </p:blipFill>
        <p:spPr>
          <a:xfrm>
            <a:off x="819750" y="1452275"/>
            <a:ext cx="7125250" cy="4993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8"/>
          <p:cNvSpPr txBox="1"/>
          <p:nvPr>
            <p:ph type="title"/>
          </p:nvPr>
        </p:nvSpPr>
        <p:spPr>
          <a:xfrm>
            <a:off x="1428375" y="414267"/>
            <a:ext cx="8520600" cy="763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39285"/>
              <a:buFont typeface="Arial"/>
              <a:buNone/>
            </a:pPr>
            <a:r>
              <a:rPr lang="en"/>
              <a:t>Review - Improving Small Object Detection</a:t>
            </a:r>
            <a:endParaRPr/>
          </a:p>
          <a:p>
            <a:pPr indent="0" lvl="0" marL="0" rtl="0" algn="l">
              <a:lnSpc>
                <a:spcPct val="90000"/>
              </a:lnSpc>
              <a:spcBef>
                <a:spcPts val="0"/>
              </a:spcBef>
              <a:spcAft>
                <a:spcPts val="0"/>
              </a:spcAft>
              <a:buSzPct val="100000"/>
              <a:buNone/>
            </a:pPr>
            <a:r>
              <a:t/>
            </a:r>
            <a:endParaRPr/>
          </a:p>
        </p:txBody>
      </p:sp>
      <p:sp>
        <p:nvSpPr>
          <p:cNvPr id="184" name="Google Shape;184;p8"/>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457200" lvl="0" marL="0" rtl="0" algn="l">
              <a:lnSpc>
                <a:spcPct val="100000"/>
              </a:lnSpc>
              <a:spcBef>
                <a:spcPts val="0"/>
              </a:spcBef>
              <a:spcAft>
                <a:spcPts val="0"/>
              </a:spcAft>
              <a:buSzPts val="1800"/>
              <a:buNone/>
            </a:pPr>
            <a:r>
              <a:rPr lang="en" sz="1100">
                <a:solidFill>
                  <a:srgbClr val="222222"/>
                </a:solidFill>
                <a:highlight>
                  <a:srgbClr val="FFFFFF"/>
                </a:highlight>
              </a:rPr>
              <a:t>H. Krishna and C. V. Jawahar, "Improving Small Object Detection," 2017 4th IAPR Asian Conference on Pattern Recognition (ACPR), Nanjing, China, 2017, pp. 340-345, doi: 10.1109/ACPR.2017.149.</a:t>
            </a:r>
            <a:endParaRPr sz="1100">
              <a:solidFill>
                <a:srgbClr val="222222"/>
              </a:solidFill>
              <a:highlight>
                <a:srgbClr val="FFFFFF"/>
              </a:highlight>
            </a:endParaRPr>
          </a:p>
          <a:p>
            <a:pPr indent="457200" lvl="0" marL="0" rtl="0" algn="l">
              <a:lnSpc>
                <a:spcPct val="100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323850" lvl="0" marL="457200" rtl="0" algn="l">
              <a:lnSpc>
                <a:spcPct val="100000"/>
              </a:lnSpc>
              <a:spcBef>
                <a:spcPts val="0"/>
              </a:spcBef>
              <a:spcAft>
                <a:spcPts val="0"/>
              </a:spcAft>
              <a:buSzPts val="1500"/>
              <a:buChar char="●"/>
            </a:pPr>
            <a:r>
              <a:rPr lang="en" sz="1500"/>
              <a:t>Object detection models work relatively well for medium and large sized objects in images but struggle with smaller objects.</a:t>
            </a:r>
            <a:endParaRPr sz="1500"/>
          </a:p>
          <a:p>
            <a:pPr indent="-323850" lvl="0" marL="457200" rtl="0" algn="l">
              <a:lnSpc>
                <a:spcPct val="100000"/>
              </a:lnSpc>
              <a:spcBef>
                <a:spcPts val="1200"/>
              </a:spcBef>
              <a:spcAft>
                <a:spcPts val="0"/>
              </a:spcAft>
              <a:buSzPts val="1500"/>
              <a:buChar char="●"/>
            </a:pPr>
            <a:r>
              <a:rPr lang="en" sz="1500"/>
              <a:t>Krishna et al explores adding a super resolution layer in the object detection model effectively upscaling the image.</a:t>
            </a:r>
            <a:endParaRPr sz="1500"/>
          </a:p>
          <a:p>
            <a:pPr indent="-323850" lvl="0" marL="457200" rtl="0" algn="l">
              <a:lnSpc>
                <a:spcPct val="100000"/>
              </a:lnSpc>
              <a:spcBef>
                <a:spcPts val="1200"/>
              </a:spcBef>
              <a:spcAft>
                <a:spcPts val="0"/>
              </a:spcAft>
              <a:buSzPts val="1500"/>
              <a:buChar char="●"/>
            </a:pPr>
            <a:r>
              <a:rPr lang="en" sz="1500"/>
              <a:t>This improves the results as the original models were trained on higher resolution images.</a:t>
            </a:r>
            <a:endParaRPr sz="1500"/>
          </a:p>
        </p:txBody>
      </p:sp>
      <p:pic>
        <p:nvPicPr>
          <p:cNvPr id="185" name="Google Shape;185;p8"/>
          <p:cNvPicPr preferRelativeResize="0"/>
          <p:nvPr/>
        </p:nvPicPr>
        <p:blipFill rotWithShape="1">
          <a:blip r:embed="rId3">
            <a:alphaModFix/>
          </a:blip>
          <a:srcRect b="4248" l="3491" r="2408" t="26561"/>
          <a:stretch/>
        </p:blipFill>
        <p:spPr>
          <a:xfrm>
            <a:off x="186075" y="4606475"/>
            <a:ext cx="8771849" cy="1485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111550" y="42481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90000"/>
              </a:lnSpc>
              <a:spcBef>
                <a:spcPts val="0"/>
              </a:spcBef>
              <a:spcAft>
                <a:spcPts val="0"/>
              </a:spcAft>
              <a:buSzPts val="990"/>
              <a:buNone/>
            </a:pPr>
            <a:r>
              <a:rPr lang="en" sz="2120"/>
              <a:t>Review - Swin-sftnet: spatial feature expansion and aggregation using swin transformer for whole breast micro-mass segmentation</a:t>
            </a:r>
            <a:endParaRPr sz="2120"/>
          </a:p>
        </p:txBody>
      </p:sp>
      <p:sp>
        <p:nvSpPr>
          <p:cNvPr id="191" name="Google Shape;191;p9"/>
          <p:cNvSpPr txBox="1"/>
          <p:nvPr>
            <p:ph idx="1" type="body"/>
          </p:nvPr>
        </p:nvSpPr>
        <p:spPr>
          <a:xfrm>
            <a:off x="311700" y="1765533"/>
            <a:ext cx="8520600" cy="4555200"/>
          </a:xfrm>
          <a:prstGeom prst="rect">
            <a:avLst/>
          </a:prstGeom>
          <a:noFill/>
          <a:ln>
            <a:noFill/>
          </a:ln>
        </p:spPr>
        <p:txBody>
          <a:bodyPr anchorCtr="0" anchor="t" bIns="91425" lIns="91425" spcFirstLastPara="1" rIns="91425" wrap="square" tIns="91425">
            <a:normAutofit/>
          </a:bodyPr>
          <a:lstStyle/>
          <a:p>
            <a:pPr indent="457200" lvl="0" marL="0" rtl="0" algn="l">
              <a:lnSpc>
                <a:spcPct val="100000"/>
              </a:lnSpc>
              <a:spcBef>
                <a:spcPts val="0"/>
              </a:spcBef>
              <a:spcAft>
                <a:spcPts val="0"/>
              </a:spcAft>
              <a:buSzPts val="1800"/>
              <a:buNone/>
            </a:pPr>
            <a:r>
              <a:rPr lang="en" sz="1100">
                <a:solidFill>
                  <a:schemeClr val="dk1"/>
                </a:solidFill>
              </a:rPr>
              <a:t>Kamran SA, Hossain KF, Tavakkoli A, Bebis G, Baker S (2022) </a:t>
            </a:r>
            <a:r>
              <a:rPr i="1" lang="en" sz="1100">
                <a:solidFill>
                  <a:schemeClr val="dk1"/>
                </a:solidFill>
              </a:rPr>
              <a:t>Swin-sftnet: spatial feature expansion and aggregation using swin transformer for whole breast micro-mass segmentation.</a:t>
            </a:r>
            <a:r>
              <a:rPr lang="en" sz="1100">
                <a:solidFill>
                  <a:schemeClr val="dk1"/>
                </a:solidFill>
              </a:rPr>
              <a:t> arXiv preprint arXiv:2211.08717</a:t>
            </a:r>
            <a:endParaRPr sz="1100">
              <a:solidFill>
                <a:schemeClr val="dk1"/>
              </a:solidFill>
            </a:endParaRPr>
          </a:p>
          <a:p>
            <a:pPr indent="457200" lvl="0" marL="0" rtl="0" algn="l">
              <a:lnSpc>
                <a:spcPct val="100000"/>
              </a:lnSpc>
              <a:spcBef>
                <a:spcPts val="0"/>
              </a:spcBef>
              <a:spcAft>
                <a:spcPts val="0"/>
              </a:spcAft>
              <a:buSzPts val="1800"/>
              <a:buNone/>
            </a:pPr>
            <a:r>
              <a:t/>
            </a:r>
            <a:endParaRPr sz="1100">
              <a:solidFill>
                <a:schemeClr val="dk1"/>
              </a:solidFill>
            </a:endParaRPr>
          </a:p>
          <a:p>
            <a:pPr indent="-330200" lvl="0" marL="457200" rtl="0" algn="l">
              <a:lnSpc>
                <a:spcPct val="100000"/>
              </a:lnSpc>
              <a:spcBef>
                <a:spcPts val="0"/>
              </a:spcBef>
              <a:spcAft>
                <a:spcPts val="0"/>
              </a:spcAft>
              <a:buClr>
                <a:schemeClr val="dk1"/>
              </a:buClr>
              <a:buSzPts val="1600"/>
              <a:buChar char="●"/>
            </a:pPr>
            <a:r>
              <a:rPr lang="en" sz="1600">
                <a:solidFill>
                  <a:schemeClr val="dk1"/>
                </a:solidFill>
              </a:rPr>
              <a:t>This paper explores the implementation of a novel model architecture that takes into account that small masses within mammograms have lower resolutions.</a:t>
            </a:r>
            <a:endParaRPr sz="1600"/>
          </a:p>
          <a:p>
            <a:pPr indent="0" lvl="0" marL="457200" rtl="0" algn="l">
              <a:lnSpc>
                <a:spcPct val="100000"/>
              </a:lnSpc>
              <a:spcBef>
                <a:spcPts val="0"/>
              </a:spcBef>
              <a:spcAft>
                <a:spcPts val="0"/>
              </a:spcAft>
              <a:buSzPts val="1800"/>
              <a:buNone/>
            </a:pPr>
            <a:r>
              <a:t/>
            </a:r>
            <a:endParaRPr sz="1600"/>
          </a:p>
          <a:p>
            <a:pPr indent="-330200" lvl="0" marL="457200" rtl="0" algn="l">
              <a:lnSpc>
                <a:spcPct val="100000"/>
              </a:lnSpc>
              <a:spcBef>
                <a:spcPts val="0"/>
              </a:spcBef>
              <a:spcAft>
                <a:spcPts val="0"/>
              </a:spcAft>
              <a:buClr>
                <a:schemeClr val="dk1"/>
              </a:buClr>
              <a:buSzPts val="1600"/>
              <a:buChar char="●"/>
            </a:pPr>
            <a:r>
              <a:rPr lang="en" sz="1600">
                <a:solidFill>
                  <a:schemeClr val="dk1"/>
                </a:solidFill>
              </a:rPr>
              <a:t>A novel architecture, SWIN-SFTNet is proposed with new features such as skip connection features to prevent any further downsampling. The last patch expanding layer also performs upsampling in order to help get more details from a lower resolution patch.</a:t>
            </a:r>
            <a:endParaRPr sz="1600"/>
          </a:p>
          <a:p>
            <a:pPr indent="0" lvl="0" marL="457200" rtl="0" algn="l">
              <a:lnSpc>
                <a:spcPct val="100000"/>
              </a:lnSpc>
              <a:spcBef>
                <a:spcPts val="0"/>
              </a:spcBef>
              <a:spcAft>
                <a:spcPts val="0"/>
              </a:spcAft>
              <a:buNone/>
            </a:pPr>
            <a:r>
              <a:t/>
            </a:r>
            <a:endParaRPr sz="1600"/>
          </a:p>
          <a:p>
            <a:pPr indent="-330200" lvl="0" marL="457200" rtl="0" algn="l">
              <a:lnSpc>
                <a:spcPct val="100000"/>
              </a:lnSpc>
              <a:spcBef>
                <a:spcPts val="0"/>
              </a:spcBef>
              <a:spcAft>
                <a:spcPts val="0"/>
              </a:spcAft>
              <a:buClr>
                <a:schemeClr val="dk1"/>
              </a:buClr>
              <a:buSzPts val="1600"/>
              <a:buChar char="●"/>
            </a:pPr>
            <a:r>
              <a:rPr lang="en" sz="1600">
                <a:solidFill>
                  <a:schemeClr val="dk1"/>
                </a:solidFill>
              </a:rPr>
              <a:t>This improved the detection of small masses as this model was better refined for minimizing spatial resolution losses, which affect small mass detection more.</a:t>
            </a:r>
            <a:endParaRPr sz="1600">
              <a:solidFill>
                <a:schemeClr val="dk1"/>
              </a:solidFill>
            </a:endParaRPr>
          </a:p>
          <a:p>
            <a:pPr indent="0" lvl="0" marL="0" rtl="0" algn="l">
              <a:lnSpc>
                <a:spcPct val="100000"/>
              </a:lnSpc>
              <a:spcBef>
                <a:spcPts val="0"/>
              </a:spcBef>
              <a:spcAft>
                <a:spcPts val="0"/>
              </a:spcAft>
              <a:buSzPts val="1800"/>
              <a:buNone/>
            </a:pPr>
            <a:r>
              <a:t/>
            </a:r>
            <a:endParaRPr sz="13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92db905218_2_11"/>
          <p:cNvSpPr txBox="1"/>
          <p:nvPr>
            <p:ph type="title"/>
          </p:nvPr>
        </p:nvSpPr>
        <p:spPr>
          <a:xfrm>
            <a:off x="111550" y="42481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90000"/>
              </a:lnSpc>
              <a:spcBef>
                <a:spcPts val="0"/>
              </a:spcBef>
              <a:spcAft>
                <a:spcPts val="0"/>
              </a:spcAft>
              <a:buSzPts val="990"/>
              <a:buNone/>
            </a:pPr>
            <a:r>
              <a:rPr lang="en" sz="2120"/>
              <a:t>Review - Swin-sftnet: spatial feature expansion and aggregation using swin transformer for whole breast micro-mass segmentation</a:t>
            </a:r>
            <a:endParaRPr sz="2120"/>
          </a:p>
        </p:txBody>
      </p:sp>
      <p:sp>
        <p:nvSpPr>
          <p:cNvPr id="197" name="Google Shape;197;g292db905218_2_11"/>
          <p:cNvSpPr txBox="1"/>
          <p:nvPr>
            <p:ph idx="1" type="body"/>
          </p:nvPr>
        </p:nvSpPr>
        <p:spPr>
          <a:xfrm>
            <a:off x="311700" y="1744458"/>
            <a:ext cx="8520600" cy="4555200"/>
          </a:xfrm>
          <a:prstGeom prst="rect">
            <a:avLst/>
          </a:prstGeom>
          <a:noFill/>
          <a:ln>
            <a:noFill/>
          </a:ln>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t/>
            </a:r>
            <a:endParaRPr sz="1300">
              <a:solidFill>
                <a:schemeClr val="dk1"/>
              </a:solidFill>
            </a:endParaRPr>
          </a:p>
          <a:p>
            <a:pPr indent="0" lvl="0" marL="0" rtl="0" algn="l">
              <a:lnSpc>
                <a:spcPct val="100000"/>
              </a:lnSpc>
              <a:spcBef>
                <a:spcPts val="0"/>
              </a:spcBef>
              <a:spcAft>
                <a:spcPts val="0"/>
              </a:spcAft>
              <a:buSzPts val="1800"/>
              <a:buNone/>
            </a:pPr>
            <a:r>
              <a:t/>
            </a:r>
            <a:endParaRPr sz="1300">
              <a:solidFill>
                <a:schemeClr val="dk1"/>
              </a:solidFill>
            </a:endParaRPr>
          </a:p>
        </p:txBody>
      </p:sp>
      <p:pic>
        <p:nvPicPr>
          <p:cNvPr id="198" name="Google Shape;198;g292db905218_2_11"/>
          <p:cNvPicPr preferRelativeResize="0"/>
          <p:nvPr/>
        </p:nvPicPr>
        <p:blipFill>
          <a:blip r:embed="rId3">
            <a:alphaModFix/>
          </a:blip>
          <a:stretch>
            <a:fillRect/>
          </a:stretch>
        </p:blipFill>
        <p:spPr>
          <a:xfrm>
            <a:off x="4629175" y="1744458"/>
            <a:ext cx="4203125" cy="4056643"/>
          </a:xfrm>
          <a:prstGeom prst="rect">
            <a:avLst/>
          </a:prstGeom>
          <a:noFill/>
          <a:ln>
            <a:noFill/>
          </a:ln>
        </p:spPr>
      </p:pic>
      <p:pic>
        <p:nvPicPr>
          <p:cNvPr id="199" name="Google Shape;199;g292db905218_2_11"/>
          <p:cNvPicPr preferRelativeResize="0"/>
          <p:nvPr/>
        </p:nvPicPr>
        <p:blipFill>
          <a:blip r:embed="rId4">
            <a:alphaModFix/>
          </a:blip>
          <a:stretch>
            <a:fillRect/>
          </a:stretch>
        </p:blipFill>
        <p:spPr>
          <a:xfrm>
            <a:off x="111550" y="1943812"/>
            <a:ext cx="4517625" cy="2970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0"/>
          <p:cNvSpPr txBox="1"/>
          <p:nvPr>
            <p:ph type="title"/>
          </p:nvPr>
        </p:nvSpPr>
        <p:spPr>
          <a:xfrm>
            <a:off x="1459975" y="435342"/>
            <a:ext cx="8520600" cy="7635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800"/>
              <a:buNone/>
            </a:pPr>
            <a:r>
              <a:rPr lang="en"/>
              <a:t>Review - Recognizing Tiny Faces</a:t>
            </a:r>
            <a:endParaRPr/>
          </a:p>
        </p:txBody>
      </p:sp>
      <p:sp>
        <p:nvSpPr>
          <p:cNvPr id="205" name="Google Shape;205;p1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457200" lvl="0" marL="0" rtl="0" algn="l">
              <a:lnSpc>
                <a:spcPct val="100000"/>
              </a:lnSpc>
              <a:spcBef>
                <a:spcPts val="0"/>
              </a:spcBef>
              <a:spcAft>
                <a:spcPts val="0"/>
              </a:spcAft>
              <a:buClr>
                <a:schemeClr val="dk1"/>
              </a:buClr>
              <a:buSzPts val="1100"/>
              <a:buFont typeface="Arial"/>
              <a:buNone/>
            </a:pPr>
            <a:r>
              <a:rPr lang="en" sz="1100">
                <a:solidFill>
                  <a:schemeClr val="dk1"/>
                </a:solidFill>
              </a:rPr>
              <a:t>S. C. Mynepalli, P. Hu and D. Ramanan, "Recognizing Tiny Faces," </a:t>
            </a:r>
            <a:r>
              <a:rPr i="1" lang="en" sz="1100">
                <a:solidFill>
                  <a:schemeClr val="dk1"/>
                </a:solidFill>
              </a:rPr>
              <a:t>2019 IEEE/CVF International Conference on Computer Vision Workshop (ICCVW)</a:t>
            </a:r>
            <a:r>
              <a:rPr lang="en" sz="1100">
                <a:solidFill>
                  <a:schemeClr val="dk1"/>
                </a:solidFill>
              </a:rPr>
              <a:t>, Seoul, Korea (South), 2019, pp. 1121-1130, doi: 10.1109/ICCVW.2019.00143.</a:t>
            </a:r>
            <a:endParaRPr sz="1100">
              <a:solidFill>
                <a:srgbClr val="222222"/>
              </a:solidFill>
              <a:highlight>
                <a:srgbClr val="FFFFFF"/>
              </a:highlight>
            </a:endParaRPr>
          </a:p>
          <a:p>
            <a:pPr indent="-323850" lvl="0" marL="457200" rtl="0" algn="l">
              <a:lnSpc>
                <a:spcPct val="100000"/>
              </a:lnSpc>
              <a:spcBef>
                <a:spcPts val="0"/>
              </a:spcBef>
              <a:spcAft>
                <a:spcPts val="0"/>
              </a:spcAft>
              <a:buSzPts val="1500"/>
              <a:buChar char="●"/>
            </a:pPr>
            <a:r>
              <a:rPr lang="en" sz="1500"/>
              <a:t>This paper notes that it is difficult for facial recognition models to detect lower resolution faces.</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SzPts val="1500"/>
              <a:buChar char="●"/>
            </a:pPr>
            <a:r>
              <a:rPr lang="en" sz="1500"/>
              <a:t>At higher resolutions, models can rely on features that are present at lower resolutions, but at lower resolutions these features are missing.</a:t>
            </a:r>
            <a:endParaRPr sz="1500"/>
          </a:p>
          <a:p>
            <a:pPr indent="0" lvl="0" marL="457200" rtl="0" algn="l">
              <a:lnSpc>
                <a:spcPct val="100000"/>
              </a:lnSpc>
              <a:spcBef>
                <a:spcPts val="0"/>
              </a:spcBef>
              <a:spcAft>
                <a:spcPts val="0"/>
              </a:spcAft>
              <a:buNone/>
            </a:pPr>
            <a:r>
              <a:t/>
            </a:r>
            <a:endParaRPr sz="1500"/>
          </a:p>
          <a:p>
            <a:pPr indent="-323850" lvl="0" marL="457200" rtl="0" algn="l">
              <a:lnSpc>
                <a:spcPct val="100000"/>
              </a:lnSpc>
              <a:spcBef>
                <a:spcPts val="0"/>
              </a:spcBef>
              <a:spcAft>
                <a:spcPts val="0"/>
              </a:spcAft>
              <a:buSzPts val="1500"/>
              <a:buChar char="●"/>
            </a:pPr>
            <a:r>
              <a:rPr lang="en" sz="1500"/>
              <a:t>A novel model is proposed that turns on and off certain parts of the model depending on the resolution. Could improve small mass detection by applying a similar technique.</a:t>
            </a:r>
            <a:endParaRPr sz="1500"/>
          </a:p>
        </p:txBody>
      </p:sp>
      <p:pic>
        <p:nvPicPr>
          <p:cNvPr id="206" name="Google Shape;206;p10"/>
          <p:cNvPicPr preferRelativeResize="0"/>
          <p:nvPr/>
        </p:nvPicPr>
        <p:blipFill rotWithShape="1">
          <a:blip r:embed="rId3">
            <a:alphaModFix/>
          </a:blip>
          <a:srcRect b="-3781" l="0" r="0" t="12888"/>
          <a:stretch/>
        </p:blipFill>
        <p:spPr>
          <a:xfrm>
            <a:off x="1926950" y="3820225"/>
            <a:ext cx="4572150" cy="269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
              <a:t>Experiment Design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Project Design</a:t>
            </a:r>
            <a:endParaRPr/>
          </a:p>
        </p:txBody>
      </p:sp>
      <p:sp>
        <p:nvSpPr>
          <p:cNvPr id="217" name="Google Shape;217;p1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08000"/>
              </a:lnSpc>
              <a:spcBef>
                <a:spcPts val="0"/>
              </a:spcBef>
              <a:spcAft>
                <a:spcPts val="0"/>
              </a:spcAft>
              <a:buSzPct val="102857"/>
              <a:buNone/>
            </a:pPr>
            <a:r>
              <a:rPr lang="en">
                <a:solidFill>
                  <a:schemeClr val="dk1"/>
                </a:solidFill>
              </a:rPr>
              <a:t>We envision designing our experiment to build and train a machine learning model that will process mammogram images using the same techniques described in the “Finding Tiny Faces” paper. </a:t>
            </a:r>
            <a:endParaRPr>
              <a:solidFill>
                <a:schemeClr val="dk1"/>
              </a:solidFill>
            </a:endParaRPr>
          </a:p>
          <a:p>
            <a:pPr indent="0" lvl="0" marL="0" rtl="0" algn="l">
              <a:lnSpc>
                <a:spcPct val="108000"/>
              </a:lnSpc>
              <a:spcBef>
                <a:spcPts val="800"/>
              </a:spcBef>
              <a:spcAft>
                <a:spcPts val="0"/>
              </a:spcAft>
              <a:buSzPct val="102857"/>
              <a:buNone/>
            </a:pPr>
            <a:r>
              <a:t/>
            </a:r>
            <a:endParaRPr>
              <a:solidFill>
                <a:schemeClr val="dk1"/>
              </a:solidFill>
            </a:endParaRPr>
          </a:p>
          <a:p>
            <a:pPr indent="0" lvl="0" marL="0" rtl="0" algn="l">
              <a:lnSpc>
                <a:spcPct val="108000"/>
              </a:lnSpc>
              <a:spcBef>
                <a:spcPts val="800"/>
              </a:spcBef>
              <a:spcAft>
                <a:spcPts val="800"/>
              </a:spcAft>
              <a:buClr>
                <a:schemeClr val="dk1"/>
              </a:buClr>
              <a:buSzPct val="62857"/>
              <a:buFont typeface="Arial"/>
              <a:buNone/>
            </a:pPr>
            <a:r>
              <a:rPr lang="en">
                <a:solidFill>
                  <a:schemeClr val="dk1"/>
                </a:solidFill>
              </a:rPr>
              <a:t>The general concept will be that the machine learning model will be trained on a constant image size, and larger images will be </a:t>
            </a:r>
            <a:r>
              <a:rPr lang="en"/>
              <a:t>scaled down</a:t>
            </a:r>
            <a:r>
              <a:rPr lang="en">
                <a:solidFill>
                  <a:schemeClr val="dk1"/>
                </a:solidFill>
              </a:rPr>
              <a:t> into smaller </a:t>
            </a:r>
            <a:r>
              <a:rPr lang="en"/>
              <a:t>resolutions </a:t>
            </a:r>
            <a:r>
              <a:rPr lang="en">
                <a:solidFill>
                  <a:schemeClr val="dk1"/>
                </a:solidFill>
              </a:rPr>
              <a:t>to use as input for the model. In the original paper, this meant that small faces would be more detectable because the model wouldn’t ignore them for the larger faces in the imagery. For our project, this should translate into better small mass detection when the model isn’t trained on the larger features in the imagery.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Datasets</a:t>
            </a:r>
            <a:endParaRPr/>
          </a:p>
        </p:txBody>
      </p:sp>
      <p:sp>
        <p:nvSpPr>
          <p:cNvPr id="223" name="Google Shape;223;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108000"/>
              </a:lnSpc>
              <a:spcBef>
                <a:spcPts val="0"/>
              </a:spcBef>
              <a:spcAft>
                <a:spcPts val="0"/>
              </a:spcAft>
              <a:buSzPts val="1800"/>
              <a:buNone/>
            </a:pPr>
            <a:r>
              <a:rPr lang="en">
                <a:solidFill>
                  <a:schemeClr val="dk1"/>
                </a:solidFill>
              </a:rPr>
              <a:t>We intend to start with the CBIS-DDSM dataset as our main source for bulk mammogram imagery to use with our project.</a:t>
            </a:r>
            <a:endParaRPr>
              <a:solidFill>
                <a:schemeClr val="dk1"/>
              </a:solidFill>
            </a:endParaRPr>
          </a:p>
          <a:p>
            <a:pPr indent="0" lvl="0" marL="0" rtl="0" algn="l">
              <a:lnSpc>
                <a:spcPct val="108000"/>
              </a:lnSpc>
              <a:spcBef>
                <a:spcPts val="800"/>
              </a:spcBef>
              <a:spcAft>
                <a:spcPts val="0"/>
              </a:spcAft>
              <a:buSzPts val="1800"/>
              <a:buNone/>
            </a:pPr>
            <a:r>
              <a:t/>
            </a:r>
            <a:endParaRPr>
              <a:solidFill>
                <a:schemeClr val="dk1"/>
              </a:solidFill>
            </a:endParaRPr>
          </a:p>
          <a:p>
            <a:pPr indent="0" lvl="0" marL="0" rtl="0" algn="l">
              <a:lnSpc>
                <a:spcPct val="108000"/>
              </a:lnSpc>
              <a:spcBef>
                <a:spcPts val="800"/>
              </a:spcBef>
              <a:spcAft>
                <a:spcPts val="800"/>
              </a:spcAft>
              <a:buClr>
                <a:schemeClr val="dk1"/>
              </a:buClr>
              <a:buSzPts val="1100"/>
              <a:buFont typeface="Arial"/>
              <a:buNone/>
            </a:pPr>
            <a:r>
              <a:rPr lang="en">
                <a:solidFill>
                  <a:schemeClr val="dk1"/>
                </a:solidFill>
              </a:rPr>
              <a:t>Additionally, the Breast Micro-Calcification dataset may be useful for providing small masses to detect.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Experiments</a:t>
            </a:r>
            <a:endParaRPr/>
          </a:p>
        </p:txBody>
      </p:sp>
      <p:sp>
        <p:nvSpPr>
          <p:cNvPr id="229" name="Google Shape;229;p1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108000"/>
              </a:lnSpc>
              <a:spcBef>
                <a:spcPts val="0"/>
              </a:spcBef>
              <a:spcAft>
                <a:spcPts val="0"/>
              </a:spcAft>
              <a:buSzPts val="1946"/>
              <a:buNone/>
            </a:pPr>
            <a:r>
              <a:rPr lang="en">
                <a:solidFill>
                  <a:schemeClr val="dk1"/>
                </a:solidFill>
              </a:rPr>
              <a:t>We will conduct experiments to compare the detection rate of masses in the imagery from our code to standard mass detection models available.</a:t>
            </a:r>
            <a:endParaRPr>
              <a:solidFill>
                <a:schemeClr val="dk1"/>
              </a:solidFill>
            </a:endParaRPr>
          </a:p>
          <a:p>
            <a:pPr indent="0" lvl="0" marL="0" rtl="0" algn="l">
              <a:lnSpc>
                <a:spcPct val="108000"/>
              </a:lnSpc>
              <a:spcBef>
                <a:spcPts val="800"/>
              </a:spcBef>
              <a:spcAft>
                <a:spcPts val="0"/>
              </a:spcAft>
              <a:buSzPts val="1946"/>
              <a:buNone/>
            </a:pPr>
            <a:r>
              <a:t/>
            </a:r>
            <a:endParaRPr>
              <a:solidFill>
                <a:schemeClr val="dk1"/>
              </a:solidFill>
            </a:endParaRPr>
          </a:p>
          <a:p>
            <a:pPr indent="0" lvl="0" marL="0" rtl="0" algn="l">
              <a:lnSpc>
                <a:spcPct val="108000"/>
              </a:lnSpc>
              <a:spcBef>
                <a:spcPts val="800"/>
              </a:spcBef>
              <a:spcAft>
                <a:spcPts val="0"/>
              </a:spcAft>
              <a:buClr>
                <a:schemeClr val="dk1"/>
              </a:buClr>
              <a:buSzPts val="1189"/>
              <a:buFont typeface="Arial"/>
              <a:buNone/>
            </a:pPr>
            <a:r>
              <a:rPr lang="en">
                <a:solidFill>
                  <a:schemeClr val="dk1"/>
                </a:solidFill>
              </a:rPr>
              <a:t>Current state of the art models include:</a:t>
            </a:r>
            <a:endParaRPr>
              <a:solidFill>
                <a:schemeClr val="dk1"/>
              </a:solidFill>
            </a:endParaRPr>
          </a:p>
          <a:p>
            <a:pPr indent="-352167" lvl="0" marL="457200" rtl="0" algn="l">
              <a:lnSpc>
                <a:spcPct val="108000"/>
              </a:lnSpc>
              <a:spcBef>
                <a:spcPts val="800"/>
              </a:spcBef>
              <a:spcAft>
                <a:spcPts val="0"/>
              </a:spcAft>
              <a:buClr>
                <a:schemeClr val="dk1"/>
              </a:buClr>
              <a:buSzPts val="1946"/>
              <a:buChar char="●"/>
            </a:pPr>
            <a:r>
              <a:rPr lang="en">
                <a:solidFill>
                  <a:schemeClr val="dk1"/>
                </a:solidFill>
              </a:rPr>
              <a:t>AUNet</a:t>
            </a:r>
            <a:endParaRPr>
              <a:solidFill>
                <a:schemeClr val="dk1"/>
              </a:solidFill>
            </a:endParaRPr>
          </a:p>
          <a:p>
            <a:pPr indent="-352167" lvl="0" marL="457200" rtl="0" algn="l">
              <a:lnSpc>
                <a:spcPct val="108000"/>
              </a:lnSpc>
              <a:spcBef>
                <a:spcPts val="0"/>
              </a:spcBef>
              <a:spcAft>
                <a:spcPts val="0"/>
              </a:spcAft>
              <a:buClr>
                <a:schemeClr val="dk1"/>
              </a:buClr>
              <a:buSzPts val="1946"/>
              <a:buChar char="●"/>
            </a:pPr>
            <a:r>
              <a:rPr lang="en">
                <a:solidFill>
                  <a:schemeClr val="dk1"/>
                </a:solidFill>
              </a:rPr>
              <a:t>ARFNet</a:t>
            </a:r>
            <a:endParaRPr>
              <a:solidFill>
                <a:schemeClr val="dk1"/>
              </a:solidFill>
            </a:endParaRPr>
          </a:p>
          <a:p>
            <a:pPr indent="-352167" lvl="0" marL="457200" rtl="0" algn="l">
              <a:lnSpc>
                <a:spcPct val="108000"/>
              </a:lnSpc>
              <a:spcBef>
                <a:spcPts val="0"/>
              </a:spcBef>
              <a:spcAft>
                <a:spcPts val="0"/>
              </a:spcAft>
              <a:buClr>
                <a:schemeClr val="dk1"/>
              </a:buClr>
              <a:buSzPts val="1946"/>
              <a:buChar char="●"/>
            </a:pPr>
            <a:r>
              <a:rPr lang="en">
                <a:solidFill>
                  <a:schemeClr val="dk1"/>
                </a:solidFill>
              </a:rPr>
              <a:t>SWIN-UNet</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Slides</a:t>
            </a:r>
            <a:endParaRPr/>
          </a:p>
        </p:txBody>
      </p:sp>
      <p:sp>
        <p:nvSpPr>
          <p:cNvPr id="123" name="Google Shape;123;p2"/>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324675" lvl="0" marL="457200" rtl="0" algn="l">
              <a:lnSpc>
                <a:spcPct val="80000"/>
              </a:lnSpc>
              <a:spcBef>
                <a:spcPts val="0"/>
              </a:spcBef>
              <a:spcAft>
                <a:spcPts val="0"/>
              </a:spcAft>
              <a:buSzPts val="1575"/>
              <a:buAutoNum type="arabicPeriod"/>
            </a:pPr>
            <a:r>
              <a:rPr lang="en" sz="1575"/>
              <a:t>Overview</a:t>
            </a:r>
            <a:endParaRPr sz="1575"/>
          </a:p>
          <a:p>
            <a:pPr indent="-308292" lvl="1" marL="914400" rtl="0" algn="l">
              <a:lnSpc>
                <a:spcPct val="80000"/>
              </a:lnSpc>
              <a:spcBef>
                <a:spcPts val="0"/>
              </a:spcBef>
              <a:spcAft>
                <a:spcPts val="0"/>
              </a:spcAft>
              <a:buSzPts val="1520"/>
              <a:buAutoNum type="alphaLcPeriod"/>
            </a:pPr>
            <a:r>
              <a:rPr lang="en" sz="1520"/>
              <a:t>Project Introduction</a:t>
            </a:r>
            <a:endParaRPr sz="1520"/>
          </a:p>
          <a:p>
            <a:pPr indent="-308292" lvl="1" marL="914400" rtl="0" algn="l">
              <a:lnSpc>
                <a:spcPct val="80000"/>
              </a:lnSpc>
              <a:spcBef>
                <a:spcPts val="0"/>
              </a:spcBef>
              <a:spcAft>
                <a:spcPts val="0"/>
              </a:spcAft>
              <a:buSzPts val="1520"/>
              <a:buAutoNum type="alphaLcPeriod"/>
            </a:pPr>
            <a:r>
              <a:rPr lang="en" sz="1520"/>
              <a:t>Finding Tiny Faces</a:t>
            </a:r>
            <a:endParaRPr sz="1520"/>
          </a:p>
          <a:p>
            <a:pPr indent="-308292" lvl="1" marL="914400" rtl="0" algn="l">
              <a:lnSpc>
                <a:spcPct val="80000"/>
              </a:lnSpc>
              <a:spcBef>
                <a:spcPts val="0"/>
              </a:spcBef>
              <a:spcAft>
                <a:spcPts val="0"/>
              </a:spcAft>
              <a:buSzPts val="1520"/>
              <a:buAutoNum type="alphaLcPeriod"/>
            </a:pPr>
            <a:r>
              <a:rPr lang="en" sz="1520"/>
              <a:t>Adapting “Finding Tiny Faces”</a:t>
            </a:r>
            <a:endParaRPr sz="1520"/>
          </a:p>
          <a:p>
            <a:pPr indent="-324675" lvl="0" marL="457200" rtl="0" algn="l">
              <a:lnSpc>
                <a:spcPct val="80000"/>
              </a:lnSpc>
              <a:spcBef>
                <a:spcPts val="0"/>
              </a:spcBef>
              <a:spcAft>
                <a:spcPts val="0"/>
              </a:spcAft>
              <a:buSzPts val="1575"/>
              <a:buAutoNum type="arabicPeriod"/>
            </a:pPr>
            <a:r>
              <a:rPr lang="en" sz="1575"/>
              <a:t>Other Works</a:t>
            </a:r>
            <a:endParaRPr sz="1575"/>
          </a:p>
          <a:p>
            <a:pPr indent="-308292" lvl="1" marL="914400" rtl="0" algn="l">
              <a:lnSpc>
                <a:spcPct val="80000"/>
              </a:lnSpc>
              <a:spcBef>
                <a:spcPts val="0"/>
              </a:spcBef>
              <a:spcAft>
                <a:spcPts val="0"/>
              </a:spcAft>
              <a:buSzPts val="1520"/>
              <a:buAutoNum type="alphaLcPeriod"/>
            </a:pPr>
            <a:r>
              <a:rPr lang="en" sz="1520"/>
              <a:t>“Ultra-high resolution, multi-scale, context-aware approach for detection of small cancers on mammography”</a:t>
            </a:r>
            <a:endParaRPr sz="1520"/>
          </a:p>
          <a:p>
            <a:pPr indent="-308292" lvl="1" marL="914400" rtl="0" algn="l">
              <a:lnSpc>
                <a:spcPct val="80000"/>
              </a:lnSpc>
              <a:spcBef>
                <a:spcPts val="0"/>
              </a:spcBef>
              <a:spcAft>
                <a:spcPts val="0"/>
              </a:spcAft>
              <a:buSzPts val="1520"/>
              <a:buAutoNum type="alphaLcPeriod"/>
            </a:pPr>
            <a:r>
              <a:rPr lang="en" sz="1520"/>
              <a:t>“Improving Small Object Detection”</a:t>
            </a:r>
            <a:endParaRPr sz="1520"/>
          </a:p>
          <a:p>
            <a:pPr indent="-308292" lvl="1" marL="914400" rtl="0" algn="l">
              <a:lnSpc>
                <a:spcPct val="80000"/>
              </a:lnSpc>
              <a:spcBef>
                <a:spcPts val="0"/>
              </a:spcBef>
              <a:spcAft>
                <a:spcPts val="0"/>
              </a:spcAft>
              <a:buSzPts val="1520"/>
              <a:buAutoNum type="alphaLcPeriod"/>
            </a:pPr>
            <a:r>
              <a:rPr lang="en" sz="1520"/>
              <a:t>“Swin-sftnet: spatial feature expansion and aggregation using swin transformer for whole breast micro-mass segmentation”</a:t>
            </a:r>
            <a:endParaRPr sz="1520"/>
          </a:p>
          <a:p>
            <a:pPr indent="-308292" lvl="1" marL="914400" rtl="0" algn="l">
              <a:lnSpc>
                <a:spcPct val="80000"/>
              </a:lnSpc>
              <a:spcBef>
                <a:spcPts val="0"/>
              </a:spcBef>
              <a:spcAft>
                <a:spcPts val="0"/>
              </a:spcAft>
              <a:buSzPts val="1520"/>
              <a:buAutoNum type="alphaLcPeriod"/>
            </a:pPr>
            <a:r>
              <a:rPr lang="en" sz="1520"/>
              <a:t>“Recognizing Tiny Faces”</a:t>
            </a:r>
            <a:endParaRPr sz="1520"/>
          </a:p>
          <a:p>
            <a:pPr indent="-324675" lvl="0" marL="457200" rtl="0" algn="l">
              <a:lnSpc>
                <a:spcPct val="80000"/>
              </a:lnSpc>
              <a:spcBef>
                <a:spcPts val="0"/>
              </a:spcBef>
              <a:spcAft>
                <a:spcPts val="0"/>
              </a:spcAft>
              <a:buSzPts val="1575"/>
              <a:buAutoNum type="arabicPeriod"/>
            </a:pPr>
            <a:r>
              <a:rPr lang="en" sz="1575"/>
              <a:t>Experiment Design</a:t>
            </a:r>
            <a:endParaRPr sz="1575"/>
          </a:p>
          <a:p>
            <a:pPr indent="-308292" lvl="1" marL="914400" rtl="0" algn="l">
              <a:lnSpc>
                <a:spcPct val="80000"/>
              </a:lnSpc>
              <a:spcBef>
                <a:spcPts val="0"/>
              </a:spcBef>
              <a:spcAft>
                <a:spcPts val="0"/>
              </a:spcAft>
              <a:buSzPts val="1520"/>
              <a:buAutoNum type="alphaLcPeriod"/>
            </a:pPr>
            <a:r>
              <a:rPr lang="en" sz="1520"/>
              <a:t>Project Design</a:t>
            </a:r>
            <a:endParaRPr sz="1520"/>
          </a:p>
          <a:p>
            <a:pPr indent="-308292" lvl="1" marL="914400" rtl="0" algn="l">
              <a:lnSpc>
                <a:spcPct val="80000"/>
              </a:lnSpc>
              <a:spcBef>
                <a:spcPts val="0"/>
              </a:spcBef>
              <a:spcAft>
                <a:spcPts val="0"/>
              </a:spcAft>
              <a:buSzPts val="1520"/>
              <a:buAutoNum type="alphaLcPeriod"/>
            </a:pPr>
            <a:r>
              <a:rPr lang="en" sz="1520"/>
              <a:t>Datasets</a:t>
            </a:r>
            <a:endParaRPr sz="1520"/>
          </a:p>
          <a:p>
            <a:pPr indent="-308292" lvl="1" marL="914400" rtl="0" algn="l">
              <a:lnSpc>
                <a:spcPct val="80000"/>
              </a:lnSpc>
              <a:spcBef>
                <a:spcPts val="0"/>
              </a:spcBef>
              <a:spcAft>
                <a:spcPts val="0"/>
              </a:spcAft>
              <a:buSzPts val="1520"/>
              <a:buAutoNum type="alphaLcPeriod"/>
            </a:pPr>
            <a:r>
              <a:rPr lang="en" sz="1520"/>
              <a:t>Experiments</a:t>
            </a:r>
            <a:endParaRPr sz="1520"/>
          </a:p>
          <a:p>
            <a:pPr indent="-308292" lvl="1" marL="914400" rtl="0" algn="l">
              <a:lnSpc>
                <a:spcPct val="80000"/>
              </a:lnSpc>
              <a:spcBef>
                <a:spcPts val="0"/>
              </a:spcBef>
              <a:spcAft>
                <a:spcPts val="0"/>
              </a:spcAft>
              <a:buSzPts val="1520"/>
              <a:buAutoNum type="alphaLcPeriod"/>
            </a:pPr>
            <a:r>
              <a:rPr lang="en" sz="1520"/>
              <a:t>Code and Tools</a:t>
            </a:r>
            <a:endParaRPr sz="1520"/>
          </a:p>
          <a:p>
            <a:pPr indent="-324675" lvl="0" marL="457200" rtl="0" algn="l">
              <a:lnSpc>
                <a:spcPct val="80000"/>
              </a:lnSpc>
              <a:spcBef>
                <a:spcPts val="0"/>
              </a:spcBef>
              <a:spcAft>
                <a:spcPts val="0"/>
              </a:spcAft>
              <a:buSzPts val="1575"/>
              <a:buAutoNum type="arabicPeriod"/>
            </a:pPr>
            <a:r>
              <a:rPr lang="en" sz="1575"/>
              <a:t>Project Plan</a:t>
            </a:r>
            <a:endParaRPr sz="1575"/>
          </a:p>
          <a:p>
            <a:pPr indent="-308292" lvl="1" marL="914400" rtl="0" algn="l">
              <a:lnSpc>
                <a:spcPct val="80000"/>
              </a:lnSpc>
              <a:spcBef>
                <a:spcPts val="0"/>
              </a:spcBef>
              <a:spcAft>
                <a:spcPts val="0"/>
              </a:spcAft>
              <a:buSzPts val="1520"/>
              <a:buAutoNum type="alphaLcPeriod"/>
            </a:pPr>
            <a:r>
              <a:rPr lang="en" sz="1520"/>
              <a:t>Milestones</a:t>
            </a:r>
            <a:endParaRPr sz="1520"/>
          </a:p>
          <a:p>
            <a:pPr indent="-306387" lvl="2" marL="1371600" rtl="0" algn="l">
              <a:lnSpc>
                <a:spcPct val="80000"/>
              </a:lnSpc>
              <a:spcBef>
                <a:spcPts val="0"/>
              </a:spcBef>
              <a:spcAft>
                <a:spcPts val="0"/>
              </a:spcAft>
              <a:buSzPts val="1300"/>
              <a:buAutoNum type="romanLcPeriod"/>
            </a:pPr>
            <a:r>
              <a:rPr lang="en" sz="1300"/>
              <a:t>“Finding Tiny Faces”</a:t>
            </a:r>
            <a:endParaRPr sz="1300"/>
          </a:p>
          <a:p>
            <a:pPr indent="-306387" lvl="2" marL="1371600" rtl="0" algn="l">
              <a:lnSpc>
                <a:spcPct val="80000"/>
              </a:lnSpc>
              <a:spcBef>
                <a:spcPts val="0"/>
              </a:spcBef>
              <a:spcAft>
                <a:spcPts val="0"/>
              </a:spcAft>
              <a:buSzPts val="1300"/>
              <a:buAutoNum type="romanLcPeriod"/>
            </a:pPr>
            <a:r>
              <a:rPr lang="en" sz="1300"/>
              <a:t>Setup</a:t>
            </a:r>
            <a:endParaRPr sz="1300"/>
          </a:p>
          <a:p>
            <a:pPr indent="-306387" lvl="2" marL="1371600" rtl="0" algn="l">
              <a:lnSpc>
                <a:spcPct val="80000"/>
              </a:lnSpc>
              <a:spcBef>
                <a:spcPts val="0"/>
              </a:spcBef>
              <a:spcAft>
                <a:spcPts val="0"/>
              </a:spcAft>
              <a:buSzPts val="1300"/>
              <a:buAutoNum type="romanLcPeriod"/>
            </a:pPr>
            <a:r>
              <a:rPr lang="en" sz="1300"/>
              <a:t>Image Scaling</a:t>
            </a:r>
            <a:endParaRPr sz="1300"/>
          </a:p>
          <a:p>
            <a:pPr indent="-306387" lvl="2" marL="1371600" rtl="0" algn="l">
              <a:lnSpc>
                <a:spcPct val="80000"/>
              </a:lnSpc>
              <a:spcBef>
                <a:spcPts val="0"/>
              </a:spcBef>
              <a:spcAft>
                <a:spcPts val="0"/>
              </a:spcAft>
              <a:buSzPts val="1300"/>
              <a:buAutoNum type="romanLcPeriod"/>
            </a:pPr>
            <a:r>
              <a:rPr lang="en" sz="1300"/>
              <a:t>ML Model</a:t>
            </a:r>
            <a:endParaRPr sz="1300"/>
          </a:p>
          <a:p>
            <a:pPr indent="-306387" lvl="2" marL="1371600" rtl="0" algn="l">
              <a:lnSpc>
                <a:spcPct val="80000"/>
              </a:lnSpc>
              <a:spcBef>
                <a:spcPts val="0"/>
              </a:spcBef>
              <a:spcAft>
                <a:spcPts val="0"/>
              </a:spcAft>
              <a:buSzPts val="1300"/>
              <a:buAutoNum type="romanLcPeriod"/>
            </a:pPr>
            <a:r>
              <a:rPr lang="en" sz="1300"/>
              <a:t>Evaluation</a:t>
            </a:r>
            <a:endParaRPr sz="1300"/>
          </a:p>
          <a:p>
            <a:pPr indent="-306387" lvl="2" marL="1371600" rtl="0" algn="l">
              <a:lnSpc>
                <a:spcPct val="80000"/>
              </a:lnSpc>
              <a:spcBef>
                <a:spcPts val="0"/>
              </a:spcBef>
              <a:spcAft>
                <a:spcPts val="0"/>
              </a:spcAft>
              <a:buSzPts val="1300"/>
              <a:buAutoNum type="romanLcPeriod"/>
            </a:pPr>
            <a:r>
              <a:rPr lang="en" sz="1300"/>
              <a:t>Refinement</a:t>
            </a:r>
            <a:endParaRPr sz="1300"/>
          </a:p>
          <a:p>
            <a:pPr indent="-324675" lvl="0" marL="457200" rtl="0" algn="l">
              <a:lnSpc>
                <a:spcPct val="80000"/>
              </a:lnSpc>
              <a:spcBef>
                <a:spcPts val="0"/>
              </a:spcBef>
              <a:spcAft>
                <a:spcPts val="0"/>
              </a:spcAft>
              <a:buSzPts val="1575"/>
              <a:buAutoNum type="arabicPeriod"/>
            </a:pPr>
            <a:r>
              <a:rPr lang="en" sz="1575"/>
              <a:t>Questions?</a:t>
            </a:r>
            <a:endParaRPr sz="1575"/>
          </a:p>
          <a:p>
            <a:pPr indent="-324675" lvl="0" marL="457200" rtl="0" algn="l">
              <a:lnSpc>
                <a:spcPct val="80000"/>
              </a:lnSpc>
              <a:spcBef>
                <a:spcPts val="0"/>
              </a:spcBef>
              <a:spcAft>
                <a:spcPts val="0"/>
              </a:spcAft>
              <a:buSzPts val="1575"/>
              <a:buAutoNum type="arabicPeriod"/>
            </a:pPr>
            <a:r>
              <a:rPr lang="en" sz="1575"/>
              <a:t>References</a:t>
            </a:r>
            <a:endParaRPr sz="1575"/>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Code and Tools</a:t>
            </a:r>
            <a:endParaRPr/>
          </a:p>
        </p:txBody>
      </p:sp>
      <p:sp>
        <p:nvSpPr>
          <p:cNvPr id="235" name="Google Shape;235;p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dk1"/>
                </a:solidFill>
              </a:rPr>
              <a:t>For “Finding Tiny Masses”, we will use VS Code as our IDE, utilizing Python and PyTorch with CUDA support</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sz="1400">
                <a:solidFill>
                  <a:schemeClr val="dk1"/>
                </a:solidFill>
              </a:rPr>
              <a:t>Original project codebase, written in Matlab:</a:t>
            </a:r>
            <a:endParaRPr sz="1400"/>
          </a:p>
          <a:p>
            <a:pPr indent="0" lvl="0" marL="0" rtl="0" algn="l">
              <a:lnSpc>
                <a:spcPct val="100000"/>
              </a:lnSpc>
              <a:spcBef>
                <a:spcPts val="0"/>
              </a:spcBef>
              <a:spcAft>
                <a:spcPts val="0"/>
              </a:spcAft>
              <a:buSzPts val="1800"/>
              <a:buNone/>
            </a:pPr>
            <a:r>
              <a:rPr lang="en" sz="1400" u="sng">
                <a:solidFill>
                  <a:srgbClr val="1155CC"/>
                </a:solidFill>
                <a:hlinkClick r:id="rId3">
                  <a:extLst>
                    <a:ext uri="{A12FA001-AC4F-418D-AE19-62706E023703}">
                      <ahyp:hlinkClr val="tx"/>
                    </a:ext>
                  </a:extLst>
                </a:hlinkClick>
              </a:rPr>
              <a:t>https://github.com/peiyunh/tiny</a:t>
            </a:r>
            <a:endParaRPr sz="1400">
              <a:solidFill>
                <a:schemeClr val="dk1"/>
              </a:solidFill>
            </a:endParaRPr>
          </a:p>
          <a:p>
            <a:pPr indent="0" lvl="0" marL="0" rtl="0" algn="l">
              <a:lnSpc>
                <a:spcPct val="100000"/>
              </a:lnSpc>
              <a:spcBef>
                <a:spcPts val="0"/>
              </a:spcBef>
              <a:spcAft>
                <a:spcPts val="0"/>
              </a:spcAft>
              <a:buSzPts val="1800"/>
              <a:buNone/>
            </a:pPr>
            <a:r>
              <a:t/>
            </a:r>
            <a:endParaRPr sz="1400">
              <a:solidFill>
                <a:schemeClr val="dk1"/>
              </a:solidFill>
            </a:endParaRPr>
          </a:p>
          <a:p>
            <a:pPr indent="0" lvl="0" marL="0" rtl="0" algn="l">
              <a:lnSpc>
                <a:spcPct val="100000"/>
              </a:lnSpc>
              <a:spcBef>
                <a:spcPts val="0"/>
              </a:spcBef>
              <a:spcAft>
                <a:spcPts val="0"/>
              </a:spcAft>
              <a:buSzPts val="1800"/>
              <a:buNone/>
            </a:pPr>
            <a:r>
              <a:rPr lang="en" sz="1400">
                <a:solidFill>
                  <a:schemeClr val="dk1"/>
                </a:solidFill>
              </a:rPr>
              <a:t>Author’s Github with other projects as well:</a:t>
            </a:r>
            <a:endParaRPr sz="1400">
              <a:solidFill>
                <a:schemeClr val="dk1"/>
              </a:solidFill>
            </a:endParaRPr>
          </a:p>
          <a:p>
            <a:pPr indent="0" lvl="0" marL="0" rtl="0" algn="l">
              <a:lnSpc>
                <a:spcPct val="100000"/>
              </a:lnSpc>
              <a:spcBef>
                <a:spcPts val="0"/>
              </a:spcBef>
              <a:spcAft>
                <a:spcPts val="0"/>
              </a:spcAft>
              <a:buSzPts val="1800"/>
              <a:buNone/>
            </a:pPr>
            <a:r>
              <a:rPr lang="en" sz="1400" u="sng">
                <a:solidFill>
                  <a:srgbClr val="1155CC"/>
                </a:solidFill>
                <a:hlinkClick r:id="rId4">
                  <a:extLst>
                    <a:ext uri="{A12FA001-AC4F-418D-AE19-62706E023703}">
                      <ahyp:hlinkClr val="tx"/>
                    </a:ext>
                  </a:extLst>
                </a:hlinkClick>
              </a:rPr>
              <a:t>https://peiyunh.github.io/</a:t>
            </a:r>
            <a:endParaRPr sz="1400"/>
          </a:p>
          <a:p>
            <a:pPr indent="0" lvl="0" marL="0" rtl="0" algn="l">
              <a:lnSpc>
                <a:spcPct val="100000"/>
              </a:lnSpc>
              <a:spcBef>
                <a:spcPts val="0"/>
              </a:spcBef>
              <a:spcAft>
                <a:spcPts val="0"/>
              </a:spcAft>
              <a:buSzPts val="1800"/>
              <a:buNone/>
            </a:pPr>
            <a:r>
              <a:t/>
            </a:r>
            <a:endParaRPr sz="1400">
              <a:solidFill>
                <a:schemeClr val="dk1"/>
              </a:solidFill>
            </a:endParaRPr>
          </a:p>
          <a:p>
            <a:pPr indent="0" lvl="0" marL="0" rtl="0" algn="l">
              <a:lnSpc>
                <a:spcPct val="100000"/>
              </a:lnSpc>
              <a:spcBef>
                <a:spcPts val="0"/>
              </a:spcBef>
              <a:spcAft>
                <a:spcPts val="0"/>
              </a:spcAft>
              <a:buSzPts val="1800"/>
              <a:buNone/>
            </a:pPr>
            <a:r>
              <a:rPr lang="en" sz="1400">
                <a:solidFill>
                  <a:schemeClr val="dk1"/>
                </a:solidFill>
              </a:rPr>
              <a:t>Third party port of original project into Python:</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u="sng">
                <a:solidFill>
                  <a:srgbClr val="1155CC"/>
                </a:solidFill>
                <a:hlinkClick r:id="rId5">
                  <a:extLst>
                    <a:ext uri="{A12FA001-AC4F-418D-AE19-62706E023703}">
                      <ahyp:hlinkClr val="tx"/>
                    </a:ext>
                  </a:extLst>
                </a:hlinkClick>
              </a:rPr>
              <a:t>https://github.com/varunagrawal/tiny-faces-pytorch</a:t>
            </a:r>
            <a:endParaRPr sz="1400"/>
          </a:p>
        </p:txBody>
      </p:sp>
      <p:pic>
        <p:nvPicPr>
          <p:cNvPr id="236" name="Google Shape;236;p15"/>
          <p:cNvPicPr preferRelativeResize="0"/>
          <p:nvPr/>
        </p:nvPicPr>
        <p:blipFill>
          <a:blip r:embed="rId6">
            <a:alphaModFix/>
          </a:blip>
          <a:stretch>
            <a:fillRect/>
          </a:stretch>
        </p:blipFill>
        <p:spPr>
          <a:xfrm>
            <a:off x="5932438" y="2904583"/>
            <a:ext cx="2047875" cy="438150"/>
          </a:xfrm>
          <a:prstGeom prst="rect">
            <a:avLst/>
          </a:prstGeom>
          <a:noFill/>
          <a:ln>
            <a:noFill/>
          </a:ln>
        </p:spPr>
      </p:pic>
      <p:pic>
        <p:nvPicPr>
          <p:cNvPr id="237" name="Google Shape;237;p15"/>
          <p:cNvPicPr preferRelativeResize="0"/>
          <p:nvPr/>
        </p:nvPicPr>
        <p:blipFill>
          <a:blip r:embed="rId7">
            <a:alphaModFix/>
          </a:blip>
          <a:stretch>
            <a:fillRect/>
          </a:stretch>
        </p:blipFill>
        <p:spPr>
          <a:xfrm>
            <a:off x="5603813" y="3342725"/>
            <a:ext cx="2705100" cy="942975"/>
          </a:xfrm>
          <a:prstGeom prst="rect">
            <a:avLst/>
          </a:prstGeom>
          <a:noFill/>
          <a:ln>
            <a:noFill/>
          </a:ln>
        </p:spPr>
      </p:pic>
      <p:pic>
        <p:nvPicPr>
          <p:cNvPr id="238" name="Google Shape;238;p15"/>
          <p:cNvPicPr preferRelativeResize="0"/>
          <p:nvPr/>
        </p:nvPicPr>
        <p:blipFill>
          <a:blip r:embed="rId8">
            <a:alphaModFix/>
          </a:blip>
          <a:stretch>
            <a:fillRect/>
          </a:stretch>
        </p:blipFill>
        <p:spPr>
          <a:xfrm>
            <a:off x="6299812" y="4285708"/>
            <a:ext cx="1313120" cy="461367"/>
          </a:xfrm>
          <a:prstGeom prst="rect">
            <a:avLst/>
          </a:prstGeom>
          <a:noFill/>
          <a:ln>
            <a:noFill/>
          </a:ln>
        </p:spPr>
      </p:pic>
      <p:pic>
        <p:nvPicPr>
          <p:cNvPr id="239" name="Google Shape;239;p15"/>
          <p:cNvPicPr preferRelativeResize="0"/>
          <p:nvPr/>
        </p:nvPicPr>
        <p:blipFill>
          <a:blip r:embed="rId9">
            <a:alphaModFix/>
          </a:blip>
          <a:stretch>
            <a:fillRect/>
          </a:stretch>
        </p:blipFill>
        <p:spPr>
          <a:xfrm>
            <a:off x="5861950" y="4747075"/>
            <a:ext cx="2188875" cy="132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
              <a:t>Project Plan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Milestones</a:t>
            </a:r>
            <a:endParaRPr/>
          </a:p>
        </p:txBody>
      </p:sp>
      <p:sp>
        <p:nvSpPr>
          <p:cNvPr id="250" name="Google Shape;250;p1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“Finding Tiny Faces” phase</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“Finding Tiny Masses” setup</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Develop the image </a:t>
            </a:r>
            <a:r>
              <a:rPr lang="en"/>
              <a:t>scaling </a:t>
            </a:r>
            <a:r>
              <a:rPr lang="en">
                <a:solidFill>
                  <a:schemeClr val="dk1"/>
                </a:solidFill>
              </a:rPr>
              <a:t>logic</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Build the machine learning model</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Evaluate the effectiveness of the model</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Refine the model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108000"/>
              </a:lnSpc>
              <a:spcBef>
                <a:spcPts val="0"/>
              </a:spcBef>
              <a:spcAft>
                <a:spcPts val="800"/>
              </a:spcAft>
              <a:buSzPts val="2800"/>
              <a:buNone/>
            </a:pPr>
            <a:r>
              <a:rPr lang="en" sz="2400"/>
              <a:t>Set up and run the “Finding Tiny Faces” project code on our own machines</a:t>
            </a:r>
            <a:endParaRPr sz="2400"/>
          </a:p>
        </p:txBody>
      </p:sp>
      <p:sp>
        <p:nvSpPr>
          <p:cNvPr id="256" name="Google Shape;256;p18"/>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Download the code</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Run it locally</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Verify that we can reproduce their results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0" lvl="0" marL="1371600" rtl="0" algn="l">
              <a:lnSpc>
                <a:spcPct val="108000"/>
              </a:lnSpc>
              <a:spcBef>
                <a:spcPts val="0"/>
              </a:spcBef>
              <a:spcAft>
                <a:spcPts val="800"/>
              </a:spcAft>
              <a:buSzPts val="2800"/>
              <a:buNone/>
            </a:pPr>
            <a:r>
              <a:rPr lang="en" sz="2400"/>
              <a:t>Create our “Finding Tiny Masses” repository and development environment</a:t>
            </a:r>
            <a:endParaRPr sz="2400"/>
          </a:p>
        </p:txBody>
      </p:sp>
      <p:sp>
        <p:nvSpPr>
          <p:cNvPr id="262" name="Google Shape;262;p19"/>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Set up a GitHub repository</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Set up VS Code with Python </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Run test code for PyTorch with CUDA</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457200" lvl="0" marL="914400" rtl="0" algn="l">
              <a:lnSpc>
                <a:spcPct val="108000"/>
              </a:lnSpc>
              <a:spcBef>
                <a:spcPts val="0"/>
              </a:spcBef>
              <a:spcAft>
                <a:spcPts val="800"/>
              </a:spcAft>
              <a:buSzPts val="2800"/>
              <a:buNone/>
            </a:pPr>
            <a:r>
              <a:rPr lang="en" sz="2400"/>
              <a:t>Develop the image </a:t>
            </a:r>
            <a:r>
              <a:rPr lang="en" sz="2400"/>
              <a:t>scaling</a:t>
            </a:r>
            <a:r>
              <a:rPr lang="en" sz="2400"/>
              <a:t> logic</a:t>
            </a:r>
            <a:endParaRPr sz="2400"/>
          </a:p>
        </p:txBody>
      </p:sp>
      <p:sp>
        <p:nvSpPr>
          <p:cNvPr id="268" name="Google Shape;268;p20"/>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Take in a full size mammogram</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t>Create multiple versions of the image at different scales</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Output the </a:t>
            </a:r>
            <a:r>
              <a:rPr lang="en"/>
              <a:t>scaled images to be used by the model</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457200" lvl="0" marL="914400" rtl="0" algn="l">
              <a:lnSpc>
                <a:spcPct val="108000"/>
              </a:lnSpc>
              <a:spcBef>
                <a:spcPts val="0"/>
              </a:spcBef>
              <a:spcAft>
                <a:spcPts val="800"/>
              </a:spcAft>
              <a:buSzPts val="2800"/>
              <a:buNone/>
            </a:pPr>
            <a:r>
              <a:rPr lang="en" sz="2400"/>
              <a:t>Build the machine learning model</a:t>
            </a:r>
            <a:endParaRPr sz="2400"/>
          </a:p>
        </p:txBody>
      </p:sp>
      <p:sp>
        <p:nvSpPr>
          <p:cNvPr id="274" name="Google Shape;274;p21"/>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Take the basic principles of the “Finding Tiny Faces” model</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Apply it to input imagery from mammograms</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2"/>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457200" lvl="0" marL="914400" rtl="0" algn="l">
              <a:lnSpc>
                <a:spcPct val="108000"/>
              </a:lnSpc>
              <a:spcBef>
                <a:spcPts val="0"/>
              </a:spcBef>
              <a:spcAft>
                <a:spcPts val="800"/>
              </a:spcAft>
              <a:buSzPts val="2800"/>
              <a:buNone/>
            </a:pPr>
            <a:r>
              <a:rPr lang="en" sz="2400"/>
              <a:t>Evaluate the effectiveness of the model</a:t>
            </a:r>
            <a:endParaRPr sz="2400"/>
          </a:p>
        </p:txBody>
      </p:sp>
      <p:sp>
        <p:nvSpPr>
          <p:cNvPr id="280" name="Google Shape;280;p22"/>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Run the input data through our model</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Run the input data through a sample model</a:t>
            </a:r>
            <a:endParaRPr>
              <a:solidFill>
                <a:schemeClr val="dk1"/>
              </a:solidFill>
            </a:endParaRPr>
          </a:p>
          <a:p>
            <a:pPr indent="-342900" lvl="0" marL="457200" rtl="0" algn="l">
              <a:lnSpc>
                <a:spcPct val="108000"/>
              </a:lnSpc>
              <a:spcBef>
                <a:spcPts val="0"/>
              </a:spcBef>
              <a:spcAft>
                <a:spcPts val="0"/>
              </a:spcAft>
              <a:buClr>
                <a:schemeClr val="dk1"/>
              </a:buClr>
              <a:buSzPts val="1800"/>
              <a:buChar char="●"/>
            </a:pPr>
            <a:r>
              <a:rPr lang="en">
                <a:solidFill>
                  <a:schemeClr val="dk1"/>
                </a:solidFill>
              </a:rPr>
              <a:t>Compare the mass detection between models</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p>
            <a:pPr indent="457200" lvl="0" marL="914400" rtl="0" algn="l">
              <a:lnSpc>
                <a:spcPct val="108000"/>
              </a:lnSpc>
              <a:spcBef>
                <a:spcPts val="0"/>
              </a:spcBef>
              <a:spcAft>
                <a:spcPts val="800"/>
              </a:spcAft>
              <a:buSzPts val="2800"/>
              <a:buNone/>
            </a:pPr>
            <a:r>
              <a:rPr lang="en" sz="2400"/>
              <a:t>Refine the model</a:t>
            </a:r>
            <a:endParaRPr sz="2400"/>
          </a:p>
        </p:txBody>
      </p:sp>
      <p:sp>
        <p:nvSpPr>
          <p:cNvPr id="286" name="Google Shape;286;p23"/>
          <p:cNvSpPr txBox="1"/>
          <p:nvPr>
            <p:ph idx="1" type="body"/>
          </p:nvPr>
        </p:nvSpPr>
        <p:spPr>
          <a:xfrm>
            <a:off x="311700" y="2286000"/>
            <a:ext cx="8520600" cy="3806100"/>
          </a:xfrm>
          <a:prstGeom prst="rect">
            <a:avLst/>
          </a:prstGeom>
          <a:noFill/>
          <a:ln>
            <a:noFill/>
          </a:ln>
        </p:spPr>
        <p:txBody>
          <a:bodyPr anchorCtr="0" anchor="t" bIns="91425" lIns="91425" spcFirstLastPara="1" rIns="91425" wrap="square" tIns="91425">
            <a:normAutofit/>
          </a:bodyPr>
          <a:lstStyle/>
          <a:p>
            <a:pPr indent="-342900" lvl="0" marL="457200" rtl="0" algn="l">
              <a:lnSpc>
                <a:spcPct val="108000"/>
              </a:lnSpc>
              <a:spcBef>
                <a:spcPts val="0"/>
              </a:spcBef>
              <a:spcAft>
                <a:spcPts val="0"/>
              </a:spcAft>
              <a:buClr>
                <a:schemeClr val="dk1"/>
              </a:buClr>
              <a:buSzPts val="1800"/>
              <a:buChar char="●"/>
            </a:pPr>
            <a:r>
              <a:rPr lang="en">
                <a:solidFill>
                  <a:schemeClr val="dk1"/>
                </a:solidFill>
              </a:rPr>
              <a:t>Possible improvements to the model -</a:t>
            </a:r>
            <a:endParaRPr>
              <a:solidFill>
                <a:schemeClr val="dk1"/>
              </a:solidFill>
            </a:endParaRPr>
          </a:p>
          <a:p>
            <a:pPr indent="-342900" lvl="1" marL="914400" rtl="0" algn="l">
              <a:lnSpc>
                <a:spcPct val="108000"/>
              </a:lnSpc>
              <a:spcBef>
                <a:spcPts val="0"/>
              </a:spcBef>
              <a:spcAft>
                <a:spcPts val="0"/>
              </a:spcAft>
              <a:buClr>
                <a:schemeClr val="dk1"/>
              </a:buClr>
              <a:buSzPts val="1800"/>
              <a:buChar char="○"/>
            </a:pPr>
            <a:r>
              <a:rPr lang="en" sz="1800">
                <a:solidFill>
                  <a:schemeClr val="dk1"/>
                </a:solidFill>
              </a:rPr>
              <a:t>Experiment with input image sizes?</a:t>
            </a:r>
            <a:endParaRPr sz="1800">
              <a:solidFill>
                <a:schemeClr val="dk1"/>
              </a:solidFill>
            </a:endParaRPr>
          </a:p>
          <a:p>
            <a:pPr indent="-342900" lvl="1" marL="914400" rtl="0" algn="l">
              <a:lnSpc>
                <a:spcPct val="108000"/>
              </a:lnSpc>
              <a:spcBef>
                <a:spcPts val="0"/>
              </a:spcBef>
              <a:spcAft>
                <a:spcPts val="0"/>
              </a:spcAft>
              <a:buClr>
                <a:schemeClr val="dk1"/>
              </a:buClr>
              <a:buSzPts val="1800"/>
              <a:buChar char="○"/>
            </a:pPr>
            <a:r>
              <a:rPr lang="en" sz="1800">
                <a:solidFill>
                  <a:schemeClr val="dk1"/>
                </a:solidFill>
              </a:rPr>
              <a:t>Add contextual awareness like “Finding Tiny Faces”?</a:t>
            </a:r>
            <a:endParaRPr sz="1800">
              <a:solidFill>
                <a:schemeClr val="dk1"/>
              </a:solidFill>
            </a:endParaRPr>
          </a:p>
          <a:p>
            <a:pPr indent="-342900" lvl="1" marL="914400" rtl="0" algn="l">
              <a:lnSpc>
                <a:spcPct val="108000"/>
              </a:lnSpc>
              <a:spcBef>
                <a:spcPts val="0"/>
              </a:spcBef>
              <a:spcAft>
                <a:spcPts val="0"/>
              </a:spcAft>
              <a:buClr>
                <a:schemeClr val="dk1"/>
              </a:buClr>
              <a:buSzPts val="1800"/>
              <a:buChar char="○"/>
            </a:pPr>
            <a:r>
              <a:rPr lang="en" sz="1800">
                <a:solidFill>
                  <a:schemeClr val="dk1"/>
                </a:solidFill>
              </a:rPr>
              <a:t>Experiment with loss functions?</a:t>
            </a:r>
            <a:endParaRPr sz="1800">
              <a:solidFill>
                <a:schemeClr val="dk1"/>
              </a:solidFill>
            </a:endParaRPr>
          </a:p>
          <a:p>
            <a:pPr indent="-342900" lvl="1" marL="914400" rtl="0" algn="l">
              <a:lnSpc>
                <a:spcPct val="108000"/>
              </a:lnSpc>
              <a:spcBef>
                <a:spcPts val="0"/>
              </a:spcBef>
              <a:spcAft>
                <a:spcPts val="0"/>
              </a:spcAft>
              <a:buClr>
                <a:schemeClr val="dk1"/>
              </a:buClr>
              <a:buSzPts val="1800"/>
              <a:buChar char="○"/>
            </a:pPr>
            <a:r>
              <a:rPr lang="en" sz="1800">
                <a:solidFill>
                  <a:schemeClr val="dk1"/>
                </a:solidFill>
              </a:rPr>
              <a:t>Experiment with model depth / layers?</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
              <a:t>Overview</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References</a:t>
            </a:r>
            <a:endParaRPr/>
          </a:p>
        </p:txBody>
      </p:sp>
      <p:sp>
        <p:nvSpPr>
          <p:cNvPr id="297" name="Google Shape;297;p2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298450" lvl="0" marL="914400" rtl="0" algn="l">
              <a:lnSpc>
                <a:spcPct val="100000"/>
              </a:lnSpc>
              <a:spcBef>
                <a:spcPts val="0"/>
              </a:spcBef>
              <a:spcAft>
                <a:spcPts val="0"/>
              </a:spcAft>
              <a:buClr>
                <a:schemeClr val="dk1"/>
              </a:buClr>
              <a:buSzPts val="1100"/>
              <a:buAutoNum type="arabicPeriod"/>
            </a:pPr>
            <a:r>
              <a:rPr lang="en" sz="1100">
                <a:solidFill>
                  <a:schemeClr val="dk1"/>
                </a:solidFill>
              </a:rPr>
              <a:t>S. C. Mynepalli, P. Hu and D. Ramanan, "Recognizing Tiny Faces," </a:t>
            </a:r>
            <a:r>
              <a:rPr i="1" lang="en" sz="1100">
                <a:solidFill>
                  <a:schemeClr val="dk1"/>
                </a:solidFill>
              </a:rPr>
              <a:t>2019 IEEE/CVF International Conference on Computer Vision Workshop (ICCVW)</a:t>
            </a:r>
            <a:r>
              <a:rPr lang="en" sz="1100">
                <a:solidFill>
                  <a:schemeClr val="dk1"/>
                </a:solidFill>
              </a:rPr>
              <a:t>, Seoul, Korea (South), 2019, pp. 1121-1130, doi: 10.1109/ICCVW.2019.00143.</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298450" lvl="0" marL="914400" rtl="0" algn="l">
              <a:lnSpc>
                <a:spcPct val="100000"/>
              </a:lnSpc>
              <a:spcBef>
                <a:spcPts val="0"/>
              </a:spcBef>
              <a:spcAft>
                <a:spcPts val="0"/>
              </a:spcAft>
              <a:buClr>
                <a:schemeClr val="dk1"/>
              </a:buClr>
              <a:buSzPts val="1100"/>
              <a:buAutoNum type="arabicPeriod"/>
            </a:pPr>
            <a:r>
              <a:rPr lang="en" sz="1100">
                <a:solidFill>
                  <a:schemeClr val="dk1"/>
                </a:solidFill>
              </a:rPr>
              <a:t>Kamran SA, Hossain KF, Tavakkoli A, Bebis G, Baker S (2022) </a:t>
            </a:r>
            <a:r>
              <a:rPr i="1" lang="en" sz="1100">
                <a:solidFill>
                  <a:schemeClr val="dk1"/>
                </a:solidFill>
              </a:rPr>
              <a:t>Swin-sftnet: spatial feature expansion and aggregation using swin transformer for whole breast micro-mass segmentation.</a:t>
            </a:r>
            <a:r>
              <a:rPr lang="en" sz="1100">
                <a:solidFill>
                  <a:schemeClr val="dk1"/>
                </a:solidFill>
              </a:rPr>
              <a:t> arXiv preprint arXiv:2211.08717</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298450" lvl="0" marL="914400" rtl="0" algn="l">
              <a:lnSpc>
                <a:spcPct val="100000"/>
              </a:lnSpc>
              <a:spcBef>
                <a:spcPts val="0"/>
              </a:spcBef>
              <a:spcAft>
                <a:spcPts val="0"/>
              </a:spcAft>
              <a:buClr>
                <a:srgbClr val="222222"/>
              </a:buClr>
              <a:buSzPts val="1100"/>
              <a:buAutoNum type="arabicPeriod"/>
            </a:pPr>
            <a:r>
              <a:rPr lang="en" sz="1100">
                <a:solidFill>
                  <a:srgbClr val="222222"/>
                </a:solidFill>
                <a:highlight>
                  <a:srgbClr val="FFFFFF"/>
                </a:highlight>
              </a:rPr>
              <a:t>Rangarajan, K., Gupta, A., Dasgupta, S. </a:t>
            </a:r>
            <a:r>
              <a:rPr i="1" lang="en" sz="1100">
                <a:solidFill>
                  <a:srgbClr val="222222"/>
                </a:solidFill>
                <a:highlight>
                  <a:srgbClr val="FFFFFF"/>
                </a:highlight>
              </a:rPr>
              <a:t>et al.</a:t>
            </a:r>
            <a:r>
              <a:rPr lang="en" sz="1100">
                <a:solidFill>
                  <a:srgbClr val="222222"/>
                </a:solidFill>
                <a:highlight>
                  <a:srgbClr val="FFFFFF"/>
                </a:highlight>
              </a:rPr>
              <a:t> Ultra-high resolution, multi-scale, context-aware approach for detection of small cancers on mammography. </a:t>
            </a:r>
            <a:r>
              <a:rPr i="1" lang="en" sz="1100">
                <a:solidFill>
                  <a:srgbClr val="222222"/>
                </a:solidFill>
                <a:highlight>
                  <a:srgbClr val="FFFFFF"/>
                </a:highlight>
              </a:rPr>
              <a:t>Sci Rep</a:t>
            </a:r>
            <a:r>
              <a:rPr lang="en" sz="1100">
                <a:solidFill>
                  <a:srgbClr val="222222"/>
                </a:solidFill>
                <a:highlight>
                  <a:srgbClr val="FFFFFF"/>
                </a:highlight>
              </a:rPr>
              <a:t> 12, 11622 (2022). https://doi.org/10.1038/s41598-022-15259-7</a:t>
            </a:r>
            <a:endParaRPr sz="1100">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298450" lvl="0" marL="914400" rtl="0" algn="l">
              <a:lnSpc>
                <a:spcPct val="100000"/>
              </a:lnSpc>
              <a:spcBef>
                <a:spcPts val="0"/>
              </a:spcBef>
              <a:spcAft>
                <a:spcPts val="0"/>
              </a:spcAft>
              <a:buClr>
                <a:srgbClr val="222222"/>
              </a:buClr>
              <a:buSzPts val="1100"/>
              <a:buAutoNum type="arabicPeriod"/>
            </a:pPr>
            <a:r>
              <a:rPr lang="en" sz="1100">
                <a:solidFill>
                  <a:srgbClr val="222222"/>
                </a:solidFill>
                <a:highlight>
                  <a:srgbClr val="FFFFFF"/>
                </a:highlight>
              </a:rPr>
              <a:t>H. Krishna and C. V. Jawahar, "Improving Small Object Detection," 2017 4th IAPR Asian Conference on Pattern Recognition (ACPR), Nanjing, China, 2017, pp. 340-345, doi: 10.1109/ACPR.2017.149.</a:t>
            </a:r>
            <a:endParaRPr sz="1100">
              <a:solidFill>
                <a:srgbClr val="222222"/>
              </a:solidFill>
              <a:highlight>
                <a:srgbClr val="FFFFFF"/>
              </a:highlight>
            </a:endParaRPr>
          </a:p>
          <a:p>
            <a:pPr indent="457200" lvl="0" marL="0" rtl="0" algn="l">
              <a:lnSpc>
                <a:spcPct val="100000"/>
              </a:lnSpc>
              <a:spcBef>
                <a:spcPts val="0"/>
              </a:spcBef>
              <a:spcAft>
                <a:spcPts val="0"/>
              </a:spcAft>
              <a:buClr>
                <a:schemeClr val="dk1"/>
              </a:buClr>
              <a:buSzPts val="1100"/>
              <a:buFont typeface="Arial"/>
              <a:buNone/>
            </a:pPr>
            <a:r>
              <a:t/>
            </a:r>
            <a:endParaRPr sz="1100">
              <a:solidFill>
                <a:srgbClr val="222222"/>
              </a:solidFill>
              <a:highlight>
                <a:srgbClr val="FFFFFF"/>
              </a:highlight>
            </a:endParaRPr>
          </a:p>
          <a:p>
            <a:pPr indent="-298450" lvl="0" marL="914400" rtl="0" algn="just">
              <a:lnSpc>
                <a:spcPct val="100000"/>
              </a:lnSpc>
              <a:spcBef>
                <a:spcPts val="0"/>
              </a:spcBef>
              <a:spcAft>
                <a:spcPts val="0"/>
              </a:spcAft>
              <a:buClr>
                <a:schemeClr val="dk1"/>
              </a:buClr>
              <a:buSzPts val="1100"/>
              <a:buAutoNum type="arabicPeriod"/>
            </a:pPr>
            <a:r>
              <a:rPr lang="en" sz="1100">
                <a:solidFill>
                  <a:schemeClr val="dk1"/>
                </a:solidFill>
              </a:rPr>
              <a:t>Peiyun Hu, Deva Ramanan. “Finding Tiny Faces”, CVPR 2017.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Project Introduction</a:t>
            </a:r>
            <a:endParaRPr/>
          </a:p>
        </p:txBody>
      </p:sp>
      <p:sp>
        <p:nvSpPr>
          <p:cNvPr id="134" name="Google Shape;134;p4"/>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118"/>
              <a:buNone/>
            </a:pPr>
            <a:r>
              <a:rPr lang="en"/>
              <a:t>Our project was inspired by t</a:t>
            </a:r>
            <a:r>
              <a:rPr lang="en">
                <a:solidFill>
                  <a:schemeClr val="dk1"/>
                </a:solidFill>
              </a:rPr>
              <a:t>he paper “Finding Tiny Faces” by Peiyun Hu and Deva Ramanan.</a:t>
            </a:r>
            <a:r>
              <a:rPr lang="en"/>
              <a:t> We want to take the techniques used in the paper to find tiny faces in crowded photos and apply it to finding tiny masses in mammograms!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92db905218_1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Finding Tiny Faces</a:t>
            </a:r>
            <a:endParaRPr/>
          </a:p>
        </p:txBody>
      </p:sp>
      <p:sp>
        <p:nvSpPr>
          <p:cNvPr id="140" name="Google Shape;140;g292db905218_1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310776" lvl="0" marL="457200" rtl="0" algn="just">
              <a:lnSpc>
                <a:spcPct val="100000"/>
              </a:lnSpc>
              <a:spcBef>
                <a:spcPts val="0"/>
              </a:spcBef>
              <a:spcAft>
                <a:spcPts val="0"/>
              </a:spcAft>
              <a:buClr>
                <a:schemeClr val="dk1"/>
              </a:buClr>
              <a:buSzPts val="1294"/>
              <a:buChar char="-"/>
            </a:pPr>
            <a:r>
              <a:rPr lang="en" sz="1100">
                <a:solidFill>
                  <a:schemeClr val="dk1"/>
                </a:solidFill>
              </a:rPr>
              <a:t>Peiyun Hu, Deva Ramanan. “Finding Tiny Faces”, CVPR 2017.</a:t>
            </a:r>
            <a:endParaRPr>
              <a:solidFill>
                <a:schemeClr val="dk1"/>
              </a:solidFill>
            </a:endParaRPr>
          </a:p>
        </p:txBody>
      </p:sp>
      <p:pic>
        <p:nvPicPr>
          <p:cNvPr id="141" name="Google Shape;141;g292db905218_1_0"/>
          <p:cNvPicPr preferRelativeResize="0"/>
          <p:nvPr/>
        </p:nvPicPr>
        <p:blipFill>
          <a:blip r:embed="rId3">
            <a:alphaModFix/>
          </a:blip>
          <a:stretch>
            <a:fillRect/>
          </a:stretch>
        </p:blipFill>
        <p:spPr>
          <a:xfrm>
            <a:off x="364462" y="2179149"/>
            <a:ext cx="8415074" cy="3912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92db905218_1_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Finding Tiny Faces</a:t>
            </a:r>
            <a:endParaRPr/>
          </a:p>
        </p:txBody>
      </p:sp>
      <p:sp>
        <p:nvSpPr>
          <p:cNvPr id="147" name="Google Shape;147;g292db905218_1_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SzPts val="2118"/>
              <a:buNone/>
            </a:pPr>
            <a:r>
              <a:rPr lang="en">
                <a:solidFill>
                  <a:schemeClr val="dk1"/>
                </a:solidFill>
              </a:rPr>
              <a:t>The paper “Finding Tiny Faces” by Peiyun Hu and Deva Ramanan details a few key techniques that improve their ability to detect small faces in crowded images. The main idea is creating a scale-invariant face detector accomplished by a scale-specific network to which the inputs are resized rather than trying to detect different sized faces in the input. </a:t>
            </a:r>
            <a:endParaRPr>
              <a:solidFill>
                <a:schemeClr val="dk1"/>
              </a:solidFill>
            </a:endParaRPr>
          </a:p>
          <a:p>
            <a:pPr indent="0" lvl="0" marL="0" rtl="0" algn="l">
              <a:lnSpc>
                <a:spcPct val="100000"/>
              </a:lnSpc>
              <a:spcBef>
                <a:spcPts val="0"/>
              </a:spcBef>
              <a:spcAft>
                <a:spcPts val="0"/>
              </a:spcAft>
              <a:buSzPts val="2118"/>
              <a:buNone/>
            </a:pPr>
            <a:r>
              <a:t/>
            </a:r>
            <a:endParaRPr>
              <a:solidFill>
                <a:schemeClr val="dk1"/>
              </a:solidFill>
            </a:endParaRPr>
          </a:p>
          <a:p>
            <a:pPr indent="0" lvl="0" marL="0" rtl="0" algn="l">
              <a:lnSpc>
                <a:spcPct val="100000"/>
              </a:lnSpc>
              <a:spcBef>
                <a:spcPts val="0"/>
              </a:spcBef>
              <a:spcAft>
                <a:spcPts val="0"/>
              </a:spcAft>
              <a:buSzPts val="2118"/>
              <a:buNone/>
            </a:pPr>
            <a:r>
              <a:rPr lang="en">
                <a:solidFill>
                  <a:schemeClr val="dk1"/>
                </a:solidFill>
              </a:rPr>
              <a:t>Additionally, they use some data augmentation and contextual reasoning techniques to improve detection accuracy, like the contextual reasoning that a small object next to a body is more likely to be a face.</a:t>
            </a:r>
            <a:endParaRPr>
              <a:solidFill>
                <a:schemeClr val="dk1"/>
              </a:solidFill>
            </a:endParaRPr>
          </a:p>
          <a:p>
            <a:pPr indent="0" lvl="0" marL="0" rtl="0" algn="l">
              <a:lnSpc>
                <a:spcPct val="100000"/>
              </a:lnSpc>
              <a:spcBef>
                <a:spcPts val="0"/>
              </a:spcBef>
              <a:spcAft>
                <a:spcPts val="0"/>
              </a:spcAft>
              <a:buSzPts val="2118"/>
              <a:buNone/>
            </a:pPr>
            <a:r>
              <a:t/>
            </a:r>
            <a:endParaRPr>
              <a:solidFill>
                <a:schemeClr val="dk1"/>
              </a:solidFill>
            </a:endParaRPr>
          </a:p>
          <a:p>
            <a:pPr indent="-310776" lvl="0" marL="457200" rtl="0" algn="just">
              <a:lnSpc>
                <a:spcPct val="100000"/>
              </a:lnSpc>
              <a:spcBef>
                <a:spcPts val="0"/>
              </a:spcBef>
              <a:spcAft>
                <a:spcPts val="0"/>
              </a:spcAft>
              <a:buClr>
                <a:schemeClr val="dk1"/>
              </a:buClr>
              <a:buSzPts val="1294"/>
              <a:buChar char="-"/>
            </a:pPr>
            <a:r>
              <a:rPr lang="en" sz="1100">
                <a:solidFill>
                  <a:schemeClr val="dk1"/>
                </a:solidFill>
              </a:rPr>
              <a:t>Peiyun Hu, Deva Ramanan. “Finding Tiny Faces”, CVPR 2017.</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92db905218_1_1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Finding Tiny Faces</a:t>
            </a:r>
            <a:endParaRPr/>
          </a:p>
        </p:txBody>
      </p:sp>
      <p:sp>
        <p:nvSpPr>
          <p:cNvPr id="153" name="Google Shape;153;g292db905218_1_1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p>
            <a:pPr indent="-310776" lvl="0" marL="457200" rtl="0" algn="just">
              <a:lnSpc>
                <a:spcPct val="100000"/>
              </a:lnSpc>
              <a:spcBef>
                <a:spcPts val="0"/>
              </a:spcBef>
              <a:spcAft>
                <a:spcPts val="0"/>
              </a:spcAft>
              <a:buClr>
                <a:schemeClr val="dk1"/>
              </a:buClr>
              <a:buSzPts val="1294"/>
              <a:buChar char="-"/>
            </a:pPr>
            <a:r>
              <a:rPr lang="en" sz="1100">
                <a:solidFill>
                  <a:schemeClr val="dk1"/>
                </a:solidFill>
              </a:rPr>
              <a:t>Peiyun Hu, Deva Ramanan. “Finding Tiny Faces”, CVPR 2017.</a:t>
            </a:r>
            <a:endParaRPr>
              <a:solidFill>
                <a:schemeClr val="dk1"/>
              </a:solidFill>
            </a:endParaRPr>
          </a:p>
        </p:txBody>
      </p:sp>
      <p:pic>
        <p:nvPicPr>
          <p:cNvPr id="154" name="Google Shape;154;g292db905218_1_15"/>
          <p:cNvPicPr preferRelativeResize="0"/>
          <p:nvPr/>
        </p:nvPicPr>
        <p:blipFill>
          <a:blip r:embed="rId3">
            <a:alphaModFix/>
          </a:blip>
          <a:stretch>
            <a:fillRect/>
          </a:stretch>
        </p:blipFill>
        <p:spPr>
          <a:xfrm>
            <a:off x="0" y="1915273"/>
            <a:ext cx="9144000" cy="37979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p>
            <a:pPr indent="457200" lvl="0" marL="914400" rtl="0" algn="l">
              <a:lnSpc>
                <a:spcPct val="90000"/>
              </a:lnSpc>
              <a:spcBef>
                <a:spcPts val="0"/>
              </a:spcBef>
              <a:spcAft>
                <a:spcPts val="0"/>
              </a:spcAft>
              <a:buSzPts val="2800"/>
              <a:buNone/>
            </a:pPr>
            <a:r>
              <a:rPr lang="en"/>
              <a:t>Adapting “Finding Tiny Faces”</a:t>
            </a:r>
            <a:endParaRPr/>
          </a:p>
        </p:txBody>
      </p:sp>
      <p:sp>
        <p:nvSpPr>
          <p:cNvPr id="160" name="Google Shape;160;p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chemeClr val="dk1"/>
                </a:solidFill>
              </a:rPr>
              <a:t>We propose applying the techniques described in the paper “Finding Tiny Faces” by Peiyun Hu and Deva Ramanan and applying them to models aimed at mass detection in mammogram imagery.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lang="en">
                <a:solidFill>
                  <a:schemeClr val="dk1"/>
                </a:solidFill>
              </a:rPr>
              <a:t>The goal of this project will be to improve detection of small masses that may be missed by other detection methods.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Improving small mass detection in mammogram imagery would be significant for early detection, which is key to better treatment and long term outcomes.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SzPts val="3600"/>
              <a:buNone/>
            </a:pPr>
            <a:r>
              <a:rPr lang="en"/>
              <a:t>Other Works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