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2" roundtripDataSignature="AMtx7mjbFOVwB3wrw595scGWQFy/58T0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9A27720-F133-474D-AC26-A3E6CBE7C334}">
  <a:tblStyle styleId="{E9A27720-F133-474D-AC26-A3E6CBE7C3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049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5004a5db4b_0_0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g25004a5db4b_0_0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5004a5db4b_1_35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9" name="Google Shape;199;g25004a5db4b_1_35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5004a5db4b_1_21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g25004a5db4b_1_21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5004a5db4b_1_14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5" name="Google Shape;215;g25004a5db4b_1_14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5004a5db4b_1_85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3" name="Google Shape;223;g25004a5db4b_1_85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5004a5db4b_1_63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0" name="Google Shape;230;g25004a5db4b_1_63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5004a5dc92_0_0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8" name="Google Shape;238;g25004a5dc92_0_0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25004a5dc92_0_7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g25004a5dc92_0_7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89d5f199d0_0_1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3" name="Google Shape;123;g289d5f199d0_0_1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5004a5db4b_1_132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1" name="Google Shape;131;g25004a5db4b_1_132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5004a5dc92_0_40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9" name="Google Shape;139;g25004a5dc92_0_40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5004a5db4b_1_139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g25004a5db4b_1_139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5004a5db4b_1_0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g25004a5db4b_1_0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5004a5db4b_1_49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25004a5db4b_1_49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5004a5db4b_1_99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g25004a5db4b_1_99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5004a5dc92_0_26:notes"/>
          <p:cNvSpPr txBox="1"/>
          <p:nvPr>
            <p:ph idx="1" type="body"/>
          </p:nvPr>
        </p:nvSpPr>
        <p:spPr>
          <a:xfrm>
            <a:off x="685800" y="4416425"/>
            <a:ext cx="5486400" cy="41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1" name="Google Shape;191;g25004a5dc92_0_26:notes"/>
          <p:cNvSpPr/>
          <p:nvPr>
            <p:ph idx="2" type="sldImg"/>
          </p:nvPr>
        </p:nvSpPr>
        <p:spPr>
          <a:xfrm>
            <a:off x="11049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Relationship Id="rId3" Type="http://schemas.openxmlformats.org/officeDocument/2006/relationships/image" Target="../media/image5.jpg"/><Relationship Id="rId4" Type="http://schemas.openxmlformats.org/officeDocument/2006/relationships/image" Target="../media/image1.jpg"/><Relationship Id="rId5" Type="http://schemas.openxmlformats.org/officeDocument/2006/relationships/image" Target="../media/image4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anoramic From Rood2-TDD" id="19" name="Google Shape;19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038600"/>
            <a:ext cx="91440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ue strip copy" id="20" name="Google Shape;2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ue strip copy" id="21" name="Google Shape;21;p10"/>
          <p:cNvPicPr preferRelativeResize="0"/>
          <p:nvPr/>
        </p:nvPicPr>
        <p:blipFill rotWithShape="1">
          <a:blip r:embed="rId4">
            <a:alphaModFix/>
          </a:blip>
          <a:srcRect b="0" l="-35" r="0" t="20168"/>
          <a:stretch/>
        </p:blipFill>
        <p:spPr>
          <a:xfrm>
            <a:off x="0" y="6556375"/>
            <a:ext cx="9144000" cy="3016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evada_Master_stack_slogan_4c large" id="22" name="Google Shape;22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463925" y="501650"/>
            <a:ext cx="2209800" cy="16319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0"/>
          <p:cNvSpPr txBox="1"/>
          <p:nvPr>
            <p:ph type="ctrTitle"/>
          </p:nvPr>
        </p:nvSpPr>
        <p:spPr>
          <a:xfrm>
            <a:off x="152400" y="2362200"/>
            <a:ext cx="876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" type="subTitle"/>
          </p:nvPr>
        </p:nvSpPr>
        <p:spPr>
          <a:xfrm>
            <a:off x="152400" y="3352800"/>
            <a:ext cx="8991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2400"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lvl="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lvl="7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lvl="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0" type="dt"/>
          </p:nvPr>
        </p:nvSpPr>
        <p:spPr>
          <a:xfrm>
            <a:off x="457200" y="6556375"/>
            <a:ext cx="2133600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1" type="ftr"/>
          </p:nvPr>
        </p:nvSpPr>
        <p:spPr>
          <a:xfrm>
            <a:off x="3124200" y="6556375"/>
            <a:ext cx="2895600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6553200" y="6556375"/>
            <a:ext cx="2133600" cy="2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 rot="5400000">
            <a:off x="2057400" y="-304800"/>
            <a:ext cx="5029200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type="title"/>
          </p:nvPr>
        </p:nvSpPr>
        <p:spPr>
          <a:xfrm rot="5400000">
            <a:off x="4724400" y="2362200"/>
            <a:ext cx="60960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" type="body"/>
          </p:nvPr>
        </p:nvSpPr>
        <p:spPr>
          <a:xfrm rot="5400000">
            <a:off x="381000" y="304800"/>
            <a:ext cx="60960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4 Content" type="fourObj">
  <p:cSld name="FOUR_OBJECT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/>
          <p:nvPr>
            <p:ph type="title"/>
          </p:nvPr>
        </p:nvSpPr>
        <p:spPr>
          <a:xfrm>
            <a:off x="311150" y="76200"/>
            <a:ext cx="85217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>
            <a:off x="315913" y="1066800"/>
            <a:ext cx="41783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21"/>
          <p:cNvSpPr txBox="1"/>
          <p:nvPr>
            <p:ph idx="2" type="body"/>
          </p:nvPr>
        </p:nvSpPr>
        <p:spPr>
          <a:xfrm>
            <a:off x="4646613" y="10668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3" type="body"/>
          </p:nvPr>
        </p:nvSpPr>
        <p:spPr>
          <a:xfrm>
            <a:off x="315913" y="3771900"/>
            <a:ext cx="41783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21"/>
          <p:cNvSpPr txBox="1"/>
          <p:nvPr>
            <p:ph idx="4" type="body"/>
          </p:nvPr>
        </p:nvSpPr>
        <p:spPr>
          <a:xfrm>
            <a:off x="4646613" y="37719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1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1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over Content" type="txOverObj">
  <p:cSld name="TEXT_OVER_OBJEC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/>
          <p:nvPr>
            <p:ph type="title"/>
          </p:nvPr>
        </p:nvSpPr>
        <p:spPr>
          <a:xfrm>
            <a:off x="311150" y="76200"/>
            <a:ext cx="85217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15913" y="1066800"/>
            <a:ext cx="8510587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22"/>
          <p:cNvSpPr txBox="1"/>
          <p:nvPr>
            <p:ph idx="2" type="body"/>
          </p:nvPr>
        </p:nvSpPr>
        <p:spPr>
          <a:xfrm>
            <a:off x="315913" y="3771900"/>
            <a:ext cx="8510587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22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2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2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, and 2 Content" type="objAndTwoObj">
  <p:cSld name="OBJECT_AND_TWO_OBJECTS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/>
          <p:nvPr>
            <p:ph type="title"/>
          </p:nvPr>
        </p:nvSpPr>
        <p:spPr>
          <a:xfrm>
            <a:off x="311150" y="76200"/>
            <a:ext cx="8521700" cy="70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15913" y="1066800"/>
            <a:ext cx="41783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2" type="body"/>
          </p:nvPr>
        </p:nvSpPr>
        <p:spPr>
          <a:xfrm>
            <a:off x="4646613" y="10668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23"/>
          <p:cNvSpPr txBox="1"/>
          <p:nvPr>
            <p:ph idx="3" type="body"/>
          </p:nvPr>
        </p:nvSpPr>
        <p:spPr>
          <a:xfrm>
            <a:off x="4646613" y="3771900"/>
            <a:ext cx="4179887" cy="25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23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3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1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2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304800" y="1447800"/>
            <a:ext cx="4191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648200" y="1447800"/>
            <a:ext cx="4191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4"/>
          <p:cNvSpPr txBox="1"/>
          <p:nvPr>
            <p:ph idx="2" type="body"/>
          </p:nvPr>
        </p:nvSpPr>
        <p:spPr>
          <a:xfrm>
            <a:off x="630238" y="2505075"/>
            <a:ext cx="3868737" cy="39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4"/>
          <p:cNvSpPr txBox="1"/>
          <p:nvPr>
            <p:ph idx="4" type="body"/>
          </p:nvPr>
        </p:nvSpPr>
        <p:spPr>
          <a:xfrm>
            <a:off x="4629150" y="2505075"/>
            <a:ext cx="3887788" cy="39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▪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5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887788" y="987425"/>
            <a:ext cx="4629150" cy="5489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▪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630238" y="2057399"/>
            <a:ext cx="2949575" cy="4293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/>
          <p:nvPr>
            <p:ph idx="2" type="pic"/>
          </p:nvPr>
        </p:nvSpPr>
        <p:spPr>
          <a:xfrm>
            <a:off x="3887788" y="987425"/>
            <a:ext cx="4629150" cy="548957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8"/>
          <p:cNvSpPr txBox="1"/>
          <p:nvPr>
            <p:ph idx="1" type="body"/>
          </p:nvPr>
        </p:nvSpPr>
        <p:spPr>
          <a:xfrm>
            <a:off x="630238" y="2057399"/>
            <a:ext cx="2949575" cy="4293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8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8.xml"/><Relationship Id="rId10" Type="http://schemas.openxmlformats.org/officeDocument/2006/relationships/slideLayout" Target="../slideLayouts/slideLayout7.xml"/><Relationship Id="rId13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9.xml"/><Relationship Id="rId1" Type="http://schemas.openxmlformats.org/officeDocument/2006/relationships/image" Target="../media/image5.jpg"/><Relationship Id="rId2" Type="http://schemas.openxmlformats.org/officeDocument/2006/relationships/image" Target="../media/image1.jpg"/><Relationship Id="rId3" Type="http://schemas.openxmlformats.org/officeDocument/2006/relationships/image" Target="../media/image3.jpg"/><Relationship Id="rId4" Type="http://schemas.openxmlformats.org/officeDocument/2006/relationships/slideLayout" Target="../slideLayouts/slideLayout1.xml"/><Relationship Id="rId9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304800" y="14478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735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Noto Sans Symbols"/>
              <a:buChar char="▪"/>
              <a:defRPr b="1" i="0" sz="2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blue strip copy" id="12" name="Google Shape;12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9140825" cy="377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ue strip copy" id="13" name="Google Shape;13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75" y="6480175"/>
            <a:ext cx="9140825" cy="3778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evada_N" id="14" name="Google Shape;14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98425"/>
            <a:ext cx="1120775" cy="11207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9"/>
          <p:cNvSpPr txBox="1"/>
          <p:nvPr>
            <p:ph idx="10" type="dt"/>
          </p:nvPr>
        </p:nvSpPr>
        <p:spPr>
          <a:xfrm>
            <a:off x="457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9"/>
          <p:cNvSpPr txBox="1"/>
          <p:nvPr>
            <p:ph idx="11" type="ftr"/>
          </p:nvPr>
        </p:nvSpPr>
        <p:spPr>
          <a:xfrm>
            <a:off x="3124200" y="6553200"/>
            <a:ext cx="2895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9"/>
          <p:cNvSpPr txBox="1"/>
          <p:nvPr>
            <p:ph idx="12" type="sldNum"/>
          </p:nvPr>
        </p:nvSpPr>
        <p:spPr>
          <a:xfrm>
            <a:off x="6553200" y="6553200"/>
            <a:ext cx="2133600" cy="263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  <p:sldLayoutId id="2147483661" r:id="rId16"/>
    <p:sldLayoutId id="2147483662" r:id="rId17"/>
  </p:sldLayoutIdLst>
  <p:transition spd="med">
    <p:push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ieeexplore.ieee.org/document/7426826" TargetMode="External"/><Relationship Id="rId4" Type="http://schemas.openxmlformats.org/officeDocument/2006/relationships/hyperlink" Target="https://www.ncbi.nlm.nih.gov/pmc/articles/PMC7573033/#:~:text=This%20study%20suggests%20that%20pre,malignant%20and%20benign%20screening%20patients" TargetMode="External"/><Relationship Id="rId5" Type="http://schemas.openxmlformats.org/officeDocument/2006/relationships/hyperlink" Target="https://www.ncbi.nlm.nih.gov/pmc/articles/PMC7573033/#:~:text=This%20study%20suggests%20that%20pre,malignant%20and%20benign%20screening%20patients" TargetMode="External"/><Relationship Id="rId6" Type="http://schemas.openxmlformats.org/officeDocument/2006/relationships/hyperlink" Target="https://www.mdpi.com/2076-3417/10/11/3999" TargetMode="External"/><Relationship Id="rId7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Relationship Id="rId4" Type="http://schemas.openxmlformats.org/officeDocument/2006/relationships/image" Target="../media/image14.jpg"/><Relationship Id="rId5" Type="http://schemas.openxmlformats.org/officeDocument/2006/relationships/image" Target="../media/image11.jpg"/><Relationship Id="rId6" Type="http://schemas.openxmlformats.org/officeDocument/2006/relationships/image" Target="../media/image12.jpg"/><Relationship Id="rId7" Type="http://schemas.openxmlformats.org/officeDocument/2006/relationships/image" Target="../media/image9.jpg"/><Relationship Id="rId8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5004a5db4b_0_0"/>
          <p:cNvSpPr txBox="1"/>
          <p:nvPr>
            <p:ph type="ctrTitle"/>
          </p:nvPr>
        </p:nvSpPr>
        <p:spPr>
          <a:xfrm>
            <a:off x="114300" y="2247900"/>
            <a:ext cx="876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>
                <a:solidFill>
                  <a:schemeClr val="dk1"/>
                </a:solidFill>
              </a:rPr>
              <a:t>General Medical Imaging Dataset for Two Stage Transfer Learning</a:t>
            </a:r>
            <a:endParaRPr b="0" sz="2900">
              <a:solidFill>
                <a:schemeClr val="dk1"/>
              </a:solidFill>
            </a:endParaRPr>
          </a:p>
        </p:txBody>
      </p:sp>
      <p:sp>
        <p:nvSpPr>
          <p:cNvPr id="120" name="Google Shape;120;g25004a5db4b_0_0"/>
          <p:cNvSpPr txBox="1"/>
          <p:nvPr>
            <p:ph idx="1" type="subTitle"/>
          </p:nvPr>
        </p:nvSpPr>
        <p:spPr>
          <a:xfrm>
            <a:off x="76200" y="3162300"/>
            <a:ext cx="8991600" cy="533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rPr lang="en-US" sz="1800"/>
              <a:t>Dan Eassa, Augustine Ofoegbu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5004a5db4b_1_35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Experiment Tools</a:t>
            </a:r>
            <a:endParaRPr/>
          </a:p>
        </p:txBody>
      </p:sp>
      <p:sp>
        <p:nvSpPr>
          <p:cNvPr id="202" name="Google Shape;202;g25004a5db4b_1_35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Preprocessing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Normalize images to 3 channels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Normalize image size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CLAHE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Masking of artifacts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Data augmentation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Resizing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Cropping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Flipping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Rotating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Translating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Stretching/Squeezing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Image filtering</a:t>
            </a:r>
            <a:endParaRPr/>
          </a:p>
        </p:txBody>
      </p:sp>
      <p:sp>
        <p:nvSpPr>
          <p:cNvPr id="203" name="Google Shape;203;g25004a5db4b_1_35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04" name="Google Shape;204;g25004a5db4b_1_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5004a5db4b_1_21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dk1"/>
                </a:solidFill>
              </a:rPr>
              <a:t>Experiment Tools</a:t>
            </a:r>
            <a:endParaRPr/>
          </a:p>
        </p:txBody>
      </p:sp>
      <p:sp>
        <p:nvSpPr>
          <p:cNvPr id="210" name="Google Shape;210;g25004a5db4b_1_21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PyTorch used for experiments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Swin Transformer and ResNet have pre-trained ImageNet1k models in PyTorch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Code available for all architectures considered</a:t>
            </a:r>
            <a:endParaRPr/>
          </a:p>
        </p:txBody>
      </p:sp>
      <p:sp>
        <p:nvSpPr>
          <p:cNvPr id="211" name="Google Shape;211;g25004a5db4b_1_21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2" name="Google Shape;212;g25004a5db4b_1_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5004a5db4b_1_14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Experiment Design</a:t>
            </a:r>
            <a:endParaRPr/>
          </a:p>
        </p:txBody>
      </p:sp>
      <p:sp>
        <p:nvSpPr>
          <p:cNvPr id="218" name="Google Shape;218;g25004a5db4b_1_14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aphicFrame>
        <p:nvGraphicFramePr>
          <p:cNvPr id="219" name="Google Shape;219;g25004a5db4b_1_14"/>
          <p:cNvGraphicFramePr/>
          <p:nvPr/>
        </p:nvGraphicFramePr>
        <p:xfrm>
          <a:off x="174525" y="13055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{E9A27720-F133-474D-AC26-A3E6CBE7C334}</a:tableStyleId>
              </a:tblPr>
              <a:tblGrid>
                <a:gridCol w="1465825"/>
                <a:gridCol w="1465825"/>
                <a:gridCol w="1465825"/>
                <a:gridCol w="1465825"/>
                <a:gridCol w="1465825"/>
                <a:gridCol w="1465825"/>
              </a:tblGrid>
              <a:tr h="8823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Experiment Number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Pretraining Stage 1 Dataset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Pretraining Stage 2 Dataset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Fine Tuning Task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Fine Tuning Dataset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Test Dataset</a:t>
                      </a:r>
                      <a:endParaRPr b="1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1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ImageNet 1k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Med Images</a:t>
                      </a:r>
                      <a:endParaRPr sz="1300"/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Classification</a:t>
                      </a:r>
                      <a:endParaRPr sz="1300"/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424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2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ImageNet 1k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Med Images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Segmentation</a:t>
                      </a:r>
                      <a:endParaRPr sz="1300"/>
                    </a:p>
                  </a:txBody>
                  <a:tcPr marT="91425" marB="91425" marR="91425" marL="91425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3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ImageNet 1k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None</a:t>
                      </a:r>
                      <a:endParaRPr sz="1300"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Classification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47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4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ImageNet 1k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None</a:t>
                      </a:r>
                      <a:endParaRPr sz="1300"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Segmentation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5</a:t>
                      </a:r>
                      <a:endParaRPr sz="1300"/>
                    </a:p>
                  </a:txBody>
                  <a:tcPr marT="91425" marB="91425" marR="91425" marL="91425" anchor="ctr"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None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Med Images</a:t>
                      </a:r>
                      <a:endParaRPr sz="1300"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Classification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8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6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None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Med Images</a:t>
                      </a:r>
                      <a:endParaRPr sz="1300"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Segmentation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34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7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None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None</a:t>
                      </a:r>
                      <a:endParaRPr sz="1300"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Classification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INBreast, CBIS-DDSM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84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8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None</a:t>
                      </a:r>
                      <a:endParaRPr sz="13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None</a:t>
                      </a:r>
                      <a:endParaRPr sz="1300"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Segmentation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BCSS</a:t>
                      </a:r>
                      <a:endParaRPr sz="1300"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20" name="Google Shape;220;g25004a5db4b_1_14"/>
          <p:cNvSpPr txBox="1"/>
          <p:nvPr/>
        </p:nvSpPr>
        <p:spPr>
          <a:xfrm>
            <a:off x="204100" y="6171800"/>
            <a:ext cx="4529400" cy="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*Pretraining stage 2 is classification task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5004a5db4b_1_85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Experiment - Other Considerations</a:t>
            </a:r>
            <a:endParaRPr/>
          </a:p>
        </p:txBody>
      </p:sp>
      <p:sp>
        <p:nvSpPr>
          <p:cNvPr id="226" name="Google Shape;226;g25004a5db4b_1_85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7" name="Google Shape;227;g25004a5db4b_1_85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Other considerations are which layers to unfreeze for Pre-training Stage 2 and Fine Tuning Stage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5004a5db4b_1_63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Experiment Evaluation</a:t>
            </a:r>
            <a:endParaRPr/>
          </a:p>
        </p:txBody>
      </p:sp>
      <p:sp>
        <p:nvSpPr>
          <p:cNvPr id="233" name="Google Shape;233;g25004a5db4b_1_63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4" name="Google Shape;234;g25004a5db4b_1_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g25004a5db4b_1_63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Evaluation of performance will report metrics: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AUC (TPR vs FPR)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F1 score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Accuracy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Precision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Recall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RMSE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Confusion Matrix (True vs Predicted label)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25004a5dc92_0_0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Project Plan</a:t>
            </a:r>
            <a:endParaRPr/>
          </a:p>
        </p:txBody>
      </p:sp>
      <p:sp>
        <p:nvSpPr>
          <p:cNvPr id="241" name="Google Shape;241;g25004a5dc92_0_0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42" name="Google Shape;242;g25004a5dc92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43" name="Google Shape;243;g25004a5dc92_0_0"/>
          <p:cNvGraphicFramePr/>
          <p:nvPr/>
        </p:nvGraphicFramePr>
        <p:xfrm>
          <a:off x="1857375" y="1642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{E9A27720-F133-474D-AC26-A3E6CBE7C334}</a:tableStyleId>
              </a:tblPr>
              <a:tblGrid>
                <a:gridCol w="1809750"/>
                <a:gridCol w="1809750"/>
                <a:gridCol w="18097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S/N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Task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ECD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trike="sngStrike"/>
                        <a:t>1</a:t>
                      </a:r>
                      <a:endParaRPr strike="sngStrike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trike="sngStrike"/>
                        <a:t>Topic Identification</a:t>
                      </a:r>
                      <a:endParaRPr strike="sngStrike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trike="sngStrike"/>
                        <a:t>10/16</a:t>
                      </a:r>
                      <a:endParaRPr strike="sngStrike"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trike="sngStrike"/>
                        <a:t>2</a:t>
                      </a:r>
                      <a:endParaRPr strike="sngStrike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trike="sngStrike"/>
                        <a:t>Dataset Collection</a:t>
                      </a:r>
                      <a:endParaRPr strike="sngStrike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trike="sngStrike"/>
                        <a:t>10/23</a:t>
                      </a:r>
                      <a:endParaRPr strike="sngStrike"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3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Data Preprocessing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10/30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4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Model Implementation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10/30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5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Interim Report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11/8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6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Model Training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11/20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7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Experiments and Evaluations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12/4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8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Final Report</a:t>
                      </a:r>
                      <a:endParaRPr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12/22</a:t>
                      </a:r>
                      <a:endParaRPr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5004a5dc92_0_7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49" name="Google Shape;249;g25004a5dc92_0_7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-US" sz="1200"/>
              <a:t>Convolutional Neural Networks for Medical Image Analysis: Full Training or Fine Tuning?</a:t>
            </a:r>
            <a:endParaRPr sz="1200"/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i="1" lang="en-US" sz="1200" u="sng">
                <a:solidFill>
                  <a:schemeClr val="hlink"/>
                </a:solidFill>
                <a:hlinkClick r:id="rId3"/>
              </a:rPr>
              <a:t>https://ieeexplore.ieee.org/document/7426826</a:t>
            </a:r>
            <a:endParaRPr i="1" sz="1200"/>
          </a:p>
          <a:p>
            <a:pPr indent="-304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-US" sz="1200"/>
              <a:t>Deep Learning Pre-training Strategy for Mammogram Image Classification: an Evaluation Study</a:t>
            </a:r>
            <a:endParaRPr sz="1200"/>
          </a:p>
          <a:p>
            <a:pPr indent="-3048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i="1" lang="en-US" sz="1200" u="sng">
                <a:solidFill>
                  <a:schemeClr val="hlink"/>
                </a:solidFill>
                <a:hlinkClick r:id="rId4"/>
              </a:rPr>
              <a:t>https://www.ncbi.nlm.nih.gov/pmc/articles/PMC7573033/#:~:text=This%20study%20suggests%20that%20pre,malignant%20and%20benign%20screening%20patients</a:t>
            </a:r>
            <a:endParaRPr i="1"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-US" sz="1200"/>
              <a:t>Double-Shot Transfer Learning for Breast Cancer Classification from X-Ray Images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i="1" lang="en-US" sz="1200" u="sng">
                <a:solidFill>
                  <a:schemeClr val="hlink"/>
                </a:solidFill>
                <a:hlinkClick r:id="rId5"/>
              </a:rPr>
              <a:t>h</a:t>
            </a:r>
            <a:r>
              <a:rPr i="1" lang="en-US" sz="1200" u="sng">
                <a:solidFill>
                  <a:schemeClr val="hlink"/>
                </a:solidFill>
                <a:hlinkClick r:id="rId6"/>
              </a:rPr>
              <a:t>ttps://www.mdpi.com/2076-3417/10/11/3999</a:t>
            </a:r>
            <a:endParaRPr i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▪"/>
            </a:pPr>
            <a:r>
              <a:rPr lang="en-US" sz="1200"/>
              <a:t>A Novel Multistage Transfer Learning for Ultrasound Breast Cancer Image Classification</a:t>
            </a:r>
            <a:endParaRPr sz="1200"/>
          </a:p>
          <a:p>
            <a:pPr indent="-3048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-US" sz="1200"/>
              <a:t>https://www.researchgate.net/publication/357652385_A_Novel_Multistage_Transfer_Learning_for_Ultrasound_Breast_Cancer_Image_Classification</a:t>
            </a:r>
            <a:endParaRPr sz="1200"/>
          </a:p>
        </p:txBody>
      </p:sp>
      <p:sp>
        <p:nvSpPr>
          <p:cNvPr id="250" name="Google Shape;250;g25004a5dc92_0_7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51" name="Google Shape;251;g25004a5dc92_0_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89d5f199d0_0_1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Outline</a:t>
            </a:r>
            <a:endParaRPr/>
          </a:p>
        </p:txBody>
      </p:sp>
      <p:sp>
        <p:nvSpPr>
          <p:cNvPr id="126" name="Google Shape;126;g289d5f199d0_0_1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Project Goals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Introduction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Prior Works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Datasets/Code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Experiments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Project Plan</a:t>
            </a:r>
            <a:endParaRPr/>
          </a:p>
        </p:txBody>
      </p:sp>
      <p:sp>
        <p:nvSpPr>
          <p:cNvPr id="127" name="Google Shape;127;g289d5f199d0_0_1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8" name="Google Shape;128;g289d5f199d0_0_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5004a5db4b_1_132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Goals of this project</a:t>
            </a:r>
            <a:endParaRPr/>
          </a:p>
        </p:txBody>
      </p:sp>
      <p:sp>
        <p:nvSpPr>
          <p:cNvPr id="134" name="Google Shape;134;g25004a5db4b_1_132"/>
          <p:cNvSpPr txBox="1"/>
          <p:nvPr>
            <p:ph idx="1" type="body"/>
          </p:nvPr>
        </p:nvSpPr>
        <p:spPr>
          <a:xfrm>
            <a:off x="304800" y="1379275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US" sz="2200"/>
              <a:t>Provide a general medical imaging dataset that can be used for a variety of tasks in the medical domain.</a:t>
            </a:r>
            <a:endParaRPr sz="2200"/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AutoNum type="arabicPeriod"/>
            </a:pPr>
            <a:r>
              <a:rPr lang="en-US" sz="2200"/>
              <a:t>Use this dataset to evaluate the performance of architectures using a two stage transfer learning approach.</a:t>
            </a:r>
            <a:endParaRPr sz="2200"/>
          </a:p>
        </p:txBody>
      </p:sp>
      <p:sp>
        <p:nvSpPr>
          <p:cNvPr id="135" name="Google Shape;135;g25004a5db4b_1_132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6" name="Google Shape;136;g25004a5db4b_1_1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5004a5dc92_0_40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dk1"/>
                </a:solidFill>
              </a:rPr>
              <a:t>Introduction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2" name="Google Shape;142;g25004a5dc92_0_40"/>
          <p:cNvSpPr txBox="1"/>
          <p:nvPr>
            <p:ph idx="1" type="body"/>
          </p:nvPr>
        </p:nvSpPr>
        <p:spPr>
          <a:xfrm>
            <a:off x="38425" y="1333500"/>
            <a:ext cx="9048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b="0" lang="en-US" sz="2200"/>
              <a:t>Transfer learning in medical imaging involves adapting pre-trained deep learning models for specific medical diagnostic tasks. </a:t>
            </a:r>
            <a:endParaRPr b="0"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b="0" lang="en-US" sz="2200"/>
              <a:t>This approach accelerates model development, reduces the need for extensive labeled datasets, and improves the accuracy of image analysis. </a:t>
            </a:r>
            <a:endParaRPr b="0" sz="2200"/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▪"/>
            </a:pPr>
            <a:r>
              <a:rPr b="0" lang="en-US" sz="2200"/>
              <a:t>Challenges include </a:t>
            </a:r>
            <a:endParaRPr b="0" sz="2200"/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b="0" lang="en-US" sz="2200"/>
              <a:t>limited medical data, </a:t>
            </a:r>
            <a:endParaRPr b="0" sz="2200"/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b="0" lang="en-US" sz="2200"/>
              <a:t>domain adaptation, </a:t>
            </a:r>
            <a:endParaRPr b="0" sz="2200"/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b="0" lang="en-US" sz="2200"/>
              <a:t>model interpretability, and </a:t>
            </a:r>
            <a:endParaRPr b="0" sz="2200"/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–"/>
            </a:pPr>
            <a:r>
              <a:rPr b="0" lang="en-US" sz="2200"/>
              <a:t>regulatory approval.</a:t>
            </a:r>
            <a:endParaRPr b="0" sz="2200"/>
          </a:p>
        </p:txBody>
      </p:sp>
      <p:sp>
        <p:nvSpPr>
          <p:cNvPr id="143" name="Google Shape;143;g25004a5dc92_0_40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4" name="Google Shape;144;g25004a5dc92_0_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14550" y="5433600"/>
            <a:ext cx="1229450" cy="111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5004a5db4b_1_139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dk1"/>
                </a:solidFill>
              </a:rPr>
              <a:t>Introduction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50" name="Google Shape;150;g25004a5db4b_1_139"/>
          <p:cNvSpPr txBox="1"/>
          <p:nvPr>
            <p:ph idx="1" type="body"/>
          </p:nvPr>
        </p:nvSpPr>
        <p:spPr>
          <a:xfrm>
            <a:off x="115250" y="1315900"/>
            <a:ext cx="8724000" cy="53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980000"/>
                </a:solidFill>
              </a:rPr>
              <a:t>Can domain adaptation be improved by incorporating multiple pre-training stages? </a:t>
            </a:r>
            <a:endParaRPr sz="1600">
              <a:solidFill>
                <a:srgbClr val="980000"/>
              </a:solidFill>
            </a:endParaRPr>
          </a:p>
        </p:txBody>
      </p:sp>
      <p:sp>
        <p:nvSpPr>
          <p:cNvPr id="151" name="Google Shape;151;g25004a5db4b_1_139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2" name="Google Shape;152;g25004a5db4b_1_1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25004a5db4b_1_139"/>
          <p:cNvSpPr/>
          <p:nvPr/>
        </p:nvSpPr>
        <p:spPr>
          <a:xfrm>
            <a:off x="4294963" y="2663900"/>
            <a:ext cx="3071325" cy="3965500"/>
          </a:xfrm>
          <a:prstGeom prst="flowChartManualOperation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How to prepare Imagenet dataset for Image Classification - A Developer Diary" id="154" name="Google Shape;154;g25004a5db4b_1_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0413" y="2733426"/>
            <a:ext cx="2520425" cy="10794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5" name="Google Shape;155;g25004a5db4b_1_139"/>
          <p:cNvGrpSpPr/>
          <p:nvPr/>
        </p:nvGrpSpPr>
        <p:grpSpPr>
          <a:xfrm>
            <a:off x="4702588" y="4523325"/>
            <a:ext cx="2256075" cy="616925"/>
            <a:chOff x="5335350" y="4523325"/>
            <a:chExt cx="2256075" cy="616925"/>
          </a:xfrm>
        </p:grpSpPr>
        <p:pic>
          <p:nvPicPr>
            <p:cNvPr id="156" name="Google Shape;156;g25004a5db4b_1_139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6692607" y="4542121"/>
              <a:ext cx="898818" cy="5981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7" name="Google Shape;157;g25004a5db4b_1_139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5335350" y="4523325"/>
              <a:ext cx="822564" cy="616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g25004a5db4b_1_139"/>
            <p:cNvPicPr preferRelativeResize="0"/>
            <p:nvPr/>
          </p:nvPicPr>
          <p:blipFill>
            <a:blip r:embed="rId7">
              <a:alphaModFix/>
            </a:blip>
            <a:stretch>
              <a:fillRect/>
            </a:stretch>
          </p:blipFill>
          <p:spPr>
            <a:xfrm>
              <a:off x="6157914" y="4542121"/>
              <a:ext cx="534685" cy="59812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Real signs" id="159" name="Google Shape;159;g25004a5db4b_1_139"/>
          <p:cNvPicPr preferRelativeResize="0"/>
          <p:nvPr/>
        </p:nvPicPr>
        <p:blipFill rotWithShape="1">
          <a:blip r:embed="rId8">
            <a:alphaModFix/>
          </a:blip>
          <a:srcRect b="43188" l="0" r="0" t="0"/>
          <a:stretch/>
        </p:blipFill>
        <p:spPr>
          <a:xfrm>
            <a:off x="4956425" y="5869475"/>
            <a:ext cx="1748390" cy="68372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5004a5db4b_1_139"/>
          <p:cNvSpPr/>
          <p:nvPr/>
        </p:nvSpPr>
        <p:spPr>
          <a:xfrm>
            <a:off x="5659625" y="3839625"/>
            <a:ext cx="342000" cy="683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25004a5db4b_1_139"/>
          <p:cNvSpPr/>
          <p:nvPr/>
        </p:nvSpPr>
        <p:spPr>
          <a:xfrm>
            <a:off x="5659625" y="5163013"/>
            <a:ext cx="342000" cy="6837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25004a5db4b_1_139"/>
          <p:cNvSpPr txBox="1"/>
          <p:nvPr/>
        </p:nvSpPr>
        <p:spPr>
          <a:xfrm>
            <a:off x="1777713" y="3088513"/>
            <a:ext cx="2792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Train model on ImageNet</a:t>
            </a:r>
            <a:endParaRPr/>
          </a:p>
        </p:txBody>
      </p:sp>
      <p:sp>
        <p:nvSpPr>
          <p:cNvPr id="163" name="Google Shape;163;g25004a5db4b_1_139"/>
          <p:cNvSpPr txBox="1"/>
          <p:nvPr/>
        </p:nvSpPr>
        <p:spPr>
          <a:xfrm>
            <a:off x="1777713" y="4647138"/>
            <a:ext cx="2792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Unfreeze layers, train</a:t>
            </a:r>
            <a:r>
              <a:rPr lang="en-US"/>
              <a:t> on general medical images</a:t>
            </a:r>
            <a:endParaRPr/>
          </a:p>
        </p:txBody>
      </p:sp>
      <p:sp>
        <p:nvSpPr>
          <p:cNvPr id="164" name="Google Shape;164;g25004a5db4b_1_139"/>
          <p:cNvSpPr txBox="1"/>
          <p:nvPr/>
        </p:nvSpPr>
        <p:spPr>
          <a:xfrm>
            <a:off x="1777713" y="6026688"/>
            <a:ext cx="2792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Unfreeze layers, train for task</a:t>
            </a:r>
            <a:endParaRPr/>
          </a:p>
        </p:txBody>
      </p:sp>
      <p:sp>
        <p:nvSpPr>
          <p:cNvPr id="165" name="Google Shape;165;g25004a5db4b_1_139"/>
          <p:cNvSpPr txBox="1"/>
          <p:nvPr/>
        </p:nvSpPr>
        <p:spPr>
          <a:xfrm>
            <a:off x="266375" y="1748225"/>
            <a:ext cx="4216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500">
                <a:solidFill>
                  <a:schemeClr val="dk1"/>
                </a:solidFill>
              </a:rPr>
              <a:t>General Transfer Learning approach</a:t>
            </a:r>
            <a:endParaRPr b="1" sz="15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</a:rPr>
              <a:t>Stage 1: ImageNet Pretraining</a:t>
            </a:r>
            <a:endParaRPr sz="15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chemeClr val="dk1"/>
                </a:solidFill>
              </a:rPr>
              <a:t>Stage 2: Mammogram Analysis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5004a5db4b_1_0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chemeClr val="dk1"/>
                </a:solidFill>
              </a:rPr>
              <a:t>Prior Works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1" name="Google Shape;171;g25004a5db4b_1_0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Prior work has shown that pre-training can improve model performance or improve time to convergence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Similar two stage transfer learning approaches have been done 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Using a similar image domain </a:t>
            </a:r>
            <a:endParaRPr/>
          </a:p>
          <a:p>
            <a:pPr indent="-3429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Fine tune on chest images, test on mammogram images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Using a larger dataset </a:t>
            </a:r>
            <a:endParaRPr/>
          </a:p>
          <a:p>
            <a:pPr indent="-3429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Pre-train large mammogram dataset, fine-tune on specific mammogram dataset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Using different imaging techniques</a:t>
            </a:r>
            <a:endParaRPr/>
          </a:p>
          <a:p>
            <a:pPr indent="-34290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Pre-train on microscopic images, fine-tune on mammogram dataset</a:t>
            </a:r>
            <a:endParaRPr/>
          </a:p>
        </p:txBody>
      </p:sp>
      <p:sp>
        <p:nvSpPr>
          <p:cNvPr id="172" name="Google Shape;172;g25004a5db4b_1_0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3" name="Google Shape;173;g25004a5db4b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25004a5db4b_1_49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Datasets</a:t>
            </a:r>
            <a:endParaRPr/>
          </a:p>
        </p:txBody>
      </p:sp>
      <p:sp>
        <p:nvSpPr>
          <p:cNvPr id="179" name="Google Shape;179;g25004a5db4b_1_49"/>
          <p:cNvSpPr txBox="1"/>
          <p:nvPr>
            <p:ph idx="1" type="body"/>
          </p:nvPr>
        </p:nvSpPr>
        <p:spPr>
          <a:xfrm>
            <a:off x="163325" y="1256975"/>
            <a:ext cx="8913600" cy="53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-US" sz="2300"/>
              <a:t>Pretraining Stage 1: ImageNet Dataset</a:t>
            </a:r>
            <a:endParaRPr sz="23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-US" sz="2300"/>
              <a:t>Pretraining Stage 2: Aggregated Medical dataset created by us</a:t>
            </a:r>
            <a:endParaRPr sz="23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-US" sz="2300"/>
              <a:t>Considerations for including datasets in final </a:t>
            </a:r>
            <a:r>
              <a:rPr lang="en-US" sz="2300"/>
              <a:t>aggregated dataset</a:t>
            </a:r>
            <a:endParaRPr sz="23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2200"/>
              <a:t>Diversity of body parts and imaging modalities</a:t>
            </a:r>
            <a:endParaRPr sz="22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2200"/>
              <a:t>Balance of categories</a:t>
            </a:r>
            <a:endParaRPr sz="2200"/>
          </a:p>
          <a:p>
            <a:pPr indent="-3302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–"/>
            </a:pPr>
            <a:r>
              <a:rPr lang="en-US" sz="2200"/>
              <a:t>Quality of images</a:t>
            </a:r>
            <a:endParaRPr sz="2200"/>
          </a:p>
          <a:p>
            <a:pPr indent="-3302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</a:pPr>
            <a:r>
              <a:rPr lang="en-US" sz="2300"/>
              <a:t>Augmentations may be used to improve balance of final dataset</a:t>
            </a:r>
            <a:endParaRPr sz="2300"/>
          </a:p>
        </p:txBody>
      </p:sp>
      <p:sp>
        <p:nvSpPr>
          <p:cNvPr id="180" name="Google Shape;180;g25004a5db4b_1_49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5004a5db4b_1_99"/>
          <p:cNvSpPr txBox="1"/>
          <p:nvPr>
            <p:ph type="title"/>
          </p:nvPr>
        </p:nvSpPr>
        <p:spPr>
          <a:xfrm>
            <a:off x="1438200" y="361825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Datasets</a:t>
            </a:r>
            <a:endParaRPr/>
          </a:p>
        </p:txBody>
      </p:sp>
      <p:sp>
        <p:nvSpPr>
          <p:cNvPr id="186" name="Google Shape;186;g25004a5db4b_1_99"/>
          <p:cNvSpPr txBox="1"/>
          <p:nvPr>
            <p:ph idx="1" type="body"/>
          </p:nvPr>
        </p:nvSpPr>
        <p:spPr>
          <a:xfrm>
            <a:off x="-25" y="1162250"/>
            <a:ext cx="91440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Fine tune, train and test</a:t>
            </a:r>
            <a:r>
              <a:rPr b="0" lang="en-US" sz="1800"/>
              <a:t> - </a:t>
            </a:r>
            <a:r>
              <a:rPr b="0" lang="en-US" sz="1700"/>
              <a:t>INBreast, CBIS-DDSM (classification), BCSS (segmentation)</a:t>
            </a:r>
            <a:endParaRPr b="0" sz="17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/>
              <a:t>Training</a:t>
            </a:r>
            <a:r>
              <a:rPr b="0" lang="en-US" sz="1700"/>
              <a:t>:</a:t>
            </a:r>
            <a:endParaRPr b="0" sz="1700"/>
          </a:p>
        </p:txBody>
      </p:sp>
      <p:sp>
        <p:nvSpPr>
          <p:cNvPr id="187" name="Google Shape;187;g25004a5db4b_1_99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8" name="Google Shape;188;g25004a5db4b_1_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3275" y="1962650"/>
            <a:ext cx="5369225" cy="447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5004a5dc92_0_26"/>
          <p:cNvSpPr txBox="1"/>
          <p:nvPr>
            <p:ph type="title"/>
          </p:nvPr>
        </p:nvSpPr>
        <p:spPr>
          <a:xfrm>
            <a:off x="1447800" y="381000"/>
            <a:ext cx="7391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Experiment Architectures</a:t>
            </a:r>
            <a:endParaRPr/>
          </a:p>
        </p:txBody>
      </p:sp>
      <p:sp>
        <p:nvSpPr>
          <p:cNvPr id="194" name="Google Shape;194;g25004a5dc92_0_26"/>
          <p:cNvSpPr txBox="1"/>
          <p:nvPr>
            <p:ph idx="1" type="body"/>
          </p:nvPr>
        </p:nvSpPr>
        <p:spPr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Primary architecture for evaluation is Swin-T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▪"/>
            </a:pPr>
            <a:r>
              <a:rPr lang="en-US"/>
              <a:t>Other architectures to be explored as time permits 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ResNet - Classification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UNet - Segmentation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Swin UNETR - Segmentation</a:t>
            </a:r>
            <a:endParaRPr/>
          </a:p>
        </p:txBody>
      </p:sp>
      <p:sp>
        <p:nvSpPr>
          <p:cNvPr id="195" name="Google Shape;195;g25004a5dc92_0_26"/>
          <p:cNvSpPr txBox="1"/>
          <p:nvPr>
            <p:ph idx="12" type="sldNum"/>
          </p:nvPr>
        </p:nvSpPr>
        <p:spPr>
          <a:xfrm>
            <a:off x="6553200" y="6553200"/>
            <a:ext cx="2133600" cy="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6" name="Google Shape;196;g25004a5dc92_0_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92401" y="5140250"/>
            <a:ext cx="1551600" cy="141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UNR-landscape">
  <a:themeElements>
    <a:clrScheme name="2_UNR-landscap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2019-01-03T19:48:27Z</dcterms:created>
  <dc:creator>Alireza Tavakkoli</dc:creator>
</cp:coreProperties>
</file>