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70" r:id="rId3"/>
    <p:sldId id="271" r:id="rId4"/>
    <p:sldId id="272" r:id="rId5"/>
    <p:sldId id="273" r:id="rId6"/>
    <p:sldId id="274" r:id="rId7"/>
    <p:sldId id="259" r:id="rId8"/>
    <p:sldId id="275" r:id="rId9"/>
    <p:sldId id="277" r:id="rId10"/>
    <p:sldId id="268" r:id="rId11"/>
    <p:sldId id="278" r:id="rId12"/>
  </p:sldIdLst>
  <p:sldSz cx="9144000" cy="6858000" type="screen4x3"/>
  <p:notesSz cx="68580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ivbQP9Z4TSzPMSE9Cu9MtBa9YQ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9252" autoAdjust="0"/>
  </p:normalViewPr>
  <p:slideViewPr>
    <p:cSldViewPr snapToGrid="0">
      <p:cViewPr varScale="1">
        <p:scale>
          <a:sx n="114" d="100"/>
          <a:sy n="114" d="100"/>
        </p:scale>
        <p:origin x="8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675"/>
            <a:ext cx="297180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7" name="Google Shape;117;p1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3371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4ff06d59c1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4ff06d59c1_0_43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1200" b="0" i="0" u="none" strike="noStrike" cap="none" dirty="0">
              <a:solidFill>
                <a:schemeClr val="dk1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g24ff06d59c1_0_43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4ff06d59c1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4ff06d59c1_0_43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1200" b="0" i="0" u="none" strike="noStrike" cap="none" dirty="0">
              <a:solidFill>
                <a:schemeClr val="dk1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g24ff06d59c1_0_43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2047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4ff06d59c1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4ff06d59c1_0_43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1200" b="0" dirty="0"/>
          </a:p>
        </p:txBody>
      </p:sp>
      <p:sp>
        <p:nvSpPr>
          <p:cNvPr id="141" name="Google Shape;141;g24ff06d59c1_0_43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6809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4ff06d59c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4ff06d59c1_0_29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24ff06d59c1_0_29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4ff06d59c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4ff06d59c1_0_29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24ff06d59c1_0_29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1404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10" descr="Panoramic From Rood2-TD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038600"/>
            <a:ext cx="91440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0" descr="blue strip cop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0825" cy="3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10" descr="blue strip copy"/>
          <p:cNvPicPr preferRelativeResize="0"/>
          <p:nvPr/>
        </p:nvPicPr>
        <p:blipFill rotWithShape="1">
          <a:blip r:embed="rId4">
            <a:alphaModFix/>
          </a:blip>
          <a:srcRect l="-35" t="20168"/>
          <a:stretch/>
        </p:blipFill>
        <p:spPr>
          <a:xfrm>
            <a:off x="0" y="6556375"/>
            <a:ext cx="9144000" cy="30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10" descr="Nevada_Master_stack_slogan_4c lar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63925" y="501650"/>
            <a:ext cx="2209800" cy="163195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10"/>
          <p:cNvSpPr txBox="1">
            <a:spLocks noGrp="1"/>
          </p:cNvSpPr>
          <p:nvPr>
            <p:ph type="ctrTitle"/>
          </p:nvPr>
        </p:nvSpPr>
        <p:spPr>
          <a:xfrm>
            <a:off x="152400" y="2362200"/>
            <a:ext cx="8763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0"/>
          <p:cNvSpPr txBox="1">
            <a:spLocks noGrp="1"/>
          </p:cNvSpPr>
          <p:nvPr>
            <p:ph type="subTitle" idx="1"/>
          </p:nvPr>
        </p:nvSpPr>
        <p:spPr>
          <a:xfrm>
            <a:off x="152400" y="3352800"/>
            <a:ext cx="8991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2400"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dt" idx="10"/>
          </p:nvPr>
        </p:nvSpPr>
        <p:spPr>
          <a:xfrm>
            <a:off x="457200" y="6556375"/>
            <a:ext cx="21336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ftr" idx="11"/>
          </p:nvPr>
        </p:nvSpPr>
        <p:spPr>
          <a:xfrm>
            <a:off x="3124200" y="6556375"/>
            <a:ext cx="28956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sldNum" idx="12"/>
          </p:nvPr>
        </p:nvSpPr>
        <p:spPr>
          <a:xfrm>
            <a:off x="6553200" y="6556375"/>
            <a:ext cx="21336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0"/>
          <p:cNvSpPr txBox="1">
            <a:spLocks noGrp="1"/>
          </p:cNvSpPr>
          <p:nvPr>
            <p:ph type="title"/>
          </p:nvPr>
        </p:nvSpPr>
        <p:spPr>
          <a:xfrm rot="5400000">
            <a:off x="4724400" y="2362200"/>
            <a:ext cx="6096000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body" idx="1"/>
          </p:nvPr>
        </p:nvSpPr>
        <p:spPr>
          <a:xfrm rot="5400000">
            <a:off x="381000" y="304800"/>
            <a:ext cx="6096000" cy="6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4 Content" type="fourObj">
  <p:cSld name="FOUR_OBJECT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1"/>
          <p:cNvSpPr txBox="1">
            <a:spLocks noGrp="1"/>
          </p:cNvSpPr>
          <p:nvPr>
            <p:ph type="title"/>
          </p:nvPr>
        </p:nvSpPr>
        <p:spPr>
          <a:xfrm>
            <a:off x="311150" y="76200"/>
            <a:ext cx="852170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body" idx="1"/>
          </p:nvPr>
        </p:nvSpPr>
        <p:spPr>
          <a:xfrm>
            <a:off x="315913" y="1066800"/>
            <a:ext cx="41783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body" idx="2"/>
          </p:nvPr>
        </p:nvSpPr>
        <p:spPr>
          <a:xfrm>
            <a:off x="4646613" y="1066800"/>
            <a:ext cx="4179887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body" idx="3"/>
          </p:nvPr>
        </p:nvSpPr>
        <p:spPr>
          <a:xfrm>
            <a:off x="315913" y="3771900"/>
            <a:ext cx="41783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body" idx="4"/>
          </p:nvPr>
        </p:nvSpPr>
        <p:spPr>
          <a:xfrm>
            <a:off x="4646613" y="3771900"/>
            <a:ext cx="4179887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over Content" type="txOverObj">
  <p:cSld name="TEXT_OVER_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311150" y="76200"/>
            <a:ext cx="852170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2"/>
          <p:cNvSpPr txBox="1">
            <a:spLocks noGrp="1"/>
          </p:cNvSpPr>
          <p:nvPr>
            <p:ph type="body" idx="1"/>
          </p:nvPr>
        </p:nvSpPr>
        <p:spPr>
          <a:xfrm>
            <a:off x="315913" y="1066800"/>
            <a:ext cx="8510587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body" idx="2"/>
          </p:nvPr>
        </p:nvSpPr>
        <p:spPr>
          <a:xfrm>
            <a:off x="315913" y="3771900"/>
            <a:ext cx="8510587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, and 2 Content" type="objAndTwoObj">
  <p:cSld name="OBJECT_AND_TWO_OBJECT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3"/>
          <p:cNvSpPr txBox="1">
            <a:spLocks noGrp="1"/>
          </p:cNvSpPr>
          <p:nvPr>
            <p:ph type="title"/>
          </p:nvPr>
        </p:nvSpPr>
        <p:spPr>
          <a:xfrm>
            <a:off x="311150" y="76200"/>
            <a:ext cx="852170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body" idx="1"/>
          </p:nvPr>
        </p:nvSpPr>
        <p:spPr>
          <a:xfrm>
            <a:off x="315913" y="1066800"/>
            <a:ext cx="41783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body" idx="2"/>
          </p:nvPr>
        </p:nvSpPr>
        <p:spPr>
          <a:xfrm>
            <a:off x="4646613" y="1066800"/>
            <a:ext cx="4179887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body" idx="3"/>
          </p:nvPr>
        </p:nvSpPr>
        <p:spPr>
          <a:xfrm>
            <a:off x="4646613" y="3771900"/>
            <a:ext cx="4179887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1"/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body" idx="1"/>
          </p:nvPr>
        </p:nvSpPr>
        <p:spPr>
          <a:xfrm>
            <a:off x="304800" y="1447800"/>
            <a:ext cx="853440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body" idx="1"/>
          </p:nvPr>
        </p:nvSpPr>
        <p:spPr>
          <a:xfrm>
            <a:off x="304800" y="1447800"/>
            <a:ext cx="419100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2"/>
          </p:nvPr>
        </p:nvSpPr>
        <p:spPr>
          <a:xfrm>
            <a:off x="4648200" y="1447800"/>
            <a:ext cx="419100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4"/>
          <p:cNvSpPr txBox="1"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body" idx="2"/>
          </p:nvPr>
        </p:nvSpPr>
        <p:spPr>
          <a:xfrm>
            <a:off x="630238" y="2505075"/>
            <a:ext cx="3868737" cy="39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788" cy="39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887788" y="987425"/>
            <a:ext cx="4629150" cy="548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▪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630238" y="2057399"/>
            <a:ext cx="2949575" cy="429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>
            <a:spLocks noGrp="1"/>
          </p:cNvSpPr>
          <p:nvPr>
            <p:ph type="pic" idx="2"/>
          </p:nvPr>
        </p:nvSpPr>
        <p:spPr>
          <a:xfrm>
            <a:off x="3887788" y="987425"/>
            <a:ext cx="4629150" cy="5489575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18"/>
          <p:cNvSpPr txBox="1">
            <a:spLocks noGrp="1"/>
          </p:cNvSpPr>
          <p:nvPr>
            <p:ph type="body" idx="1"/>
          </p:nvPr>
        </p:nvSpPr>
        <p:spPr>
          <a:xfrm>
            <a:off x="630238" y="2057399"/>
            <a:ext cx="2949575" cy="429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body" idx="1"/>
          </p:nvPr>
        </p:nvSpPr>
        <p:spPr>
          <a:xfrm rot="5400000">
            <a:off x="2057400" y="-304800"/>
            <a:ext cx="5029200" cy="85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304800" y="1447800"/>
            <a:ext cx="853440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73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Char char="▪"/>
              <a:defRPr sz="2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" name="Google Shape;12;p9" descr="blue strip copy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0"/>
            <a:ext cx="9140825" cy="3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9" descr="blue strip copy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175" y="6480175"/>
            <a:ext cx="9140825" cy="3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9" descr="Nevada_N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52400" y="98425"/>
            <a:ext cx="1120775" cy="112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9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9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"/>
          <p:cNvSpPr txBox="1">
            <a:spLocks noGrp="1"/>
          </p:cNvSpPr>
          <p:nvPr>
            <p:ph type="ctrTitle"/>
          </p:nvPr>
        </p:nvSpPr>
        <p:spPr>
          <a:xfrm>
            <a:off x="76200" y="2224726"/>
            <a:ext cx="8991600" cy="1119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/>
              <a:t>Enhancing Breast Cancer Diagnosis Through BEMD-Guided Architectural Distortion Detection</a:t>
            </a:r>
            <a:endParaRPr sz="1800" u="sng" dirty="0"/>
          </a:p>
        </p:txBody>
      </p:sp>
      <p:sp>
        <p:nvSpPr>
          <p:cNvPr id="120" name="Google Shape;120;p1"/>
          <p:cNvSpPr txBox="1">
            <a:spLocks noGrp="1"/>
          </p:cNvSpPr>
          <p:nvPr>
            <p:ph type="subTitle" idx="1"/>
          </p:nvPr>
        </p:nvSpPr>
        <p:spPr>
          <a:xfrm>
            <a:off x="307375" y="3162725"/>
            <a:ext cx="89916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rPr lang="en-US" sz="1800" dirty="0">
                <a:solidFill>
                  <a:srgbClr val="999999"/>
                </a:solidFill>
              </a:rPr>
              <a:t>Negar </a:t>
            </a:r>
            <a:r>
              <a:rPr lang="en-US" sz="1800" dirty="0" err="1">
                <a:solidFill>
                  <a:srgbClr val="999999"/>
                </a:solidFill>
              </a:rPr>
              <a:t>Maghsoudi</a:t>
            </a:r>
            <a:r>
              <a:rPr lang="en-US" sz="1800" dirty="0">
                <a:solidFill>
                  <a:srgbClr val="999999"/>
                </a:solidFill>
              </a:rPr>
              <a:t> – Ashkan Reisi</a:t>
            </a:r>
            <a:endParaRPr sz="1800" dirty="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4ff06d59c1_0_29"/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dirty="0"/>
              <a:t>Planned Experiments</a:t>
            </a:r>
            <a:endParaRPr dirty="0"/>
          </a:p>
        </p:txBody>
      </p:sp>
      <p:sp>
        <p:nvSpPr>
          <p:cNvPr id="228" name="Google Shape;228;g24ff06d59c1_0_29"/>
          <p:cNvSpPr txBox="1">
            <a:spLocks noGrp="1"/>
          </p:cNvSpPr>
          <p:nvPr>
            <p:ph type="body" idx="1"/>
          </p:nvPr>
        </p:nvSpPr>
        <p:spPr>
          <a:xfrm>
            <a:off x="304800" y="1286365"/>
            <a:ext cx="8534400" cy="502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en-US" sz="1800" dirty="0"/>
              <a:t>Data Preprocessing: </a:t>
            </a:r>
            <a:r>
              <a:rPr lang="en-US" sz="1800" b="0" dirty="0">
                <a:latin typeface="+mj-lt"/>
              </a:rPr>
              <a:t>Image resizing, segmentation, contrast enhancement.</a:t>
            </a:r>
          </a:p>
          <a:p>
            <a:pPr lvl="0" algn="just">
              <a:lnSpc>
                <a:spcPct val="150000"/>
              </a:lnSpc>
            </a:pPr>
            <a:r>
              <a:rPr lang="en-US" sz="1800" dirty="0"/>
              <a:t>BEMD Decomposition: </a:t>
            </a:r>
            <a:r>
              <a:rPr lang="en-US" sz="1800" b="0" dirty="0"/>
              <a:t>Decompose images through BEMD into BIMFs</a:t>
            </a:r>
          </a:p>
          <a:p>
            <a:pPr lvl="0" algn="just">
              <a:lnSpc>
                <a:spcPct val="150000"/>
              </a:lnSpc>
            </a:pPr>
            <a:r>
              <a:rPr lang="en-US" sz="1800" dirty="0"/>
              <a:t>Deep Learning Classification: </a:t>
            </a:r>
            <a:r>
              <a:rPr lang="en-US" sz="1800" b="0" dirty="0"/>
              <a:t>Deep learning models, such as convolutional neural networks (CNN), will be trained using the extracted IMFs and the original MRIs</a:t>
            </a:r>
          </a:p>
          <a:p>
            <a:pPr lvl="0" algn="just">
              <a:lnSpc>
                <a:spcPct val="150000"/>
              </a:lnSpc>
            </a:pPr>
            <a:r>
              <a:rPr lang="en-US" sz="1800" dirty="0"/>
              <a:t>Evaluation and Validation: </a:t>
            </a:r>
            <a:r>
              <a:rPr lang="en-US" sz="1800" b="0" dirty="0"/>
              <a:t>Evaluate</a:t>
            </a:r>
            <a:r>
              <a:rPr lang="en-US" sz="1800" dirty="0"/>
              <a:t> </a:t>
            </a:r>
            <a:r>
              <a:rPr lang="en-US" sz="1800" b="0" dirty="0"/>
              <a:t>the performance of the proposed method using different metrics, including sensitivity, specificity, accuracy (AUC), and ROC curves</a:t>
            </a:r>
            <a:r>
              <a:rPr lang="en-US" sz="1800" b="0" dirty="0">
                <a:sym typeface="Wingdings" panose="05000000000000000000" pitchFamily="2" charset="2"/>
              </a:rPr>
              <a:t> </a:t>
            </a:r>
            <a:r>
              <a:rPr lang="en-US" sz="1800" b="0" dirty="0"/>
              <a:t> The number of BIMFs per image will be experimentally determined.</a:t>
            </a:r>
          </a:p>
          <a:p>
            <a:pPr lvl="0" algn="just">
              <a:lnSpc>
                <a:spcPct val="150000"/>
              </a:lnSpc>
            </a:pPr>
            <a:r>
              <a:rPr lang="en-US" sz="1800" dirty="0"/>
              <a:t>Comparison: </a:t>
            </a:r>
            <a:r>
              <a:rPr lang="en-US" sz="1800" b="0" dirty="0"/>
              <a:t>Assess our method both with and without the incorporation of BEMD in a CNN, as well as considering the use of the original MRI image as input.</a:t>
            </a:r>
          </a:p>
          <a:p>
            <a:pPr lvl="0" algn="just">
              <a:lnSpc>
                <a:spcPct val="150000"/>
              </a:lnSpc>
            </a:pPr>
            <a:endParaRPr lang="en-US" sz="1800" b="0" dirty="0">
              <a:latin typeface="+mj-lt"/>
            </a:endParaRPr>
          </a:p>
        </p:txBody>
      </p:sp>
      <p:sp>
        <p:nvSpPr>
          <p:cNvPr id="229" name="Google Shape;229;g24ff06d59c1_0_29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4ff06d59c1_0_29"/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Timeline</a:t>
            </a:r>
            <a:endParaRPr/>
          </a:p>
        </p:txBody>
      </p:sp>
      <p:sp>
        <p:nvSpPr>
          <p:cNvPr id="228" name="Google Shape;228;g24ff06d59c1_0_29"/>
          <p:cNvSpPr txBox="1">
            <a:spLocks noGrp="1"/>
          </p:cNvSpPr>
          <p:nvPr>
            <p:ph type="body" idx="1"/>
          </p:nvPr>
        </p:nvSpPr>
        <p:spPr>
          <a:xfrm>
            <a:off x="304800" y="1447800"/>
            <a:ext cx="8534400" cy="502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/>
            <a:r>
              <a:rPr lang="en-US" sz="1800" dirty="0">
                <a:solidFill>
                  <a:srgbClr val="2F5597"/>
                </a:solidFill>
                <a:latin typeface="+mj-lt"/>
              </a:rPr>
              <a:t>November 10</a:t>
            </a:r>
            <a:r>
              <a:rPr lang="en-US" sz="1800" dirty="0">
                <a:latin typeface="+mj-lt"/>
              </a:rPr>
              <a:t>: </a:t>
            </a:r>
            <a:r>
              <a:rPr lang="en-US" sz="1800" b="0" dirty="0">
                <a:latin typeface="+mj-lt"/>
              </a:rPr>
              <a:t>Process the CBIS-DDSM dataset for segmentation, contrast enhancement and image resizing. </a:t>
            </a:r>
          </a:p>
          <a:p>
            <a:pPr marL="457200" lvl="0" indent="-342900" algn="just" rtl="0"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en-US" sz="1800" dirty="0">
                <a:solidFill>
                  <a:srgbClr val="2F5597"/>
                </a:solidFill>
                <a:latin typeface="+mj-lt"/>
              </a:rPr>
              <a:t>November 17</a:t>
            </a:r>
            <a:r>
              <a:rPr lang="en-US" sz="1800" dirty="0">
                <a:latin typeface="+mj-lt"/>
              </a:rPr>
              <a:t>:</a:t>
            </a:r>
            <a:r>
              <a:rPr lang="en-US" sz="1800" b="0" dirty="0">
                <a:latin typeface="+mj-lt"/>
              </a:rPr>
              <a:t> Apply BEMD on the processed images and extract IMFs</a:t>
            </a:r>
          </a:p>
          <a:p>
            <a:pPr lvl="0" algn="just">
              <a:spcBef>
                <a:spcPts val="1000"/>
              </a:spcBef>
            </a:pPr>
            <a:r>
              <a:rPr lang="en-US" sz="1800" dirty="0">
                <a:solidFill>
                  <a:srgbClr val="2F5597"/>
                </a:solidFill>
                <a:latin typeface="+mj-lt"/>
              </a:rPr>
              <a:t>November 25</a:t>
            </a:r>
            <a:r>
              <a:rPr lang="en-US" sz="1800" dirty="0">
                <a:latin typeface="+mj-lt"/>
              </a:rPr>
              <a:t>:</a:t>
            </a:r>
            <a:r>
              <a:rPr lang="en-US" sz="1800" b="0" dirty="0">
                <a:latin typeface="+mj-lt"/>
              </a:rPr>
              <a:t> Implement the framework, train the network, evaluation and validation </a:t>
            </a:r>
          </a:p>
          <a:p>
            <a:pPr lvl="0" algn="just">
              <a:spcBef>
                <a:spcPts val="1000"/>
              </a:spcBef>
            </a:pPr>
            <a:r>
              <a:rPr lang="en-US" sz="1800" dirty="0">
                <a:solidFill>
                  <a:srgbClr val="2F5597"/>
                </a:solidFill>
                <a:latin typeface="+mj-lt"/>
              </a:rPr>
              <a:t>December 1: </a:t>
            </a:r>
            <a:r>
              <a:rPr lang="en-US" sz="1800" b="0" dirty="0">
                <a:latin typeface="+mj-lt"/>
              </a:rPr>
              <a:t>Determine the number of IMFs per image in the BEMD algorithm </a:t>
            </a:r>
            <a:endParaRPr sz="1800" b="0" dirty="0">
              <a:latin typeface="+mj-lt"/>
            </a:endParaRPr>
          </a:p>
          <a:p>
            <a:pPr marL="457200" lvl="0" indent="-342900" algn="just" rtl="0"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en-US" sz="1800" dirty="0">
                <a:solidFill>
                  <a:srgbClr val="2F5597"/>
                </a:solidFill>
                <a:latin typeface="+mj-lt"/>
              </a:rPr>
              <a:t>December 7</a:t>
            </a:r>
            <a:r>
              <a:rPr lang="en-US" sz="1800" dirty="0">
                <a:latin typeface="+mj-lt"/>
              </a:rPr>
              <a:t>:</a:t>
            </a:r>
            <a:r>
              <a:rPr lang="en-US" sz="1800" b="0" dirty="0">
                <a:latin typeface="+mj-lt"/>
              </a:rPr>
              <a:t> Re-train the model from the beginning using solely original processed images</a:t>
            </a:r>
          </a:p>
          <a:p>
            <a:pPr marL="457200" lvl="0" indent="-342900" algn="just" rtl="0"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en-US" sz="1800" dirty="0">
                <a:solidFill>
                  <a:srgbClr val="2F5597"/>
                </a:solidFill>
                <a:latin typeface="+mj-lt"/>
              </a:rPr>
              <a:t>December 11</a:t>
            </a:r>
            <a:r>
              <a:rPr lang="en-US" sz="1800" dirty="0">
                <a:latin typeface="+mj-lt"/>
              </a:rPr>
              <a:t>:</a:t>
            </a:r>
            <a:r>
              <a:rPr lang="en-US" sz="1800" b="0" dirty="0">
                <a:latin typeface="+mj-lt"/>
              </a:rPr>
              <a:t> Analyze the results and provide comparison  </a:t>
            </a:r>
            <a:endParaRPr sz="1800" b="0" dirty="0">
              <a:latin typeface="+mj-lt"/>
            </a:endParaRPr>
          </a:p>
          <a:p>
            <a:pPr marL="457200" lvl="0" indent="-342900" algn="just" rtl="0">
              <a:spcBef>
                <a:spcPts val="1000"/>
              </a:spcBef>
              <a:spcAft>
                <a:spcPts val="1000"/>
              </a:spcAft>
              <a:buSzPts val="1800"/>
              <a:buChar char="▪"/>
            </a:pPr>
            <a:r>
              <a:rPr lang="en-US" sz="1800" dirty="0">
                <a:solidFill>
                  <a:srgbClr val="0B5394"/>
                </a:solidFill>
                <a:latin typeface="+mj-lt"/>
              </a:rPr>
              <a:t>December 20</a:t>
            </a:r>
            <a:r>
              <a:rPr lang="en-US" sz="1800" dirty="0">
                <a:latin typeface="+mj-lt"/>
              </a:rPr>
              <a:t>:</a:t>
            </a:r>
            <a:r>
              <a:rPr lang="en-US" sz="1800" b="0" dirty="0">
                <a:latin typeface="+mj-lt"/>
              </a:rPr>
              <a:t> Analyzing the findings and completing the report of the project. </a:t>
            </a:r>
          </a:p>
          <a:p>
            <a:pPr lvl="0" algn="just">
              <a:spcBef>
                <a:spcPts val="100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1600" b="0" dirty="0">
                <a:latin typeface="+mj-lt"/>
              </a:rPr>
              <a:t>Notes: in case of time allowance, all the aforementioned procedures will be implemented on </a:t>
            </a:r>
            <a:r>
              <a:rPr lang="en-US" sz="1600" b="0" dirty="0" err="1">
                <a:latin typeface="+mj-lt"/>
              </a:rPr>
              <a:t>VinDr-Mammo</a:t>
            </a:r>
            <a:r>
              <a:rPr lang="en-US" sz="1600" b="0" dirty="0">
                <a:latin typeface="+mj-lt"/>
              </a:rPr>
              <a:t>. </a:t>
            </a:r>
          </a:p>
        </p:txBody>
      </p:sp>
      <p:sp>
        <p:nvSpPr>
          <p:cNvPr id="229" name="Google Shape;229;g24ff06d59c1_0_29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9202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D2C73-9192-4C05-8C70-7AC55B1700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sp>
        <p:nvSpPr>
          <p:cNvPr id="5" name="Google Shape;144;g24ff06d59c1_0_43">
            <a:extLst>
              <a:ext uri="{FF2B5EF4-FFF2-40B4-BE49-F238E27FC236}">
                <a16:creationId xmlns:a16="http://schemas.microsoft.com/office/drawing/2014/main" id="{CFF9D25F-9377-4043-A710-76BBA137DE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4800" y="1447800"/>
            <a:ext cx="8534400" cy="502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</a:rPr>
              <a:t>Architectural distortion in breast MRI images refers to the disruption of the normal tissue structure</a:t>
            </a:r>
          </a:p>
          <a:p>
            <a:pPr lvl="1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The third most-common appearance of breast cancer</a:t>
            </a:r>
          </a:p>
          <a:p>
            <a:pPr lvl="1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Can be indicative of malignancy or other pathologies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</a:rPr>
              <a:t>Conventional methods for architectural distortion detection include thresholding, texture analysis, and edge detection algorithms</a:t>
            </a:r>
          </a:p>
          <a:p>
            <a:pPr marL="800100" lvl="1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Challenges in distinguishing distortion patterns from normal anatomical structures </a:t>
            </a: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dirty="0"/>
              <a:t>may lead to both false positives and false negatives</a:t>
            </a:r>
            <a:endParaRPr lang="en-US" sz="1800" dirty="0"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900" dirty="0">
                <a:latin typeface="+mj-lt"/>
              </a:rPr>
              <a:t>Human errors in reading the images is another common issue</a:t>
            </a:r>
          </a:p>
        </p:txBody>
      </p:sp>
      <p:sp>
        <p:nvSpPr>
          <p:cNvPr id="6" name="Google Shape;143;g24ff06d59c1_0_43">
            <a:extLst>
              <a:ext uri="{FF2B5EF4-FFF2-40B4-BE49-F238E27FC236}">
                <a16:creationId xmlns:a16="http://schemas.microsoft.com/office/drawing/2014/main" id="{486F1909-7B55-46BD-BC76-5070881C71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Overview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7058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D2C73-9192-4C05-8C70-7AC55B1700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sp>
        <p:nvSpPr>
          <p:cNvPr id="5" name="Google Shape;144;g24ff06d59c1_0_43">
            <a:extLst>
              <a:ext uri="{FF2B5EF4-FFF2-40B4-BE49-F238E27FC236}">
                <a16:creationId xmlns:a16="http://schemas.microsoft.com/office/drawing/2014/main" id="{CFF9D25F-9377-4043-A710-76BBA137DE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4800" y="1447800"/>
            <a:ext cx="8534400" cy="502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b="0" dirty="0"/>
              <a:t>Offer a method to reduce diagnostic errors and facilitate early detection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b="0" dirty="0"/>
              <a:t>Apply </a:t>
            </a:r>
            <a:r>
              <a:rPr lang="en-US" sz="1800" dirty="0"/>
              <a:t>Bi-dimensional Empirical Mode Decomposition (BEMD)</a:t>
            </a:r>
            <a:r>
              <a:rPr lang="en-US" sz="1800" b="0" dirty="0"/>
              <a:t> algorithm, a signal processing technique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b="0" dirty="0"/>
              <a:t>Utilize BEMD to decompose the mammogram images, into Intrinsic Mode Functions (BIMFs) </a:t>
            </a:r>
            <a:r>
              <a:rPr lang="en-US" sz="1800" b="0" dirty="0">
                <a:sym typeface="Wingdings" panose="05000000000000000000" pitchFamily="2" charset="2"/>
              </a:rPr>
              <a:t></a:t>
            </a:r>
            <a:r>
              <a:rPr lang="en-US" sz="1800" b="0" dirty="0"/>
              <a:t> each capturing different scales or patterns within the data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b="0" dirty="0"/>
              <a:t>The BIMFs will capture various image features, from fine textures to larger structures, focusing on identifying and characterizing architectural distortions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b="0" dirty="0"/>
              <a:t>The CNN will be trained on the original image plus extracted BIMFs</a:t>
            </a:r>
          </a:p>
          <a:p>
            <a:pPr marL="742950" lvl="1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700" b="0" dirty="0"/>
              <a:t>The network will be provided with more data to train</a:t>
            </a:r>
          </a:p>
          <a:p>
            <a:pPr marL="742950" lvl="1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700" b="0" dirty="0"/>
              <a:t>The newly unveiled hidden patterns and structures in the data will help the network gain a better understanding of data</a:t>
            </a:r>
          </a:p>
          <a:p>
            <a:pPr marL="742950" lvl="1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700" b="0" dirty="0"/>
              <a:t>lead to better classification accuracy in detecting architectural distortions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1800" b="0" dirty="0"/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1800" b="0" dirty="0">
              <a:latin typeface="+mj-lt"/>
            </a:endParaRPr>
          </a:p>
        </p:txBody>
      </p:sp>
      <p:sp>
        <p:nvSpPr>
          <p:cNvPr id="6" name="Google Shape;143;g24ff06d59c1_0_43">
            <a:extLst>
              <a:ext uri="{FF2B5EF4-FFF2-40B4-BE49-F238E27FC236}">
                <a16:creationId xmlns:a16="http://schemas.microsoft.com/office/drawing/2014/main" id="{486F1909-7B55-46BD-BC76-5070881C71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Overview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856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D2C73-9192-4C05-8C70-7AC55B1700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B918D9-DAFC-4FE2-B743-9789FB2633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652" t="37226" r="13960" b="36331"/>
          <a:stretch/>
        </p:blipFill>
        <p:spPr>
          <a:xfrm>
            <a:off x="1219415" y="1660015"/>
            <a:ext cx="6705169" cy="46210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FEA3C8-C423-429E-9DC4-1619941EEE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437" t="38038" r="14129" b="37152"/>
          <a:stretch/>
        </p:blipFill>
        <p:spPr>
          <a:xfrm>
            <a:off x="1792224" y="1415140"/>
            <a:ext cx="6702552" cy="46420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99029C-E9FF-4A60-A074-1226AE877C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674" t="37911" r="14462" b="36899"/>
          <a:stretch/>
        </p:blipFill>
        <p:spPr>
          <a:xfrm>
            <a:off x="1792224" y="1275264"/>
            <a:ext cx="6702552" cy="49218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281C05-9B8E-4A0F-8565-F408A791A9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959" t="37911" r="14320" b="37658"/>
          <a:stretch/>
        </p:blipFill>
        <p:spPr>
          <a:xfrm>
            <a:off x="1697159" y="1322744"/>
            <a:ext cx="6702552" cy="48268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004992-DEBB-420E-B76C-3500E53D83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149" t="37784" r="14272" b="37659"/>
          <a:stretch/>
        </p:blipFill>
        <p:spPr>
          <a:xfrm>
            <a:off x="1887289" y="1332290"/>
            <a:ext cx="6702552" cy="49067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C17847-5627-4A1F-9F9F-68A188A27B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2342" t="37658" r="14130" b="37911"/>
          <a:stretch/>
        </p:blipFill>
        <p:spPr>
          <a:xfrm>
            <a:off x="1982354" y="1466704"/>
            <a:ext cx="6702552" cy="45389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0C2EC6-CE1C-4760-9F97-129BEE51227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3291" t="37785" r="14225" b="30570"/>
          <a:stretch/>
        </p:blipFill>
        <p:spPr>
          <a:xfrm>
            <a:off x="2275245" y="1204779"/>
            <a:ext cx="6124466" cy="52722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BE8787-A72D-448C-A3A8-7CDF17A25CF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2104" t="37152" r="12231" b="31203"/>
          <a:stretch/>
        </p:blipFill>
        <p:spPr>
          <a:xfrm>
            <a:off x="2269968" y="1353206"/>
            <a:ext cx="6702552" cy="4921803"/>
          </a:xfrm>
          <a:prstGeom prst="rect">
            <a:avLst/>
          </a:prstGeom>
        </p:spPr>
      </p:pic>
      <p:sp>
        <p:nvSpPr>
          <p:cNvPr id="6" name="Google Shape;143;g24ff06d59c1_0_43">
            <a:extLst>
              <a:ext uri="{FF2B5EF4-FFF2-40B4-BE49-F238E27FC236}">
                <a16:creationId xmlns:a16="http://schemas.microsoft.com/office/drawing/2014/main" id="{486F1909-7B55-46BD-BC76-5070881C71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9415" y="465869"/>
            <a:ext cx="7619785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Background:</a:t>
            </a:r>
            <a:br>
              <a:rPr lang="en-US" dirty="0"/>
            </a:br>
            <a:r>
              <a:rPr lang="en-US" sz="2600" dirty="0"/>
              <a:t>Empirical Mode Decomposition</a:t>
            </a:r>
            <a:endParaRPr sz="2600" dirty="0"/>
          </a:p>
        </p:txBody>
      </p:sp>
    </p:spTree>
    <p:extLst>
      <p:ext uri="{BB962C8B-B14F-4D97-AF65-F5344CB8AC3E}">
        <p14:creationId xmlns:p14="http://schemas.microsoft.com/office/powerpoint/2010/main" val="257066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D2C73-9192-4C05-8C70-7AC55B1700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sp>
        <p:nvSpPr>
          <p:cNvPr id="6" name="Google Shape;143;g24ff06d59c1_0_43">
            <a:extLst>
              <a:ext uri="{FF2B5EF4-FFF2-40B4-BE49-F238E27FC236}">
                <a16:creationId xmlns:a16="http://schemas.microsoft.com/office/drawing/2014/main" id="{486F1909-7B55-46BD-BC76-5070881C71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dirty="0"/>
              <a:t>Background:</a:t>
            </a:r>
            <a:br>
              <a:rPr lang="en-US" dirty="0"/>
            </a:br>
            <a:r>
              <a:rPr lang="en-US" dirty="0"/>
              <a:t>Empirical Mode Decomposition</a:t>
            </a: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AC5CFB-BBA6-4335-BB95-DF790A355D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6" t="30607" r="69134" b="34317"/>
          <a:stretch/>
        </p:blipFill>
        <p:spPr>
          <a:xfrm>
            <a:off x="689658" y="1776497"/>
            <a:ext cx="7764683" cy="33050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B23E72-8E03-4A96-91EA-6D951C053FCF}"/>
              </a:ext>
            </a:extLst>
          </p:cNvPr>
          <p:cNvSpPr/>
          <p:nvPr/>
        </p:nvSpPr>
        <p:spPr>
          <a:xfrm>
            <a:off x="5228352" y="4718924"/>
            <a:ext cx="2391648" cy="874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F1210E-FC97-4356-BE67-8C4A563522F5}"/>
              </a:ext>
            </a:extLst>
          </p:cNvPr>
          <p:cNvSpPr/>
          <p:nvPr/>
        </p:nvSpPr>
        <p:spPr>
          <a:xfrm>
            <a:off x="1288146" y="4107844"/>
            <a:ext cx="2391648" cy="874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9E9A92-84CB-43E2-A874-819643A187E3}"/>
              </a:ext>
            </a:extLst>
          </p:cNvPr>
          <p:cNvSpPr/>
          <p:nvPr/>
        </p:nvSpPr>
        <p:spPr>
          <a:xfrm>
            <a:off x="689658" y="2520958"/>
            <a:ext cx="665666" cy="874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97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D2C73-9192-4C05-8C70-7AC55B1700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sp>
        <p:nvSpPr>
          <p:cNvPr id="5" name="Google Shape;144;g24ff06d59c1_0_43">
            <a:extLst>
              <a:ext uri="{FF2B5EF4-FFF2-40B4-BE49-F238E27FC236}">
                <a16:creationId xmlns:a16="http://schemas.microsoft.com/office/drawing/2014/main" id="{CFF9D25F-9377-4043-A710-76BBA137DE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4800" y="1447800"/>
            <a:ext cx="8534400" cy="502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b="0" dirty="0"/>
              <a:t>BEMD is a variance of EMD algorithm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b="0" dirty="0"/>
              <a:t>The EMD algorithm is limited </a:t>
            </a:r>
            <a:r>
              <a:rPr lang="en-US" sz="1800" b="0" dirty="0">
                <a:sym typeface="Wingdings" panose="05000000000000000000" pitchFamily="2" charset="2"/>
              </a:rPr>
              <a:t> </a:t>
            </a:r>
            <a:r>
              <a:rPr lang="en-US" sz="1800" b="0" dirty="0"/>
              <a:t>only considers temporal information and cannot consider spatial information. EMD cannot be directly applied in images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0" dirty="0"/>
              <a:t>BEMD decomposes an image into a set of BIMFs that capture the image’s distinct patterns at different scales and frequencies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0" dirty="0"/>
              <a:t>This decomposition process is data-driven and allows for adaptability to the image’s content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800" b="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800" b="0" dirty="0"/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1800" b="0" dirty="0">
              <a:latin typeface="+mj-lt"/>
            </a:endParaRPr>
          </a:p>
        </p:txBody>
      </p:sp>
      <p:sp>
        <p:nvSpPr>
          <p:cNvPr id="6" name="Google Shape;143;g24ff06d59c1_0_43">
            <a:extLst>
              <a:ext uri="{FF2B5EF4-FFF2-40B4-BE49-F238E27FC236}">
                <a16:creationId xmlns:a16="http://schemas.microsoft.com/office/drawing/2014/main" id="{486F1909-7B55-46BD-BC76-5070881C71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Bi-dimensional Empirical Mode Decomposition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9A7A3F-A442-4550-82E1-B9D8ED0451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2" t="39712" r="70369" b="52356"/>
          <a:stretch/>
        </p:blipFill>
        <p:spPr>
          <a:xfrm>
            <a:off x="3070564" y="4548695"/>
            <a:ext cx="4145872" cy="154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83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4ff06d59c1_0_43"/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Related Work</a:t>
            </a:r>
            <a:endParaRPr dirty="0"/>
          </a:p>
        </p:txBody>
      </p:sp>
      <p:sp>
        <p:nvSpPr>
          <p:cNvPr id="144" name="Google Shape;144;g24ff06d59c1_0_43"/>
          <p:cNvSpPr txBox="1">
            <a:spLocks noGrp="1"/>
          </p:cNvSpPr>
          <p:nvPr>
            <p:ph type="body" idx="1"/>
          </p:nvPr>
        </p:nvSpPr>
        <p:spPr>
          <a:xfrm>
            <a:off x="304800" y="1447800"/>
            <a:ext cx="8534400" cy="502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just" rtl="0">
              <a:spcBef>
                <a:spcPts val="360"/>
              </a:spcBef>
              <a:spcAft>
                <a:spcPts val="0"/>
              </a:spcAft>
              <a:buSzPts val="1800"/>
              <a:buChar char="▪"/>
            </a:pPr>
            <a:r>
              <a:rPr lang="en-US" sz="1800" b="0" dirty="0"/>
              <a:t>A breast cancer detection method using BEMD</a:t>
            </a:r>
            <a:endParaRPr sz="1800" b="0" dirty="0"/>
          </a:p>
        </p:txBody>
      </p:sp>
      <p:sp>
        <p:nvSpPr>
          <p:cNvPr id="145" name="Google Shape;145;g24ff06d59c1_0_43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46" name="Google Shape;146;g24ff06d59c1_0_43"/>
          <p:cNvSpPr txBox="1"/>
          <p:nvPr/>
        </p:nvSpPr>
        <p:spPr>
          <a:xfrm>
            <a:off x="628500" y="5722725"/>
            <a:ext cx="80583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200" dirty="0">
                <a:latin typeface="+mj-lt"/>
              </a:rPr>
              <a:t>Bajaj, et al. Available: https://doi.org/10.1007/s00521-017-3282-3 2019.</a:t>
            </a:r>
            <a:endParaRPr sz="12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3CB95B-80F0-4B16-BC2B-E4590E12FE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54" t="28964" r="58058" b="51977"/>
          <a:stretch/>
        </p:blipFill>
        <p:spPr>
          <a:xfrm>
            <a:off x="628500" y="2270464"/>
            <a:ext cx="5539667" cy="23170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8B0F82-0620-44F8-9291-9831B447AE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73" t="28964" r="61068" b="28317"/>
          <a:stretch/>
        </p:blipFill>
        <p:spPr>
          <a:xfrm>
            <a:off x="6235083" y="1632175"/>
            <a:ext cx="2769833" cy="3906176"/>
          </a:xfrm>
          <a:prstGeom prst="rect">
            <a:avLst/>
          </a:prstGeom>
        </p:spPr>
      </p:pic>
      <p:sp>
        <p:nvSpPr>
          <p:cNvPr id="8" name="Google Shape;144;g24ff06d59c1_0_43">
            <a:extLst>
              <a:ext uri="{FF2B5EF4-FFF2-40B4-BE49-F238E27FC236}">
                <a16:creationId xmlns:a16="http://schemas.microsoft.com/office/drawing/2014/main" id="{7320F624-145C-48E9-A1EE-30EB82148B66}"/>
              </a:ext>
            </a:extLst>
          </p:cNvPr>
          <p:cNvSpPr txBox="1">
            <a:spLocks/>
          </p:cNvSpPr>
          <p:nvPr/>
        </p:nvSpPr>
        <p:spPr>
          <a:xfrm>
            <a:off x="322555" y="1447800"/>
            <a:ext cx="8599503" cy="4586632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2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dirty="0"/>
              <a:t>Gray-Level Co-Occurrence Matrix (GLCM)</a:t>
            </a:r>
            <a:r>
              <a:rPr lang="en-US" sz="1600" b="0" dirty="0"/>
              <a:t> GLCM is a matrix that quantifies how often different combinations of pixel values (gray-tones) occur in relation to each other within an image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Contrast</a:t>
            </a:r>
            <a:r>
              <a:rPr lang="en-US" sz="1600" b="0" dirty="0"/>
              <a:t>: the intensity difference between a pixel and its neighboring pixel in an image </a:t>
            </a:r>
            <a:r>
              <a:rPr lang="en-US" sz="1600" b="0" dirty="0">
                <a:sym typeface="Wingdings" panose="05000000000000000000" pitchFamily="2" charset="2"/>
              </a:rPr>
              <a:t></a:t>
            </a:r>
            <a:r>
              <a:rPr lang="en-US" sz="1600" b="0" dirty="0"/>
              <a:t> how different adjacent pixel values are in terms of their gray levels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Correlation</a:t>
            </a:r>
            <a:r>
              <a:rPr lang="en-US" sz="1600" b="0" dirty="0"/>
              <a:t>: how a pixel and its neighbor are correlated with each other </a:t>
            </a:r>
            <a:r>
              <a:rPr lang="en-US" sz="1600" b="0" dirty="0">
                <a:sym typeface="Wingdings" panose="05000000000000000000" pitchFamily="2" charset="2"/>
              </a:rPr>
              <a:t> </a:t>
            </a:r>
            <a:r>
              <a:rPr lang="en-US" sz="1600" b="0" dirty="0"/>
              <a:t>how linearly related pixel values are in the image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Energy</a:t>
            </a:r>
            <a:r>
              <a:rPr lang="en-US" sz="1600" b="0" dirty="0"/>
              <a:t>: sum of squares of the elements in GLCM </a:t>
            </a:r>
            <a:r>
              <a:rPr lang="en-US" sz="1600" b="0" dirty="0">
                <a:sym typeface="Wingdings" panose="05000000000000000000" pitchFamily="2" charset="2"/>
              </a:rPr>
              <a:t> </a:t>
            </a:r>
            <a:r>
              <a:rPr lang="en-US" sz="1600" b="0" dirty="0"/>
              <a:t>the overall uniformity or energy of the texture in the image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Homogeneity</a:t>
            </a:r>
            <a:r>
              <a:rPr lang="en-US" sz="1600" b="0" dirty="0"/>
              <a:t>: how closely elements in the GLCM are distributed along the diagonal </a:t>
            </a:r>
            <a:r>
              <a:rPr lang="en-US" sz="1600" b="0" dirty="0">
                <a:sym typeface="Wingdings" panose="05000000000000000000" pitchFamily="2" charset="2"/>
              </a:rPr>
              <a:t></a:t>
            </a:r>
            <a:r>
              <a:rPr lang="en-US" sz="1600" b="0" dirty="0"/>
              <a:t> how uniform or homogenous the texture is in the image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1600" b="0" dirty="0">
              <a:latin typeface="+mj-lt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DE50A51A-C8CC-8572-88F8-6DC8736314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66" t="44407" r="14160" b="38562"/>
          <a:stretch/>
        </p:blipFill>
        <p:spPr>
          <a:xfrm>
            <a:off x="101391" y="4816986"/>
            <a:ext cx="8941218" cy="1335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395136-726F-4F3C-8E84-75A59E8A3E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30" t="38576" r="53845" b="35003"/>
          <a:stretch/>
        </p:blipFill>
        <p:spPr>
          <a:xfrm>
            <a:off x="533474" y="3422624"/>
            <a:ext cx="6091896" cy="25691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0D804A-FE52-4D72-B6A0-7871081305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95" t="39579" r="49320" b="40193"/>
          <a:stretch/>
        </p:blipFill>
        <p:spPr>
          <a:xfrm>
            <a:off x="304800" y="1542475"/>
            <a:ext cx="7250097" cy="1803949"/>
          </a:xfrm>
          <a:prstGeom prst="rect">
            <a:avLst/>
          </a:prstGeom>
        </p:spPr>
      </p:pic>
      <p:sp>
        <p:nvSpPr>
          <p:cNvPr id="143" name="Google Shape;143;g24ff06d59c1_0_43"/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Related Work</a:t>
            </a:r>
            <a:endParaRPr dirty="0"/>
          </a:p>
        </p:txBody>
      </p:sp>
      <p:sp>
        <p:nvSpPr>
          <p:cNvPr id="144" name="Google Shape;144;g24ff06d59c1_0_43"/>
          <p:cNvSpPr txBox="1">
            <a:spLocks noGrp="1"/>
          </p:cNvSpPr>
          <p:nvPr>
            <p:ph type="body" idx="1"/>
          </p:nvPr>
        </p:nvSpPr>
        <p:spPr>
          <a:xfrm>
            <a:off x="304800" y="1181100"/>
            <a:ext cx="8534400" cy="529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just" rtl="0">
              <a:spcBef>
                <a:spcPts val="360"/>
              </a:spcBef>
              <a:spcAft>
                <a:spcPts val="0"/>
              </a:spcAft>
              <a:buSzPts val="1800"/>
              <a:buChar char="▪"/>
            </a:pPr>
            <a:r>
              <a:rPr lang="en-US" sz="1800" b="0" dirty="0"/>
              <a:t>A segmentation method for (noisy) MRI brain images</a:t>
            </a:r>
            <a:endParaRPr sz="1800" b="0" dirty="0"/>
          </a:p>
        </p:txBody>
      </p:sp>
      <p:sp>
        <p:nvSpPr>
          <p:cNvPr id="145" name="Google Shape;145;g24ff06d59c1_0_43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46" name="Google Shape;146;g24ff06d59c1_0_43"/>
          <p:cNvSpPr txBox="1"/>
          <p:nvPr/>
        </p:nvSpPr>
        <p:spPr>
          <a:xfrm>
            <a:off x="628500" y="6168300"/>
            <a:ext cx="80583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200" dirty="0" err="1">
                <a:solidFill>
                  <a:schemeClr val="tx1"/>
                </a:solidFill>
                <a:latin typeface="+mn-lt"/>
              </a:rPr>
              <a:t>Chuwdhury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, et al. Available: https://doi.org/10.3329/rujse.v44i0.30395, 2016.</a:t>
            </a:r>
            <a:endParaRPr sz="1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26FEB6-7256-4786-A9BE-A6494DE171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04" t="14605" r="50644" b="50958"/>
          <a:stretch/>
        </p:blipFill>
        <p:spPr>
          <a:xfrm>
            <a:off x="533474" y="2444449"/>
            <a:ext cx="7391401" cy="356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7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4ff06d59c1_0_43"/>
          <p:cNvSpPr txBox="1">
            <a:spLocks noGrp="1"/>
          </p:cNvSpPr>
          <p:nvPr>
            <p:ph type="title"/>
          </p:nvPr>
        </p:nvSpPr>
        <p:spPr>
          <a:xfrm>
            <a:off x="1155570" y="422878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/>
              <a:t>Related Work</a:t>
            </a:r>
            <a:endParaRPr dirty="0"/>
          </a:p>
        </p:txBody>
      </p:sp>
      <p:sp>
        <p:nvSpPr>
          <p:cNvPr id="145" name="Google Shape;145;g24ff06d59c1_0_43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46" name="Google Shape;146;g24ff06d59c1_0_43"/>
          <p:cNvSpPr txBox="1"/>
          <p:nvPr/>
        </p:nvSpPr>
        <p:spPr>
          <a:xfrm>
            <a:off x="628500" y="6168300"/>
            <a:ext cx="80583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200" dirty="0">
                <a:latin typeface="+mj-lt"/>
              </a:rPr>
              <a:t>A. </a:t>
            </a:r>
            <a:r>
              <a:rPr lang="en-US" sz="1200" dirty="0" err="1">
                <a:latin typeface="+mj-lt"/>
              </a:rPr>
              <a:t>Elmoufidi</a:t>
            </a:r>
            <a:r>
              <a:rPr lang="en-US" sz="1200" dirty="0">
                <a:latin typeface="+mj-lt"/>
              </a:rPr>
              <a:t>, et al. Available: https://doi.org/</a:t>
            </a:r>
            <a:r>
              <a:rPr lang="en-US" sz="1200" dirty="0">
                <a:solidFill>
                  <a:srgbClr val="333333"/>
                </a:solidFill>
                <a:latin typeface="HelveticaNeue Regular"/>
              </a:rPr>
              <a:t>10.1109/TIM.2022.3177141.</a:t>
            </a:r>
            <a:endParaRPr sz="12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AD5478-B5E4-4ABB-A758-61334A8B31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37" t="46366" r="61885" b="29381"/>
          <a:stretch/>
        </p:blipFill>
        <p:spPr>
          <a:xfrm>
            <a:off x="628500" y="1478694"/>
            <a:ext cx="4545406" cy="41019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B3BF9B-E3F5-4285-AAA1-7AFC4B82CA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18" t="50000" r="54846" b="19691"/>
          <a:stretch/>
        </p:blipFill>
        <p:spPr>
          <a:xfrm>
            <a:off x="2262432" y="3163612"/>
            <a:ext cx="6070863" cy="2812238"/>
          </a:xfrm>
          <a:prstGeom prst="rect">
            <a:avLst/>
          </a:prstGeom>
        </p:spPr>
      </p:pic>
      <p:sp>
        <p:nvSpPr>
          <p:cNvPr id="15" name="Google Shape;146;g24ff06d59c1_0_43">
            <a:extLst>
              <a:ext uri="{FF2B5EF4-FFF2-40B4-BE49-F238E27FC236}">
                <a16:creationId xmlns:a16="http://schemas.microsoft.com/office/drawing/2014/main" id="{8FDD4F5B-6699-40A7-8A94-06664AF37E2C}"/>
              </a:ext>
            </a:extLst>
          </p:cNvPr>
          <p:cNvSpPr txBox="1"/>
          <p:nvPr/>
        </p:nvSpPr>
        <p:spPr>
          <a:xfrm>
            <a:off x="5618375" y="1627552"/>
            <a:ext cx="1857081" cy="134361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en-US" sz="1800" dirty="0">
                <a:latin typeface="+mj-lt"/>
              </a:rPr>
              <a:t>INBREAST</a:t>
            </a:r>
          </a:p>
          <a:p>
            <a:pPr lvl="0" algn="just">
              <a:lnSpc>
                <a:spcPct val="150000"/>
              </a:lnSpc>
            </a:pPr>
            <a:r>
              <a:rPr lang="en-US" sz="1800" dirty="0">
                <a:latin typeface="+mj-lt"/>
              </a:rPr>
              <a:t>MIAS</a:t>
            </a:r>
          </a:p>
          <a:p>
            <a:pPr lvl="0" algn="just">
              <a:lnSpc>
                <a:spcPct val="150000"/>
              </a:lnSpc>
            </a:pPr>
            <a:r>
              <a:rPr lang="en-US" sz="1800" dirty="0">
                <a:latin typeface="+mj-lt"/>
              </a:rPr>
              <a:t>DDSM</a:t>
            </a:r>
            <a:endParaRPr sz="1800" dirty="0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5E42D2-9F61-4D79-A9CB-BBA634326915}"/>
              </a:ext>
            </a:extLst>
          </p:cNvPr>
          <p:cNvSpPr/>
          <p:nvPr/>
        </p:nvSpPr>
        <p:spPr>
          <a:xfrm>
            <a:off x="513656" y="1223439"/>
            <a:ext cx="47836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Using BEMD for the assessment of suspicious regions</a:t>
            </a:r>
          </a:p>
        </p:txBody>
      </p:sp>
    </p:spTree>
    <p:extLst>
      <p:ext uri="{BB962C8B-B14F-4D97-AF65-F5344CB8AC3E}">
        <p14:creationId xmlns:p14="http://schemas.microsoft.com/office/powerpoint/2010/main" val="55418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UNR-landscape">
  <a:themeElements>
    <a:clrScheme name="2_UNR-landscap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1163</TotalTime>
  <Words>762</Words>
  <Application>Microsoft Macintosh PowerPoint</Application>
  <PresentationFormat>On-screen Show (4:3)</PresentationFormat>
  <Paragraphs>74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HelveticaNeue Regular</vt:lpstr>
      <vt:lpstr>Noto Sans Symbols</vt:lpstr>
      <vt:lpstr>Wingdings</vt:lpstr>
      <vt:lpstr>2_UNR-landscape</vt:lpstr>
      <vt:lpstr>Enhancing Breast Cancer Diagnosis Through BEMD-Guided Architectural Distortion Detection</vt:lpstr>
      <vt:lpstr>Overview</vt:lpstr>
      <vt:lpstr>Overview</vt:lpstr>
      <vt:lpstr>Background: Empirical Mode Decomposition</vt:lpstr>
      <vt:lpstr>Background: Empirical Mode Decomposition</vt:lpstr>
      <vt:lpstr>Bi-dimensional Empirical Mode Decomposition</vt:lpstr>
      <vt:lpstr>Related Work</vt:lpstr>
      <vt:lpstr>Related Work</vt:lpstr>
      <vt:lpstr>Related Work</vt:lpstr>
      <vt:lpstr>Planned Experiments</vt:lpstr>
      <vt:lpstr>Timeline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Alireza Tavakkoli</dc:creator>
  <cp:lastModifiedBy>Zeynab Maghsoudi</cp:lastModifiedBy>
  <cp:revision>39</cp:revision>
  <dcterms:created xsi:type="dcterms:W3CDTF">2019-01-03T19:48:27Z</dcterms:created>
  <dcterms:modified xsi:type="dcterms:W3CDTF">2023-10-25T17:38:48Z</dcterms:modified>
</cp:coreProperties>
</file>