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4.xml" ContentType="application/vnd.openxmlformats-officedocument.drawingml.chart+xml"/>
  <Override PartName="/ppt/notesSlides/notesSlide32.xml" ContentType="application/vnd.openxmlformats-officedocument.presentationml.notesSlide+xml"/>
  <Override PartName="/ppt/charts/chart5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6.xml" ContentType="application/vnd.openxmlformats-officedocument.drawingml.chart+xml"/>
  <Override PartName="/ppt/notesSlides/notesSlide37.xml" ContentType="application/vnd.openxmlformats-officedocument.presentationml.notesSlide+xml"/>
  <Override PartName="/ppt/charts/chart7.xml" ContentType="application/vnd.openxmlformats-officedocument.drawingml.chart+xml"/>
  <Override PartName="/ppt/notesSlides/notesSlide38.xml" ContentType="application/vnd.openxmlformats-officedocument.presentationml.notesSlide+xml"/>
  <Override PartName="/ppt/charts/chart8.xml" ContentType="application/vnd.openxmlformats-officedocument.drawingml.chart+xml"/>
  <Override PartName="/ppt/notesSlides/notesSlide39.xml" ContentType="application/vnd.openxmlformats-officedocument.presentationml.notesSlide+xml"/>
  <Override PartName="/ppt/charts/chart9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10.xml" ContentType="application/vnd.openxmlformats-officedocument.drawingml.chart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11.xml" ContentType="application/vnd.openxmlformats-officedocument.drawingml.chart+xml"/>
  <Override PartName="/ppt/notesSlides/notesSlide48.xml" ContentType="application/vnd.openxmlformats-officedocument.presentationml.notesSlide+xml"/>
  <Override PartName="/ppt/charts/chart12.xml" ContentType="application/vnd.openxmlformats-officedocument.drawingml.chart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68.xml" ContentType="application/vnd.openxmlformats-officedocument.presentationml.notesSlide+xml"/>
  <Override PartName="/ppt/charts/chart15.xml" ContentType="application/vnd.openxmlformats-officedocument.drawingml.chart+xml"/>
  <Override PartName="/ppt/notesSlides/notesSlide69.xml" ContentType="application/vnd.openxmlformats-officedocument.presentationml.notesSlide+xml"/>
  <Override PartName="/ppt/charts/chart16.xml" ContentType="application/vnd.openxmlformats-officedocument.drawingml.chart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76"/>
  </p:notesMasterIdLst>
  <p:handoutMasterIdLst>
    <p:handoutMasterId r:id="rId77"/>
  </p:handoutMasterIdLst>
  <p:sldIdLst>
    <p:sldId id="256" r:id="rId2"/>
    <p:sldId id="257" r:id="rId3"/>
    <p:sldId id="312" r:id="rId4"/>
    <p:sldId id="258" r:id="rId5"/>
    <p:sldId id="401" r:id="rId6"/>
    <p:sldId id="313" r:id="rId7"/>
    <p:sldId id="405" r:id="rId8"/>
    <p:sldId id="404" r:id="rId9"/>
    <p:sldId id="399" r:id="rId10"/>
    <p:sldId id="355" r:id="rId11"/>
    <p:sldId id="288" r:id="rId12"/>
    <p:sldId id="379" r:id="rId13"/>
    <p:sldId id="260" r:id="rId14"/>
    <p:sldId id="331" r:id="rId15"/>
    <p:sldId id="369" r:id="rId16"/>
    <p:sldId id="341" r:id="rId17"/>
    <p:sldId id="261" r:id="rId18"/>
    <p:sldId id="291" r:id="rId19"/>
    <p:sldId id="348" r:id="rId20"/>
    <p:sldId id="336" r:id="rId21"/>
    <p:sldId id="338" r:id="rId22"/>
    <p:sldId id="352" r:id="rId23"/>
    <p:sldId id="340" r:id="rId24"/>
    <p:sldId id="343" r:id="rId25"/>
    <p:sldId id="345" r:id="rId26"/>
    <p:sldId id="353" r:id="rId27"/>
    <p:sldId id="339" r:id="rId28"/>
    <p:sldId id="310" r:id="rId29"/>
    <p:sldId id="357" r:id="rId30"/>
    <p:sldId id="296" r:id="rId31"/>
    <p:sldId id="309" r:id="rId32"/>
    <p:sldId id="308" r:id="rId33"/>
    <p:sldId id="358" r:id="rId34"/>
    <p:sldId id="392" r:id="rId35"/>
    <p:sldId id="415" r:id="rId36"/>
    <p:sldId id="410" r:id="rId37"/>
    <p:sldId id="412" r:id="rId38"/>
    <p:sldId id="411" r:id="rId39"/>
    <p:sldId id="414" r:id="rId40"/>
    <p:sldId id="393" r:id="rId41"/>
    <p:sldId id="394" r:id="rId42"/>
    <p:sldId id="425" r:id="rId43"/>
    <p:sldId id="430" r:id="rId44"/>
    <p:sldId id="417" r:id="rId45"/>
    <p:sldId id="435" r:id="rId46"/>
    <p:sldId id="431" r:id="rId47"/>
    <p:sldId id="419" r:id="rId48"/>
    <p:sldId id="420" r:id="rId49"/>
    <p:sldId id="395" r:id="rId50"/>
    <p:sldId id="280" r:id="rId51"/>
    <p:sldId id="317" r:id="rId52"/>
    <p:sldId id="274" r:id="rId53"/>
    <p:sldId id="416" r:id="rId54"/>
    <p:sldId id="428" r:id="rId55"/>
    <p:sldId id="465" r:id="rId56"/>
    <p:sldId id="459" r:id="rId57"/>
    <p:sldId id="460" r:id="rId58"/>
    <p:sldId id="461" r:id="rId59"/>
    <p:sldId id="462" r:id="rId60"/>
    <p:sldId id="463" r:id="rId61"/>
    <p:sldId id="450" r:id="rId62"/>
    <p:sldId id="451" r:id="rId63"/>
    <p:sldId id="452" r:id="rId64"/>
    <p:sldId id="453" r:id="rId65"/>
    <p:sldId id="454" r:id="rId66"/>
    <p:sldId id="455" r:id="rId67"/>
    <p:sldId id="429" r:id="rId68"/>
    <p:sldId id="464" r:id="rId69"/>
    <p:sldId id="458" r:id="rId70"/>
    <p:sldId id="456" r:id="rId71"/>
    <p:sldId id="457" r:id="rId72"/>
    <p:sldId id="466" r:id="rId73"/>
    <p:sldId id="433" r:id="rId74"/>
    <p:sldId id="434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9" autoAdjust="0"/>
    <p:restoredTop sz="72440" autoAdjust="0"/>
  </p:normalViewPr>
  <p:slideViewPr>
    <p:cSldViewPr>
      <p:cViewPr>
        <p:scale>
          <a:sx n="100" d="100"/>
          <a:sy n="100" d="100"/>
        </p:scale>
        <p:origin x="-1912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notesMaster" Target="notesMasters/notesMaster1.xml"/><Relationship Id="rId77" Type="http://schemas.openxmlformats.org/officeDocument/2006/relationships/handoutMaster" Target="handoutMasters/handoutMaster1.xml"/><Relationship Id="rId78" Type="http://schemas.openxmlformats.org/officeDocument/2006/relationships/printerSettings" Target="printerSettings/printerSettings1.bin"/><Relationship Id="rId79" Type="http://schemas.openxmlformats.org/officeDocument/2006/relationships/presProps" Target="pres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Fitness</c:v>
                </c:pt>
              </c:strCache>
            </c:strRef>
          </c:tx>
          <c:marker>
            <c:symbol val="none"/>
          </c:marker>
          <c:cat>
            <c:numRef>
              <c:f>Sheet1!$A$2:$A$80</c:f>
              <c:numCache>
                <c:formatCode>General</c:formatCode>
                <c:ptCount val="79"/>
              </c:numCache>
            </c:numRef>
          </c:cat>
          <c:val>
            <c:numRef>
              <c:f>Sheet1!$B$2:$B$80</c:f>
              <c:numCache>
                <c:formatCode>General</c:formatCode>
                <c:ptCount val="79"/>
                <c:pt idx="0">
                  <c:v>0.0</c:v>
                </c:pt>
                <c:pt idx="1">
                  <c:v>0.5</c:v>
                </c:pt>
                <c:pt idx="2">
                  <c:v>1.0</c:v>
                </c:pt>
                <c:pt idx="3">
                  <c:v>2.0</c:v>
                </c:pt>
                <c:pt idx="4">
                  <c:v>3.0</c:v>
                </c:pt>
                <c:pt idx="5">
                  <c:v>4.0</c:v>
                </c:pt>
                <c:pt idx="6">
                  <c:v>6.0</c:v>
                </c:pt>
                <c:pt idx="7">
                  <c:v>8.0</c:v>
                </c:pt>
                <c:pt idx="8">
                  <c:v>10.0</c:v>
                </c:pt>
                <c:pt idx="9">
                  <c:v>12.0</c:v>
                </c:pt>
                <c:pt idx="10">
                  <c:v>15.0</c:v>
                </c:pt>
                <c:pt idx="11">
                  <c:v>18.0</c:v>
                </c:pt>
                <c:pt idx="12">
                  <c:v>21.0</c:v>
                </c:pt>
                <c:pt idx="13">
                  <c:v>24.0</c:v>
                </c:pt>
                <c:pt idx="14">
                  <c:v>27.0</c:v>
                </c:pt>
                <c:pt idx="15">
                  <c:v>30.0</c:v>
                </c:pt>
                <c:pt idx="16">
                  <c:v>35.0</c:v>
                </c:pt>
                <c:pt idx="17">
                  <c:v>40.0</c:v>
                </c:pt>
                <c:pt idx="18">
                  <c:v>45.0</c:v>
                </c:pt>
                <c:pt idx="19">
                  <c:v>50.0</c:v>
                </c:pt>
                <c:pt idx="20">
                  <c:v>55.0</c:v>
                </c:pt>
                <c:pt idx="21">
                  <c:v>60.0</c:v>
                </c:pt>
                <c:pt idx="22">
                  <c:v>65.0</c:v>
                </c:pt>
                <c:pt idx="23">
                  <c:v>70.0</c:v>
                </c:pt>
                <c:pt idx="24">
                  <c:v>73.0</c:v>
                </c:pt>
                <c:pt idx="25">
                  <c:v>76.0</c:v>
                </c:pt>
                <c:pt idx="26">
                  <c:v>79.0</c:v>
                </c:pt>
                <c:pt idx="27">
                  <c:v>82.0</c:v>
                </c:pt>
                <c:pt idx="28">
                  <c:v>85.0</c:v>
                </c:pt>
                <c:pt idx="29">
                  <c:v>88.0</c:v>
                </c:pt>
                <c:pt idx="30">
                  <c:v>90.0</c:v>
                </c:pt>
                <c:pt idx="31">
                  <c:v>92.0</c:v>
                </c:pt>
                <c:pt idx="32">
                  <c:v>94.0</c:v>
                </c:pt>
                <c:pt idx="33">
                  <c:v>96.0</c:v>
                </c:pt>
                <c:pt idx="34">
                  <c:v>98.0</c:v>
                </c:pt>
                <c:pt idx="35">
                  <c:v>100.0</c:v>
                </c:pt>
                <c:pt idx="36">
                  <c:v>101.0</c:v>
                </c:pt>
                <c:pt idx="37">
                  <c:v>102.0</c:v>
                </c:pt>
                <c:pt idx="38">
                  <c:v>103.0</c:v>
                </c:pt>
                <c:pt idx="39">
                  <c:v>104.0</c:v>
                </c:pt>
                <c:pt idx="40">
                  <c:v>105.0</c:v>
                </c:pt>
                <c:pt idx="41">
                  <c:v>106.0</c:v>
                </c:pt>
                <c:pt idx="42">
                  <c:v>107.0</c:v>
                </c:pt>
                <c:pt idx="43">
                  <c:v>108.0</c:v>
                </c:pt>
                <c:pt idx="44">
                  <c:v>109.0</c:v>
                </c:pt>
                <c:pt idx="45">
                  <c:v>110.0</c:v>
                </c:pt>
                <c:pt idx="46">
                  <c:v>111.0</c:v>
                </c:pt>
                <c:pt idx="47">
                  <c:v>112.0</c:v>
                </c:pt>
                <c:pt idx="48">
                  <c:v>113.0</c:v>
                </c:pt>
                <c:pt idx="49">
                  <c:v>114.0</c:v>
                </c:pt>
                <c:pt idx="50">
                  <c:v>115.0</c:v>
                </c:pt>
                <c:pt idx="51">
                  <c:v>115.5</c:v>
                </c:pt>
                <c:pt idx="52">
                  <c:v>116.0</c:v>
                </c:pt>
                <c:pt idx="53">
                  <c:v>116.5</c:v>
                </c:pt>
                <c:pt idx="54">
                  <c:v>117.0</c:v>
                </c:pt>
                <c:pt idx="55">
                  <c:v>117.5</c:v>
                </c:pt>
                <c:pt idx="56">
                  <c:v>118.0</c:v>
                </c:pt>
                <c:pt idx="57">
                  <c:v>118.5</c:v>
                </c:pt>
                <c:pt idx="58">
                  <c:v>119.0</c:v>
                </c:pt>
                <c:pt idx="59">
                  <c:v>119.5</c:v>
                </c:pt>
                <c:pt idx="60">
                  <c:v>120.0</c:v>
                </c:pt>
                <c:pt idx="61">
                  <c:v>120.1</c:v>
                </c:pt>
                <c:pt idx="62">
                  <c:v>120.2</c:v>
                </c:pt>
                <c:pt idx="63">
                  <c:v>120.3</c:v>
                </c:pt>
                <c:pt idx="64">
                  <c:v>120.4</c:v>
                </c:pt>
                <c:pt idx="65">
                  <c:v>120.5</c:v>
                </c:pt>
                <c:pt idx="66">
                  <c:v>120.6</c:v>
                </c:pt>
                <c:pt idx="67">
                  <c:v>120.7</c:v>
                </c:pt>
                <c:pt idx="68">
                  <c:v>120.8</c:v>
                </c:pt>
                <c:pt idx="69">
                  <c:v>120.9</c:v>
                </c:pt>
                <c:pt idx="70">
                  <c:v>121.0</c:v>
                </c:pt>
                <c:pt idx="71">
                  <c:v>121.1</c:v>
                </c:pt>
                <c:pt idx="72">
                  <c:v>121.1</c:v>
                </c:pt>
                <c:pt idx="73">
                  <c:v>121.1</c:v>
                </c:pt>
                <c:pt idx="74">
                  <c:v>121.1</c:v>
                </c:pt>
                <c:pt idx="75">
                  <c:v>121.1</c:v>
                </c:pt>
                <c:pt idx="76">
                  <c:v>121.1</c:v>
                </c:pt>
                <c:pt idx="77">
                  <c:v>121.1</c:v>
                </c:pt>
                <c:pt idx="78">
                  <c:v>121.1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3200568"/>
        <c:axId val="-2133214216"/>
      </c:lineChart>
      <c:catAx>
        <c:axId val="-2133200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3214216"/>
        <c:crosses val="autoZero"/>
        <c:auto val="1"/>
        <c:lblAlgn val="ctr"/>
        <c:lblOffset val="100"/>
        <c:noMultiLvlLbl val="0"/>
      </c:catAx>
      <c:valAx>
        <c:axId val="-2133214216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 smtClean="0"/>
                  <a:t>Fitness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3200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Exhaustive Search</a:t>
            </a:r>
            <a:r>
              <a:rPr lang="en-US" baseline="0" dirty="0" smtClean="0"/>
              <a:t> </a:t>
            </a:r>
            <a:br>
              <a:rPr lang="en-US" baseline="0" dirty="0" smtClean="0"/>
            </a:br>
            <a:r>
              <a:rPr lang="en-US" baseline="0" dirty="0" smtClean="0"/>
              <a:t>W</a:t>
            </a:r>
            <a:r>
              <a:rPr lang="en-US" dirty="0" smtClean="0"/>
              <a:t>ins against the Baselines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WaterCraft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Baseline Fast</c:v>
                </c:pt>
                <c:pt idx="1">
                  <c:v>Baseline Slow</c:v>
                </c:pt>
                <c:pt idx="2">
                  <c:v>Baseline Medium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7239.0</c:v>
                </c:pt>
                <c:pt idx="1">
                  <c:v>749.0</c:v>
                </c:pt>
                <c:pt idx="2">
                  <c:v>300.0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BOSS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Baseline Fast</c:v>
                </c:pt>
                <c:pt idx="1">
                  <c:v>Baseline Slow</c:v>
                </c:pt>
                <c:pt idx="2">
                  <c:v>Baseline Medium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24730.0</c:v>
                </c:pt>
                <c:pt idx="1">
                  <c:v>16882.0</c:v>
                </c:pt>
                <c:pt idx="2">
                  <c:v>15220.0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3657736"/>
        <c:axId val="2103660712"/>
      </c:barChart>
      <c:catAx>
        <c:axId val="2103657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03660712"/>
        <c:crosses val="autoZero"/>
        <c:auto val="1"/>
        <c:lblAlgn val="ctr"/>
        <c:lblOffset val="100"/>
        <c:noMultiLvlLbl val="0"/>
      </c:catAx>
      <c:valAx>
        <c:axId val="2103660712"/>
        <c:scaling>
          <c:orientation val="minMax"/>
          <c:max val="25000.0"/>
          <c:min val="0.0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 smtClean="0"/>
                  <a:t>Wins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0365773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Wins Against Baselines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Conditions(GA) 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Sheet1!$A$2:$A$101</c:f>
              <c:numCache>
                <c:formatCode>General</c:formatCode>
                <c:ptCount val="10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</c:numCache>
            </c:numRef>
          </c:cat>
          <c:val>
            <c:numRef>
              <c:f>Sheet1!$B$2:$B$101</c:f>
              <c:numCache>
                <c:formatCode>General</c:formatCode>
                <c:ptCount val="100"/>
                <c:pt idx="0">
                  <c:v>0.3</c:v>
                </c:pt>
                <c:pt idx="1">
                  <c:v>0.35</c:v>
                </c:pt>
                <c:pt idx="2">
                  <c:v>0.35</c:v>
                </c:pt>
                <c:pt idx="3">
                  <c:v>0.37</c:v>
                </c:pt>
                <c:pt idx="4">
                  <c:v>0.38</c:v>
                </c:pt>
                <c:pt idx="5">
                  <c:v>0.4</c:v>
                </c:pt>
                <c:pt idx="6">
                  <c:v>0.42</c:v>
                </c:pt>
                <c:pt idx="7">
                  <c:v>0.44</c:v>
                </c:pt>
                <c:pt idx="8">
                  <c:v>0.47</c:v>
                </c:pt>
                <c:pt idx="9">
                  <c:v>0.5</c:v>
                </c:pt>
                <c:pt idx="10">
                  <c:v>0.53</c:v>
                </c:pt>
                <c:pt idx="11">
                  <c:v>0.57</c:v>
                </c:pt>
                <c:pt idx="12">
                  <c:v>0.62</c:v>
                </c:pt>
                <c:pt idx="13">
                  <c:v>0.67</c:v>
                </c:pt>
                <c:pt idx="14">
                  <c:v>0.71</c:v>
                </c:pt>
                <c:pt idx="15">
                  <c:v>0.76</c:v>
                </c:pt>
                <c:pt idx="16">
                  <c:v>0.8</c:v>
                </c:pt>
                <c:pt idx="17">
                  <c:v>0.84</c:v>
                </c:pt>
                <c:pt idx="18">
                  <c:v>0.87</c:v>
                </c:pt>
                <c:pt idx="19">
                  <c:v>0.9</c:v>
                </c:pt>
                <c:pt idx="20">
                  <c:v>0.92</c:v>
                </c:pt>
                <c:pt idx="21">
                  <c:v>0.94</c:v>
                </c:pt>
                <c:pt idx="22">
                  <c:v>0.95</c:v>
                </c:pt>
                <c:pt idx="23">
                  <c:v>0.97</c:v>
                </c:pt>
                <c:pt idx="24">
                  <c:v>0.98</c:v>
                </c:pt>
                <c:pt idx="25">
                  <c:v>0.99</c:v>
                </c:pt>
                <c:pt idx="26">
                  <c:v>1.0</c:v>
                </c:pt>
                <c:pt idx="27">
                  <c:v>1.0</c:v>
                </c:pt>
                <c:pt idx="28">
                  <c:v>1.0</c:v>
                </c:pt>
                <c:pt idx="29">
                  <c:v>1.0</c:v>
                </c:pt>
                <c:pt idx="30">
                  <c:v>1.0</c:v>
                </c:pt>
                <c:pt idx="31">
                  <c:v>1.0</c:v>
                </c:pt>
                <c:pt idx="32">
                  <c:v>1.0</c:v>
                </c:pt>
                <c:pt idx="33">
                  <c:v>1.0</c:v>
                </c:pt>
                <c:pt idx="34">
                  <c:v>1.0</c:v>
                </c:pt>
                <c:pt idx="35">
                  <c:v>1.0</c:v>
                </c:pt>
                <c:pt idx="36">
                  <c:v>1.0</c:v>
                </c:pt>
                <c:pt idx="37">
                  <c:v>1.0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1.0</c:v>
                </c:pt>
                <c:pt idx="42">
                  <c:v>1.0</c:v>
                </c:pt>
                <c:pt idx="43">
                  <c:v>1.0</c:v>
                </c:pt>
                <c:pt idx="44">
                  <c:v>1.0</c:v>
                </c:pt>
                <c:pt idx="45">
                  <c:v>1.0</c:v>
                </c:pt>
                <c:pt idx="46">
                  <c:v>1.0</c:v>
                </c:pt>
                <c:pt idx="47">
                  <c:v>1.0</c:v>
                </c:pt>
                <c:pt idx="48">
                  <c:v>1.0</c:v>
                </c:pt>
                <c:pt idx="49">
                  <c:v>1.0</c:v>
                </c:pt>
                <c:pt idx="50">
                  <c:v>1.0</c:v>
                </c:pt>
                <c:pt idx="51">
                  <c:v>1.0</c:v>
                </c:pt>
                <c:pt idx="52">
                  <c:v>1.0</c:v>
                </c:pt>
                <c:pt idx="53">
                  <c:v>1.0</c:v>
                </c:pt>
                <c:pt idx="54">
                  <c:v>1.0</c:v>
                </c:pt>
                <c:pt idx="55">
                  <c:v>1.0</c:v>
                </c:pt>
                <c:pt idx="56">
                  <c:v>1.0</c:v>
                </c:pt>
                <c:pt idx="57">
                  <c:v>1.0</c:v>
                </c:pt>
                <c:pt idx="58">
                  <c:v>1.0</c:v>
                </c:pt>
                <c:pt idx="59">
                  <c:v>1.0</c:v>
                </c:pt>
                <c:pt idx="60">
                  <c:v>1.0</c:v>
                </c:pt>
                <c:pt idx="61">
                  <c:v>1.0</c:v>
                </c:pt>
                <c:pt idx="62">
                  <c:v>1.0</c:v>
                </c:pt>
                <c:pt idx="63">
                  <c:v>1.0</c:v>
                </c:pt>
                <c:pt idx="64">
                  <c:v>1.0</c:v>
                </c:pt>
                <c:pt idx="65">
                  <c:v>1.0</c:v>
                </c:pt>
                <c:pt idx="66">
                  <c:v>1.0</c:v>
                </c:pt>
                <c:pt idx="67">
                  <c:v>1.0</c:v>
                </c:pt>
                <c:pt idx="68">
                  <c:v>1.0</c:v>
                </c:pt>
                <c:pt idx="69">
                  <c:v>1.0</c:v>
                </c:pt>
                <c:pt idx="70">
                  <c:v>1.0</c:v>
                </c:pt>
                <c:pt idx="71">
                  <c:v>1.0</c:v>
                </c:pt>
                <c:pt idx="72">
                  <c:v>1.0</c:v>
                </c:pt>
                <c:pt idx="73">
                  <c:v>1.0</c:v>
                </c:pt>
                <c:pt idx="74">
                  <c:v>1.0</c:v>
                </c:pt>
                <c:pt idx="75">
                  <c:v>1.0</c:v>
                </c:pt>
                <c:pt idx="76">
                  <c:v>1.0</c:v>
                </c:pt>
                <c:pt idx="77">
                  <c:v>1.0</c:v>
                </c:pt>
                <c:pt idx="78">
                  <c:v>1.0</c:v>
                </c:pt>
                <c:pt idx="79">
                  <c:v>1.0</c:v>
                </c:pt>
                <c:pt idx="80">
                  <c:v>1.0</c:v>
                </c:pt>
                <c:pt idx="81">
                  <c:v>1.0</c:v>
                </c:pt>
                <c:pt idx="82">
                  <c:v>1.0</c:v>
                </c:pt>
                <c:pt idx="83">
                  <c:v>1.0</c:v>
                </c:pt>
                <c:pt idx="84">
                  <c:v>1.0</c:v>
                </c:pt>
                <c:pt idx="85">
                  <c:v>1.0</c:v>
                </c:pt>
                <c:pt idx="86">
                  <c:v>1.0</c:v>
                </c:pt>
                <c:pt idx="87">
                  <c:v>1.0</c:v>
                </c:pt>
                <c:pt idx="88">
                  <c:v>1.0</c:v>
                </c:pt>
                <c:pt idx="89">
                  <c:v>1.0</c:v>
                </c:pt>
                <c:pt idx="90">
                  <c:v>1.0</c:v>
                </c:pt>
                <c:pt idx="91">
                  <c:v>1.0</c:v>
                </c:pt>
                <c:pt idx="92">
                  <c:v>1.0</c:v>
                </c:pt>
                <c:pt idx="93">
                  <c:v>1.0</c:v>
                </c:pt>
                <c:pt idx="94">
                  <c:v>1.0</c:v>
                </c:pt>
                <c:pt idx="95">
                  <c:v>1.0</c:v>
                </c:pt>
                <c:pt idx="96">
                  <c:v>1.0</c:v>
                </c:pt>
                <c:pt idx="97">
                  <c:v>1.0</c:v>
                </c:pt>
                <c:pt idx="98">
                  <c:v>1.0</c:v>
                </c:pt>
                <c:pt idx="99">
                  <c:v>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Conditions(CA)</c:v>
                </c:pt>
              </c:strCache>
            </c:strRef>
          </c:tx>
          <c:spPr>
            <a:ln w="50800">
              <a:solidFill>
                <a:schemeClr val="accent1"/>
              </a:solidFill>
              <a:prstDash val="sysDot"/>
            </a:ln>
          </c:spPr>
          <c:marker>
            <c:symbol val="none"/>
          </c:marker>
          <c:cat>
            <c:numRef>
              <c:f>Sheet1!$A$2:$A$101</c:f>
              <c:numCache>
                <c:formatCode>General</c:formatCode>
                <c:ptCount val="10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</c:numCache>
            </c:numRef>
          </c:cat>
          <c:val>
            <c:numRef>
              <c:f>Sheet1!$C$2:$C$101</c:f>
              <c:numCache>
                <c:formatCode>General</c:formatCode>
                <c:ptCount val="100"/>
                <c:pt idx="0">
                  <c:v>0.31</c:v>
                </c:pt>
                <c:pt idx="1">
                  <c:v>0.35</c:v>
                </c:pt>
                <c:pt idx="2">
                  <c:v>0.36</c:v>
                </c:pt>
                <c:pt idx="3">
                  <c:v>0.37</c:v>
                </c:pt>
                <c:pt idx="4">
                  <c:v>0.38</c:v>
                </c:pt>
                <c:pt idx="5">
                  <c:v>0.4</c:v>
                </c:pt>
                <c:pt idx="6">
                  <c:v>0.41</c:v>
                </c:pt>
                <c:pt idx="7">
                  <c:v>0.44</c:v>
                </c:pt>
                <c:pt idx="8">
                  <c:v>0.46</c:v>
                </c:pt>
                <c:pt idx="9">
                  <c:v>0.5</c:v>
                </c:pt>
                <c:pt idx="10">
                  <c:v>0.53</c:v>
                </c:pt>
                <c:pt idx="11">
                  <c:v>0.57</c:v>
                </c:pt>
                <c:pt idx="12">
                  <c:v>0.61</c:v>
                </c:pt>
                <c:pt idx="13">
                  <c:v>0.66</c:v>
                </c:pt>
                <c:pt idx="14">
                  <c:v>0.71</c:v>
                </c:pt>
                <c:pt idx="15">
                  <c:v>0.75</c:v>
                </c:pt>
                <c:pt idx="16">
                  <c:v>0.79</c:v>
                </c:pt>
                <c:pt idx="17">
                  <c:v>0.83</c:v>
                </c:pt>
                <c:pt idx="18">
                  <c:v>0.86</c:v>
                </c:pt>
                <c:pt idx="19">
                  <c:v>0.88</c:v>
                </c:pt>
                <c:pt idx="20">
                  <c:v>0.91</c:v>
                </c:pt>
                <c:pt idx="21">
                  <c:v>0.93</c:v>
                </c:pt>
                <c:pt idx="22">
                  <c:v>0.95</c:v>
                </c:pt>
                <c:pt idx="23">
                  <c:v>0.96</c:v>
                </c:pt>
                <c:pt idx="24">
                  <c:v>0.97</c:v>
                </c:pt>
                <c:pt idx="25">
                  <c:v>0.98</c:v>
                </c:pt>
                <c:pt idx="26">
                  <c:v>0.98</c:v>
                </c:pt>
                <c:pt idx="27">
                  <c:v>0.99</c:v>
                </c:pt>
                <c:pt idx="28">
                  <c:v>0.99</c:v>
                </c:pt>
                <c:pt idx="29">
                  <c:v>0.99</c:v>
                </c:pt>
                <c:pt idx="30">
                  <c:v>0.99</c:v>
                </c:pt>
                <c:pt idx="31">
                  <c:v>1.0</c:v>
                </c:pt>
                <c:pt idx="32">
                  <c:v>1.0</c:v>
                </c:pt>
                <c:pt idx="33">
                  <c:v>1.0</c:v>
                </c:pt>
                <c:pt idx="34">
                  <c:v>1.0</c:v>
                </c:pt>
                <c:pt idx="35">
                  <c:v>1.0</c:v>
                </c:pt>
                <c:pt idx="36">
                  <c:v>1.0</c:v>
                </c:pt>
                <c:pt idx="37">
                  <c:v>1.0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1.0</c:v>
                </c:pt>
                <c:pt idx="42">
                  <c:v>1.0</c:v>
                </c:pt>
                <c:pt idx="43">
                  <c:v>1.0</c:v>
                </c:pt>
                <c:pt idx="44">
                  <c:v>1.0</c:v>
                </c:pt>
                <c:pt idx="45">
                  <c:v>1.0</c:v>
                </c:pt>
                <c:pt idx="46">
                  <c:v>1.0</c:v>
                </c:pt>
                <c:pt idx="47">
                  <c:v>1.0</c:v>
                </c:pt>
                <c:pt idx="48">
                  <c:v>1.0</c:v>
                </c:pt>
                <c:pt idx="49">
                  <c:v>1.0</c:v>
                </c:pt>
                <c:pt idx="50">
                  <c:v>1.0</c:v>
                </c:pt>
                <c:pt idx="51">
                  <c:v>1.0</c:v>
                </c:pt>
                <c:pt idx="52">
                  <c:v>1.0</c:v>
                </c:pt>
                <c:pt idx="53">
                  <c:v>1.0</c:v>
                </c:pt>
                <c:pt idx="54">
                  <c:v>1.0</c:v>
                </c:pt>
                <c:pt idx="55">
                  <c:v>1.0</c:v>
                </c:pt>
                <c:pt idx="56">
                  <c:v>1.0</c:v>
                </c:pt>
                <c:pt idx="57">
                  <c:v>1.0</c:v>
                </c:pt>
                <c:pt idx="58">
                  <c:v>1.0</c:v>
                </c:pt>
                <c:pt idx="59">
                  <c:v>1.0</c:v>
                </c:pt>
                <c:pt idx="60">
                  <c:v>1.0</c:v>
                </c:pt>
                <c:pt idx="61">
                  <c:v>1.0</c:v>
                </c:pt>
                <c:pt idx="62">
                  <c:v>1.0</c:v>
                </c:pt>
                <c:pt idx="63">
                  <c:v>1.0</c:v>
                </c:pt>
                <c:pt idx="64">
                  <c:v>1.0</c:v>
                </c:pt>
                <c:pt idx="65">
                  <c:v>1.0</c:v>
                </c:pt>
                <c:pt idx="66">
                  <c:v>1.0</c:v>
                </c:pt>
                <c:pt idx="67">
                  <c:v>1.0</c:v>
                </c:pt>
                <c:pt idx="68">
                  <c:v>1.0</c:v>
                </c:pt>
                <c:pt idx="69">
                  <c:v>1.0</c:v>
                </c:pt>
                <c:pt idx="70">
                  <c:v>1.0</c:v>
                </c:pt>
                <c:pt idx="71">
                  <c:v>1.0</c:v>
                </c:pt>
                <c:pt idx="72">
                  <c:v>1.0</c:v>
                </c:pt>
                <c:pt idx="73">
                  <c:v>1.0</c:v>
                </c:pt>
                <c:pt idx="74">
                  <c:v>1.0</c:v>
                </c:pt>
                <c:pt idx="75">
                  <c:v>1.0</c:v>
                </c:pt>
                <c:pt idx="76">
                  <c:v>1.0</c:v>
                </c:pt>
                <c:pt idx="77">
                  <c:v>1.0</c:v>
                </c:pt>
                <c:pt idx="78">
                  <c:v>1.0</c:v>
                </c:pt>
                <c:pt idx="79">
                  <c:v>1.0</c:v>
                </c:pt>
                <c:pt idx="80">
                  <c:v>1.0</c:v>
                </c:pt>
                <c:pt idx="81">
                  <c:v>1.0</c:v>
                </c:pt>
                <c:pt idx="82">
                  <c:v>1.0</c:v>
                </c:pt>
                <c:pt idx="83">
                  <c:v>1.0</c:v>
                </c:pt>
                <c:pt idx="84">
                  <c:v>1.0</c:v>
                </c:pt>
                <c:pt idx="85">
                  <c:v>1.0</c:v>
                </c:pt>
                <c:pt idx="86">
                  <c:v>1.0</c:v>
                </c:pt>
                <c:pt idx="87">
                  <c:v>1.0</c:v>
                </c:pt>
                <c:pt idx="88">
                  <c:v>1.0</c:v>
                </c:pt>
                <c:pt idx="89">
                  <c:v>1.0</c:v>
                </c:pt>
                <c:pt idx="90">
                  <c:v>1.0</c:v>
                </c:pt>
                <c:pt idx="91">
                  <c:v>1.0</c:v>
                </c:pt>
                <c:pt idx="92">
                  <c:v>1.0</c:v>
                </c:pt>
                <c:pt idx="93">
                  <c:v>1.0</c:v>
                </c:pt>
                <c:pt idx="94">
                  <c:v>1.0</c:v>
                </c:pt>
                <c:pt idx="95">
                  <c:v>1.0</c:v>
                </c:pt>
                <c:pt idx="96">
                  <c:v>1.0</c:v>
                </c:pt>
                <c:pt idx="97">
                  <c:v>1.0</c:v>
                </c:pt>
                <c:pt idx="98">
                  <c:v>1.0</c:v>
                </c:pt>
                <c:pt idx="99">
                  <c:v>1.0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Greater-Than Condition(GA)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Sheet1!$A$2:$A$101</c:f>
              <c:numCache>
                <c:formatCode>General</c:formatCode>
                <c:ptCount val="10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</c:numCache>
            </c:numRef>
          </c:cat>
          <c:val>
            <c:numRef>
              <c:f>Sheet1!$D$2:$D$101</c:f>
              <c:numCache>
                <c:formatCode>General</c:formatCode>
                <c:ptCount val="100"/>
                <c:pt idx="0">
                  <c:v>0.3</c:v>
                </c:pt>
                <c:pt idx="1">
                  <c:v>0.34</c:v>
                </c:pt>
                <c:pt idx="2">
                  <c:v>0.34</c:v>
                </c:pt>
                <c:pt idx="3">
                  <c:v>0.34</c:v>
                </c:pt>
                <c:pt idx="4">
                  <c:v>0.34</c:v>
                </c:pt>
                <c:pt idx="5">
                  <c:v>0.34</c:v>
                </c:pt>
                <c:pt idx="6">
                  <c:v>0.35</c:v>
                </c:pt>
                <c:pt idx="7">
                  <c:v>0.36</c:v>
                </c:pt>
                <c:pt idx="8">
                  <c:v>0.36</c:v>
                </c:pt>
                <c:pt idx="9">
                  <c:v>0.37</c:v>
                </c:pt>
                <c:pt idx="10">
                  <c:v>0.37</c:v>
                </c:pt>
                <c:pt idx="11">
                  <c:v>0.38</c:v>
                </c:pt>
                <c:pt idx="12">
                  <c:v>0.39</c:v>
                </c:pt>
                <c:pt idx="13">
                  <c:v>0.4</c:v>
                </c:pt>
                <c:pt idx="14">
                  <c:v>0.41</c:v>
                </c:pt>
                <c:pt idx="15">
                  <c:v>0.43</c:v>
                </c:pt>
                <c:pt idx="16">
                  <c:v>0.44</c:v>
                </c:pt>
                <c:pt idx="17">
                  <c:v>0.45</c:v>
                </c:pt>
                <c:pt idx="18">
                  <c:v>0.47</c:v>
                </c:pt>
                <c:pt idx="19">
                  <c:v>0.49</c:v>
                </c:pt>
                <c:pt idx="20">
                  <c:v>0.51</c:v>
                </c:pt>
                <c:pt idx="21">
                  <c:v>0.53</c:v>
                </c:pt>
                <c:pt idx="22">
                  <c:v>0.56</c:v>
                </c:pt>
                <c:pt idx="23">
                  <c:v>0.58</c:v>
                </c:pt>
                <c:pt idx="24">
                  <c:v>0.6</c:v>
                </c:pt>
                <c:pt idx="25">
                  <c:v>0.64</c:v>
                </c:pt>
                <c:pt idx="26">
                  <c:v>0.66</c:v>
                </c:pt>
                <c:pt idx="27">
                  <c:v>0.69</c:v>
                </c:pt>
                <c:pt idx="28">
                  <c:v>0.71</c:v>
                </c:pt>
                <c:pt idx="29">
                  <c:v>0.74</c:v>
                </c:pt>
                <c:pt idx="30">
                  <c:v>0.77</c:v>
                </c:pt>
                <c:pt idx="31">
                  <c:v>0.79</c:v>
                </c:pt>
                <c:pt idx="32">
                  <c:v>0.81</c:v>
                </c:pt>
                <c:pt idx="33">
                  <c:v>0.83</c:v>
                </c:pt>
                <c:pt idx="34">
                  <c:v>0.85</c:v>
                </c:pt>
                <c:pt idx="35">
                  <c:v>0.87</c:v>
                </c:pt>
                <c:pt idx="36">
                  <c:v>0.89</c:v>
                </c:pt>
                <c:pt idx="37">
                  <c:v>0.9</c:v>
                </c:pt>
                <c:pt idx="38">
                  <c:v>0.92</c:v>
                </c:pt>
                <c:pt idx="39">
                  <c:v>0.93</c:v>
                </c:pt>
                <c:pt idx="40">
                  <c:v>0.94</c:v>
                </c:pt>
                <c:pt idx="41">
                  <c:v>0.94</c:v>
                </c:pt>
                <c:pt idx="42">
                  <c:v>0.95</c:v>
                </c:pt>
                <c:pt idx="43">
                  <c:v>0.96</c:v>
                </c:pt>
                <c:pt idx="44">
                  <c:v>0.96</c:v>
                </c:pt>
                <c:pt idx="45">
                  <c:v>0.97</c:v>
                </c:pt>
                <c:pt idx="46">
                  <c:v>0.97</c:v>
                </c:pt>
                <c:pt idx="47">
                  <c:v>0.98</c:v>
                </c:pt>
                <c:pt idx="48">
                  <c:v>0.98</c:v>
                </c:pt>
                <c:pt idx="49">
                  <c:v>0.98</c:v>
                </c:pt>
                <c:pt idx="50">
                  <c:v>0.99</c:v>
                </c:pt>
                <c:pt idx="51">
                  <c:v>0.99</c:v>
                </c:pt>
                <c:pt idx="52">
                  <c:v>0.99</c:v>
                </c:pt>
                <c:pt idx="53">
                  <c:v>1.0</c:v>
                </c:pt>
                <c:pt idx="54">
                  <c:v>1.0</c:v>
                </c:pt>
                <c:pt idx="55">
                  <c:v>1.0</c:v>
                </c:pt>
                <c:pt idx="56">
                  <c:v>1.0</c:v>
                </c:pt>
                <c:pt idx="57">
                  <c:v>1.0</c:v>
                </c:pt>
                <c:pt idx="58">
                  <c:v>1.0</c:v>
                </c:pt>
                <c:pt idx="59">
                  <c:v>1.0</c:v>
                </c:pt>
                <c:pt idx="60">
                  <c:v>1.0</c:v>
                </c:pt>
                <c:pt idx="61">
                  <c:v>1.0</c:v>
                </c:pt>
                <c:pt idx="62">
                  <c:v>1.0</c:v>
                </c:pt>
                <c:pt idx="63">
                  <c:v>1.0</c:v>
                </c:pt>
                <c:pt idx="64">
                  <c:v>1.0</c:v>
                </c:pt>
                <c:pt idx="65">
                  <c:v>1.0</c:v>
                </c:pt>
                <c:pt idx="66">
                  <c:v>1.0</c:v>
                </c:pt>
                <c:pt idx="67">
                  <c:v>1.0</c:v>
                </c:pt>
                <c:pt idx="68">
                  <c:v>1.0</c:v>
                </c:pt>
                <c:pt idx="69">
                  <c:v>1.0</c:v>
                </c:pt>
                <c:pt idx="70">
                  <c:v>1.0</c:v>
                </c:pt>
                <c:pt idx="71">
                  <c:v>1.0</c:v>
                </c:pt>
                <c:pt idx="72">
                  <c:v>1.0</c:v>
                </c:pt>
                <c:pt idx="73">
                  <c:v>1.0</c:v>
                </c:pt>
                <c:pt idx="74">
                  <c:v>1.0</c:v>
                </c:pt>
                <c:pt idx="75">
                  <c:v>1.0</c:v>
                </c:pt>
                <c:pt idx="76">
                  <c:v>1.0</c:v>
                </c:pt>
                <c:pt idx="77">
                  <c:v>1.0</c:v>
                </c:pt>
                <c:pt idx="78">
                  <c:v>1.0</c:v>
                </c:pt>
                <c:pt idx="79">
                  <c:v>1.0</c:v>
                </c:pt>
                <c:pt idx="80">
                  <c:v>1.0</c:v>
                </c:pt>
                <c:pt idx="81">
                  <c:v>1.0</c:v>
                </c:pt>
                <c:pt idx="82">
                  <c:v>1.0</c:v>
                </c:pt>
                <c:pt idx="83">
                  <c:v>1.0</c:v>
                </c:pt>
                <c:pt idx="84">
                  <c:v>1.0</c:v>
                </c:pt>
                <c:pt idx="85">
                  <c:v>1.0</c:v>
                </c:pt>
                <c:pt idx="86">
                  <c:v>1.0</c:v>
                </c:pt>
                <c:pt idx="87">
                  <c:v>1.0</c:v>
                </c:pt>
                <c:pt idx="88">
                  <c:v>1.0</c:v>
                </c:pt>
                <c:pt idx="89">
                  <c:v>1.0</c:v>
                </c:pt>
                <c:pt idx="90">
                  <c:v>1.0</c:v>
                </c:pt>
                <c:pt idx="91">
                  <c:v>1.0</c:v>
                </c:pt>
                <c:pt idx="92">
                  <c:v>1.0</c:v>
                </c:pt>
                <c:pt idx="93">
                  <c:v>1.0</c:v>
                </c:pt>
                <c:pt idx="94">
                  <c:v>1.0</c:v>
                </c:pt>
                <c:pt idx="95">
                  <c:v>1.0</c:v>
                </c:pt>
                <c:pt idx="96">
                  <c:v>1.0</c:v>
                </c:pt>
                <c:pt idx="97">
                  <c:v>1.0</c:v>
                </c:pt>
                <c:pt idx="98">
                  <c:v>1.0</c:v>
                </c:pt>
                <c:pt idx="99">
                  <c:v>1.0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Greater-Than Conditon(CA)</c:v>
                </c:pt>
              </c:strCache>
            </c:strRef>
          </c:tx>
          <c:spPr>
            <a:ln w="50800">
              <a:solidFill>
                <a:schemeClr val="accent3"/>
              </a:solidFill>
              <a:prstDash val="sysDot"/>
            </a:ln>
          </c:spPr>
          <c:marker>
            <c:symbol val="none"/>
          </c:marker>
          <c:cat>
            <c:numRef>
              <c:f>Sheet1!$A$2:$A$101</c:f>
              <c:numCache>
                <c:formatCode>General</c:formatCode>
                <c:ptCount val="10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</c:numCache>
            </c:numRef>
          </c:cat>
          <c:val>
            <c:numRef>
              <c:f>Sheet1!$E$2:$E$101</c:f>
              <c:numCache>
                <c:formatCode>General</c:formatCode>
                <c:ptCount val="100"/>
                <c:pt idx="0">
                  <c:v>0.3</c:v>
                </c:pt>
                <c:pt idx="1">
                  <c:v>0.34</c:v>
                </c:pt>
                <c:pt idx="2">
                  <c:v>0.34</c:v>
                </c:pt>
                <c:pt idx="3">
                  <c:v>0.34</c:v>
                </c:pt>
                <c:pt idx="4">
                  <c:v>0.35</c:v>
                </c:pt>
                <c:pt idx="5">
                  <c:v>0.35</c:v>
                </c:pt>
                <c:pt idx="6">
                  <c:v>0.35</c:v>
                </c:pt>
                <c:pt idx="7">
                  <c:v>0.36</c:v>
                </c:pt>
                <c:pt idx="8">
                  <c:v>0.37</c:v>
                </c:pt>
                <c:pt idx="9">
                  <c:v>0.37</c:v>
                </c:pt>
                <c:pt idx="10">
                  <c:v>0.38</c:v>
                </c:pt>
                <c:pt idx="11">
                  <c:v>0.39</c:v>
                </c:pt>
                <c:pt idx="12">
                  <c:v>0.39</c:v>
                </c:pt>
                <c:pt idx="13">
                  <c:v>0.4</c:v>
                </c:pt>
                <c:pt idx="14">
                  <c:v>0.41</c:v>
                </c:pt>
                <c:pt idx="15">
                  <c:v>0.43</c:v>
                </c:pt>
                <c:pt idx="16">
                  <c:v>0.44</c:v>
                </c:pt>
                <c:pt idx="17">
                  <c:v>0.45</c:v>
                </c:pt>
                <c:pt idx="18">
                  <c:v>0.47</c:v>
                </c:pt>
                <c:pt idx="19">
                  <c:v>0.48</c:v>
                </c:pt>
                <c:pt idx="20">
                  <c:v>0.5</c:v>
                </c:pt>
                <c:pt idx="21">
                  <c:v>0.52</c:v>
                </c:pt>
                <c:pt idx="22">
                  <c:v>0.54</c:v>
                </c:pt>
                <c:pt idx="23">
                  <c:v>0.56</c:v>
                </c:pt>
                <c:pt idx="24">
                  <c:v>0.59</c:v>
                </c:pt>
                <c:pt idx="25">
                  <c:v>0.62</c:v>
                </c:pt>
                <c:pt idx="26">
                  <c:v>0.64</c:v>
                </c:pt>
                <c:pt idx="27">
                  <c:v>0.67</c:v>
                </c:pt>
                <c:pt idx="28">
                  <c:v>0.7</c:v>
                </c:pt>
                <c:pt idx="29">
                  <c:v>0.72</c:v>
                </c:pt>
                <c:pt idx="30">
                  <c:v>0.75</c:v>
                </c:pt>
                <c:pt idx="31">
                  <c:v>0.77</c:v>
                </c:pt>
                <c:pt idx="32">
                  <c:v>0.79</c:v>
                </c:pt>
                <c:pt idx="33">
                  <c:v>0.81</c:v>
                </c:pt>
                <c:pt idx="34">
                  <c:v>0.83</c:v>
                </c:pt>
                <c:pt idx="35">
                  <c:v>0.84</c:v>
                </c:pt>
                <c:pt idx="36">
                  <c:v>0.86</c:v>
                </c:pt>
                <c:pt idx="37">
                  <c:v>0.87</c:v>
                </c:pt>
                <c:pt idx="38">
                  <c:v>0.88</c:v>
                </c:pt>
                <c:pt idx="39">
                  <c:v>0.89</c:v>
                </c:pt>
                <c:pt idx="40">
                  <c:v>0.9</c:v>
                </c:pt>
                <c:pt idx="41">
                  <c:v>0.91</c:v>
                </c:pt>
                <c:pt idx="42">
                  <c:v>0.92</c:v>
                </c:pt>
                <c:pt idx="43">
                  <c:v>0.92</c:v>
                </c:pt>
                <c:pt idx="44">
                  <c:v>0.93</c:v>
                </c:pt>
                <c:pt idx="45">
                  <c:v>0.94</c:v>
                </c:pt>
                <c:pt idx="46">
                  <c:v>0.94</c:v>
                </c:pt>
                <c:pt idx="47">
                  <c:v>0.95</c:v>
                </c:pt>
                <c:pt idx="48">
                  <c:v>0.95</c:v>
                </c:pt>
                <c:pt idx="49">
                  <c:v>0.96</c:v>
                </c:pt>
                <c:pt idx="50">
                  <c:v>0.96</c:v>
                </c:pt>
                <c:pt idx="51">
                  <c:v>0.96</c:v>
                </c:pt>
                <c:pt idx="52">
                  <c:v>0.97</c:v>
                </c:pt>
                <c:pt idx="53">
                  <c:v>0.97</c:v>
                </c:pt>
                <c:pt idx="54">
                  <c:v>0.97</c:v>
                </c:pt>
                <c:pt idx="55">
                  <c:v>0.97</c:v>
                </c:pt>
                <c:pt idx="56">
                  <c:v>0.98</c:v>
                </c:pt>
                <c:pt idx="57">
                  <c:v>0.98</c:v>
                </c:pt>
                <c:pt idx="58">
                  <c:v>0.98</c:v>
                </c:pt>
                <c:pt idx="59">
                  <c:v>0.98</c:v>
                </c:pt>
                <c:pt idx="60">
                  <c:v>0.98</c:v>
                </c:pt>
                <c:pt idx="61">
                  <c:v>0.98</c:v>
                </c:pt>
                <c:pt idx="62">
                  <c:v>0.98</c:v>
                </c:pt>
                <c:pt idx="63">
                  <c:v>0.98</c:v>
                </c:pt>
                <c:pt idx="64">
                  <c:v>0.98</c:v>
                </c:pt>
                <c:pt idx="65">
                  <c:v>0.98</c:v>
                </c:pt>
                <c:pt idx="66">
                  <c:v>0.99</c:v>
                </c:pt>
                <c:pt idx="67">
                  <c:v>0.99</c:v>
                </c:pt>
                <c:pt idx="68">
                  <c:v>0.99</c:v>
                </c:pt>
                <c:pt idx="69">
                  <c:v>0.99</c:v>
                </c:pt>
                <c:pt idx="70">
                  <c:v>0.99</c:v>
                </c:pt>
                <c:pt idx="71">
                  <c:v>0.99</c:v>
                </c:pt>
                <c:pt idx="72">
                  <c:v>0.99</c:v>
                </c:pt>
                <c:pt idx="73">
                  <c:v>0.99</c:v>
                </c:pt>
                <c:pt idx="74">
                  <c:v>0.99</c:v>
                </c:pt>
                <c:pt idx="75">
                  <c:v>0.99</c:v>
                </c:pt>
                <c:pt idx="76">
                  <c:v>0.99</c:v>
                </c:pt>
                <c:pt idx="77">
                  <c:v>0.99</c:v>
                </c:pt>
                <c:pt idx="78">
                  <c:v>0.99</c:v>
                </c:pt>
                <c:pt idx="79">
                  <c:v>0.99</c:v>
                </c:pt>
                <c:pt idx="80">
                  <c:v>0.99</c:v>
                </c:pt>
                <c:pt idx="81">
                  <c:v>1.0</c:v>
                </c:pt>
                <c:pt idx="82">
                  <c:v>1.0</c:v>
                </c:pt>
                <c:pt idx="83">
                  <c:v>1.0</c:v>
                </c:pt>
                <c:pt idx="84">
                  <c:v>1.0</c:v>
                </c:pt>
                <c:pt idx="85">
                  <c:v>1.0</c:v>
                </c:pt>
                <c:pt idx="86">
                  <c:v>1.0</c:v>
                </c:pt>
                <c:pt idx="87">
                  <c:v>1.0</c:v>
                </c:pt>
                <c:pt idx="88">
                  <c:v>1.0</c:v>
                </c:pt>
                <c:pt idx="89">
                  <c:v>1.0</c:v>
                </c:pt>
                <c:pt idx="90">
                  <c:v>1.0</c:v>
                </c:pt>
                <c:pt idx="91">
                  <c:v>1.0</c:v>
                </c:pt>
                <c:pt idx="92">
                  <c:v>1.0</c:v>
                </c:pt>
                <c:pt idx="93">
                  <c:v>1.0</c:v>
                </c:pt>
                <c:pt idx="94">
                  <c:v>1.0</c:v>
                </c:pt>
                <c:pt idx="95">
                  <c:v>1.0</c:v>
                </c:pt>
                <c:pt idx="96">
                  <c:v>1.0</c:v>
                </c:pt>
                <c:pt idx="97">
                  <c:v>1.0</c:v>
                </c:pt>
                <c:pt idx="98">
                  <c:v>1.0</c:v>
                </c:pt>
                <c:pt idx="99">
                  <c:v>1.0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Less-Than Condition(GA)</c:v>
                </c:pt>
              </c:strCache>
            </c:strRef>
          </c:tx>
          <c:spPr>
            <a:ln w="508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Sheet1!$A$2:$A$101</c:f>
              <c:numCache>
                <c:formatCode>General</c:formatCode>
                <c:ptCount val="10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</c:numCache>
            </c:numRef>
          </c:cat>
          <c:val>
            <c:numRef>
              <c:f>Sheet1!$F$2:$F$101</c:f>
              <c:numCache>
                <c:formatCode>General</c:formatCode>
                <c:ptCount val="100"/>
                <c:pt idx="0">
                  <c:v>0.29</c:v>
                </c:pt>
                <c:pt idx="1">
                  <c:v>0.34</c:v>
                </c:pt>
                <c:pt idx="2">
                  <c:v>0.34</c:v>
                </c:pt>
                <c:pt idx="3">
                  <c:v>0.35</c:v>
                </c:pt>
                <c:pt idx="4">
                  <c:v>0.35</c:v>
                </c:pt>
                <c:pt idx="5">
                  <c:v>0.36</c:v>
                </c:pt>
                <c:pt idx="6">
                  <c:v>0.37</c:v>
                </c:pt>
                <c:pt idx="7">
                  <c:v>0.38</c:v>
                </c:pt>
                <c:pt idx="8">
                  <c:v>0.39</c:v>
                </c:pt>
                <c:pt idx="9">
                  <c:v>0.41</c:v>
                </c:pt>
                <c:pt idx="10">
                  <c:v>0.42</c:v>
                </c:pt>
                <c:pt idx="11">
                  <c:v>0.44</c:v>
                </c:pt>
                <c:pt idx="12">
                  <c:v>0.46</c:v>
                </c:pt>
                <c:pt idx="13">
                  <c:v>0.49</c:v>
                </c:pt>
                <c:pt idx="14">
                  <c:v>0.51</c:v>
                </c:pt>
                <c:pt idx="15">
                  <c:v>0.54</c:v>
                </c:pt>
                <c:pt idx="16">
                  <c:v>0.57</c:v>
                </c:pt>
                <c:pt idx="17">
                  <c:v>0.6</c:v>
                </c:pt>
                <c:pt idx="18">
                  <c:v>0.64</c:v>
                </c:pt>
                <c:pt idx="19">
                  <c:v>0.68</c:v>
                </c:pt>
                <c:pt idx="20">
                  <c:v>0.71</c:v>
                </c:pt>
                <c:pt idx="21">
                  <c:v>0.74</c:v>
                </c:pt>
                <c:pt idx="22">
                  <c:v>0.78</c:v>
                </c:pt>
                <c:pt idx="23">
                  <c:v>0.8</c:v>
                </c:pt>
                <c:pt idx="24">
                  <c:v>0.83</c:v>
                </c:pt>
                <c:pt idx="25">
                  <c:v>0.85</c:v>
                </c:pt>
                <c:pt idx="26">
                  <c:v>0.87</c:v>
                </c:pt>
                <c:pt idx="27">
                  <c:v>0.89</c:v>
                </c:pt>
                <c:pt idx="28">
                  <c:v>0.91</c:v>
                </c:pt>
                <c:pt idx="29">
                  <c:v>0.92</c:v>
                </c:pt>
                <c:pt idx="30">
                  <c:v>0.94</c:v>
                </c:pt>
                <c:pt idx="31">
                  <c:v>0.95</c:v>
                </c:pt>
                <c:pt idx="32">
                  <c:v>0.96</c:v>
                </c:pt>
                <c:pt idx="33">
                  <c:v>0.96</c:v>
                </c:pt>
                <c:pt idx="34">
                  <c:v>0.97</c:v>
                </c:pt>
                <c:pt idx="35">
                  <c:v>0.98</c:v>
                </c:pt>
                <c:pt idx="36">
                  <c:v>0.98</c:v>
                </c:pt>
                <c:pt idx="37">
                  <c:v>0.99</c:v>
                </c:pt>
                <c:pt idx="38">
                  <c:v>0.99</c:v>
                </c:pt>
                <c:pt idx="39">
                  <c:v>0.99</c:v>
                </c:pt>
                <c:pt idx="40">
                  <c:v>1.0</c:v>
                </c:pt>
                <c:pt idx="41">
                  <c:v>1.0</c:v>
                </c:pt>
                <c:pt idx="42">
                  <c:v>1.0</c:v>
                </c:pt>
                <c:pt idx="43">
                  <c:v>1.0</c:v>
                </c:pt>
                <c:pt idx="44">
                  <c:v>1.0</c:v>
                </c:pt>
                <c:pt idx="45">
                  <c:v>1.0</c:v>
                </c:pt>
                <c:pt idx="46">
                  <c:v>1.0</c:v>
                </c:pt>
                <c:pt idx="47">
                  <c:v>1.0</c:v>
                </c:pt>
                <c:pt idx="48">
                  <c:v>1.0</c:v>
                </c:pt>
                <c:pt idx="49">
                  <c:v>1.0</c:v>
                </c:pt>
                <c:pt idx="50">
                  <c:v>1.0</c:v>
                </c:pt>
                <c:pt idx="51">
                  <c:v>1.0</c:v>
                </c:pt>
                <c:pt idx="52">
                  <c:v>1.0</c:v>
                </c:pt>
                <c:pt idx="53">
                  <c:v>1.0</c:v>
                </c:pt>
                <c:pt idx="54">
                  <c:v>1.0</c:v>
                </c:pt>
                <c:pt idx="55">
                  <c:v>1.0</c:v>
                </c:pt>
                <c:pt idx="56">
                  <c:v>1.0</c:v>
                </c:pt>
                <c:pt idx="57">
                  <c:v>1.0</c:v>
                </c:pt>
                <c:pt idx="58">
                  <c:v>1.0</c:v>
                </c:pt>
                <c:pt idx="59">
                  <c:v>1.0</c:v>
                </c:pt>
                <c:pt idx="60">
                  <c:v>1.0</c:v>
                </c:pt>
                <c:pt idx="61">
                  <c:v>1.0</c:v>
                </c:pt>
                <c:pt idx="62">
                  <c:v>1.0</c:v>
                </c:pt>
                <c:pt idx="63">
                  <c:v>1.0</c:v>
                </c:pt>
                <c:pt idx="64">
                  <c:v>1.0</c:v>
                </c:pt>
                <c:pt idx="65">
                  <c:v>1.0</c:v>
                </c:pt>
                <c:pt idx="66">
                  <c:v>1.0</c:v>
                </c:pt>
                <c:pt idx="67">
                  <c:v>1.0</c:v>
                </c:pt>
                <c:pt idx="68">
                  <c:v>1.0</c:v>
                </c:pt>
                <c:pt idx="69">
                  <c:v>1.0</c:v>
                </c:pt>
                <c:pt idx="70">
                  <c:v>1.0</c:v>
                </c:pt>
                <c:pt idx="71">
                  <c:v>1.0</c:v>
                </c:pt>
                <c:pt idx="72">
                  <c:v>1.0</c:v>
                </c:pt>
                <c:pt idx="73">
                  <c:v>1.0</c:v>
                </c:pt>
                <c:pt idx="74">
                  <c:v>1.0</c:v>
                </c:pt>
                <c:pt idx="75">
                  <c:v>1.0</c:v>
                </c:pt>
                <c:pt idx="76">
                  <c:v>1.0</c:v>
                </c:pt>
                <c:pt idx="77">
                  <c:v>1.0</c:v>
                </c:pt>
                <c:pt idx="78">
                  <c:v>1.0</c:v>
                </c:pt>
                <c:pt idx="79">
                  <c:v>1.0</c:v>
                </c:pt>
                <c:pt idx="80">
                  <c:v>1.0</c:v>
                </c:pt>
                <c:pt idx="81">
                  <c:v>1.0</c:v>
                </c:pt>
                <c:pt idx="82">
                  <c:v>1.0</c:v>
                </c:pt>
                <c:pt idx="83">
                  <c:v>1.0</c:v>
                </c:pt>
                <c:pt idx="84">
                  <c:v>1.0</c:v>
                </c:pt>
                <c:pt idx="85">
                  <c:v>1.0</c:v>
                </c:pt>
                <c:pt idx="86">
                  <c:v>1.0</c:v>
                </c:pt>
                <c:pt idx="87">
                  <c:v>1.0</c:v>
                </c:pt>
                <c:pt idx="88">
                  <c:v>1.0</c:v>
                </c:pt>
                <c:pt idx="89">
                  <c:v>1.0</c:v>
                </c:pt>
                <c:pt idx="90">
                  <c:v>1.0</c:v>
                </c:pt>
                <c:pt idx="91">
                  <c:v>1.0</c:v>
                </c:pt>
                <c:pt idx="92">
                  <c:v>1.0</c:v>
                </c:pt>
                <c:pt idx="93">
                  <c:v>1.0</c:v>
                </c:pt>
                <c:pt idx="94">
                  <c:v>1.0</c:v>
                </c:pt>
                <c:pt idx="95">
                  <c:v>1.0</c:v>
                </c:pt>
                <c:pt idx="96">
                  <c:v>1.0</c:v>
                </c:pt>
                <c:pt idx="97">
                  <c:v>1.0</c:v>
                </c:pt>
                <c:pt idx="98">
                  <c:v>1.0</c:v>
                </c:pt>
                <c:pt idx="99">
                  <c:v>1.0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Less-Than Condition(CA)</c:v>
                </c:pt>
              </c:strCache>
            </c:strRef>
          </c:tx>
          <c:spPr>
            <a:ln w="50800">
              <a:solidFill>
                <a:srgbClr val="C00000"/>
              </a:solidFill>
              <a:prstDash val="sysDot"/>
            </a:ln>
          </c:spPr>
          <c:marker>
            <c:symbol val="none"/>
          </c:marker>
          <c:cat>
            <c:numRef>
              <c:f>Sheet1!$A$2:$A$101</c:f>
              <c:numCache>
                <c:formatCode>General</c:formatCode>
                <c:ptCount val="10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</c:numCache>
            </c:numRef>
          </c:cat>
          <c:val>
            <c:numRef>
              <c:f>Sheet1!$G$2:$G$101</c:f>
              <c:numCache>
                <c:formatCode>General</c:formatCode>
                <c:ptCount val="100"/>
                <c:pt idx="0">
                  <c:v>0.29</c:v>
                </c:pt>
                <c:pt idx="1">
                  <c:v>0.34</c:v>
                </c:pt>
                <c:pt idx="2">
                  <c:v>0.34</c:v>
                </c:pt>
                <c:pt idx="3">
                  <c:v>0.35</c:v>
                </c:pt>
                <c:pt idx="4">
                  <c:v>0.35</c:v>
                </c:pt>
                <c:pt idx="5">
                  <c:v>0.36</c:v>
                </c:pt>
                <c:pt idx="6">
                  <c:v>0.36</c:v>
                </c:pt>
                <c:pt idx="7">
                  <c:v>0.37</c:v>
                </c:pt>
                <c:pt idx="8">
                  <c:v>0.39</c:v>
                </c:pt>
                <c:pt idx="9">
                  <c:v>0.4</c:v>
                </c:pt>
                <c:pt idx="10">
                  <c:v>0.42</c:v>
                </c:pt>
                <c:pt idx="11">
                  <c:v>0.44</c:v>
                </c:pt>
                <c:pt idx="12">
                  <c:v>0.46</c:v>
                </c:pt>
                <c:pt idx="13">
                  <c:v>0.48</c:v>
                </c:pt>
                <c:pt idx="14">
                  <c:v>0.51</c:v>
                </c:pt>
                <c:pt idx="15">
                  <c:v>0.54</c:v>
                </c:pt>
                <c:pt idx="16">
                  <c:v>0.57</c:v>
                </c:pt>
                <c:pt idx="17">
                  <c:v>0.6</c:v>
                </c:pt>
                <c:pt idx="18">
                  <c:v>0.62</c:v>
                </c:pt>
                <c:pt idx="19">
                  <c:v>0.65</c:v>
                </c:pt>
                <c:pt idx="20">
                  <c:v>0.68</c:v>
                </c:pt>
                <c:pt idx="21">
                  <c:v>0.71</c:v>
                </c:pt>
                <c:pt idx="22">
                  <c:v>0.73</c:v>
                </c:pt>
                <c:pt idx="23">
                  <c:v>0.75</c:v>
                </c:pt>
                <c:pt idx="24">
                  <c:v>0.77</c:v>
                </c:pt>
                <c:pt idx="25">
                  <c:v>0.79</c:v>
                </c:pt>
                <c:pt idx="26">
                  <c:v>0.8</c:v>
                </c:pt>
                <c:pt idx="27">
                  <c:v>0.82</c:v>
                </c:pt>
                <c:pt idx="28">
                  <c:v>0.83</c:v>
                </c:pt>
                <c:pt idx="29">
                  <c:v>0.85</c:v>
                </c:pt>
                <c:pt idx="30">
                  <c:v>0.86</c:v>
                </c:pt>
                <c:pt idx="31">
                  <c:v>0.87</c:v>
                </c:pt>
                <c:pt idx="32">
                  <c:v>0.88</c:v>
                </c:pt>
                <c:pt idx="33">
                  <c:v>0.89</c:v>
                </c:pt>
                <c:pt idx="34">
                  <c:v>0.91</c:v>
                </c:pt>
                <c:pt idx="35">
                  <c:v>0.92</c:v>
                </c:pt>
                <c:pt idx="36">
                  <c:v>0.92</c:v>
                </c:pt>
                <c:pt idx="37">
                  <c:v>0.93</c:v>
                </c:pt>
                <c:pt idx="38">
                  <c:v>0.94</c:v>
                </c:pt>
                <c:pt idx="39">
                  <c:v>0.95</c:v>
                </c:pt>
                <c:pt idx="40">
                  <c:v>0.96</c:v>
                </c:pt>
                <c:pt idx="41">
                  <c:v>0.96</c:v>
                </c:pt>
                <c:pt idx="42">
                  <c:v>0.97</c:v>
                </c:pt>
                <c:pt idx="43">
                  <c:v>0.98</c:v>
                </c:pt>
                <c:pt idx="44">
                  <c:v>0.98</c:v>
                </c:pt>
                <c:pt idx="45">
                  <c:v>0.98</c:v>
                </c:pt>
                <c:pt idx="46">
                  <c:v>0.98</c:v>
                </c:pt>
                <c:pt idx="47">
                  <c:v>0.99</c:v>
                </c:pt>
                <c:pt idx="48">
                  <c:v>0.99</c:v>
                </c:pt>
                <c:pt idx="49">
                  <c:v>0.99</c:v>
                </c:pt>
                <c:pt idx="50">
                  <c:v>0.99</c:v>
                </c:pt>
                <c:pt idx="51">
                  <c:v>0.99</c:v>
                </c:pt>
                <c:pt idx="52">
                  <c:v>0.99</c:v>
                </c:pt>
                <c:pt idx="53">
                  <c:v>0.99</c:v>
                </c:pt>
                <c:pt idx="54">
                  <c:v>0.99</c:v>
                </c:pt>
                <c:pt idx="55">
                  <c:v>0.99</c:v>
                </c:pt>
                <c:pt idx="56">
                  <c:v>0.99</c:v>
                </c:pt>
                <c:pt idx="57">
                  <c:v>0.99</c:v>
                </c:pt>
                <c:pt idx="58">
                  <c:v>0.99</c:v>
                </c:pt>
                <c:pt idx="59">
                  <c:v>0.99</c:v>
                </c:pt>
                <c:pt idx="60">
                  <c:v>0.99</c:v>
                </c:pt>
                <c:pt idx="61">
                  <c:v>1.0</c:v>
                </c:pt>
                <c:pt idx="62">
                  <c:v>1.0</c:v>
                </c:pt>
                <c:pt idx="63">
                  <c:v>1.0</c:v>
                </c:pt>
                <c:pt idx="64">
                  <c:v>1.0</c:v>
                </c:pt>
                <c:pt idx="65">
                  <c:v>1.0</c:v>
                </c:pt>
                <c:pt idx="66">
                  <c:v>1.0</c:v>
                </c:pt>
                <c:pt idx="67">
                  <c:v>1.0</c:v>
                </c:pt>
                <c:pt idx="68">
                  <c:v>1.0</c:v>
                </c:pt>
                <c:pt idx="69">
                  <c:v>1.0</c:v>
                </c:pt>
                <c:pt idx="70">
                  <c:v>1.0</c:v>
                </c:pt>
                <c:pt idx="71">
                  <c:v>1.0</c:v>
                </c:pt>
                <c:pt idx="72">
                  <c:v>1.0</c:v>
                </c:pt>
                <c:pt idx="73">
                  <c:v>1.0</c:v>
                </c:pt>
                <c:pt idx="74">
                  <c:v>1.0</c:v>
                </c:pt>
                <c:pt idx="75">
                  <c:v>1.0</c:v>
                </c:pt>
                <c:pt idx="76">
                  <c:v>1.0</c:v>
                </c:pt>
                <c:pt idx="77">
                  <c:v>1.0</c:v>
                </c:pt>
                <c:pt idx="78">
                  <c:v>1.0</c:v>
                </c:pt>
                <c:pt idx="79">
                  <c:v>1.0</c:v>
                </c:pt>
                <c:pt idx="80">
                  <c:v>1.0</c:v>
                </c:pt>
                <c:pt idx="81">
                  <c:v>1.0</c:v>
                </c:pt>
                <c:pt idx="82">
                  <c:v>1.0</c:v>
                </c:pt>
                <c:pt idx="83">
                  <c:v>1.0</c:v>
                </c:pt>
                <c:pt idx="84">
                  <c:v>1.0</c:v>
                </c:pt>
                <c:pt idx="85">
                  <c:v>1.0</c:v>
                </c:pt>
                <c:pt idx="86">
                  <c:v>1.0</c:v>
                </c:pt>
                <c:pt idx="87">
                  <c:v>1.0</c:v>
                </c:pt>
                <c:pt idx="88">
                  <c:v>1.0</c:v>
                </c:pt>
                <c:pt idx="89">
                  <c:v>1.0</c:v>
                </c:pt>
                <c:pt idx="90">
                  <c:v>1.0</c:v>
                </c:pt>
                <c:pt idx="91">
                  <c:v>1.0</c:v>
                </c:pt>
                <c:pt idx="92">
                  <c:v>1.0</c:v>
                </c:pt>
                <c:pt idx="93">
                  <c:v>1.0</c:v>
                </c:pt>
                <c:pt idx="94">
                  <c:v>1.0</c:v>
                </c:pt>
                <c:pt idx="95">
                  <c:v>1.0</c:v>
                </c:pt>
                <c:pt idx="96">
                  <c:v>1.0</c:v>
                </c:pt>
                <c:pt idx="97">
                  <c:v>1.0</c:v>
                </c:pt>
                <c:pt idx="98">
                  <c:v>1.0</c:v>
                </c:pt>
                <c:pt idx="99">
                  <c:v>1.0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Both Conditions(GA)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Sheet1!$A$2:$A$101</c:f>
              <c:numCache>
                <c:formatCode>General</c:formatCode>
                <c:ptCount val="10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</c:numCache>
            </c:numRef>
          </c:cat>
          <c:val>
            <c:numRef>
              <c:f>Sheet1!$H$2:$H$101</c:f>
              <c:numCache>
                <c:formatCode>General</c:formatCode>
                <c:ptCount val="100"/>
                <c:pt idx="0">
                  <c:v>0.29</c:v>
                </c:pt>
                <c:pt idx="1">
                  <c:v>0.34</c:v>
                </c:pt>
                <c:pt idx="2">
                  <c:v>0.34</c:v>
                </c:pt>
                <c:pt idx="3">
                  <c:v>0.34</c:v>
                </c:pt>
                <c:pt idx="4">
                  <c:v>0.35</c:v>
                </c:pt>
                <c:pt idx="5">
                  <c:v>0.35</c:v>
                </c:pt>
                <c:pt idx="6">
                  <c:v>0.36</c:v>
                </c:pt>
                <c:pt idx="7">
                  <c:v>0.37</c:v>
                </c:pt>
                <c:pt idx="8">
                  <c:v>0.37</c:v>
                </c:pt>
                <c:pt idx="9">
                  <c:v>0.38</c:v>
                </c:pt>
                <c:pt idx="10">
                  <c:v>0.39</c:v>
                </c:pt>
                <c:pt idx="11">
                  <c:v>0.4</c:v>
                </c:pt>
                <c:pt idx="12">
                  <c:v>0.42</c:v>
                </c:pt>
                <c:pt idx="13">
                  <c:v>0.43</c:v>
                </c:pt>
                <c:pt idx="14">
                  <c:v>0.45</c:v>
                </c:pt>
                <c:pt idx="15">
                  <c:v>0.47</c:v>
                </c:pt>
                <c:pt idx="16">
                  <c:v>0.49</c:v>
                </c:pt>
                <c:pt idx="17">
                  <c:v>0.51</c:v>
                </c:pt>
                <c:pt idx="18">
                  <c:v>0.53</c:v>
                </c:pt>
                <c:pt idx="19">
                  <c:v>0.55</c:v>
                </c:pt>
                <c:pt idx="20">
                  <c:v>0.58</c:v>
                </c:pt>
                <c:pt idx="21">
                  <c:v>0.61</c:v>
                </c:pt>
                <c:pt idx="22">
                  <c:v>0.63</c:v>
                </c:pt>
                <c:pt idx="23">
                  <c:v>0.66</c:v>
                </c:pt>
                <c:pt idx="24">
                  <c:v>0.69</c:v>
                </c:pt>
                <c:pt idx="25">
                  <c:v>0.71</c:v>
                </c:pt>
                <c:pt idx="26">
                  <c:v>0.74</c:v>
                </c:pt>
                <c:pt idx="27">
                  <c:v>0.77</c:v>
                </c:pt>
                <c:pt idx="28">
                  <c:v>0.79</c:v>
                </c:pt>
                <c:pt idx="29">
                  <c:v>0.82</c:v>
                </c:pt>
                <c:pt idx="30">
                  <c:v>0.84</c:v>
                </c:pt>
                <c:pt idx="31">
                  <c:v>0.86</c:v>
                </c:pt>
                <c:pt idx="32">
                  <c:v>0.88</c:v>
                </c:pt>
                <c:pt idx="33">
                  <c:v>0.89</c:v>
                </c:pt>
                <c:pt idx="34">
                  <c:v>0.91</c:v>
                </c:pt>
                <c:pt idx="35">
                  <c:v>0.92</c:v>
                </c:pt>
                <c:pt idx="36">
                  <c:v>0.94</c:v>
                </c:pt>
                <c:pt idx="37">
                  <c:v>0.95</c:v>
                </c:pt>
                <c:pt idx="38">
                  <c:v>0.95</c:v>
                </c:pt>
                <c:pt idx="39">
                  <c:v>0.96</c:v>
                </c:pt>
                <c:pt idx="40">
                  <c:v>0.97</c:v>
                </c:pt>
                <c:pt idx="41">
                  <c:v>0.97</c:v>
                </c:pt>
                <c:pt idx="42">
                  <c:v>0.98</c:v>
                </c:pt>
                <c:pt idx="43">
                  <c:v>0.98</c:v>
                </c:pt>
                <c:pt idx="44">
                  <c:v>0.98</c:v>
                </c:pt>
                <c:pt idx="45">
                  <c:v>0.99</c:v>
                </c:pt>
                <c:pt idx="46">
                  <c:v>0.99</c:v>
                </c:pt>
                <c:pt idx="47">
                  <c:v>0.99</c:v>
                </c:pt>
                <c:pt idx="48">
                  <c:v>0.99</c:v>
                </c:pt>
                <c:pt idx="49">
                  <c:v>0.99</c:v>
                </c:pt>
                <c:pt idx="50">
                  <c:v>0.99</c:v>
                </c:pt>
                <c:pt idx="51">
                  <c:v>0.99</c:v>
                </c:pt>
                <c:pt idx="52">
                  <c:v>1.0</c:v>
                </c:pt>
                <c:pt idx="53">
                  <c:v>1.0</c:v>
                </c:pt>
                <c:pt idx="54">
                  <c:v>1.0</c:v>
                </c:pt>
                <c:pt idx="55">
                  <c:v>1.0</c:v>
                </c:pt>
                <c:pt idx="56">
                  <c:v>1.0</c:v>
                </c:pt>
                <c:pt idx="57">
                  <c:v>1.0</c:v>
                </c:pt>
                <c:pt idx="58">
                  <c:v>1.0</c:v>
                </c:pt>
                <c:pt idx="59">
                  <c:v>1.0</c:v>
                </c:pt>
                <c:pt idx="60">
                  <c:v>1.0</c:v>
                </c:pt>
                <c:pt idx="61">
                  <c:v>1.0</c:v>
                </c:pt>
                <c:pt idx="62">
                  <c:v>1.0</c:v>
                </c:pt>
                <c:pt idx="63">
                  <c:v>1.0</c:v>
                </c:pt>
                <c:pt idx="64">
                  <c:v>1.0</c:v>
                </c:pt>
                <c:pt idx="65">
                  <c:v>1.0</c:v>
                </c:pt>
                <c:pt idx="66">
                  <c:v>1.0</c:v>
                </c:pt>
                <c:pt idx="67">
                  <c:v>1.0</c:v>
                </c:pt>
                <c:pt idx="68">
                  <c:v>1.0</c:v>
                </c:pt>
                <c:pt idx="69">
                  <c:v>1.0</c:v>
                </c:pt>
                <c:pt idx="70">
                  <c:v>1.0</c:v>
                </c:pt>
                <c:pt idx="71">
                  <c:v>1.0</c:v>
                </c:pt>
                <c:pt idx="72">
                  <c:v>1.0</c:v>
                </c:pt>
                <c:pt idx="73">
                  <c:v>1.0</c:v>
                </c:pt>
                <c:pt idx="74">
                  <c:v>1.0</c:v>
                </c:pt>
                <c:pt idx="75">
                  <c:v>1.0</c:v>
                </c:pt>
                <c:pt idx="76">
                  <c:v>1.0</c:v>
                </c:pt>
                <c:pt idx="77">
                  <c:v>1.0</c:v>
                </c:pt>
                <c:pt idx="78">
                  <c:v>1.0</c:v>
                </c:pt>
                <c:pt idx="79">
                  <c:v>1.0</c:v>
                </c:pt>
                <c:pt idx="80">
                  <c:v>1.0</c:v>
                </c:pt>
                <c:pt idx="81">
                  <c:v>1.0</c:v>
                </c:pt>
                <c:pt idx="82">
                  <c:v>1.0</c:v>
                </c:pt>
                <c:pt idx="83">
                  <c:v>1.0</c:v>
                </c:pt>
                <c:pt idx="84">
                  <c:v>1.0</c:v>
                </c:pt>
                <c:pt idx="85">
                  <c:v>1.0</c:v>
                </c:pt>
                <c:pt idx="86">
                  <c:v>1.0</c:v>
                </c:pt>
                <c:pt idx="87">
                  <c:v>1.0</c:v>
                </c:pt>
                <c:pt idx="88">
                  <c:v>1.0</c:v>
                </c:pt>
                <c:pt idx="89">
                  <c:v>1.0</c:v>
                </c:pt>
                <c:pt idx="90">
                  <c:v>1.0</c:v>
                </c:pt>
                <c:pt idx="91">
                  <c:v>1.0</c:v>
                </c:pt>
                <c:pt idx="92">
                  <c:v>1.0</c:v>
                </c:pt>
                <c:pt idx="93">
                  <c:v>1.0</c:v>
                </c:pt>
                <c:pt idx="94">
                  <c:v>1.0</c:v>
                </c:pt>
                <c:pt idx="95">
                  <c:v>1.0</c:v>
                </c:pt>
                <c:pt idx="96">
                  <c:v>1.0</c:v>
                </c:pt>
                <c:pt idx="97">
                  <c:v>1.0</c:v>
                </c:pt>
                <c:pt idx="98">
                  <c:v>1.0</c:v>
                </c:pt>
                <c:pt idx="99">
                  <c:v>1.0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Both Conditions(CA)</c:v>
                </c:pt>
              </c:strCache>
            </c:strRef>
          </c:tx>
          <c:spPr>
            <a:ln w="50800">
              <a:prstDash val="sysDot"/>
            </a:ln>
          </c:spPr>
          <c:marker>
            <c:symbol val="none"/>
          </c:marker>
          <c:cat>
            <c:numRef>
              <c:f>Sheet1!$A$2:$A$101</c:f>
              <c:numCache>
                <c:formatCode>General</c:formatCode>
                <c:ptCount val="10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</c:numCache>
            </c:numRef>
          </c:cat>
          <c:val>
            <c:numRef>
              <c:f>Sheet1!$I$2:$I$101</c:f>
              <c:numCache>
                <c:formatCode>General</c:formatCode>
                <c:ptCount val="100"/>
                <c:pt idx="0">
                  <c:v>0.3</c:v>
                </c:pt>
                <c:pt idx="1">
                  <c:v>0.34</c:v>
                </c:pt>
                <c:pt idx="2">
                  <c:v>0.34</c:v>
                </c:pt>
                <c:pt idx="3">
                  <c:v>0.34</c:v>
                </c:pt>
                <c:pt idx="4">
                  <c:v>0.35</c:v>
                </c:pt>
                <c:pt idx="5">
                  <c:v>0.35</c:v>
                </c:pt>
                <c:pt idx="6">
                  <c:v>0.36</c:v>
                </c:pt>
                <c:pt idx="7">
                  <c:v>0.36</c:v>
                </c:pt>
                <c:pt idx="8">
                  <c:v>0.37</c:v>
                </c:pt>
                <c:pt idx="9">
                  <c:v>0.38</c:v>
                </c:pt>
                <c:pt idx="10">
                  <c:v>0.39</c:v>
                </c:pt>
                <c:pt idx="11">
                  <c:v>0.4</c:v>
                </c:pt>
                <c:pt idx="12">
                  <c:v>0.41</c:v>
                </c:pt>
                <c:pt idx="13">
                  <c:v>0.42</c:v>
                </c:pt>
                <c:pt idx="14">
                  <c:v>0.44</c:v>
                </c:pt>
                <c:pt idx="15">
                  <c:v>0.45</c:v>
                </c:pt>
                <c:pt idx="16">
                  <c:v>0.47</c:v>
                </c:pt>
                <c:pt idx="17">
                  <c:v>0.48</c:v>
                </c:pt>
                <c:pt idx="18">
                  <c:v>0.5</c:v>
                </c:pt>
                <c:pt idx="19">
                  <c:v>0.52</c:v>
                </c:pt>
                <c:pt idx="20">
                  <c:v>0.54</c:v>
                </c:pt>
                <c:pt idx="21">
                  <c:v>0.57</c:v>
                </c:pt>
                <c:pt idx="22">
                  <c:v>0.59</c:v>
                </c:pt>
                <c:pt idx="23">
                  <c:v>0.61</c:v>
                </c:pt>
                <c:pt idx="24">
                  <c:v>0.64</c:v>
                </c:pt>
                <c:pt idx="25">
                  <c:v>0.66</c:v>
                </c:pt>
                <c:pt idx="26">
                  <c:v>0.68</c:v>
                </c:pt>
                <c:pt idx="27">
                  <c:v>0.71</c:v>
                </c:pt>
                <c:pt idx="28">
                  <c:v>0.73</c:v>
                </c:pt>
                <c:pt idx="29">
                  <c:v>0.75</c:v>
                </c:pt>
                <c:pt idx="30">
                  <c:v>0.77</c:v>
                </c:pt>
                <c:pt idx="31">
                  <c:v>0.79</c:v>
                </c:pt>
                <c:pt idx="32">
                  <c:v>0.81</c:v>
                </c:pt>
                <c:pt idx="33">
                  <c:v>0.83</c:v>
                </c:pt>
                <c:pt idx="34">
                  <c:v>0.84</c:v>
                </c:pt>
                <c:pt idx="35">
                  <c:v>0.85</c:v>
                </c:pt>
                <c:pt idx="36">
                  <c:v>0.87</c:v>
                </c:pt>
                <c:pt idx="37">
                  <c:v>0.88</c:v>
                </c:pt>
                <c:pt idx="38">
                  <c:v>0.89</c:v>
                </c:pt>
                <c:pt idx="39">
                  <c:v>0.9</c:v>
                </c:pt>
                <c:pt idx="40">
                  <c:v>0.91</c:v>
                </c:pt>
                <c:pt idx="41">
                  <c:v>0.92</c:v>
                </c:pt>
                <c:pt idx="42">
                  <c:v>0.93</c:v>
                </c:pt>
                <c:pt idx="43">
                  <c:v>0.94</c:v>
                </c:pt>
                <c:pt idx="44">
                  <c:v>0.95</c:v>
                </c:pt>
                <c:pt idx="45">
                  <c:v>0.95</c:v>
                </c:pt>
                <c:pt idx="46">
                  <c:v>0.96</c:v>
                </c:pt>
                <c:pt idx="47">
                  <c:v>0.96</c:v>
                </c:pt>
                <c:pt idx="48">
                  <c:v>0.97</c:v>
                </c:pt>
                <c:pt idx="49">
                  <c:v>0.97</c:v>
                </c:pt>
                <c:pt idx="50">
                  <c:v>0.97</c:v>
                </c:pt>
                <c:pt idx="51">
                  <c:v>0.97</c:v>
                </c:pt>
                <c:pt idx="52">
                  <c:v>0.97</c:v>
                </c:pt>
                <c:pt idx="53">
                  <c:v>0.98</c:v>
                </c:pt>
                <c:pt idx="54">
                  <c:v>0.98</c:v>
                </c:pt>
                <c:pt idx="55">
                  <c:v>0.98</c:v>
                </c:pt>
                <c:pt idx="56">
                  <c:v>0.98</c:v>
                </c:pt>
                <c:pt idx="57">
                  <c:v>0.98</c:v>
                </c:pt>
                <c:pt idx="58">
                  <c:v>0.98</c:v>
                </c:pt>
                <c:pt idx="59">
                  <c:v>0.99</c:v>
                </c:pt>
                <c:pt idx="60">
                  <c:v>0.99</c:v>
                </c:pt>
                <c:pt idx="61">
                  <c:v>0.99</c:v>
                </c:pt>
                <c:pt idx="62">
                  <c:v>0.99</c:v>
                </c:pt>
                <c:pt idx="63">
                  <c:v>0.99</c:v>
                </c:pt>
                <c:pt idx="64">
                  <c:v>0.99</c:v>
                </c:pt>
                <c:pt idx="65">
                  <c:v>0.99</c:v>
                </c:pt>
                <c:pt idx="66">
                  <c:v>0.99</c:v>
                </c:pt>
                <c:pt idx="67">
                  <c:v>0.99</c:v>
                </c:pt>
                <c:pt idx="68">
                  <c:v>0.99</c:v>
                </c:pt>
                <c:pt idx="69">
                  <c:v>0.99</c:v>
                </c:pt>
                <c:pt idx="70">
                  <c:v>0.99</c:v>
                </c:pt>
                <c:pt idx="71">
                  <c:v>0.99</c:v>
                </c:pt>
                <c:pt idx="72">
                  <c:v>0.99</c:v>
                </c:pt>
                <c:pt idx="73">
                  <c:v>0.99</c:v>
                </c:pt>
                <c:pt idx="74">
                  <c:v>0.99</c:v>
                </c:pt>
                <c:pt idx="75">
                  <c:v>0.99</c:v>
                </c:pt>
                <c:pt idx="76">
                  <c:v>0.99</c:v>
                </c:pt>
                <c:pt idx="77">
                  <c:v>0.99</c:v>
                </c:pt>
                <c:pt idx="78">
                  <c:v>0.99</c:v>
                </c:pt>
                <c:pt idx="79">
                  <c:v>0.99</c:v>
                </c:pt>
                <c:pt idx="80">
                  <c:v>0.99</c:v>
                </c:pt>
                <c:pt idx="81">
                  <c:v>0.99</c:v>
                </c:pt>
                <c:pt idx="82">
                  <c:v>0.99</c:v>
                </c:pt>
                <c:pt idx="83">
                  <c:v>1.0</c:v>
                </c:pt>
                <c:pt idx="84">
                  <c:v>1.0</c:v>
                </c:pt>
                <c:pt idx="85">
                  <c:v>1.0</c:v>
                </c:pt>
                <c:pt idx="86">
                  <c:v>1.0</c:v>
                </c:pt>
                <c:pt idx="87">
                  <c:v>1.0</c:v>
                </c:pt>
                <c:pt idx="88">
                  <c:v>1.0</c:v>
                </c:pt>
                <c:pt idx="89">
                  <c:v>1.0</c:v>
                </c:pt>
                <c:pt idx="90">
                  <c:v>1.0</c:v>
                </c:pt>
                <c:pt idx="91">
                  <c:v>1.0</c:v>
                </c:pt>
                <c:pt idx="92">
                  <c:v>1.0</c:v>
                </c:pt>
                <c:pt idx="93">
                  <c:v>1.0</c:v>
                </c:pt>
                <c:pt idx="94">
                  <c:v>1.0</c:v>
                </c:pt>
                <c:pt idx="95">
                  <c:v>1.0</c:v>
                </c:pt>
                <c:pt idx="96">
                  <c:v>1.0</c:v>
                </c:pt>
                <c:pt idx="97">
                  <c:v>1.0</c:v>
                </c:pt>
                <c:pt idx="98">
                  <c:v>1.0</c:v>
                </c:pt>
                <c:pt idx="99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3719256"/>
        <c:axId val="2103724856"/>
      </c:lineChart>
      <c:catAx>
        <c:axId val="2103719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Generation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03724856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2103724856"/>
        <c:scaling>
          <c:orientation val="minMax"/>
          <c:max val="1.01"/>
          <c:min val="0.2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 smtClean="0"/>
                  <a:t>Avg. Win Fraction</a:t>
                </a:r>
                <a:endParaRPr lang="en-US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1037192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Duration of Combat</a:t>
            </a:r>
            <a:r>
              <a:rPr lang="en-US" baseline="0" dirty="0" smtClean="0"/>
              <a:t> </a:t>
            </a:r>
            <a:r>
              <a:rPr lang="en-US" dirty="0" smtClean="0"/>
              <a:t>Against</a:t>
            </a:r>
            <a:r>
              <a:rPr lang="en-US" baseline="0" dirty="0" smtClean="0"/>
              <a:t> Baselines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Conditions(GA) 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Sheet1!$A$2:$A$101</c:f>
              <c:numCache>
                <c:formatCode>General</c:formatCode>
                <c:ptCount val="10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</c:numCache>
            </c:numRef>
          </c:cat>
          <c:val>
            <c:numRef>
              <c:f>Sheet1!$B$2:$B$101</c:f>
              <c:numCache>
                <c:formatCode>General</c:formatCode>
                <c:ptCount val="100"/>
                <c:pt idx="0">
                  <c:v>158.52</c:v>
                </c:pt>
                <c:pt idx="1">
                  <c:v>179.94</c:v>
                </c:pt>
                <c:pt idx="2">
                  <c:v>184.07</c:v>
                </c:pt>
                <c:pt idx="3">
                  <c:v>189.87</c:v>
                </c:pt>
                <c:pt idx="4">
                  <c:v>197.19</c:v>
                </c:pt>
                <c:pt idx="5">
                  <c:v>205.03</c:v>
                </c:pt>
                <c:pt idx="6">
                  <c:v>212.3</c:v>
                </c:pt>
                <c:pt idx="7">
                  <c:v>217.73</c:v>
                </c:pt>
                <c:pt idx="8">
                  <c:v>223.66</c:v>
                </c:pt>
                <c:pt idx="9">
                  <c:v>229.25</c:v>
                </c:pt>
                <c:pt idx="10">
                  <c:v>232.44</c:v>
                </c:pt>
                <c:pt idx="11">
                  <c:v>232.89</c:v>
                </c:pt>
                <c:pt idx="12">
                  <c:v>231.83</c:v>
                </c:pt>
                <c:pt idx="13">
                  <c:v>229.28</c:v>
                </c:pt>
                <c:pt idx="14">
                  <c:v>225.91</c:v>
                </c:pt>
                <c:pt idx="15">
                  <c:v>222.11</c:v>
                </c:pt>
                <c:pt idx="16">
                  <c:v>217.68</c:v>
                </c:pt>
                <c:pt idx="17">
                  <c:v>213.12</c:v>
                </c:pt>
                <c:pt idx="18">
                  <c:v>208.94</c:v>
                </c:pt>
                <c:pt idx="19">
                  <c:v>204.62</c:v>
                </c:pt>
                <c:pt idx="20">
                  <c:v>200.24</c:v>
                </c:pt>
                <c:pt idx="21">
                  <c:v>195.91</c:v>
                </c:pt>
                <c:pt idx="22">
                  <c:v>192.5</c:v>
                </c:pt>
                <c:pt idx="23">
                  <c:v>188.2</c:v>
                </c:pt>
                <c:pt idx="24">
                  <c:v>184.59</c:v>
                </c:pt>
                <c:pt idx="25">
                  <c:v>181.78</c:v>
                </c:pt>
                <c:pt idx="26">
                  <c:v>178.23</c:v>
                </c:pt>
                <c:pt idx="27">
                  <c:v>175.57</c:v>
                </c:pt>
                <c:pt idx="28">
                  <c:v>173.07</c:v>
                </c:pt>
                <c:pt idx="29">
                  <c:v>170.9</c:v>
                </c:pt>
                <c:pt idx="30">
                  <c:v>168.92</c:v>
                </c:pt>
                <c:pt idx="31">
                  <c:v>167.17</c:v>
                </c:pt>
                <c:pt idx="32">
                  <c:v>165.21</c:v>
                </c:pt>
                <c:pt idx="33">
                  <c:v>163.56</c:v>
                </c:pt>
                <c:pt idx="34">
                  <c:v>161.95</c:v>
                </c:pt>
                <c:pt idx="35">
                  <c:v>160.44</c:v>
                </c:pt>
                <c:pt idx="36">
                  <c:v>159.25</c:v>
                </c:pt>
                <c:pt idx="37">
                  <c:v>157.7</c:v>
                </c:pt>
                <c:pt idx="38">
                  <c:v>156.63</c:v>
                </c:pt>
                <c:pt idx="39">
                  <c:v>155.67</c:v>
                </c:pt>
                <c:pt idx="40">
                  <c:v>154.9</c:v>
                </c:pt>
                <c:pt idx="41">
                  <c:v>154.08</c:v>
                </c:pt>
                <c:pt idx="42">
                  <c:v>153.33</c:v>
                </c:pt>
                <c:pt idx="43">
                  <c:v>152.54</c:v>
                </c:pt>
                <c:pt idx="44">
                  <c:v>151.74</c:v>
                </c:pt>
                <c:pt idx="45">
                  <c:v>151.21</c:v>
                </c:pt>
                <c:pt idx="46">
                  <c:v>150.77</c:v>
                </c:pt>
                <c:pt idx="47">
                  <c:v>150.13</c:v>
                </c:pt>
                <c:pt idx="48">
                  <c:v>149.66</c:v>
                </c:pt>
                <c:pt idx="49">
                  <c:v>149.11</c:v>
                </c:pt>
                <c:pt idx="50">
                  <c:v>148.67</c:v>
                </c:pt>
                <c:pt idx="51">
                  <c:v>148.32</c:v>
                </c:pt>
                <c:pt idx="52">
                  <c:v>148.0</c:v>
                </c:pt>
                <c:pt idx="53">
                  <c:v>147.77</c:v>
                </c:pt>
                <c:pt idx="54">
                  <c:v>147.57</c:v>
                </c:pt>
                <c:pt idx="55">
                  <c:v>147.34</c:v>
                </c:pt>
                <c:pt idx="56">
                  <c:v>147.14</c:v>
                </c:pt>
                <c:pt idx="57">
                  <c:v>146.93</c:v>
                </c:pt>
                <c:pt idx="58">
                  <c:v>146.77</c:v>
                </c:pt>
                <c:pt idx="59">
                  <c:v>146.6</c:v>
                </c:pt>
                <c:pt idx="60">
                  <c:v>146.42</c:v>
                </c:pt>
                <c:pt idx="61">
                  <c:v>146.25</c:v>
                </c:pt>
                <c:pt idx="62">
                  <c:v>145.98</c:v>
                </c:pt>
                <c:pt idx="63">
                  <c:v>145.85</c:v>
                </c:pt>
                <c:pt idx="64">
                  <c:v>145.62</c:v>
                </c:pt>
                <c:pt idx="65">
                  <c:v>145.42</c:v>
                </c:pt>
                <c:pt idx="66">
                  <c:v>145.32</c:v>
                </c:pt>
                <c:pt idx="67">
                  <c:v>145.22</c:v>
                </c:pt>
                <c:pt idx="68">
                  <c:v>145.0</c:v>
                </c:pt>
                <c:pt idx="69">
                  <c:v>144.84</c:v>
                </c:pt>
                <c:pt idx="70">
                  <c:v>144.64</c:v>
                </c:pt>
                <c:pt idx="71">
                  <c:v>144.43</c:v>
                </c:pt>
                <c:pt idx="72">
                  <c:v>144.33</c:v>
                </c:pt>
                <c:pt idx="73">
                  <c:v>144.2</c:v>
                </c:pt>
                <c:pt idx="74">
                  <c:v>144.02</c:v>
                </c:pt>
                <c:pt idx="75">
                  <c:v>143.88</c:v>
                </c:pt>
                <c:pt idx="76">
                  <c:v>143.74</c:v>
                </c:pt>
                <c:pt idx="77">
                  <c:v>143.61</c:v>
                </c:pt>
                <c:pt idx="78">
                  <c:v>143.44</c:v>
                </c:pt>
                <c:pt idx="79">
                  <c:v>143.27</c:v>
                </c:pt>
                <c:pt idx="80">
                  <c:v>143.15</c:v>
                </c:pt>
                <c:pt idx="81">
                  <c:v>143.01</c:v>
                </c:pt>
                <c:pt idx="82">
                  <c:v>142.91</c:v>
                </c:pt>
                <c:pt idx="83">
                  <c:v>142.85</c:v>
                </c:pt>
                <c:pt idx="84">
                  <c:v>142.71</c:v>
                </c:pt>
                <c:pt idx="85">
                  <c:v>142.54</c:v>
                </c:pt>
                <c:pt idx="86">
                  <c:v>142.41</c:v>
                </c:pt>
                <c:pt idx="87">
                  <c:v>142.31</c:v>
                </c:pt>
                <c:pt idx="88">
                  <c:v>142.19</c:v>
                </c:pt>
                <c:pt idx="89">
                  <c:v>142.06</c:v>
                </c:pt>
                <c:pt idx="90">
                  <c:v>141.95</c:v>
                </c:pt>
                <c:pt idx="91">
                  <c:v>141.87</c:v>
                </c:pt>
                <c:pt idx="92">
                  <c:v>141.69</c:v>
                </c:pt>
                <c:pt idx="93">
                  <c:v>141.58</c:v>
                </c:pt>
                <c:pt idx="94">
                  <c:v>141.5</c:v>
                </c:pt>
                <c:pt idx="95">
                  <c:v>141.39</c:v>
                </c:pt>
                <c:pt idx="96">
                  <c:v>141.25</c:v>
                </c:pt>
                <c:pt idx="97">
                  <c:v>141.17</c:v>
                </c:pt>
                <c:pt idx="98">
                  <c:v>141.09</c:v>
                </c:pt>
                <c:pt idx="99">
                  <c:v>141.04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Conditions(CA)</c:v>
                </c:pt>
              </c:strCache>
            </c:strRef>
          </c:tx>
          <c:spPr>
            <a:ln w="50800">
              <a:solidFill>
                <a:schemeClr val="accent1"/>
              </a:solidFill>
              <a:prstDash val="sysDot"/>
            </a:ln>
          </c:spPr>
          <c:marker>
            <c:symbol val="none"/>
          </c:marker>
          <c:cat>
            <c:numRef>
              <c:f>Sheet1!$A$2:$A$101</c:f>
              <c:numCache>
                <c:formatCode>General</c:formatCode>
                <c:ptCount val="10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</c:numCache>
            </c:numRef>
          </c:cat>
          <c:val>
            <c:numRef>
              <c:f>Sheet1!$C$2:$C$101</c:f>
              <c:numCache>
                <c:formatCode>General</c:formatCode>
                <c:ptCount val="100"/>
                <c:pt idx="0">
                  <c:v>159.43</c:v>
                </c:pt>
                <c:pt idx="1">
                  <c:v>180.6</c:v>
                </c:pt>
                <c:pt idx="2">
                  <c:v>184.8</c:v>
                </c:pt>
                <c:pt idx="3">
                  <c:v>190.54</c:v>
                </c:pt>
                <c:pt idx="4">
                  <c:v>197.65</c:v>
                </c:pt>
                <c:pt idx="5">
                  <c:v>205.44</c:v>
                </c:pt>
                <c:pt idx="6">
                  <c:v>211.85</c:v>
                </c:pt>
                <c:pt idx="7">
                  <c:v>217.95</c:v>
                </c:pt>
                <c:pt idx="8">
                  <c:v>224.12</c:v>
                </c:pt>
                <c:pt idx="9">
                  <c:v>229.37</c:v>
                </c:pt>
                <c:pt idx="10">
                  <c:v>232.15</c:v>
                </c:pt>
                <c:pt idx="11">
                  <c:v>232.98</c:v>
                </c:pt>
                <c:pt idx="12">
                  <c:v>232.84</c:v>
                </c:pt>
                <c:pt idx="13">
                  <c:v>230.61</c:v>
                </c:pt>
                <c:pt idx="14">
                  <c:v>227.6</c:v>
                </c:pt>
                <c:pt idx="15">
                  <c:v>224.63</c:v>
                </c:pt>
                <c:pt idx="16">
                  <c:v>221.53</c:v>
                </c:pt>
                <c:pt idx="17">
                  <c:v>218.32</c:v>
                </c:pt>
                <c:pt idx="18">
                  <c:v>214.76</c:v>
                </c:pt>
                <c:pt idx="19">
                  <c:v>210.79</c:v>
                </c:pt>
                <c:pt idx="20">
                  <c:v>206.9</c:v>
                </c:pt>
                <c:pt idx="21">
                  <c:v>203.2</c:v>
                </c:pt>
                <c:pt idx="22">
                  <c:v>199.17</c:v>
                </c:pt>
                <c:pt idx="23">
                  <c:v>195.12</c:v>
                </c:pt>
                <c:pt idx="24">
                  <c:v>192.07</c:v>
                </c:pt>
                <c:pt idx="25">
                  <c:v>188.56</c:v>
                </c:pt>
                <c:pt idx="26">
                  <c:v>185.5</c:v>
                </c:pt>
                <c:pt idx="27">
                  <c:v>182.51</c:v>
                </c:pt>
                <c:pt idx="28">
                  <c:v>180.1</c:v>
                </c:pt>
                <c:pt idx="29">
                  <c:v>177.69</c:v>
                </c:pt>
                <c:pt idx="30">
                  <c:v>176.04</c:v>
                </c:pt>
                <c:pt idx="31">
                  <c:v>173.82</c:v>
                </c:pt>
                <c:pt idx="32">
                  <c:v>171.89</c:v>
                </c:pt>
                <c:pt idx="33">
                  <c:v>170.11</c:v>
                </c:pt>
                <c:pt idx="34">
                  <c:v>168.59</c:v>
                </c:pt>
                <c:pt idx="35">
                  <c:v>166.88</c:v>
                </c:pt>
                <c:pt idx="36">
                  <c:v>165.5</c:v>
                </c:pt>
                <c:pt idx="37">
                  <c:v>164.23</c:v>
                </c:pt>
                <c:pt idx="38">
                  <c:v>162.97</c:v>
                </c:pt>
                <c:pt idx="39">
                  <c:v>161.76</c:v>
                </c:pt>
                <c:pt idx="40">
                  <c:v>160.65</c:v>
                </c:pt>
                <c:pt idx="41">
                  <c:v>159.51</c:v>
                </c:pt>
                <c:pt idx="42">
                  <c:v>158.51</c:v>
                </c:pt>
                <c:pt idx="43">
                  <c:v>157.56</c:v>
                </c:pt>
                <c:pt idx="44">
                  <c:v>156.97</c:v>
                </c:pt>
                <c:pt idx="45">
                  <c:v>156.36</c:v>
                </c:pt>
                <c:pt idx="46">
                  <c:v>155.65</c:v>
                </c:pt>
                <c:pt idx="47">
                  <c:v>155.04</c:v>
                </c:pt>
                <c:pt idx="48">
                  <c:v>154.52</c:v>
                </c:pt>
                <c:pt idx="49">
                  <c:v>154.02</c:v>
                </c:pt>
                <c:pt idx="50">
                  <c:v>153.42</c:v>
                </c:pt>
                <c:pt idx="51">
                  <c:v>152.93</c:v>
                </c:pt>
                <c:pt idx="52">
                  <c:v>152.41</c:v>
                </c:pt>
                <c:pt idx="53">
                  <c:v>151.93</c:v>
                </c:pt>
                <c:pt idx="54">
                  <c:v>151.45</c:v>
                </c:pt>
                <c:pt idx="55">
                  <c:v>151.16</c:v>
                </c:pt>
                <c:pt idx="56">
                  <c:v>150.84</c:v>
                </c:pt>
                <c:pt idx="57">
                  <c:v>150.48</c:v>
                </c:pt>
                <c:pt idx="58">
                  <c:v>150.11</c:v>
                </c:pt>
                <c:pt idx="59">
                  <c:v>149.82</c:v>
                </c:pt>
                <c:pt idx="60">
                  <c:v>149.68</c:v>
                </c:pt>
                <c:pt idx="61">
                  <c:v>149.38</c:v>
                </c:pt>
                <c:pt idx="62">
                  <c:v>149.21</c:v>
                </c:pt>
                <c:pt idx="63">
                  <c:v>149.05</c:v>
                </c:pt>
                <c:pt idx="64">
                  <c:v>148.83</c:v>
                </c:pt>
                <c:pt idx="65">
                  <c:v>148.74</c:v>
                </c:pt>
                <c:pt idx="66">
                  <c:v>148.55</c:v>
                </c:pt>
                <c:pt idx="67">
                  <c:v>148.51</c:v>
                </c:pt>
                <c:pt idx="68">
                  <c:v>148.26</c:v>
                </c:pt>
                <c:pt idx="69">
                  <c:v>148.13</c:v>
                </c:pt>
                <c:pt idx="70">
                  <c:v>147.98</c:v>
                </c:pt>
                <c:pt idx="71">
                  <c:v>147.9</c:v>
                </c:pt>
                <c:pt idx="72">
                  <c:v>147.86</c:v>
                </c:pt>
                <c:pt idx="73">
                  <c:v>147.67</c:v>
                </c:pt>
                <c:pt idx="74">
                  <c:v>147.39</c:v>
                </c:pt>
                <c:pt idx="75">
                  <c:v>147.26</c:v>
                </c:pt>
                <c:pt idx="76">
                  <c:v>147.19</c:v>
                </c:pt>
                <c:pt idx="77">
                  <c:v>147.06</c:v>
                </c:pt>
                <c:pt idx="78">
                  <c:v>146.98</c:v>
                </c:pt>
                <c:pt idx="79">
                  <c:v>146.8</c:v>
                </c:pt>
                <c:pt idx="80">
                  <c:v>146.7</c:v>
                </c:pt>
                <c:pt idx="81">
                  <c:v>146.55</c:v>
                </c:pt>
                <c:pt idx="82">
                  <c:v>146.48</c:v>
                </c:pt>
                <c:pt idx="83">
                  <c:v>146.39</c:v>
                </c:pt>
                <c:pt idx="84">
                  <c:v>146.34</c:v>
                </c:pt>
                <c:pt idx="85">
                  <c:v>146.27</c:v>
                </c:pt>
                <c:pt idx="86">
                  <c:v>146.23</c:v>
                </c:pt>
                <c:pt idx="87">
                  <c:v>146.07</c:v>
                </c:pt>
                <c:pt idx="88">
                  <c:v>146.06</c:v>
                </c:pt>
                <c:pt idx="89">
                  <c:v>146.03</c:v>
                </c:pt>
                <c:pt idx="90">
                  <c:v>145.84</c:v>
                </c:pt>
                <c:pt idx="91">
                  <c:v>145.72</c:v>
                </c:pt>
                <c:pt idx="92">
                  <c:v>145.54</c:v>
                </c:pt>
                <c:pt idx="93">
                  <c:v>145.28</c:v>
                </c:pt>
                <c:pt idx="94">
                  <c:v>145.17</c:v>
                </c:pt>
                <c:pt idx="95">
                  <c:v>145.03</c:v>
                </c:pt>
                <c:pt idx="96">
                  <c:v>144.9</c:v>
                </c:pt>
                <c:pt idx="97">
                  <c:v>144.68</c:v>
                </c:pt>
                <c:pt idx="98">
                  <c:v>144.59</c:v>
                </c:pt>
                <c:pt idx="99">
                  <c:v>144.56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Greater-Than Condition(GA)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Sheet1!$A$2:$A$101</c:f>
              <c:numCache>
                <c:formatCode>General</c:formatCode>
                <c:ptCount val="10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</c:numCache>
            </c:numRef>
          </c:cat>
          <c:val>
            <c:numRef>
              <c:f>Sheet1!$D$2:$D$101</c:f>
              <c:numCache>
                <c:formatCode>General</c:formatCode>
                <c:ptCount val="100"/>
                <c:pt idx="0">
                  <c:v>156.52</c:v>
                </c:pt>
                <c:pt idx="1">
                  <c:v>176.09</c:v>
                </c:pt>
                <c:pt idx="2">
                  <c:v>177.18</c:v>
                </c:pt>
                <c:pt idx="3">
                  <c:v>178.52</c:v>
                </c:pt>
                <c:pt idx="4">
                  <c:v>180.94</c:v>
                </c:pt>
                <c:pt idx="5">
                  <c:v>184.16</c:v>
                </c:pt>
                <c:pt idx="6">
                  <c:v>187.4</c:v>
                </c:pt>
                <c:pt idx="7">
                  <c:v>190.68</c:v>
                </c:pt>
                <c:pt idx="8">
                  <c:v>194.58</c:v>
                </c:pt>
                <c:pt idx="9">
                  <c:v>198.49</c:v>
                </c:pt>
                <c:pt idx="10">
                  <c:v>202.58</c:v>
                </c:pt>
                <c:pt idx="11">
                  <c:v>205.46</c:v>
                </c:pt>
                <c:pt idx="12">
                  <c:v>208.23</c:v>
                </c:pt>
                <c:pt idx="13">
                  <c:v>211.23</c:v>
                </c:pt>
                <c:pt idx="14">
                  <c:v>213.97</c:v>
                </c:pt>
                <c:pt idx="15">
                  <c:v>216.77</c:v>
                </c:pt>
                <c:pt idx="16">
                  <c:v>219.64</c:v>
                </c:pt>
                <c:pt idx="17">
                  <c:v>221.92</c:v>
                </c:pt>
                <c:pt idx="18">
                  <c:v>224.83</c:v>
                </c:pt>
                <c:pt idx="19">
                  <c:v>227.97</c:v>
                </c:pt>
                <c:pt idx="20">
                  <c:v>229.55</c:v>
                </c:pt>
                <c:pt idx="21">
                  <c:v>230.49</c:v>
                </c:pt>
                <c:pt idx="22">
                  <c:v>230.51</c:v>
                </c:pt>
                <c:pt idx="23">
                  <c:v>229.99</c:v>
                </c:pt>
                <c:pt idx="24">
                  <c:v>228.8</c:v>
                </c:pt>
                <c:pt idx="25">
                  <c:v>227.17</c:v>
                </c:pt>
                <c:pt idx="26">
                  <c:v>225.74</c:v>
                </c:pt>
                <c:pt idx="27">
                  <c:v>223.53</c:v>
                </c:pt>
                <c:pt idx="28">
                  <c:v>221.49</c:v>
                </c:pt>
                <c:pt idx="29">
                  <c:v>219.15</c:v>
                </c:pt>
                <c:pt idx="30">
                  <c:v>216.08</c:v>
                </c:pt>
                <c:pt idx="31">
                  <c:v>213.46</c:v>
                </c:pt>
                <c:pt idx="32">
                  <c:v>210.5</c:v>
                </c:pt>
                <c:pt idx="33">
                  <c:v>207.76</c:v>
                </c:pt>
                <c:pt idx="34">
                  <c:v>204.28</c:v>
                </c:pt>
                <c:pt idx="35">
                  <c:v>201.11</c:v>
                </c:pt>
                <c:pt idx="36">
                  <c:v>197.71</c:v>
                </c:pt>
                <c:pt idx="37">
                  <c:v>194.53</c:v>
                </c:pt>
                <c:pt idx="38">
                  <c:v>191.13</c:v>
                </c:pt>
                <c:pt idx="39">
                  <c:v>187.77</c:v>
                </c:pt>
                <c:pt idx="40">
                  <c:v>184.99</c:v>
                </c:pt>
                <c:pt idx="41">
                  <c:v>181.98</c:v>
                </c:pt>
                <c:pt idx="42">
                  <c:v>178.9</c:v>
                </c:pt>
                <c:pt idx="43">
                  <c:v>175.77</c:v>
                </c:pt>
                <c:pt idx="44">
                  <c:v>173.17</c:v>
                </c:pt>
                <c:pt idx="45">
                  <c:v>170.19</c:v>
                </c:pt>
                <c:pt idx="46">
                  <c:v>167.68</c:v>
                </c:pt>
                <c:pt idx="47">
                  <c:v>165.36</c:v>
                </c:pt>
                <c:pt idx="48">
                  <c:v>163.09</c:v>
                </c:pt>
                <c:pt idx="49">
                  <c:v>160.31</c:v>
                </c:pt>
                <c:pt idx="50">
                  <c:v>157.91</c:v>
                </c:pt>
                <c:pt idx="51">
                  <c:v>156.04</c:v>
                </c:pt>
                <c:pt idx="52">
                  <c:v>153.96</c:v>
                </c:pt>
                <c:pt idx="53">
                  <c:v>151.67</c:v>
                </c:pt>
                <c:pt idx="54">
                  <c:v>150.02</c:v>
                </c:pt>
                <c:pt idx="55">
                  <c:v>148.21</c:v>
                </c:pt>
                <c:pt idx="56">
                  <c:v>146.18</c:v>
                </c:pt>
                <c:pt idx="57">
                  <c:v>145.04</c:v>
                </c:pt>
                <c:pt idx="58">
                  <c:v>143.36</c:v>
                </c:pt>
                <c:pt idx="59">
                  <c:v>141.95</c:v>
                </c:pt>
                <c:pt idx="60">
                  <c:v>140.85</c:v>
                </c:pt>
                <c:pt idx="61">
                  <c:v>139.62</c:v>
                </c:pt>
                <c:pt idx="62">
                  <c:v>138.75</c:v>
                </c:pt>
                <c:pt idx="63">
                  <c:v>137.68</c:v>
                </c:pt>
                <c:pt idx="64">
                  <c:v>136.46</c:v>
                </c:pt>
                <c:pt idx="65">
                  <c:v>135.51</c:v>
                </c:pt>
                <c:pt idx="66">
                  <c:v>134.31</c:v>
                </c:pt>
                <c:pt idx="67">
                  <c:v>133.36</c:v>
                </c:pt>
                <c:pt idx="68">
                  <c:v>132.52</c:v>
                </c:pt>
                <c:pt idx="69">
                  <c:v>131.65</c:v>
                </c:pt>
                <c:pt idx="70">
                  <c:v>130.85</c:v>
                </c:pt>
                <c:pt idx="71">
                  <c:v>130.26</c:v>
                </c:pt>
                <c:pt idx="72">
                  <c:v>129.77</c:v>
                </c:pt>
                <c:pt idx="73">
                  <c:v>129.21</c:v>
                </c:pt>
                <c:pt idx="74">
                  <c:v>128.45</c:v>
                </c:pt>
                <c:pt idx="75">
                  <c:v>127.73</c:v>
                </c:pt>
                <c:pt idx="76">
                  <c:v>127.04</c:v>
                </c:pt>
                <c:pt idx="77">
                  <c:v>126.48</c:v>
                </c:pt>
                <c:pt idx="78">
                  <c:v>125.92</c:v>
                </c:pt>
                <c:pt idx="79">
                  <c:v>125.49</c:v>
                </c:pt>
                <c:pt idx="80">
                  <c:v>124.96</c:v>
                </c:pt>
                <c:pt idx="81">
                  <c:v>124.52</c:v>
                </c:pt>
                <c:pt idx="82">
                  <c:v>124.08</c:v>
                </c:pt>
                <c:pt idx="83">
                  <c:v>123.76</c:v>
                </c:pt>
                <c:pt idx="84">
                  <c:v>123.35</c:v>
                </c:pt>
                <c:pt idx="85">
                  <c:v>122.77</c:v>
                </c:pt>
                <c:pt idx="86">
                  <c:v>122.46</c:v>
                </c:pt>
                <c:pt idx="87">
                  <c:v>122.15</c:v>
                </c:pt>
                <c:pt idx="88">
                  <c:v>121.81</c:v>
                </c:pt>
                <c:pt idx="89">
                  <c:v>121.46</c:v>
                </c:pt>
                <c:pt idx="90">
                  <c:v>121.03</c:v>
                </c:pt>
                <c:pt idx="91">
                  <c:v>120.66</c:v>
                </c:pt>
                <c:pt idx="92">
                  <c:v>120.33</c:v>
                </c:pt>
                <c:pt idx="93">
                  <c:v>120.13</c:v>
                </c:pt>
                <c:pt idx="94">
                  <c:v>119.93</c:v>
                </c:pt>
                <c:pt idx="95">
                  <c:v>119.66</c:v>
                </c:pt>
                <c:pt idx="96">
                  <c:v>119.49</c:v>
                </c:pt>
                <c:pt idx="97">
                  <c:v>119.25</c:v>
                </c:pt>
                <c:pt idx="98">
                  <c:v>119.0</c:v>
                </c:pt>
                <c:pt idx="99">
                  <c:v>118.65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Greater-Than Conditon(CA)</c:v>
                </c:pt>
              </c:strCache>
            </c:strRef>
          </c:tx>
          <c:spPr>
            <a:ln w="50800">
              <a:solidFill>
                <a:schemeClr val="accent3"/>
              </a:solidFill>
              <a:prstDash val="sysDot"/>
            </a:ln>
          </c:spPr>
          <c:marker>
            <c:symbol val="none"/>
          </c:marker>
          <c:cat>
            <c:numRef>
              <c:f>Sheet1!$A$2:$A$101</c:f>
              <c:numCache>
                <c:formatCode>General</c:formatCode>
                <c:ptCount val="10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</c:numCache>
            </c:numRef>
          </c:cat>
          <c:val>
            <c:numRef>
              <c:f>Sheet1!$E$2:$E$101</c:f>
              <c:numCache>
                <c:formatCode>General</c:formatCode>
                <c:ptCount val="100"/>
                <c:pt idx="0">
                  <c:v>155.55</c:v>
                </c:pt>
                <c:pt idx="1">
                  <c:v>175.99</c:v>
                </c:pt>
                <c:pt idx="2">
                  <c:v>177.06</c:v>
                </c:pt>
                <c:pt idx="3">
                  <c:v>178.42</c:v>
                </c:pt>
                <c:pt idx="4">
                  <c:v>180.69</c:v>
                </c:pt>
                <c:pt idx="5">
                  <c:v>182.96</c:v>
                </c:pt>
                <c:pt idx="6">
                  <c:v>185.97</c:v>
                </c:pt>
                <c:pt idx="7">
                  <c:v>189.62</c:v>
                </c:pt>
                <c:pt idx="8">
                  <c:v>193.54</c:v>
                </c:pt>
                <c:pt idx="9">
                  <c:v>197.36</c:v>
                </c:pt>
                <c:pt idx="10">
                  <c:v>201.37</c:v>
                </c:pt>
                <c:pt idx="11">
                  <c:v>204.22</c:v>
                </c:pt>
                <c:pt idx="12">
                  <c:v>207.36</c:v>
                </c:pt>
                <c:pt idx="13">
                  <c:v>210.48</c:v>
                </c:pt>
                <c:pt idx="14">
                  <c:v>213.44</c:v>
                </c:pt>
                <c:pt idx="15">
                  <c:v>216.37</c:v>
                </c:pt>
                <c:pt idx="16">
                  <c:v>219.47</c:v>
                </c:pt>
                <c:pt idx="17">
                  <c:v>221.99</c:v>
                </c:pt>
                <c:pt idx="18">
                  <c:v>224.29</c:v>
                </c:pt>
                <c:pt idx="19">
                  <c:v>226.34</c:v>
                </c:pt>
                <c:pt idx="20">
                  <c:v>228.37</c:v>
                </c:pt>
                <c:pt idx="21">
                  <c:v>229.3</c:v>
                </c:pt>
                <c:pt idx="22">
                  <c:v>229.35</c:v>
                </c:pt>
                <c:pt idx="23">
                  <c:v>229.43</c:v>
                </c:pt>
                <c:pt idx="24">
                  <c:v>229.45</c:v>
                </c:pt>
                <c:pt idx="25">
                  <c:v>228.43</c:v>
                </c:pt>
                <c:pt idx="26">
                  <c:v>226.95</c:v>
                </c:pt>
                <c:pt idx="27">
                  <c:v>225.17</c:v>
                </c:pt>
                <c:pt idx="28">
                  <c:v>223.23</c:v>
                </c:pt>
                <c:pt idx="29">
                  <c:v>221.2</c:v>
                </c:pt>
                <c:pt idx="30">
                  <c:v>218.73</c:v>
                </c:pt>
                <c:pt idx="31">
                  <c:v>216.49</c:v>
                </c:pt>
                <c:pt idx="32">
                  <c:v>213.95</c:v>
                </c:pt>
                <c:pt idx="33">
                  <c:v>211.57</c:v>
                </c:pt>
                <c:pt idx="34">
                  <c:v>208.98</c:v>
                </c:pt>
                <c:pt idx="35">
                  <c:v>206.51</c:v>
                </c:pt>
                <c:pt idx="36">
                  <c:v>204.31</c:v>
                </c:pt>
                <c:pt idx="37">
                  <c:v>202.35</c:v>
                </c:pt>
                <c:pt idx="38">
                  <c:v>200.04</c:v>
                </c:pt>
                <c:pt idx="39">
                  <c:v>197.34</c:v>
                </c:pt>
                <c:pt idx="40">
                  <c:v>194.75</c:v>
                </c:pt>
                <c:pt idx="41">
                  <c:v>192.27</c:v>
                </c:pt>
                <c:pt idx="42">
                  <c:v>189.86</c:v>
                </c:pt>
                <c:pt idx="43">
                  <c:v>187.31</c:v>
                </c:pt>
                <c:pt idx="44">
                  <c:v>184.81</c:v>
                </c:pt>
                <c:pt idx="45">
                  <c:v>183.03</c:v>
                </c:pt>
                <c:pt idx="46">
                  <c:v>180.54</c:v>
                </c:pt>
                <c:pt idx="47">
                  <c:v>178.63</c:v>
                </c:pt>
                <c:pt idx="48">
                  <c:v>175.67</c:v>
                </c:pt>
                <c:pt idx="49">
                  <c:v>173.59</c:v>
                </c:pt>
                <c:pt idx="50">
                  <c:v>171.43</c:v>
                </c:pt>
                <c:pt idx="51">
                  <c:v>169.28</c:v>
                </c:pt>
                <c:pt idx="52">
                  <c:v>167.39</c:v>
                </c:pt>
                <c:pt idx="53">
                  <c:v>165.65</c:v>
                </c:pt>
                <c:pt idx="54">
                  <c:v>163.38</c:v>
                </c:pt>
                <c:pt idx="55">
                  <c:v>161.68</c:v>
                </c:pt>
                <c:pt idx="56">
                  <c:v>159.86</c:v>
                </c:pt>
                <c:pt idx="57">
                  <c:v>157.75</c:v>
                </c:pt>
                <c:pt idx="58">
                  <c:v>156.65</c:v>
                </c:pt>
                <c:pt idx="59">
                  <c:v>155.16</c:v>
                </c:pt>
                <c:pt idx="60">
                  <c:v>153.61</c:v>
                </c:pt>
                <c:pt idx="61">
                  <c:v>152.2</c:v>
                </c:pt>
                <c:pt idx="62">
                  <c:v>150.66</c:v>
                </c:pt>
                <c:pt idx="63">
                  <c:v>148.99</c:v>
                </c:pt>
                <c:pt idx="64">
                  <c:v>147.79</c:v>
                </c:pt>
                <c:pt idx="65">
                  <c:v>146.47</c:v>
                </c:pt>
                <c:pt idx="66">
                  <c:v>144.97</c:v>
                </c:pt>
                <c:pt idx="67">
                  <c:v>143.68</c:v>
                </c:pt>
                <c:pt idx="68">
                  <c:v>142.82</c:v>
                </c:pt>
                <c:pt idx="69">
                  <c:v>141.8</c:v>
                </c:pt>
                <c:pt idx="70">
                  <c:v>140.61</c:v>
                </c:pt>
                <c:pt idx="71">
                  <c:v>139.36</c:v>
                </c:pt>
                <c:pt idx="72">
                  <c:v>138.2</c:v>
                </c:pt>
                <c:pt idx="73">
                  <c:v>137.06</c:v>
                </c:pt>
                <c:pt idx="74">
                  <c:v>136.25</c:v>
                </c:pt>
                <c:pt idx="75">
                  <c:v>135.32</c:v>
                </c:pt>
                <c:pt idx="76">
                  <c:v>134.75</c:v>
                </c:pt>
                <c:pt idx="77">
                  <c:v>134.01</c:v>
                </c:pt>
                <c:pt idx="78">
                  <c:v>133.2</c:v>
                </c:pt>
                <c:pt idx="79">
                  <c:v>132.63</c:v>
                </c:pt>
                <c:pt idx="80">
                  <c:v>131.84</c:v>
                </c:pt>
                <c:pt idx="81">
                  <c:v>131.31</c:v>
                </c:pt>
                <c:pt idx="82">
                  <c:v>130.6</c:v>
                </c:pt>
                <c:pt idx="83">
                  <c:v>130.06</c:v>
                </c:pt>
                <c:pt idx="84">
                  <c:v>129.46</c:v>
                </c:pt>
                <c:pt idx="85">
                  <c:v>128.94</c:v>
                </c:pt>
                <c:pt idx="86">
                  <c:v>128.4</c:v>
                </c:pt>
                <c:pt idx="87">
                  <c:v>127.88</c:v>
                </c:pt>
                <c:pt idx="88">
                  <c:v>127.23</c:v>
                </c:pt>
                <c:pt idx="89">
                  <c:v>126.59</c:v>
                </c:pt>
                <c:pt idx="90">
                  <c:v>126.17</c:v>
                </c:pt>
                <c:pt idx="91">
                  <c:v>125.87</c:v>
                </c:pt>
                <c:pt idx="92">
                  <c:v>125.44</c:v>
                </c:pt>
                <c:pt idx="93">
                  <c:v>125.11</c:v>
                </c:pt>
                <c:pt idx="94">
                  <c:v>124.89</c:v>
                </c:pt>
                <c:pt idx="95">
                  <c:v>124.67</c:v>
                </c:pt>
                <c:pt idx="96">
                  <c:v>124.21</c:v>
                </c:pt>
                <c:pt idx="97">
                  <c:v>123.96</c:v>
                </c:pt>
                <c:pt idx="98">
                  <c:v>123.72</c:v>
                </c:pt>
                <c:pt idx="99">
                  <c:v>123.48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Less-Than Condition(GA)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Sheet1!$A$2:$A$101</c:f>
              <c:numCache>
                <c:formatCode>General</c:formatCode>
                <c:ptCount val="10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</c:numCache>
            </c:numRef>
          </c:cat>
          <c:val>
            <c:numRef>
              <c:f>Sheet1!$F$2:$F$101</c:f>
              <c:numCache>
                <c:formatCode>General</c:formatCode>
                <c:ptCount val="100"/>
                <c:pt idx="0">
                  <c:v>152.45</c:v>
                </c:pt>
                <c:pt idx="1">
                  <c:v>177.76</c:v>
                </c:pt>
                <c:pt idx="2">
                  <c:v>180.25</c:v>
                </c:pt>
                <c:pt idx="3">
                  <c:v>183.9</c:v>
                </c:pt>
                <c:pt idx="4">
                  <c:v>189.34</c:v>
                </c:pt>
                <c:pt idx="5">
                  <c:v>195.62</c:v>
                </c:pt>
                <c:pt idx="6">
                  <c:v>203.0</c:v>
                </c:pt>
                <c:pt idx="7">
                  <c:v>209.84</c:v>
                </c:pt>
                <c:pt idx="8">
                  <c:v>215.45</c:v>
                </c:pt>
                <c:pt idx="9">
                  <c:v>221.43</c:v>
                </c:pt>
                <c:pt idx="10">
                  <c:v>227.01</c:v>
                </c:pt>
                <c:pt idx="11">
                  <c:v>233.32</c:v>
                </c:pt>
                <c:pt idx="12">
                  <c:v>237.18</c:v>
                </c:pt>
                <c:pt idx="13">
                  <c:v>239.81</c:v>
                </c:pt>
                <c:pt idx="14">
                  <c:v>241.34</c:v>
                </c:pt>
                <c:pt idx="15">
                  <c:v>240.95</c:v>
                </c:pt>
                <c:pt idx="16">
                  <c:v>239.72</c:v>
                </c:pt>
                <c:pt idx="17">
                  <c:v>238.95</c:v>
                </c:pt>
                <c:pt idx="18">
                  <c:v>237.76</c:v>
                </c:pt>
                <c:pt idx="19">
                  <c:v>236.06</c:v>
                </c:pt>
                <c:pt idx="20">
                  <c:v>234.4</c:v>
                </c:pt>
                <c:pt idx="21">
                  <c:v>232.78</c:v>
                </c:pt>
                <c:pt idx="22">
                  <c:v>230.4</c:v>
                </c:pt>
                <c:pt idx="23">
                  <c:v>228.15</c:v>
                </c:pt>
                <c:pt idx="24">
                  <c:v>225.3</c:v>
                </c:pt>
                <c:pt idx="25">
                  <c:v>222.77</c:v>
                </c:pt>
                <c:pt idx="26">
                  <c:v>220.19</c:v>
                </c:pt>
                <c:pt idx="27">
                  <c:v>217.09</c:v>
                </c:pt>
                <c:pt idx="28">
                  <c:v>213.82</c:v>
                </c:pt>
                <c:pt idx="29">
                  <c:v>210.94</c:v>
                </c:pt>
                <c:pt idx="30">
                  <c:v>207.71</c:v>
                </c:pt>
                <c:pt idx="31">
                  <c:v>204.75</c:v>
                </c:pt>
                <c:pt idx="32">
                  <c:v>202.29</c:v>
                </c:pt>
                <c:pt idx="33">
                  <c:v>199.49</c:v>
                </c:pt>
                <c:pt idx="34">
                  <c:v>197.48</c:v>
                </c:pt>
                <c:pt idx="35">
                  <c:v>195.07</c:v>
                </c:pt>
                <c:pt idx="36">
                  <c:v>192.85</c:v>
                </c:pt>
                <c:pt idx="37">
                  <c:v>190.58</c:v>
                </c:pt>
                <c:pt idx="38">
                  <c:v>188.94</c:v>
                </c:pt>
                <c:pt idx="39">
                  <c:v>187.06</c:v>
                </c:pt>
                <c:pt idx="40">
                  <c:v>185.01</c:v>
                </c:pt>
                <c:pt idx="41">
                  <c:v>183.05</c:v>
                </c:pt>
                <c:pt idx="42">
                  <c:v>181.47</c:v>
                </c:pt>
                <c:pt idx="43">
                  <c:v>179.78</c:v>
                </c:pt>
                <c:pt idx="44">
                  <c:v>178.12</c:v>
                </c:pt>
                <c:pt idx="45">
                  <c:v>176.61</c:v>
                </c:pt>
                <c:pt idx="46">
                  <c:v>175.62</c:v>
                </c:pt>
                <c:pt idx="47">
                  <c:v>174.47</c:v>
                </c:pt>
                <c:pt idx="48">
                  <c:v>173.43</c:v>
                </c:pt>
                <c:pt idx="49">
                  <c:v>172.15</c:v>
                </c:pt>
                <c:pt idx="50">
                  <c:v>170.99</c:v>
                </c:pt>
                <c:pt idx="51">
                  <c:v>169.67</c:v>
                </c:pt>
                <c:pt idx="52">
                  <c:v>168.66</c:v>
                </c:pt>
                <c:pt idx="53">
                  <c:v>167.73</c:v>
                </c:pt>
                <c:pt idx="54">
                  <c:v>166.73</c:v>
                </c:pt>
                <c:pt idx="55">
                  <c:v>165.85</c:v>
                </c:pt>
                <c:pt idx="56">
                  <c:v>164.83</c:v>
                </c:pt>
                <c:pt idx="57">
                  <c:v>163.9</c:v>
                </c:pt>
                <c:pt idx="58">
                  <c:v>162.75</c:v>
                </c:pt>
                <c:pt idx="59">
                  <c:v>161.71</c:v>
                </c:pt>
                <c:pt idx="60">
                  <c:v>160.72</c:v>
                </c:pt>
                <c:pt idx="61">
                  <c:v>159.92</c:v>
                </c:pt>
                <c:pt idx="62">
                  <c:v>158.99</c:v>
                </c:pt>
                <c:pt idx="63">
                  <c:v>158.08</c:v>
                </c:pt>
                <c:pt idx="64">
                  <c:v>157.25</c:v>
                </c:pt>
                <c:pt idx="65">
                  <c:v>156.68</c:v>
                </c:pt>
                <c:pt idx="66">
                  <c:v>156.05</c:v>
                </c:pt>
                <c:pt idx="67">
                  <c:v>155.49</c:v>
                </c:pt>
                <c:pt idx="68">
                  <c:v>154.87</c:v>
                </c:pt>
                <c:pt idx="69">
                  <c:v>154.29</c:v>
                </c:pt>
                <c:pt idx="70">
                  <c:v>153.74</c:v>
                </c:pt>
                <c:pt idx="71">
                  <c:v>153.12</c:v>
                </c:pt>
                <c:pt idx="72">
                  <c:v>152.61</c:v>
                </c:pt>
                <c:pt idx="73">
                  <c:v>152.17</c:v>
                </c:pt>
                <c:pt idx="74">
                  <c:v>151.68</c:v>
                </c:pt>
                <c:pt idx="75">
                  <c:v>151.26</c:v>
                </c:pt>
                <c:pt idx="76">
                  <c:v>150.91</c:v>
                </c:pt>
                <c:pt idx="77">
                  <c:v>150.65</c:v>
                </c:pt>
                <c:pt idx="78">
                  <c:v>150.31</c:v>
                </c:pt>
                <c:pt idx="79">
                  <c:v>149.98</c:v>
                </c:pt>
                <c:pt idx="80">
                  <c:v>149.53</c:v>
                </c:pt>
                <c:pt idx="81">
                  <c:v>149.25</c:v>
                </c:pt>
                <c:pt idx="82">
                  <c:v>148.93</c:v>
                </c:pt>
                <c:pt idx="83">
                  <c:v>148.64</c:v>
                </c:pt>
                <c:pt idx="84">
                  <c:v>148.38</c:v>
                </c:pt>
                <c:pt idx="85">
                  <c:v>148.09</c:v>
                </c:pt>
                <c:pt idx="86">
                  <c:v>147.78</c:v>
                </c:pt>
                <c:pt idx="87">
                  <c:v>147.5</c:v>
                </c:pt>
                <c:pt idx="88">
                  <c:v>147.31</c:v>
                </c:pt>
                <c:pt idx="89">
                  <c:v>147.06</c:v>
                </c:pt>
                <c:pt idx="90">
                  <c:v>146.77</c:v>
                </c:pt>
                <c:pt idx="91">
                  <c:v>146.48</c:v>
                </c:pt>
                <c:pt idx="92">
                  <c:v>146.23</c:v>
                </c:pt>
                <c:pt idx="93">
                  <c:v>145.85</c:v>
                </c:pt>
                <c:pt idx="94">
                  <c:v>145.56</c:v>
                </c:pt>
                <c:pt idx="95">
                  <c:v>145.31</c:v>
                </c:pt>
                <c:pt idx="96">
                  <c:v>145.03</c:v>
                </c:pt>
                <c:pt idx="97">
                  <c:v>144.77</c:v>
                </c:pt>
                <c:pt idx="98">
                  <c:v>144.52</c:v>
                </c:pt>
                <c:pt idx="99">
                  <c:v>144.36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Less-Than Condition(CA)</c:v>
                </c:pt>
              </c:strCache>
            </c:strRef>
          </c:tx>
          <c:spPr>
            <a:ln w="50800">
              <a:solidFill>
                <a:srgbClr val="C00000"/>
              </a:solidFill>
              <a:prstDash val="sysDot"/>
            </a:ln>
          </c:spPr>
          <c:marker>
            <c:symbol val="none"/>
          </c:marker>
          <c:cat>
            <c:numRef>
              <c:f>Sheet1!$A$2:$A$101</c:f>
              <c:numCache>
                <c:formatCode>General</c:formatCode>
                <c:ptCount val="10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</c:numCache>
            </c:numRef>
          </c:cat>
          <c:val>
            <c:numRef>
              <c:f>Sheet1!$G$2:$G$101</c:f>
              <c:numCache>
                <c:formatCode>General</c:formatCode>
                <c:ptCount val="100"/>
                <c:pt idx="0">
                  <c:v>152.53</c:v>
                </c:pt>
                <c:pt idx="1">
                  <c:v>177.62</c:v>
                </c:pt>
                <c:pt idx="2">
                  <c:v>180.25</c:v>
                </c:pt>
                <c:pt idx="3">
                  <c:v>183.72</c:v>
                </c:pt>
                <c:pt idx="4">
                  <c:v>188.29</c:v>
                </c:pt>
                <c:pt idx="5">
                  <c:v>194.37</c:v>
                </c:pt>
                <c:pt idx="6">
                  <c:v>201.92</c:v>
                </c:pt>
                <c:pt idx="7">
                  <c:v>209.3</c:v>
                </c:pt>
                <c:pt idx="8">
                  <c:v>215.3</c:v>
                </c:pt>
                <c:pt idx="9">
                  <c:v>221.83</c:v>
                </c:pt>
                <c:pt idx="10">
                  <c:v>227.55</c:v>
                </c:pt>
                <c:pt idx="11">
                  <c:v>233.22</c:v>
                </c:pt>
                <c:pt idx="12">
                  <c:v>237.43</c:v>
                </c:pt>
                <c:pt idx="13">
                  <c:v>240.59</c:v>
                </c:pt>
                <c:pt idx="14">
                  <c:v>241.45</c:v>
                </c:pt>
                <c:pt idx="15">
                  <c:v>241.51</c:v>
                </c:pt>
                <c:pt idx="16">
                  <c:v>241.07</c:v>
                </c:pt>
                <c:pt idx="17">
                  <c:v>239.6</c:v>
                </c:pt>
                <c:pt idx="18">
                  <c:v>238.81</c:v>
                </c:pt>
                <c:pt idx="19">
                  <c:v>237.78</c:v>
                </c:pt>
                <c:pt idx="20">
                  <c:v>236.28</c:v>
                </c:pt>
                <c:pt idx="21">
                  <c:v>235.23</c:v>
                </c:pt>
                <c:pt idx="22">
                  <c:v>234.09</c:v>
                </c:pt>
                <c:pt idx="23">
                  <c:v>232.92</c:v>
                </c:pt>
                <c:pt idx="24">
                  <c:v>231.35</c:v>
                </c:pt>
                <c:pt idx="25">
                  <c:v>229.76</c:v>
                </c:pt>
                <c:pt idx="26">
                  <c:v>228.47</c:v>
                </c:pt>
                <c:pt idx="27">
                  <c:v>226.75</c:v>
                </c:pt>
                <c:pt idx="28">
                  <c:v>224.94</c:v>
                </c:pt>
                <c:pt idx="29">
                  <c:v>223.03</c:v>
                </c:pt>
                <c:pt idx="30">
                  <c:v>220.78</c:v>
                </c:pt>
                <c:pt idx="31">
                  <c:v>218.63</c:v>
                </c:pt>
                <c:pt idx="32">
                  <c:v>216.33</c:v>
                </c:pt>
                <c:pt idx="33">
                  <c:v>214.17</c:v>
                </c:pt>
                <c:pt idx="34">
                  <c:v>212.15</c:v>
                </c:pt>
                <c:pt idx="35">
                  <c:v>210.07</c:v>
                </c:pt>
                <c:pt idx="36">
                  <c:v>208.01</c:v>
                </c:pt>
                <c:pt idx="37">
                  <c:v>206.56</c:v>
                </c:pt>
                <c:pt idx="38">
                  <c:v>204.88</c:v>
                </c:pt>
                <c:pt idx="39">
                  <c:v>202.41</c:v>
                </c:pt>
                <c:pt idx="40">
                  <c:v>200.1</c:v>
                </c:pt>
                <c:pt idx="41">
                  <c:v>198.1</c:v>
                </c:pt>
                <c:pt idx="42">
                  <c:v>195.6</c:v>
                </c:pt>
                <c:pt idx="43">
                  <c:v>193.51</c:v>
                </c:pt>
                <c:pt idx="44">
                  <c:v>191.76</c:v>
                </c:pt>
                <c:pt idx="45">
                  <c:v>190.26</c:v>
                </c:pt>
                <c:pt idx="46">
                  <c:v>189.08</c:v>
                </c:pt>
                <c:pt idx="47">
                  <c:v>187.37</c:v>
                </c:pt>
                <c:pt idx="48">
                  <c:v>186.09</c:v>
                </c:pt>
                <c:pt idx="49">
                  <c:v>185.07</c:v>
                </c:pt>
                <c:pt idx="50">
                  <c:v>184.26</c:v>
                </c:pt>
                <c:pt idx="51">
                  <c:v>183.02</c:v>
                </c:pt>
                <c:pt idx="52">
                  <c:v>181.89</c:v>
                </c:pt>
                <c:pt idx="53">
                  <c:v>180.74</c:v>
                </c:pt>
                <c:pt idx="54">
                  <c:v>179.59</c:v>
                </c:pt>
                <c:pt idx="55">
                  <c:v>178.47</c:v>
                </c:pt>
                <c:pt idx="56">
                  <c:v>177.62</c:v>
                </c:pt>
                <c:pt idx="57">
                  <c:v>176.39</c:v>
                </c:pt>
                <c:pt idx="58">
                  <c:v>175.49</c:v>
                </c:pt>
                <c:pt idx="59">
                  <c:v>174.36</c:v>
                </c:pt>
                <c:pt idx="60">
                  <c:v>173.19</c:v>
                </c:pt>
                <c:pt idx="61">
                  <c:v>171.95</c:v>
                </c:pt>
                <c:pt idx="62">
                  <c:v>170.59</c:v>
                </c:pt>
                <c:pt idx="63">
                  <c:v>169.74</c:v>
                </c:pt>
                <c:pt idx="64">
                  <c:v>168.81</c:v>
                </c:pt>
                <c:pt idx="65">
                  <c:v>168.16</c:v>
                </c:pt>
                <c:pt idx="66">
                  <c:v>167.21</c:v>
                </c:pt>
                <c:pt idx="67">
                  <c:v>166.18</c:v>
                </c:pt>
                <c:pt idx="68">
                  <c:v>165.35</c:v>
                </c:pt>
                <c:pt idx="69">
                  <c:v>164.47</c:v>
                </c:pt>
                <c:pt idx="70">
                  <c:v>163.6</c:v>
                </c:pt>
                <c:pt idx="71">
                  <c:v>162.6</c:v>
                </c:pt>
                <c:pt idx="72">
                  <c:v>161.73</c:v>
                </c:pt>
                <c:pt idx="73">
                  <c:v>161.3</c:v>
                </c:pt>
                <c:pt idx="74">
                  <c:v>160.83</c:v>
                </c:pt>
                <c:pt idx="75">
                  <c:v>160.14</c:v>
                </c:pt>
                <c:pt idx="76">
                  <c:v>159.78</c:v>
                </c:pt>
                <c:pt idx="77">
                  <c:v>159.22</c:v>
                </c:pt>
                <c:pt idx="78">
                  <c:v>158.58</c:v>
                </c:pt>
                <c:pt idx="79">
                  <c:v>158.05</c:v>
                </c:pt>
                <c:pt idx="80">
                  <c:v>157.5</c:v>
                </c:pt>
                <c:pt idx="81">
                  <c:v>156.92</c:v>
                </c:pt>
                <c:pt idx="82">
                  <c:v>156.25</c:v>
                </c:pt>
                <c:pt idx="83">
                  <c:v>155.73</c:v>
                </c:pt>
                <c:pt idx="84">
                  <c:v>155.26</c:v>
                </c:pt>
                <c:pt idx="85">
                  <c:v>154.55</c:v>
                </c:pt>
                <c:pt idx="86">
                  <c:v>154.15</c:v>
                </c:pt>
                <c:pt idx="87">
                  <c:v>153.78</c:v>
                </c:pt>
                <c:pt idx="88">
                  <c:v>153.27</c:v>
                </c:pt>
                <c:pt idx="89">
                  <c:v>152.93</c:v>
                </c:pt>
                <c:pt idx="90">
                  <c:v>152.47</c:v>
                </c:pt>
                <c:pt idx="91">
                  <c:v>151.96</c:v>
                </c:pt>
                <c:pt idx="92">
                  <c:v>151.43</c:v>
                </c:pt>
                <c:pt idx="93">
                  <c:v>151.1</c:v>
                </c:pt>
                <c:pt idx="94">
                  <c:v>150.66</c:v>
                </c:pt>
                <c:pt idx="95">
                  <c:v>150.16</c:v>
                </c:pt>
                <c:pt idx="96">
                  <c:v>149.77</c:v>
                </c:pt>
                <c:pt idx="97">
                  <c:v>149.35</c:v>
                </c:pt>
                <c:pt idx="98">
                  <c:v>149.06</c:v>
                </c:pt>
                <c:pt idx="99">
                  <c:v>148.61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Both Conditions(GA)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Sheet1!$A$2:$A$101</c:f>
              <c:numCache>
                <c:formatCode>General</c:formatCode>
                <c:ptCount val="10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</c:numCache>
            </c:numRef>
          </c:cat>
          <c:val>
            <c:numRef>
              <c:f>Sheet1!$H$2:$H$101</c:f>
              <c:numCache>
                <c:formatCode>General</c:formatCode>
                <c:ptCount val="100"/>
                <c:pt idx="0">
                  <c:v>153.83</c:v>
                </c:pt>
                <c:pt idx="1">
                  <c:v>176.85</c:v>
                </c:pt>
                <c:pt idx="2">
                  <c:v>178.66</c:v>
                </c:pt>
                <c:pt idx="3">
                  <c:v>181.1</c:v>
                </c:pt>
                <c:pt idx="4">
                  <c:v>184.64</c:v>
                </c:pt>
                <c:pt idx="5">
                  <c:v>188.29</c:v>
                </c:pt>
                <c:pt idx="6">
                  <c:v>192.8</c:v>
                </c:pt>
                <c:pt idx="7">
                  <c:v>197.94</c:v>
                </c:pt>
                <c:pt idx="8">
                  <c:v>203.47</c:v>
                </c:pt>
                <c:pt idx="9">
                  <c:v>208.07</c:v>
                </c:pt>
                <c:pt idx="10">
                  <c:v>212.27</c:v>
                </c:pt>
                <c:pt idx="11">
                  <c:v>216.08</c:v>
                </c:pt>
                <c:pt idx="12">
                  <c:v>219.48</c:v>
                </c:pt>
                <c:pt idx="13">
                  <c:v>222.74</c:v>
                </c:pt>
                <c:pt idx="14">
                  <c:v>226.12</c:v>
                </c:pt>
                <c:pt idx="15">
                  <c:v>228.77</c:v>
                </c:pt>
                <c:pt idx="16">
                  <c:v>230.75</c:v>
                </c:pt>
                <c:pt idx="17">
                  <c:v>232.51</c:v>
                </c:pt>
                <c:pt idx="18">
                  <c:v>231.99</c:v>
                </c:pt>
                <c:pt idx="19">
                  <c:v>232.21</c:v>
                </c:pt>
                <c:pt idx="20">
                  <c:v>230.91</c:v>
                </c:pt>
                <c:pt idx="21">
                  <c:v>229.49</c:v>
                </c:pt>
                <c:pt idx="22">
                  <c:v>227.98</c:v>
                </c:pt>
                <c:pt idx="23">
                  <c:v>226.15</c:v>
                </c:pt>
                <c:pt idx="24">
                  <c:v>224.12</c:v>
                </c:pt>
                <c:pt idx="25">
                  <c:v>222.05</c:v>
                </c:pt>
                <c:pt idx="26">
                  <c:v>218.87</c:v>
                </c:pt>
                <c:pt idx="27">
                  <c:v>215.89</c:v>
                </c:pt>
                <c:pt idx="28">
                  <c:v>213.02</c:v>
                </c:pt>
                <c:pt idx="29">
                  <c:v>210.09</c:v>
                </c:pt>
                <c:pt idx="30">
                  <c:v>206.56</c:v>
                </c:pt>
                <c:pt idx="31">
                  <c:v>203.32</c:v>
                </c:pt>
                <c:pt idx="32">
                  <c:v>200.15</c:v>
                </c:pt>
                <c:pt idx="33">
                  <c:v>196.28</c:v>
                </c:pt>
                <c:pt idx="34">
                  <c:v>192.45</c:v>
                </c:pt>
                <c:pt idx="35">
                  <c:v>188.54</c:v>
                </c:pt>
                <c:pt idx="36">
                  <c:v>184.89</c:v>
                </c:pt>
                <c:pt idx="37">
                  <c:v>182.0</c:v>
                </c:pt>
                <c:pt idx="38">
                  <c:v>179.13</c:v>
                </c:pt>
                <c:pt idx="39">
                  <c:v>175.77</c:v>
                </c:pt>
                <c:pt idx="40">
                  <c:v>173.21</c:v>
                </c:pt>
                <c:pt idx="41">
                  <c:v>170.65</c:v>
                </c:pt>
                <c:pt idx="42">
                  <c:v>167.97</c:v>
                </c:pt>
                <c:pt idx="43">
                  <c:v>165.3</c:v>
                </c:pt>
                <c:pt idx="44">
                  <c:v>162.42</c:v>
                </c:pt>
                <c:pt idx="45">
                  <c:v>160.05</c:v>
                </c:pt>
                <c:pt idx="46">
                  <c:v>157.87</c:v>
                </c:pt>
                <c:pt idx="47">
                  <c:v>155.57</c:v>
                </c:pt>
                <c:pt idx="48">
                  <c:v>153.46</c:v>
                </c:pt>
                <c:pt idx="49">
                  <c:v>151.62</c:v>
                </c:pt>
                <c:pt idx="50">
                  <c:v>149.81</c:v>
                </c:pt>
                <c:pt idx="51">
                  <c:v>147.94</c:v>
                </c:pt>
                <c:pt idx="52">
                  <c:v>145.93</c:v>
                </c:pt>
                <c:pt idx="53">
                  <c:v>144.58</c:v>
                </c:pt>
                <c:pt idx="54">
                  <c:v>143.18</c:v>
                </c:pt>
                <c:pt idx="55">
                  <c:v>141.85</c:v>
                </c:pt>
                <c:pt idx="56">
                  <c:v>140.48</c:v>
                </c:pt>
                <c:pt idx="57">
                  <c:v>138.83</c:v>
                </c:pt>
                <c:pt idx="58">
                  <c:v>137.46</c:v>
                </c:pt>
                <c:pt idx="59">
                  <c:v>136.29</c:v>
                </c:pt>
                <c:pt idx="60">
                  <c:v>135.18</c:v>
                </c:pt>
                <c:pt idx="61">
                  <c:v>134.21</c:v>
                </c:pt>
                <c:pt idx="62">
                  <c:v>133.22</c:v>
                </c:pt>
                <c:pt idx="63">
                  <c:v>132.44</c:v>
                </c:pt>
                <c:pt idx="64">
                  <c:v>131.66</c:v>
                </c:pt>
                <c:pt idx="65">
                  <c:v>131.02</c:v>
                </c:pt>
                <c:pt idx="66">
                  <c:v>130.48</c:v>
                </c:pt>
                <c:pt idx="67">
                  <c:v>130.08</c:v>
                </c:pt>
                <c:pt idx="68">
                  <c:v>129.51</c:v>
                </c:pt>
                <c:pt idx="69">
                  <c:v>129.09</c:v>
                </c:pt>
                <c:pt idx="70">
                  <c:v>128.67</c:v>
                </c:pt>
                <c:pt idx="71">
                  <c:v>128.37</c:v>
                </c:pt>
                <c:pt idx="72">
                  <c:v>127.81</c:v>
                </c:pt>
                <c:pt idx="73">
                  <c:v>127.39</c:v>
                </c:pt>
                <c:pt idx="74">
                  <c:v>127.02</c:v>
                </c:pt>
                <c:pt idx="75">
                  <c:v>126.66</c:v>
                </c:pt>
                <c:pt idx="76">
                  <c:v>126.27</c:v>
                </c:pt>
                <c:pt idx="77">
                  <c:v>126.06</c:v>
                </c:pt>
                <c:pt idx="78">
                  <c:v>125.68</c:v>
                </c:pt>
                <c:pt idx="79">
                  <c:v>125.4</c:v>
                </c:pt>
                <c:pt idx="80">
                  <c:v>125.13</c:v>
                </c:pt>
                <c:pt idx="81">
                  <c:v>124.83</c:v>
                </c:pt>
                <c:pt idx="82">
                  <c:v>124.57</c:v>
                </c:pt>
                <c:pt idx="83">
                  <c:v>124.31</c:v>
                </c:pt>
                <c:pt idx="84">
                  <c:v>124.11</c:v>
                </c:pt>
                <c:pt idx="85">
                  <c:v>123.89</c:v>
                </c:pt>
                <c:pt idx="86">
                  <c:v>123.59</c:v>
                </c:pt>
                <c:pt idx="87">
                  <c:v>123.34</c:v>
                </c:pt>
                <c:pt idx="88">
                  <c:v>123.06</c:v>
                </c:pt>
                <c:pt idx="89">
                  <c:v>122.85</c:v>
                </c:pt>
                <c:pt idx="90">
                  <c:v>122.62</c:v>
                </c:pt>
                <c:pt idx="91">
                  <c:v>122.47</c:v>
                </c:pt>
                <c:pt idx="92">
                  <c:v>122.3</c:v>
                </c:pt>
                <c:pt idx="93">
                  <c:v>122.16</c:v>
                </c:pt>
                <c:pt idx="94">
                  <c:v>122.06</c:v>
                </c:pt>
                <c:pt idx="95">
                  <c:v>122.02</c:v>
                </c:pt>
                <c:pt idx="96">
                  <c:v>121.88</c:v>
                </c:pt>
                <c:pt idx="97">
                  <c:v>121.82</c:v>
                </c:pt>
                <c:pt idx="98">
                  <c:v>121.63</c:v>
                </c:pt>
                <c:pt idx="99">
                  <c:v>121.43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Both Conditions(CA)</c:v>
                </c:pt>
              </c:strCache>
            </c:strRef>
          </c:tx>
          <c:spPr>
            <a:ln w="50800">
              <a:prstDash val="sysDot"/>
            </a:ln>
          </c:spPr>
          <c:marker>
            <c:symbol val="none"/>
          </c:marker>
          <c:cat>
            <c:numRef>
              <c:f>Sheet1!$A$2:$A$101</c:f>
              <c:numCache>
                <c:formatCode>General</c:formatCode>
                <c:ptCount val="10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</c:numCache>
            </c:numRef>
          </c:cat>
          <c:val>
            <c:numRef>
              <c:f>Sheet1!$I$2:$I$101</c:f>
              <c:numCache>
                <c:formatCode>General</c:formatCode>
                <c:ptCount val="100"/>
                <c:pt idx="0">
                  <c:v>154.64</c:v>
                </c:pt>
                <c:pt idx="1">
                  <c:v>176.91</c:v>
                </c:pt>
                <c:pt idx="2">
                  <c:v>178.58</c:v>
                </c:pt>
                <c:pt idx="3">
                  <c:v>180.82</c:v>
                </c:pt>
                <c:pt idx="4">
                  <c:v>183.79</c:v>
                </c:pt>
                <c:pt idx="5">
                  <c:v>187.04</c:v>
                </c:pt>
                <c:pt idx="6">
                  <c:v>190.83</c:v>
                </c:pt>
                <c:pt idx="7">
                  <c:v>195.22</c:v>
                </c:pt>
                <c:pt idx="8">
                  <c:v>199.4</c:v>
                </c:pt>
                <c:pt idx="9">
                  <c:v>204.4</c:v>
                </c:pt>
                <c:pt idx="10">
                  <c:v>208.46</c:v>
                </c:pt>
                <c:pt idx="11">
                  <c:v>212.11</c:v>
                </c:pt>
                <c:pt idx="12">
                  <c:v>216.0</c:v>
                </c:pt>
                <c:pt idx="13">
                  <c:v>219.49</c:v>
                </c:pt>
                <c:pt idx="14">
                  <c:v>222.03</c:v>
                </c:pt>
                <c:pt idx="15">
                  <c:v>224.85</c:v>
                </c:pt>
                <c:pt idx="16">
                  <c:v>227.17</c:v>
                </c:pt>
                <c:pt idx="17">
                  <c:v>229.67</c:v>
                </c:pt>
                <c:pt idx="18">
                  <c:v>231.3</c:v>
                </c:pt>
                <c:pt idx="19">
                  <c:v>232.08</c:v>
                </c:pt>
                <c:pt idx="20">
                  <c:v>232.44</c:v>
                </c:pt>
                <c:pt idx="21">
                  <c:v>232.04</c:v>
                </c:pt>
                <c:pt idx="22">
                  <c:v>231.26</c:v>
                </c:pt>
                <c:pt idx="23">
                  <c:v>230.16</c:v>
                </c:pt>
                <c:pt idx="24">
                  <c:v>228.83</c:v>
                </c:pt>
                <c:pt idx="25">
                  <c:v>227.34</c:v>
                </c:pt>
                <c:pt idx="26">
                  <c:v>225.38</c:v>
                </c:pt>
                <c:pt idx="27">
                  <c:v>223.84</c:v>
                </c:pt>
                <c:pt idx="28">
                  <c:v>221.86</c:v>
                </c:pt>
                <c:pt idx="29">
                  <c:v>219.44</c:v>
                </c:pt>
                <c:pt idx="30">
                  <c:v>217.55</c:v>
                </c:pt>
                <c:pt idx="31">
                  <c:v>215.26</c:v>
                </c:pt>
                <c:pt idx="32">
                  <c:v>212.98</c:v>
                </c:pt>
                <c:pt idx="33">
                  <c:v>210.29</c:v>
                </c:pt>
                <c:pt idx="34">
                  <c:v>207.72</c:v>
                </c:pt>
                <c:pt idx="35">
                  <c:v>205.19</c:v>
                </c:pt>
                <c:pt idx="36">
                  <c:v>202.43</c:v>
                </c:pt>
                <c:pt idx="37">
                  <c:v>199.83</c:v>
                </c:pt>
                <c:pt idx="38">
                  <c:v>197.35</c:v>
                </c:pt>
                <c:pt idx="39">
                  <c:v>194.51</c:v>
                </c:pt>
                <c:pt idx="40">
                  <c:v>191.05</c:v>
                </c:pt>
                <c:pt idx="41">
                  <c:v>188.41</c:v>
                </c:pt>
                <c:pt idx="42">
                  <c:v>185.42</c:v>
                </c:pt>
                <c:pt idx="43">
                  <c:v>182.43</c:v>
                </c:pt>
                <c:pt idx="44">
                  <c:v>179.82</c:v>
                </c:pt>
                <c:pt idx="45">
                  <c:v>176.97</c:v>
                </c:pt>
                <c:pt idx="46">
                  <c:v>174.47</c:v>
                </c:pt>
                <c:pt idx="47">
                  <c:v>171.66</c:v>
                </c:pt>
                <c:pt idx="48">
                  <c:v>169.79</c:v>
                </c:pt>
                <c:pt idx="49">
                  <c:v>167.56</c:v>
                </c:pt>
                <c:pt idx="50">
                  <c:v>165.32</c:v>
                </c:pt>
                <c:pt idx="51">
                  <c:v>163.73</c:v>
                </c:pt>
                <c:pt idx="52">
                  <c:v>161.7</c:v>
                </c:pt>
                <c:pt idx="53">
                  <c:v>160.01</c:v>
                </c:pt>
                <c:pt idx="54">
                  <c:v>158.11</c:v>
                </c:pt>
                <c:pt idx="55">
                  <c:v>156.32</c:v>
                </c:pt>
                <c:pt idx="56">
                  <c:v>154.98</c:v>
                </c:pt>
                <c:pt idx="57">
                  <c:v>153.31</c:v>
                </c:pt>
                <c:pt idx="58">
                  <c:v>152.17</c:v>
                </c:pt>
                <c:pt idx="59">
                  <c:v>150.7</c:v>
                </c:pt>
                <c:pt idx="60">
                  <c:v>149.64</c:v>
                </c:pt>
                <c:pt idx="61">
                  <c:v>148.45</c:v>
                </c:pt>
                <c:pt idx="62">
                  <c:v>147.11</c:v>
                </c:pt>
                <c:pt idx="63">
                  <c:v>145.84</c:v>
                </c:pt>
                <c:pt idx="64">
                  <c:v>144.65</c:v>
                </c:pt>
                <c:pt idx="65">
                  <c:v>143.15</c:v>
                </c:pt>
                <c:pt idx="66">
                  <c:v>142.13</c:v>
                </c:pt>
                <c:pt idx="67">
                  <c:v>141.13</c:v>
                </c:pt>
                <c:pt idx="68">
                  <c:v>140.4</c:v>
                </c:pt>
                <c:pt idx="69">
                  <c:v>139.46</c:v>
                </c:pt>
                <c:pt idx="70">
                  <c:v>138.58</c:v>
                </c:pt>
                <c:pt idx="71">
                  <c:v>138.05</c:v>
                </c:pt>
                <c:pt idx="72">
                  <c:v>137.2</c:v>
                </c:pt>
                <c:pt idx="73">
                  <c:v>136.51</c:v>
                </c:pt>
                <c:pt idx="74">
                  <c:v>135.76</c:v>
                </c:pt>
                <c:pt idx="75">
                  <c:v>135.13</c:v>
                </c:pt>
                <c:pt idx="76">
                  <c:v>134.49</c:v>
                </c:pt>
                <c:pt idx="77">
                  <c:v>133.88</c:v>
                </c:pt>
                <c:pt idx="78">
                  <c:v>133.37</c:v>
                </c:pt>
                <c:pt idx="79">
                  <c:v>132.92</c:v>
                </c:pt>
                <c:pt idx="80">
                  <c:v>132.58</c:v>
                </c:pt>
                <c:pt idx="81">
                  <c:v>132.14</c:v>
                </c:pt>
                <c:pt idx="82">
                  <c:v>131.64</c:v>
                </c:pt>
                <c:pt idx="83">
                  <c:v>131.13</c:v>
                </c:pt>
                <c:pt idx="84">
                  <c:v>130.77</c:v>
                </c:pt>
                <c:pt idx="85">
                  <c:v>130.19</c:v>
                </c:pt>
                <c:pt idx="86">
                  <c:v>129.87</c:v>
                </c:pt>
                <c:pt idx="87">
                  <c:v>129.53</c:v>
                </c:pt>
                <c:pt idx="88">
                  <c:v>129.02</c:v>
                </c:pt>
                <c:pt idx="89">
                  <c:v>128.65</c:v>
                </c:pt>
                <c:pt idx="90">
                  <c:v>128.16</c:v>
                </c:pt>
                <c:pt idx="91">
                  <c:v>127.93</c:v>
                </c:pt>
                <c:pt idx="92">
                  <c:v>127.55</c:v>
                </c:pt>
                <c:pt idx="93">
                  <c:v>127.31</c:v>
                </c:pt>
                <c:pt idx="94">
                  <c:v>127.28</c:v>
                </c:pt>
                <c:pt idx="95">
                  <c:v>127.04</c:v>
                </c:pt>
                <c:pt idx="96">
                  <c:v>126.84</c:v>
                </c:pt>
                <c:pt idx="97">
                  <c:v>126.7</c:v>
                </c:pt>
                <c:pt idx="98">
                  <c:v>126.48</c:v>
                </c:pt>
                <c:pt idx="99">
                  <c:v>126.37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8881576"/>
        <c:axId val="-2118875976"/>
      </c:lineChart>
      <c:catAx>
        <c:axId val="-2118881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Generation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8875976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-2118875976"/>
        <c:scaling>
          <c:orientation val="minMax"/>
          <c:max val="250.0"/>
          <c:min val="100.0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 smtClean="0"/>
                  <a:t>Avg. Combat Time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88815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24700.0</c:v>
                </c:pt>
                <c:pt idx="1">
                  <c:v>7500.0</c:v>
                </c:pt>
                <c:pt idx="2">
                  <c:v>30.0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8482232"/>
        <c:axId val="-2118476616"/>
      </c:barChart>
      <c:catAx>
        <c:axId val="-2118482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aseline="0" dirty="0" smtClean="0"/>
                  <a:t>Number of Wins</a:t>
                </a:r>
                <a:endParaRPr lang="en-US" sz="1200" baseline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8476616"/>
        <c:crosses val="autoZero"/>
        <c:auto val="1"/>
        <c:lblAlgn val="ctr"/>
        <c:lblOffset val="100"/>
        <c:noMultiLvlLbl val="0"/>
      </c:catAx>
      <c:valAx>
        <c:axId val="-2118476616"/>
        <c:scaling>
          <c:logBase val="2.0"/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sz="1200" baseline="0" dirty="0" smtClean="0"/>
                  <a:t>Number of Chromosomes</a:t>
                </a:r>
                <a:endParaRPr lang="en-US" sz="1200" baseline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8482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1"/>
                <c:pt idx="0">
                  <c:v>Exhaustive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-1700.0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8494536"/>
        <c:axId val="-2118491528"/>
      </c:barChart>
      <c:catAx>
        <c:axId val="-2118494536"/>
        <c:scaling>
          <c:orientation val="minMax"/>
        </c:scaling>
        <c:delete val="0"/>
        <c:axPos val="t"/>
        <c:numFmt formatCode="General" sourceLinked="0"/>
        <c:majorTickMark val="out"/>
        <c:minorTickMark val="none"/>
        <c:tickLblPos val="high"/>
        <c:crossAx val="-2118491528"/>
        <c:crosses val="autoZero"/>
        <c:auto val="1"/>
        <c:lblAlgn val="ctr"/>
        <c:lblOffset val="100"/>
        <c:noMultiLvlLbl val="0"/>
      </c:catAx>
      <c:valAx>
        <c:axId val="-2118491528"/>
        <c:scaling>
          <c:orientation val="maxMin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sz="1200" baseline="0" dirty="0" smtClean="0"/>
                  <a:t>Avg. Score Difference</a:t>
                </a:r>
                <a:endParaRPr lang="en-US" sz="1200" baseline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8494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2"/>
                <c:pt idx="0">
                  <c:v>Exhaustive</c:v>
                </c:pt>
                <c:pt idx="1">
                  <c:v>CA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-1700.0</c:v>
                </c:pt>
                <c:pt idx="1">
                  <c:v>-1200.0</c:v>
                </c:pt>
                <c:pt idx="2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8511176"/>
        <c:axId val="-2118521720"/>
      </c:barChart>
      <c:catAx>
        <c:axId val="-2118511176"/>
        <c:scaling>
          <c:orientation val="minMax"/>
        </c:scaling>
        <c:delete val="0"/>
        <c:axPos val="t"/>
        <c:numFmt formatCode="General" sourceLinked="0"/>
        <c:majorTickMark val="out"/>
        <c:minorTickMark val="none"/>
        <c:tickLblPos val="high"/>
        <c:crossAx val="-2118521720"/>
        <c:crosses val="autoZero"/>
        <c:auto val="1"/>
        <c:lblAlgn val="ctr"/>
        <c:lblOffset val="100"/>
        <c:noMultiLvlLbl val="0"/>
      </c:catAx>
      <c:valAx>
        <c:axId val="-2118521720"/>
        <c:scaling>
          <c:orientation val="maxMin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sz="1200" baseline="0" dirty="0" smtClean="0"/>
                  <a:t>Avg. Score Difference</a:t>
                </a:r>
                <a:endParaRPr lang="en-US" sz="1200" baseline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8511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Exhaustive</c:v>
                </c:pt>
                <c:pt idx="1">
                  <c:v>CA</c:v>
                </c:pt>
                <c:pt idx="2">
                  <c:v>GA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-1700.0</c:v>
                </c:pt>
                <c:pt idx="1">
                  <c:v>-1200.0</c:v>
                </c:pt>
                <c:pt idx="2">
                  <c:v>-550.0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0389832"/>
        <c:axId val="-2118974360"/>
      </c:barChart>
      <c:catAx>
        <c:axId val="-2120389832"/>
        <c:scaling>
          <c:orientation val="minMax"/>
        </c:scaling>
        <c:delete val="0"/>
        <c:axPos val="t"/>
        <c:numFmt formatCode="General" sourceLinked="0"/>
        <c:majorTickMark val="out"/>
        <c:minorTickMark val="none"/>
        <c:tickLblPos val="high"/>
        <c:crossAx val="-2118974360"/>
        <c:crosses val="autoZero"/>
        <c:auto val="1"/>
        <c:lblAlgn val="ctr"/>
        <c:lblOffset val="100"/>
        <c:noMultiLvlLbl val="0"/>
      </c:catAx>
      <c:valAx>
        <c:axId val="-2118974360"/>
        <c:scaling>
          <c:orientation val="maxMin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sz="1200" baseline="0" dirty="0" smtClean="0"/>
                  <a:t>Avg. Score Difference</a:t>
                </a:r>
                <a:endParaRPr lang="en-US" sz="1200" baseline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0389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24700.0</c:v>
                </c:pt>
                <c:pt idx="1">
                  <c:v>7500.0</c:v>
                </c:pt>
                <c:pt idx="2">
                  <c:v>30.0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915768"/>
        <c:axId val="-2131910168"/>
      </c:barChart>
      <c:catAx>
        <c:axId val="-2131915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aseline="0" dirty="0" smtClean="0"/>
                  <a:t>Number of Wins</a:t>
                </a:r>
                <a:endParaRPr lang="en-US" sz="1200" baseline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1910168"/>
        <c:crosses val="autoZero"/>
        <c:auto val="1"/>
        <c:lblAlgn val="ctr"/>
        <c:lblOffset val="100"/>
        <c:noMultiLvlLbl val="0"/>
      </c:catAx>
      <c:valAx>
        <c:axId val="-2131910168"/>
        <c:scaling>
          <c:logBase val="2.0"/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sz="1200" baseline="0" dirty="0" smtClean="0"/>
                  <a:t>Number of Chromosomes</a:t>
                </a:r>
                <a:endParaRPr lang="en-US" sz="1200" baseline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1915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Exhaustive</c:v>
                </c:pt>
                <c:pt idx="1">
                  <c:v>CA</c:v>
                </c:pt>
                <c:pt idx="2">
                  <c:v>GA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-1700.0</c:v>
                </c:pt>
                <c:pt idx="1">
                  <c:v>-1200.0</c:v>
                </c:pt>
                <c:pt idx="2">
                  <c:v>-550.0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869288"/>
        <c:axId val="-2131866232"/>
      </c:barChart>
      <c:catAx>
        <c:axId val="-2131869288"/>
        <c:scaling>
          <c:orientation val="minMax"/>
        </c:scaling>
        <c:delete val="0"/>
        <c:axPos val="t"/>
        <c:numFmt formatCode="General" sourceLinked="0"/>
        <c:majorTickMark val="out"/>
        <c:minorTickMark val="none"/>
        <c:tickLblPos val="high"/>
        <c:crossAx val="-2131866232"/>
        <c:crosses val="autoZero"/>
        <c:auto val="1"/>
        <c:lblAlgn val="ctr"/>
        <c:lblOffset val="100"/>
        <c:noMultiLvlLbl val="0"/>
      </c:catAx>
      <c:valAx>
        <c:axId val="-2131866232"/>
        <c:scaling>
          <c:orientation val="maxMin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sz="1200" baseline="0" dirty="0" smtClean="0"/>
                  <a:t>Avg. Score Difference</a:t>
                </a:r>
                <a:endParaRPr lang="en-US" sz="1200" baseline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1869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 vs EH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</c:numCache>
            </c:num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2762.3</c:v>
                </c:pt>
                <c:pt idx="1">
                  <c:v>3010.8</c:v>
                </c:pt>
                <c:pt idx="2">
                  <c:v>3174.5</c:v>
                </c:pt>
                <c:pt idx="3">
                  <c:v>3134.4</c:v>
                </c:pt>
                <c:pt idx="4">
                  <c:v>3193.2</c:v>
                </c:pt>
                <c:pt idx="5">
                  <c:v>3257.3</c:v>
                </c:pt>
                <c:pt idx="6">
                  <c:v>3246.0</c:v>
                </c:pt>
                <c:pt idx="7">
                  <c:v>3277.9</c:v>
                </c:pt>
                <c:pt idx="8">
                  <c:v>3288.2</c:v>
                </c:pt>
                <c:pt idx="9">
                  <c:v>3345.4</c:v>
                </c:pt>
                <c:pt idx="10">
                  <c:v>3327.6</c:v>
                </c:pt>
                <c:pt idx="11">
                  <c:v>3400.9</c:v>
                </c:pt>
                <c:pt idx="12">
                  <c:v>3370.6</c:v>
                </c:pt>
                <c:pt idx="13">
                  <c:v>3434.6</c:v>
                </c:pt>
                <c:pt idx="14">
                  <c:v>3323.0</c:v>
                </c:pt>
                <c:pt idx="15">
                  <c:v>3364.0</c:v>
                </c:pt>
                <c:pt idx="16">
                  <c:v>3442.5</c:v>
                </c:pt>
                <c:pt idx="17">
                  <c:v>3401.0</c:v>
                </c:pt>
                <c:pt idx="18">
                  <c:v>3482.3</c:v>
                </c:pt>
                <c:pt idx="19">
                  <c:v>3396.6</c:v>
                </c:pt>
                <c:pt idx="20">
                  <c:v>3477.0</c:v>
                </c:pt>
                <c:pt idx="21">
                  <c:v>3505.6</c:v>
                </c:pt>
                <c:pt idx="22">
                  <c:v>3426.0</c:v>
                </c:pt>
                <c:pt idx="23">
                  <c:v>3482.3</c:v>
                </c:pt>
                <c:pt idx="24">
                  <c:v>3398.8</c:v>
                </c:pt>
                <c:pt idx="25">
                  <c:v>3406.8</c:v>
                </c:pt>
                <c:pt idx="26">
                  <c:v>3376.2</c:v>
                </c:pt>
                <c:pt idx="27">
                  <c:v>3463.2</c:v>
                </c:pt>
                <c:pt idx="28">
                  <c:v>3299.2</c:v>
                </c:pt>
                <c:pt idx="29">
                  <c:v>3361.2</c:v>
                </c:pt>
                <c:pt idx="30">
                  <c:v>3266.3</c:v>
                </c:pt>
                <c:pt idx="31">
                  <c:v>3377.8</c:v>
                </c:pt>
                <c:pt idx="32">
                  <c:v>3348.2</c:v>
                </c:pt>
                <c:pt idx="33">
                  <c:v>3413.5</c:v>
                </c:pt>
                <c:pt idx="34">
                  <c:v>3395.2</c:v>
                </c:pt>
                <c:pt idx="35">
                  <c:v>3421.1</c:v>
                </c:pt>
                <c:pt idx="36">
                  <c:v>3344.5</c:v>
                </c:pt>
                <c:pt idx="37">
                  <c:v>3333.9</c:v>
                </c:pt>
                <c:pt idx="38">
                  <c:v>3378.4</c:v>
                </c:pt>
                <c:pt idx="39">
                  <c:v>3348.8</c:v>
                </c:pt>
                <c:pt idx="40">
                  <c:v>3556.2</c:v>
                </c:pt>
                <c:pt idx="41">
                  <c:v>3565.7</c:v>
                </c:pt>
                <c:pt idx="42">
                  <c:v>3533.4</c:v>
                </c:pt>
                <c:pt idx="43">
                  <c:v>3555.9</c:v>
                </c:pt>
                <c:pt idx="44">
                  <c:v>3630.0</c:v>
                </c:pt>
                <c:pt idx="45">
                  <c:v>3631.4</c:v>
                </c:pt>
                <c:pt idx="46">
                  <c:v>3555.0</c:v>
                </c:pt>
                <c:pt idx="47">
                  <c:v>3635.2</c:v>
                </c:pt>
                <c:pt idx="48">
                  <c:v>3632.5</c:v>
                </c:pt>
                <c:pt idx="49">
                  <c:v>3733.2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 vs HH</c:v>
                </c:pt>
              </c:strCache>
            </c:strRef>
          </c:tx>
          <c:spPr>
            <a:ln w="50800">
              <a:solidFill>
                <a:schemeClr val="accent1"/>
              </a:solidFill>
              <a:prstDash val="sysDot"/>
            </a:ln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</c:numCache>
            </c:numRef>
          </c:cat>
          <c:val>
            <c:numRef>
              <c:f>Sheet1!$C$2:$C$51</c:f>
              <c:numCache>
                <c:formatCode>General</c:formatCode>
                <c:ptCount val="50"/>
                <c:pt idx="0">
                  <c:v>1506.2</c:v>
                </c:pt>
                <c:pt idx="1">
                  <c:v>1629.5</c:v>
                </c:pt>
                <c:pt idx="2">
                  <c:v>1684.7</c:v>
                </c:pt>
                <c:pt idx="3">
                  <c:v>1733.8</c:v>
                </c:pt>
                <c:pt idx="4">
                  <c:v>1764.8</c:v>
                </c:pt>
                <c:pt idx="5">
                  <c:v>1800.1</c:v>
                </c:pt>
                <c:pt idx="6">
                  <c:v>1814.3</c:v>
                </c:pt>
                <c:pt idx="7">
                  <c:v>1832.4</c:v>
                </c:pt>
                <c:pt idx="8">
                  <c:v>1873.3</c:v>
                </c:pt>
                <c:pt idx="9">
                  <c:v>1905.1</c:v>
                </c:pt>
                <c:pt idx="10">
                  <c:v>1899.0</c:v>
                </c:pt>
                <c:pt idx="11">
                  <c:v>1938.3</c:v>
                </c:pt>
                <c:pt idx="12">
                  <c:v>1955.2</c:v>
                </c:pt>
                <c:pt idx="13">
                  <c:v>2009.8</c:v>
                </c:pt>
                <c:pt idx="14">
                  <c:v>2001.0</c:v>
                </c:pt>
                <c:pt idx="15">
                  <c:v>2006.2</c:v>
                </c:pt>
                <c:pt idx="16">
                  <c:v>2025.5</c:v>
                </c:pt>
                <c:pt idx="17">
                  <c:v>2124.0</c:v>
                </c:pt>
                <c:pt idx="18">
                  <c:v>2148.4</c:v>
                </c:pt>
                <c:pt idx="19">
                  <c:v>2228.3</c:v>
                </c:pt>
                <c:pt idx="20">
                  <c:v>2281.0</c:v>
                </c:pt>
                <c:pt idx="21">
                  <c:v>2353.1</c:v>
                </c:pt>
                <c:pt idx="22">
                  <c:v>2429.3</c:v>
                </c:pt>
                <c:pt idx="23">
                  <c:v>2524.3</c:v>
                </c:pt>
                <c:pt idx="24">
                  <c:v>2645.2</c:v>
                </c:pt>
                <c:pt idx="25">
                  <c:v>2714.9</c:v>
                </c:pt>
                <c:pt idx="26">
                  <c:v>2813.4</c:v>
                </c:pt>
                <c:pt idx="27">
                  <c:v>2846.1</c:v>
                </c:pt>
                <c:pt idx="28">
                  <c:v>2866.3</c:v>
                </c:pt>
                <c:pt idx="29">
                  <c:v>2897.1</c:v>
                </c:pt>
                <c:pt idx="30">
                  <c:v>2974.2</c:v>
                </c:pt>
                <c:pt idx="31">
                  <c:v>3003.9</c:v>
                </c:pt>
                <c:pt idx="32">
                  <c:v>3035.7</c:v>
                </c:pt>
                <c:pt idx="33">
                  <c:v>3072.8</c:v>
                </c:pt>
                <c:pt idx="34">
                  <c:v>3083.6</c:v>
                </c:pt>
                <c:pt idx="35">
                  <c:v>3139.7</c:v>
                </c:pt>
                <c:pt idx="36">
                  <c:v>3146.5</c:v>
                </c:pt>
                <c:pt idx="37">
                  <c:v>3068.5</c:v>
                </c:pt>
                <c:pt idx="38">
                  <c:v>3187.8</c:v>
                </c:pt>
                <c:pt idx="39">
                  <c:v>3248.0</c:v>
                </c:pt>
                <c:pt idx="40">
                  <c:v>3375.2</c:v>
                </c:pt>
                <c:pt idx="41">
                  <c:v>3463.4</c:v>
                </c:pt>
                <c:pt idx="42">
                  <c:v>3446.6</c:v>
                </c:pt>
                <c:pt idx="43">
                  <c:v>3471.6</c:v>
                </c:pt>
                <c:pt idx="44">
                  <c:v>3371.7</c:v>
                </c:pt>
                <c:pt idx="45">
                  <c:v>3416.0</c:v>
                </c:pt>
                <c:pt idx="46">
                  <c:v>3421.2</c:v>
                </c:pt>
                <c:pt idx="47">
                  <c:v>3284.7</c:v>
                </c:pt>
                <c:pt idx="48">
                  <c:v>3227.1</c:v>
                </c:pt>
                <c:pt idx="49">
                  <c:v>3237.0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GA vs EH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</c:numCache>
            </c:numRef>
          </c:cat>
          <c:val>
            <c:numRef>
              <c:f>Sheet1!$D$2:$D$51</c:f>
              <c:numCache>
                <c:formatCode>General</c:formatCode>
                <c:ptCount val="50"/>
                <c:pt idx="0">
                  <c:v>2787.3</c:v>
                </c:pt>
                <c:pt idx="1">
                  <c:v>3262.5</c:v>
                </c:pt>
                <c:pt idx="2">
                  <c:v>3492.8</c:v>
                </c:pt>
                <c:pt idx="3">
                  <c:v>3703.6</c:v>
                </c:pt>
                <c:pt idx="4">
                  <c:v>3999.4</c:v>
                </c:pt>
                <c:pt idx="5">
                  <c:v>4020.1</c:v>
                </c:pt>
                <c:pt idx="6">
                  <c:v>4149.5</c:v>
                </c:pt>
                <c:pt idx="7">
                  <c:v>4120.7</c:v>
                </c:pt>
                <c:pt idx="8">
                  <c:v>4365.7</c:v>
                </c:pt>
                <c:pt idx="9">
                  <c:v>4253.5</c:v>
                </c:pt>
                <c:pt idx="10">
                  <c:v>4312.1</c:v>
                </c:pt>
                <c:pt idx="11">
                  <c:v>4340.2</c:v>
                </c:pt>
                <c:pt idx="12">
                  <c:v>4429.8</c:v>
                </c:pt>
                <c:pt idx="13">
                  <c:v>4493.7</c:v>
                </c:pt>
                <c:pt idx="14">
                  <c:v>4301.400000000001</c:v>
                </c:pt>
                <c:pt idx="15">
                  <c:v>4396.6</c:v>
                </c:pt>
                <c:pt idx="16">
                  <c:v>4543.3</c:v>
                </c:pt>
                <c:pt idx="17">
                  <c:v>4572.0</c:v>
                </c:pt>
                <c:pt idx="18">
                  <c:v>4509.0</c:v>
                </c:pt>
                <c:pt idx="19">
                  <c:v>4614.7</c:v>
                </c:pt>
                <c:pt idx="20">
                  <c:v>4435.2</c:v>
                </c:pt>
                <c:pt idx="21">
                  <c:v>4675.5</c:v>
                </c:pt>
                <c:pt idx="22">
                  <c:v>4775.3</c:v>
                </c:pt>
                <c:pt idx="23">
                  <c:v>4807.7</c:v>
                </c:pt>
                <c:pt idx="24">
                  <c:v>4791.400000000001</c:v>
                </c:pt>
                <c:pt idx="25">
                  <c:v>4864.5</c:v>
                </c:pt>
                <c:pt idx="26">
                  <c:v>4868.0</c:v>
                </c:pt>
                <c:pt idx="27">
                  <c:v>4909.6</c:v>
                </c:pt>
                <c:pt idx="28">
                  <c:v>4915.5</c:v>
                </c:pt>
                <c:pt idx="29">
                  <c:v>4967.6</c:v>
                </c:pt>
                <c:pt idx="30">
                  <c:v>4988.3</c:v>
                </c:pt>
                <c:pt idx="31">
                  <c:v>4979.8</c:v>
                </c:pt>
                <c:pt idx="32">
                  <c:v>5000.1</c:v>
                </c:pt>
                <c:pt idx="33">
                  <c:v>4905.8</c:v>
                </c:pt>
                <c:pt idx="34">
                  <c:v>4995.1</c:v>
                </c:pt>
                <c:pt idx="35">
                  <c:v>5038.3</c:v>
                </c:pt>
                <c:pt idx="36">
                  <c:v>5019.8</c:v>
                </c:pt>
                <c:pt idx="37">
                  <c:v>5074.0</c:v>
                </c:pt>
                <c:pt idx="38">
                  <c:v>5087.6</c:v>
                </c:pt>
                <c:pt idx="39">
                  <c:v>5107.1</c:v>
                </c:pt>
                <c:pt idx="40">
                  <c:v>5116.2</c:v>
                </c:pt>
                <c:pt idx="41">
                  <c:v>5000.8</c:v>
                </c:pt>
                <c:pt idx="42">
                  <c:v>5034.8</c:v>
                </c:pt>
                <c:pt idx="43">
                  <c:v>5069.7</c:v>
                </c:pt>
                <c:pt idx="44">
                  <c:v>5100.1</c:v>
                </c:pt>
                <c:pt idx="45">
                  <c:v>5144.1</c:v>
                </c:pt>
                <c:pt idx="46">
                  <c:v>5146.8</c:v>
                </c:pt>
                <c:pt idx="47">
                  <c:v>5025.8</c:v>
                </c:pt>
                <c:pt idx="48">
                  <c:v>5135.3</c:v>
                </c:pt>
                <c:pt idx="49">
                  <c:v>4926.2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GA vs HH</c:v>
                </c:pt>
              </c:strCache>
            </c:strRef>
          </c:tx>
          <c:spPr>
            <a:ln w="50800">
              <a:solidFill>
                <a:schemeClr val="accent3"/>
              </a:solidFill>
              <a:prstDash val="sysDot"/>
            </a:ln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</c:numCache>
            </c:numRef>
          </c:cat>
          <c:val>
            <c:numRef>
              <c:f>Sheet1!$E$2:$E$51</c:f>
              <c:numCache>
                <c:formatCode>General</c:formatCode>
                <c:ptCount val="50"/>
                <c:pt idx="0">
                  <c:v>1499.3</c:v>
                </c:pt>
                <c:pt idx="1">
                  <c:v>1567.0</c:v>
                </c:pt>
                <c:pt idx="2">
                  <c:v>1574.2</c:v>
                </c:pt>
                <c:pt idx="3">
                  <c:v>1589.5</c:v>
                </c:pt>
                <c:pt idx="4">
                  <c:v>1586.5</c:v>
                </c:pt>
                <c:pt idx="5">
                  <c:v>1578.7</c:v>
                </c:pt>
                <c:pt idx="6">
                  <c:v>1636.6</c:v>
                </c:pt>
                <c:pt idx="7">
                  <c:v>1652.8</c:v>
                </c:pt>
                <c:pt idx="8">
                  <c:v>1691.6</c:v>
                </c:pt>
                <c:pt idx="9">
                  <c:v>1700.5</c:v>
                </c:pt>
                <c:pt idx="10">
                  <c:v>1656.1</c:v>
                </c:pt>
                <c:pt idx="11">
                  <c:v>1685.7</c:v>
                </c:pt>
                <c:pt idx="12">
                  <c:v>1703.9</c:v>
                </c:pt>
                <c:pt idx="13">
                  <c:v>1712.5</c:v>
                </c:pt>
                <c:pt idx="14">
                  <c:v>1693.4</c:v>
                </c:pt>
                <c:pt idx="15">
                  <c:v>1717.2</c:v>
                </c:pt>
                <c:pt idx="16">
                  <c:v>1731.0</c:v>
                </c:pt>
                <c:pt idx="17">
                  <c:v>1736.4</c:v>
                </c:pt>
                <c:pt idx="18">
                  <c:v>1778.1</c:v>
                </c:pt>
                <c:pt idx="19">
                  <c:v>1763.4</c:v>
                </c:pt>
                <c:pt idx="20">
                  <c:v>1803.7</c:v>
                </c:pt>
                <c:pt idx="21">
                  <c:v>1815.9</c:v>
                </c:pt>
                <c:pt idx="22">
                  <c:v>1887.7</c:v>
                </c:pt>
                <c:pt idx="23">
                  <c:v>1943.6</c:v>
                </c:pt>
                <c:pt idx="24">
                  <c:v>1950.6</c:v>
                </c:pt>
                <c:pt idx="25">
                  <c:v>1932.5</c:v>
                </c:pt>
                <c:pt idx="26">
                  <c:v>1940.3</c:v>
                </c:pt>
                <c:pt idx="27">
                  <c:v>1952.2</c:v>
                </c:pt>
                <c:pt idx="28">
                  <c:v>1924.4</c:v>
                </c:pt>
                <c:pt idx="29">
                  <c:v>1891.2</c:v>
                </c:pt>
                <c:pt idx="30">
                  <c:v>1907.6</c:v>
                </c:pt>
                <c:pt idx="31">
                  <c:v>1923.8</c:v>
                </c:pt>
                <c:pt idx="32">
                  <c:v>1949.5</c:v>
                </c:pt>
                <c:pt idx="33">
                  <c:v>1988.1</c:v>
                </c:pt>
                <c:pt idx="34">
                  <c:v>1998.0</c:v>
                </c:pt>
                <c:pt idx="35">
                  <c:v>1986.8</c:v>
                </c:pt>
                <c:pt idx="36">
                  <c:v>2039.1</c:v>
                </c:pt>
                <c:pt idx="37">
                  <c:v>2157.8</c:v>
                </c:pt>
                <c:pt idx="38">
                  <c:v>2192.7</c:v>
                </c:pt>
                <c:pt idx="39">
                  <c:v>2246.0</c:v>
                </c:pt>
                <c:pt idx="40">
                  <c:v>2168.9</c:v>
                </c:pt>
                <c:pt idx="41">
                  <c:v>2243.1</c:v>
                </c:pt>
                <c:pt idx="42">
                  <c:v>2198.6</c:v>
                </c:pt>
                <c:pt idx="43">
                  <c:v>2236.4</c:v>
                </c:pt>
                <c:pt idx="44">
                  <c:v>2222.8</c:v>
                </c:pt>
                <c:pt idx="45">
                  <c:v>2242.3</c:v>
                </c:pt>
                <c:pt idx="46">
                  <c:v>2215.1</c:v>
                </c:pt>
                <c:pt idx="47">
                  <c:v>2262.4</c:v>
                </c:pt>
                <c:pt idx="48">
                  <c:v>2237.9</c:v>
                </c:pt>
                <c:pt idx="49">
                  <c:v>2222.0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1361864"/>
        <c:axId val="-2121111000"/>
      </c:lineChart>
      <c:catAx>
        <c:axId val="-2121361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Generation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1111000"/>
        <c:crosses val="autoZero"/>
        <c:auto val="1"/>
        <c:lblAlgn val="ctr"/>
        <c:lblOffset val="100"/>
        <c:tickLblSkip val="5"/>
        <c:noMultiLvlLbl val="0"/>
      </c:catAx>
      <c:valAx>
        <c:axId val="-2121111000"/>
        <c:scaling>
          <c:orientation val="minMax"/>
          <c:min val="1000.0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 smtClean="0"/>
                  <a:t>Avg. Score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13618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 vs EH</c:v>
                </c:pt>
              </c:strCache>
            </c:strRef>
          </c:tx>
          <c:spPr>
            <a:ln w="508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</c:numCache>
            </c:num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37.6</c:v>
                </c:pt>
                <c:pt idx="1">
                  <c:v>43.6</c:v>
                </c:pt>
                <c:pt idx="2">
                  <c:v>45.1</c:v>
                </c:pt>
                <c:pt idx="3">
                  <c:v>44.6</c:v>
                </c:pt>
                <c:pt idx="4">
                  <c:v>46.1</c:v>
                </c:pt>
                <c:pt idx="5">
                  <c:v>45.8</c:v>
                </c:pt>
                <c:pt idx="6">
                  <c:v>46.2</c:v>
                </c:pt>
                <c:pt idx="7">
                  <c:v>46.1</c:v>
                </c:pt>
                <c:pt idx="8">
                  <c:v>46.2</c:v>
                </c:pt>
                <c:pt idx="9">
                  <c:v>46.9</c:v>
                </c:pt>
                <c:pt idx="10">
                  <c:v>46.4</c:v>
                </c:pt>
                <c:pt idx="11">
                  <c:v>47.1</c:v>
                </c:pt>
                <c:pt idx="12">
                  <c:v>46.6</c:v>
                </c:pt>
                <c:pt idx="13">
                  <c:v>48.0</c:v>
                </c:pt>
                <c:pt idx="14">
                  <c:v>46.7</c:v>
                </c:pt>
                <c:pt idx="15">
                  <c:v>46.5</c:v>
                </c:pt>
                <c:pt idx="16">
                  <c:v>47.7</c:v>
                </c:pt>
                <c:pt idx="17">
                  <c:v>47.3</c:v>
                </c:pt>
                <c:pt idx="18">
                  <c:v>49.3</c:v>
                </c:pt>
                <c:pt idx="19">
                  <c:v>46.7</c:v>
                </c:pt>
                <c:pt idx="20">
                  <c:v>48.6</c:v>
                </c:pt>
                <c:pt idx="21">
                  <c:v>49.7</c:v>
                </c:pt>
                <c:pt idx="22">
                  <c:v>48.5</c:v>
                </c:pt>
                <c:pt idx="23">
                  <c:v>49.5</c:v>
                </c:pt>
                <c:pt idx="24">
                  <c:v>48.4</c:v>
                </c:pt>
                <c:pt idx="25">
                  <c:v>48.3</c:v>
                </c:pt>
                <c:pt idx="26">
                  <c:v>47.2</c:v>
                </c:pt>
                <c:pt idx="27">
                  <c:v>49.1</c:v>
                </c:pt>
                <c:pt idx="28">
                  <c:v>46.7</c:v>
                </c:pt>
                <c:pt idx="29">
                  <c:v>47.6</c:v>
                </c:pt>
                <c:pt idx="30">
                  <c:v>47.2</c:v>
                </c:pt>
                <c:pt idx="31">
                  <c:v>48.6</c:v>
                </c:pt>
                <c:pt idx="32">
                  <c:v>47.5</c:v>
                </c:pt>
                <c:pt idx="33">
                  <c:v>47.3</c:v>
                </c:pt>
                <c:pt idx="34">
                  <c:v>48.1</c:v>
                </c:pt>
                <c:pt idx="35">
                  <c:v>49.1</c:v>
                </c:pt>
                <c:pt idx="36">
                  <c:v>47.9</c:v>
                </c:pt>
                <c:pt idx="37">
                  <c:v>48.1</c:v>
                </c:pt>
                <c:pt idx="38">
                  <c:v>48.4</c:v>
                </c:pt>
                <c:pt idx="39">
                  <c:v>46.7</c:v>
                </c:pt>
                <c:pt idx="40">
                  <c:v>49.2</c:v>
                </c:pt>
                <c:pt idx="41">
                  <c:v>48.7</c:v>
                </c:pt>
                <c:pt idx="42">
                  <c:v>48.2</c:v>
                </c:pt>
                <c:pt idx="43">
                  <c:v>48.3</c:v>
                </c:pt>
                <c:pt idx="44">
                  <c:v>48.4</c:v>
                </c:pt>
                <c:pt idx="45">
                  <c:v>49.8</c:v>
                </c:pt>
                <c:pt idx="46">
                  <c:v>48.0</c:v>
                </c:pt>
                <c:pt idx="47">
                  <c:v>48.0</c:v>
                </c:pt>
                <c:pt idx="48">
                  <c:v>49.0</c:v>
                </c:pt>
                <c:pt idx="49">
                  <c:v>48.3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 vs HH</c:v>
                </c:pt>
              </c:strCache>
            </c:strRef>
          </c:tx>
          <c:spPr>
            <a:ln w="50800">
              <a:solidFill>
                <a:schemeClr val="accent1"/>
              </a:solidFill>
              <a:prstDash val="sysDot"/>
            </a:ln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</c:numCache>
            </c:numRef>
          </c:cat>
          <c:val>
            <c:numRef>
              <c:f>Sheet1!$C$2:$C$51</c:f>
              <c:numCache>
                <c:formatCode>General</c:formatCode>
                <c:ptCount val="50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0.3</c:v>
                </c:pt>
                <c:pt idx="5">
                  <c:v>0.3</c:v>
                </c:pt>
                <c:pt idx="6">
                  <c:v>0.4</c:v>
                </c:pt>
                <c:pt idx="7">
                  <c:v>0.4</c:v>
                </c:pt>
                <c:pt idx="8">
                  <c:v>0.5</c:v>
                </c:pt>
                <c:pt idx="9">
                  <c:v>0.8</c:v>
                </c:pt>
                <c:pt idx="10">
                  <c:v>0.7</c:v>
                </c:pt>
                <c:pt idx="11">
                  <c:v>0.8</c:v>
                </c:pt>
                <c:pt idx="12">
                  <c:v>0.7</c:v>
                </c:pt>
                <c:pt idx="13">
                  <c:v>1.0</c:v>
                </c:pt>
                <c:pt idx="14">
                  <c:v>1.3</c:v>
                </c:pt>
                <c:pt idx="15">
                  <c:v>1.4</c:v>
                </c:pt>
                <c:pt idx="16">
                  <c:v>1.8</c:v>
                </c:pt>
                <c:pt idx="17">
                  <c:v>2.5</c:v>
                </c:pt>
                <c:pt idx="18">
                  <c:v>1.9</c:v>
                </c:pt>
                <c:pt idx="19">
                  <c:v>2.7</c:v>
                </c:pt>
                <c:pt idx="20">
                  <c:v>3.1</c:v>
                </c:pt>
                <c:pt idx="21">
                  <c:v>4.3</c:v>
                </c:pt>
                <c:pt idx="22">
                  <c:v>6.3</c:v>
                </c:pt>
                <c:pt idx="23">
                  <c:v>6.1</c:v>
                </c:pt>
                <c:pt idx="24">
                  <c:v>9.1</c:v>
                </c:pt>
                <c:pt idx="25">
                  <c:v>11.6</c:v>
                </c:pt>
                <c:pt idx="26">
                  <c:v>13.5</c:v>
                </c:pt>
                <c:pt idx="27">
                  <c:v>13.4</c:v>
                </c:pt>
                <c:pt idx="28">
                  <c:v>14.4</c:v>
                </c:pt>
                <c:pt idx="29">
                  <c:v>15.5</c:v>
                </c:pt>
                <c:pt idx="30">
                  <c:v>17.9</c:v>
                </c:pt>
                <c:pt idx="31">
                  <c:v>19.4</c:v>
                </c:pt>
                <c:pt idx="32">
                  <c:v>20.4</c:v>
                </c:pt>
                <c:pt idx="33">
                  <c:v>20.9</c:v>
                </c:pt>
                <c:pt idx="34">
                  <c:v>21.0</c:v>
                </c:pt>
                <c:pt idx="35">
                  <c:v>21.9</c:v>
                </c:pt>
                <c:pt idx="36">
                  <c:v>22.8</c:v>
                </c:pt>
                <c:pt idx="37">
                  <c:v>18.1</c:v>
                </c:pt>
                <c:pt idx="38">
                  <c:v>21.5</c:v>
                </c:pt>
                <c:pt idx="39">
                  <c:v>22.3</c:v>
                </c:pt>
                <c:pt idx="40">
                  <c:v>25.4</c:v>
                </c:pt>
                <c:pt idx="41">
                  <c:v>31.1</c:v>
                </c:pt>
                <c:pt idx="42">
                  <c:v>29.8</c:v>
                </c:pt>
                <c:pt idx="43">
                  <c:v>30.9</c:v>
                </c:pt>
                <c:pt idx="44">
                  <c:v>29.0</c:v>
                </c:pt>
                <c:pt idx="45">
                  <c:v>29.8</c:v>
                </c:pt>
                <c:pt idx="46">
                  <c:v>29.1</c:v>
                </c:pt>
                <c:pt idx="47">
                  <c:v>24.2</c:v>
                </c:pt>
                <c:pt idx="48">
                  <c:v>20.3</c:v>
                </c:pt>
                <c:pt idx="49">
                  <c:v>19.1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GA vs EH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</c:numCache>
            </c:numRef>
          </c:cat>
          <c:val>
            <c:numRef>
              <c:f>Sheet1!$D$2:$D$51</c:f>
              <c:numCache>
                <c:formatCode>General</c:formatCode>
                <c:ptCount val="50"/>
                <c:pt idx="0">
                  <c:v>36.30000000000001</c:v>
                </c:pt>
                <c:pt idx="1">
                  <c:v>47.1</c:v>
                </c:pt>
                <c:pt idx="2">
                  <c:v>49.0</c:v>
                </c:pt>
                <c:pt idx="3">
                  <c:v>48.3</c:v>
                </c:pt>
                <c:pt idx="4">
                  <c:v>49.5</c:v>
                </c:pt>
                <c:pt idx="5">
                  <c:v>46.5</c:v>
                </c:pt>
                <c:pt idx="6">
                  <c:v>47.5</c:v>
                </c:pt>
                <c:pt idx="7">
                  <c:v>47.1</c:v>
                </c:pt>
                <c:pt idx="8">
                  <c:v>49.8</c:v>
                </c:pt>
                <c:pt idx="9">
                  <c:v>48.2</c:v>
                </c:pt>
                <c:pt idx="10">
                  <c:v>48.8</c:v>
                </c:pt>
                <c:pt idx="11">
                  <c:v>47.9</c:v>
                </c:pt>
                <c:pt idx="12">
                  <c:v>49.3</c:v>
                </c:pt>
                <c:pt idx="13">
                  <c:v>49.9</c:v>
                </c:pt>
                <c:pt idx="14">
                  <c:v>47.5</c:v>
                </c:pt>
                <c:pt idx="15">
                  <c:v>48.2</c:v>
                </c:pt>
                <c:pt idx="16">
                  <c:v>49.8</c:v>
                </c:pt>
                <c:pt idx="17">
                  <c:v>49.3</c:v>
                </c:pt>
                <c:pt idx="18">
                  <c:v>48.2</c:v>
                </c:pt>
                <c:pt idx="19">
                  <c:v>49.2</c:v>
                </c:pt>
                <c:pt idx="20">
                  <c:v>46.6</c:v>
                </c:pt>
                <c:pt idx="21">
                  <c:v>49.3</c:v>
                </c:pt>
                <c:pt idx="22">
                  <c:v>49.7</c:v>
                </c:pt>
                <c:pt idx="23">
                  <c:v>49.7</c:v>
                </c:pt>
                <c:pt idx="24">
                  <c:v>49.4</c:v>
                </c:pt>
                <c:pt idx="25">
                  <c:v>49.7</c:v>
                </c:pt>
                <c:pt idx="26">
                  <c:v>49.8</c:v>
                </c:pt>
                <c:pt idx="27">
                  <c:v>50.0</c:v>
                </c:pt>
                <c:pt idx="28">
                  <c:v>49.9</c:v>
                </c:pt>
                <c:pt idx="29">
                  <c:v>49.9</c:v>
                </c:pt>
                <c:pt idx="30">
                  <c:v>50.0</c:v>
                </c:pt>
                <c:pt idx="31">
                  <c:v>50.0</c:v>
                </c:pt>
                <c:pt idx="32">
                  <c:v>50.0</c:v>
                </c:pt>
                <c:pt idx="33">
                  <c:v>50.0</c:v>
                </c:pt>
                <c:pt idx="34">
                  <c:v>50.0</c:v>
                </c:pt>
                <c:pt idx="35">
                  <c:v>49.9</c:v>
                </c:pt>
                <c:pt idx="36">
                  <c:v>49.8</c:v>
                </c:pt>
                <c:pt idx="37">
                  <c:v>49.9</c:v>
                </c:pt>
                <c:pt idx="38">
                  <c:v>50.0</c:v>
                </c:pt>
                <c:pt idx="39">
                  <c:v>50.0</c:v>
                </c:pt>
                <c:pt idx="40">
                  <c:v>49.9</c:v>
                </c:pt>
                <c:pt idx="41">
                  <c:v>48.2</c:v>
                </c:pt>
                <c:pt idx="42">
                  <c:v>50.0</c:v>
                </c:pt>
                <c:pt idx="43">
                  <c:v>50.0</c:v>
                </c:pt>
                <c:pt idx="44">
                  <c:v>50.0</c:v>
                </c:pt>
                <c:pt idx="45">
                  <c:v>50.0</c:v>
                </c:pt>
                <c:pt idx="46">
                  <c:v>50.0</c:v>
                </c:pt>
                <c:pt idx="47">
                  <c:v>48.9</c:v>
                </c:pt>
                <c:pt idx="48">
                  <c:v>50.0</c:v>
                </c:pt>
                <c:pt idx="49">
                  <c:v>48.2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GA vs HH</c:v>
                </c:pt>
              </c:strCache>
            </c:strRef>
          </c:tx>
          <c:spPr>
            <a:ln w="50800">
              <a:solidFill>
                <a:schemeClr val="accent3"/>
              </a:solidFill>
              <a:prstDash val="sysDot"/>
            </a:ln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</c:numCache>
            </c:numRef>
          </c:cat>
          <c:val>
            <c:numRef>
              <c:f>Sheet1!$E$2:$E$51</c:f>
              <c:numCache>
                <c:formatCode>General</c:formatCode>
                <c:ptCount val="5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2795480"/>
        <c:axId val="-2121377640"/>
      </c:lineChart>
      <c:catAx>
        <c:axId val="-2132795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Generation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1377640"/>
        <c:crosses val="autoZero"/>
        <c:auto val="1"/>
        <c:lblAlgn val="ctr"/>
        <c:lblOffset val="100"/>
        <c:tickLblSkip val="5"/>
        <c:noMultiLvlLbl val="0"/>
      </c:catAx>
      <c:valAx>
        <c:axId val="-2121377640"/>
        <c:scaling>
          <c:orientation val="minMax"/>
          <c:max val="50.0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 smtClean="0"/>
                  <a:t>Avg. Wins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2795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Hamming Distance from Injected</a:t>
            </a:r>
            <a:r>
              <a:rPr lang="en-US" baseline="0" dirty="0" smtClean="0"/>
              <a:t> Case #1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Injection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</c:numCache>
            </c:num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18.63</c:v>
                </c:pt>
                <c:pt idx="1">
                  <c:v>20.38</c:v>
                </c:pt>
                <c:pt idx="2">
                  <c:v>19.63</c:v>
                </c:pt>
                <c:pt idx="3">
                  <c:v>19.0</c:v>
                </c:pt>
                <c:pt idx="4">
                  <c:v>19.25</c:v>
                </c:pt>
                <c:pt idx="5">
                  <c:v>18.25</c:v>
                </c:pt>
                <c:pt idx="6">
                  <c:v>19.13</c:v>
                </c:pt>
                <c:pt idx="7">
                  <c:v>18.63</c:v>
                </c:pt>
                <c:pt idx="8">
                  <c:v>18.88</c:v>
                </c:pt>
                <c:pt idx="9">
                  <c:v>18.0</c:v>
                </c:pt>
                <c:pt idx="10">
                  <c:v>18.5</c:v>
                </c:pt>
                <c:pt idx="11">
                  <c:v>17.75</c:v>
                </c:pt>
                <c:pt idx="12">
                  <c:v>17.88</c:v>
                </c:pt>
                <c:pt idx="13">
                  <c:v>18.38</c:v>
                </c:pt>
                <c:pt idx="14">
                  <c:v>18.13</c:v>
                </c:pt>
                <c:pt idx="15">
                  <c:v>18.13</c:v>
                </c:pt>
                <c:pt idx="16">
                  <c:v>18.0</c:v>
                </c:pt>
                <c:pt idx="17">
                  <c:v>18.5</c:v>
                </c:pt>
                <c:pt idx="18">
                  <c:v>18.25</c:v>
                </c:pt>
                <c:pt idx="19">
                  <c:v>17.25</c:v>
                </c:pt>
                <c:pt idx="20">
                  <c:v>16.75</c:v>
                </c:pt>
                <c:pt idx="21">
                  <c:v>18.13</c:v>
                </c:pt>
                <c:pt idx="22">
                  <c:v>16.88</c:v>
                </c:pt>
                <c:pt idx="23">
                  <c:v>16.0</c:v>
                </c:pt>
                <c:pt idx="24">
                  <c:v>16.38</c:v>
                </c:pt>
                <c:pt idx="25">
                  <c:v>17.63</c:v>
                </c:pt>
                <c:pt idx="26">
                  <c:v>17.0</c:v>
                </c:pt>
                <c:pt idx="27">
                  <c:v>17.63</c:v>
                </c:pt>
                <c:pt idx="28">
                  <c:v>16.75</c:v>
                </c:pt>
                <c:pt idx="29">
                  <c:v>16.0</c:v>
                </c:pt>
                <c:pt idx="30">
                  <c:v>17.75</c:v>
                </c:pt>
                <c:pt idx="31">
                  <c:v>17.5</c:v>
                </c:pt>
                <c:pt idx="32">
                  <c:v>16.88</c:v>
                </c:pt>
                <c:pt idx="33">
                  <c:v>17.38</c:v>
                </c:pt>
                <c:pt idx="34">
                  <c:v>16.75</c:v>
                </c:pt>
                <c:pt idx="35">
                  <c:v>16.88</c:v>
                </c:pt>
                <c:pt idx="36">
                  <c:v>17.0</c:v>
                </c:pt>
                <c:pt idx="37">
                  <c:v>17.38</c:v>
                </c:pt>
                <c:pt idx="38">
                  <c:v>16.5</c:v>
                </c:pt>
                <c:pt idx="39">
                  <c:v>16.13</c:v>
                </c:pt>
                <c:pt idx="40">
                  <c:v>16.88</c:v>
                </c:pt>
                <c:pt idx="41">
                  <c:v>16.63</c:v>
                </c:pt>
                <c:pt idx="42">
                  <c:v>17.13</c:v>
                </c:pt>
                <c:pt idx="43">
                  <c:v>16.75</c:v>
                </c:pt>
                <c:pt idx="44">
                  <c:v>16.38</c:v>
                </c:pt>
                <c:pt idx="45">
                  <c:v>16.38</c:v>
                </c:pt>
                <c:pt idx="46">
                  <c:v>16.75</c:v>
                </c:pt>
                <c:pt idx="47">
                  <c:v>16.88</c:v>
                </c:pt>
                <c:pt idx="48">
                  <c:v>17.0</c:v>
                </c:pt>
                <c:pt idx="49">
                  <c:v>16.75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Both Injection</c:v>
                </c:pt>
              </c:strCache>
            </c:strRef>
          </c:tx>
          <c:spPr>
            <a:ln w="50800">
              <a:solidFill>
                <a:schemeClr val="accent1"/>
              </a:solidFill>
              <a:prstDash val="sysDot"/>
            </a:ln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</c:numCache>
            </c:numRef>
          </c:cat>
          <c:val>
            <c:numRef>
              <c:f>Sheet1!$C$2:$C$51</c:f>
              <c:numCache>
                <c:formatCode>General</c:formatCode>
                <c:ptCount val="50"/>
                <c:pt idx="0">
                  <c:v>18.38</c:v>
                </c:pt>
                <c:pt idx="1">
                  <c:v>19.25</c:v>
                </c:pt>
                <c:pt idx="2">
                  <c:v>16.5</c:v>
                </c:pt>
                <c:pt idx="3">
                  <c:v>20.63</c:v>
                </c:pt>
                <c:pt idx="4">
                  <c:v>18.13</c:v>
                </c:pt>
                <c:pt idx="5">
                  <c:v>15.5</c:v>
                </c:pt>
                <c:pt idx="6">
                  <c:v>20.0</c:v>
                </c:pt>
                <c:pt idx="7">
                  <c:v>20.75</c:v>
                </c:pt>
                <c:pt idx="8">
                  <c:v>18.88</c:v>
                </c:pt>
                <c:pt idx="9">
                  <c:v>19.13</c:v>
                </c:pt>
                <c:pt idx="10">
                  <c:v>16.25</c:v>
                </c:pt>
                <c:pt idx="11">
                  <c:v>18.5</c:v>
                </c:pt>
                <c:pt idx="12">
                  <c:v>17.88</c:v>
                </c:pt>
                <c:pt idx="13">
                  <c:v>19.13</c:v>
                </c:pt>
                <c:pt idx="14">
                  <c:v>19.13</c:v>
                </c:pt>
                <c:pt idx="15">
                  <c:v>18.25</c:v>
                </c:pt>
                <c:pt idx="16">
                  <c:v>18.88</c:v>
                </c:pt>
                <c:pt idx="17">
                  <c:v>18.13</c:v>
                </c:pt>
                <c:pt idx="18">
                  <c:v>18.88</c:v>
                </c:pt>
                <c:pt idx="19">
                  <c:v>17.63</c:v>
                </c:pt>
                <c:pt idx="20">
                  <c:v>17.25</c:v>
                </c:pt>
                <c:pt idx="21">
                  <c:v>16.88</c:v>
                </c:pt>
                <c:pt idx="22">
                  <c:v>17.75</c:v>
                </c:pt>
                <c:pt idx="23">
                  <c:v>16.13</c:v>
                </c:pt>
                <c:pt idx="24">
                  <c:v>18.88</c:v>
                </c:pt>
                <c:pt idx="25">
                  <c:v>16.88</c:v>
                </c:pt>
                <c:pt idx="26">
                  <c:v>17.88</c:v>
                </c:pt>
                <c:pt idx="27">
                  <c:v>19.38</c:v>
                </c:pt>
                <c:pt idx="28">
                  <c:v>18.5</c:v>
                </c:pt>
                <c:pt idx="29">
                  <c:v>18.13</c:v>
                </c:pt>
                <c:pt idx="30">
                  <c:v>18.5</c:v>
                </c:pt>
                <c:pt idx="31">
                  <c:v>18.38</c:v>
                </c:pt>
                <c:pt idx="32">
                  <c:v>17.88</c:v>
                </c:pt>
                <c:pt idx="33">
                  <c:v>18.75</c:v>
                </c:pt>
                <c:pt idx="34">
                  <c:v>19.0</c:v>
                </c:pt>
                <c:pt idx="35">
                  <c:v>17.13</c:v>
                </c:pt>
                <c:pt idx="36">
                  <c:v>18.63</c:v>
                </c:pt>
                <c:pt idx="37">
                  <c:v>19.13</c:v>
                </c:pt>
                <c:pt idx="38">
                  <c:v>17.75</c:v>
                </c:pt>
                <c:pt idx="39">
                  <c:v>17.25</c:v>
                </c:pt>
                <c:pt idx="40">
                  <c:v>16.5</c:v>
                </c:pt>
                <c:pt idx="41">
                  <c:v>17.25</c:v>
                </c:pt>
                <c:pt idx="42">
                  <c:v>18.75</c:v>
                </c:pt>
                <c:pt idx="43">
                  <c:v>18.13</c:v>
                </c:pt>
                <c:pt idx="44">
                  <c:v>18.13</c:v>
                </c:pt>
                <c:pt idx="45">
                  <c:v>17.38</c:v>
                </c:pt>
                <c:pt idx="46">
                  <c:v>17.63</c:v>
                </c:pt>
                <c:pt idx="47">
                  <c:v>19.0</c:v>
                </c:pt>
                <c:pt idx="48">
                  <c:v>18.75</c:v>
                </c:pt>
                <c:pt idx="49">
                  <c:v>18.13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Population Injection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</c:numCache>
            </c:numRef>
          </c:cat>
          <c:val>
            <c:numRef>
              <c:f>Sheet1!$D$2:$D$51</c:f>
              <c:numCache>
                <c:formatCode>General</c:formatCode>
                <c:ptCount val="50"/>
                <c:pt idx="0">
                  <c:v>18.88</c:v>
                </c:pt>
                <c:pt idx="1">
                  <c:v>21.38</c:v>
                </c:pt>
                <c:pt idx="2">
                  <c:v>19.75</c:v>
                </c:pt>
                <c:pt idx="3">
                  <c:v>20.75</c:v>
                </c:pt>
                <c:pt idx="4">
                  <c:v>19.13</c:v>
                </c:pt>
                <c:pt idx="5">
                  <c:v>19.63</c:v>
                </c:pt>
                <c:pt idx="6">
                  <c:v>18.88</c:v>
                </c:pt>
                <c:pt idx="7">
                  <c:v>18.5</c:v>
                </c:pt>
                <c:pt idx="8">
                  <c:v>19.13</c:v>
                </c:pt>
                <c:pt idx="9">
                  <c:v>18.38</c:v>
                </c:pt>
                <c:pt idx="10">
                  <c:v>16.75</c:v>
                </c:pt>
                <c:pt idx="11">
                  <c:v>16.5</c:v>
                </c:pt>
                <c:pt idx="12">
                  <c:v>15.13</c:v>
                </c:pt>
                <c:pt idx="13">
                  <c:v>16.38</c:v>
                </c:pt>
                <c:pt idx="14">
                  <c:v>17.5</c:v>
                </c:pt>
                <c:pt idx="15">
                  <c:v>18.13</c:v>
                </c:pt>
                <c:pt idx="16">
                  <c:v>18.0</c:v>
                </c:pt>
                <c:pt idx="17">
                  <c:v>18.63</c:v>
                </c:pt>
                <c:pt idx="18">
                  <c:v>18.13</c:v>
                </c:pt>
                <c:pt idx="19">
                  <c:v>18.63</c:v>
                </c:pt>
                <c:pt idx="20">
                  <c:v>18.5</c:v>
                </c:pt>
                <c:pt idx="21">
                  <c:v>18.5</c:v>
                </c:pt>
                <c:pt idx="22">
                  <c:v>18.0</c:v>
                </c:pt>
                <c:pt idx="23">
                  <c:v>19.38</c:v>
                </c:pt>
                <c:pt idx="24">
                  <c:v>19.38</c:v>
                </c:pt>
                <c:pt idx="25">
                  <c:v>19.13</c:v>
                </c:pt>
                <c:pt idx="26">
                  <c:v>19.63</c:v>
                </c:pt>
                <c:pt idx="27">
                  <c:v>18.75</c:v>
                </c:pt>
                <c:pt idx="28">
                  <c:v>18.13</c:v>
                </c:pt>
                <c:pt idx="29">
                  <c:v>19.25</c:v>
                </c:pt>
                <c:pt idx="30">
                  <c:v>18.63</c:v>
                </c:pt>
                <c:pt idx="31">
                  <c:v>18.13</c:v>
                </c:pt>
                <c:pt idx="32">
                  <c:v>18.63</c:v>
                </c:pt>
                <c:pt idx="33">
                  <c:v>18.38</c:v>
                </c:pt>
                <c:pt idx="34">
                  <c:v>19.0</c:v>
                </c:pt>
                <c:pt idx="35">
                  <c:v>19.13</c:v>
                </c:pt>
                <c:pt idx="36">
                  <c:v>18.63</c:v>
                </c:pt>
                <c:pt idx="37">
                  <c:v>18.88</c:v>
                </c:pt>
                <c:pt idx="38">
                  <c:v>18.38</c:v>
                </c:pt>
                <c:pt idx="39">
                  <c:v>18.75</c:v>
                </c:pt>
                <c:pt idx="40">
                  <c:v>19.0</c:v>
                </c:pt>
                <c:pt idx="41">
                  <c:v>19.63</c:v>
                </c:pt>
                <c:pt idx="42">
                  <c:v>18.5</c:v>
                </c:pt>
                <c:pt idx="43">
                  <c:v>18.63</c:v>
                </c:pt>
                <c:pt idx="44">
                  <c:v>18.75</c:v>
                </c:pt>
                <c:pt idx="45">
                  <c:v>18.63</c:v>
                </c:pt>
                <c:pt idx="46">
                  <c:v>18.25</c:v>
                </c:pt>
                <c:pt idx="47">
                  <c:v>18.5</c:v>
                </c:pt>
                <c:pt idx="48">
                  <c:v>19.25</c:v>
                </c:pt>
                <c:pt idx="49">
                  <c:v>18.88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Teachset Injection</c:v>
                </c:pt>
              </c:strCache>
            </c:strRef>
          </c:tx>
          <c:spPr>
            <a:ln w="50800">
              <a:solidFill>
                <a:schemeClr val="accent3"/>
              </a:solidFill>
              <a:prstDash val="sysDot"/>
            </a:ln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</c:numCache>
            </c:numRef>
          </c:cat>
          <c:val>
            <c:numRef>
              <c:f>Sheet1!$E$2:$E$51</c:f>
              <c:numCache>
                <c:formatCode>General</c:formatCode>
                <c:ptCount val="50"/>
                <c:pt idx="0">
                  <c:v>18.5</c:v>
                </c:pt>
                <c:pt idx="1">
                  <c:v>20.0</c:v>
                </c:pt>
                <c:pt idx="2">
                  <c:v>19.0</c:v>
                </c:pt>
                <c:pt idx="3">
                  <c:v>19.5</c:v>
                </c:pt>
                <c:pt idx="4">
                  <c:v>18.75</c:v>
                </c:pt>
                <c:pt idx="5">
                  <c:v>20.0</c:v>
                </c:pt>
                <c:pt idx="6">
                  <c:v>18.88</c:v>
                </c:pt>
                <c:pt idx="7">
                  <c:v>19.0</c:v>
                </c:pt>
                <c:pt idx="8">
                  <c:v>20.0</c:v>
                </c:pt>
                <c:pt idx="9">
                  <c:v>19.25</c:v>
                </c:pt>
                <c:pt idx="10">
                  <c:v>19.38</c:v>
                </c:pt>
                <c:pt idx="11">
                  <c:v>19.63</c:v>
                </c:pt>
                <c:pt idx="12">
                  <c:v>18.25</c:v>
                </c:pt>
                <c:pt idx="13">
                  <c:v>19.0</c:v>
                </c:pt>
                <c:pt idx="14">
                  <c:v>19.25</c:v>
                </c:pt>
                <c:pt idx="15">
                  <c:v>19.13</c:v>
                </c:pt>
                <c:pt idx="16">
                  <c:v>19.88</c:v>
                </c:pt>
                <c:pt idx="17">
                  <c:v>18.75</c:v>
                </c:pt>
                <c:pt idx="18">
                  <c:v>18.88</c:v>
                </c:pt>
                <c:pt idx="19">
                  <c:v>17.63</c:v>
                </c:pt>
                <c:pt idx="20">
                  <c:v>18.63</c:v>
                </c:pt>
                <c:pt idx="21">
                  <c:v>18.38</c:v>
                </c:pt>
                <c:pt idx="22">
                  <c:v>18.63</c:v>
                </c:pt>
                <c:pt idx="23">
                  <c:v>18.13</c:v>
                </c:pt>
                <c:pt idx="24">
                  <c:v>18.63</c:v>
                </c:pt>
                <c:pt idx="25">
                  <c:v>18.75</c:v>
                </c:pt>
                <c:pt idx="26">
                  <c:v>19.75</c:v>
                </c:pt>
                <c:pt idx="27">
                  <c:v>19.25</c:v>
                </c:pt>
                <c:pt idx="28">
                  <c:v>18.5</c:v>
                </c:pt>
                <c:pt idx="29">
                  <c:v>18.13</c:v>
                </c:pt>
                <c:pt idx="30">
                  <c:v>18.25</c:v>
                </c:pt>
                <c:pt idx="31">
                  <c:v>20.0</c:v>
                </c:pt>
                <c:pt idx="32">
                  <c:v>19.0</c:v>
                </c:pt>
                <c:pt idx="33">
                  <c:v>18.38</c:v>
                </c:pt>
                <c:pt idx="34">
                  <c:v>18.88</c:v>
                </c:pt>
                <c:pt idx="35">
                  <c:v>18.38</c:v>
                </c:pt>
                <c:pt idx="36">
                  <c:v>18.38</c:v>
                </c:pt>
                <c:pt idx="37">
                  <c:v>19.5</c:v>
                </c:pt>
                <c:pt idx="38">
                  <c:v>18.63</c:v>
                </c:pt>
                <c:pt idx="39">
                  <c:v>18.75</c:v>
                </c:pt>
                <c:pt idx="40">
                  <c:v>19.0</c:v>
                </c:pt>
                <c:pt idx="41">
                  <c:v>18.63</c:v>
                </c:pt>
                <c:pt idx="42">
                  <c:v>19.5</c:v>
                </c:pt>
                <c:pt idx="43">
                  <c:v>20.0</c:v>
                </c:pt>
                <c:pt idx="44">
                  <c:v>18.63</c:v>
                </c:pt>
                <c:pt idx="45">
                  <c:v>18.75</c:v>
                </c:pt>
                <c:pt idx="46">
                  <c:v>19.63</c:v>
                </c:pt>
                <c:pt idx="47">
                  <c:v>19.13</c:v>
                </c:pt>
                <c:pt idx="48">
                  <c:v>18.88</c:v>
                </c:pt>
                <c:pt idx="49">
                  <c:v>18.5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9428008"/>
        <c:axId val="2125138264"/>
      </c:lineChart>
      <c:catAx>
        <c:axId val="-2119428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Generation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5138264"/>
        <c:crosses val="autoZero"/>
        <c:auto val="1"/>
        <c:lblAlgn val="ctr"/>
        <c:lblOffset val="100"/>
        <c:tickLblSkip val="5"/>
        <c:noMultiLvlLbl val="0"/>
      </c:catAx>
      <c:valAx>
        <c:axId val="2125138264"/>
        <c:scaling>
          <c:orientation val="minMax"/>
          <c:max val="40.0"/>
          <c:min val="0.0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 smtClean="0"/>
                  <a:t>Hamming Distance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94280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Hamming Distance from Injected</a:t>
            </a:r>
            <a:r>
              <a:rPr lang="en-US" baseline="0" dirty="0" smtClean="0"/>
              <a:t> Case #2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Injection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</c:numCache>
            </c:num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20.13</c:v>
                </c:pt>
                <c:pt idx="1">
                  <c:v>19.63</c:v>
                </c:pt>
                <c:pt idx="2">
                  <c:v>19.88</c:v>
                </c:pt>
                <c:pt idx="3">
                  <c:v>20.75</c:v>
                </c:pt>
                <c:pt idx="4">
                  <c:v>20.5</c:v>
                </c:pt>
                <c:pt idx="5">
                  <c:v>21.5</c:v>
                </c:pt>
                <c:pt idx="6">
                  <c:v>22.38</c:v>
                </c:pt>
                <c:pt idx="7">
                  <c:v>21.63</c:v>
                </c:pt>
                <c:pt idx="8">
                  <c:v>22.63</c:v>
                </c:pt>
                <c:pt idx="9">
                  <c:v>24.75</c:v>
                </c:pt>
                <c:pt idx="10">
                  <c:v>23.0</c:v>
                </c:pt>
                <c:pt idx="11">
                  <c:v>23.0</c:v>
                </c:pt>
                <c:pt idx="12">
                  <c:v>26.13</c:v>
                </c:pt>
                <c:pt idx="13">
                  <c:v>24.38</c:v>
                </c:pt>
                <c:pt idx="14">
                  <c:v>24.38</c:v>
                </c:pt>
                <c:pt idx="15">
                  <c:v>25.38</c:v>
                </c:pt>
                <c:pt idx="16">
                  <c:v>25.5</c:v>
                </c:pt>
                <c:pt idx="17">
                  <c:v>26.5</c:v>
                </c:pt>
                <c:pt idx="18">
                  <c:v>27.5</c:v>
                </c:pt>
                <c:pt idx="19">
                  <c:v>27.0</c:v>
                </c:pt>
                <c:pt idx="20">
                  <c:v>26.5</c:v>
                </c:pt>
                <c:pt idx="21">
                  <c:v>27.63</c:v>
                </c:pt>
                <c:pt idx="22">
                  <c:v>27.13</c:v>
                </c:pt>
                <c:pt idx="23">
                  <c:v>27.0</c:v>
                </c:pt>
                <c:pt idx="24">
                  <c:v>28.13</c:v>
                </c:pt>
                <c:pt idx="25">
                  <c:v>28.13</c:v>
                </c:pt>
                <c:pt idx="26">
                  <c:v>28.5</c:v>
                </c:pt>
                <c:pt idx="27">
                  <c:v>28.63</c:v>
                </c:pt>
                <c:pt idx="28">
                  <c:v>29.0</c:v>
                </c:pt>
                <c:pt idx="29">
                  <c:v>29.25</c:v>
                </c:pt>
                <c:pt idx="30">
                  <c:v>28.75</c:v>
                </c:pt>
                <c:pt idx="31">
                  <c:v>28.5</c:v>
                </c:pt>
                <c:pt idx="32">
                  <c:v>28.13</c:v>
                </c:pt>
                <c:pt idx="33">
                  <c:v>28.38</c:v>
                </c:pt>
                <c:pt idx="34">
                  <c:v>28.25</c:v>
                </c:pt>
                <c:pt idx="35">
                  <c:v>28.13</c:v>
                </c:pt>
                <c:pt idx="36">
                  <c:v>28.5</c:v>
                </c:pt>
                <c:pt idx="37">
                  <c:v>28.13</c:v>
                </c:pt>
                <c:pt idx="38">
                  <c:v>28.5</c:v>
                </c:pt>
                <c:pt idx="39">
                  <c:v>28.38</c:v>
                </c:pt>
                <c:pt idx="40">
                  <c:v>28.88</c:v>
                </c:pt>
                <c:pt idx="41">
                  <c:v>28.63</c:v>
                </c:pt>
                <c:pt idx="42">
                  <c:v>28.63</c:v>
                </c:pt>
                <c:pt idx="43">
                  <c:v>28.75</c:v>
                </c:pt>
                <c:pt idx="44">
                  <c:v>29.13</c:v>
                </c:pt>
                <c:pt idx="45">
                  <c:v>28.88</c:v>
                </c:pt>
                <c:pt idx="46">
                  <c:v>28.5</c:v>
                </c:pt>
                <c:pt idx="47">
                  <c:v>28.13</c:v>
                </c:pt>
                <c:pt idx="48">
                  <c:v>28.25</c:v>
                </c:pt>
                <c:pt idx="49">
                  <c:v>29.0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Both Injection</c:v>
                </c:pt>
              </c:strCache>
            </c:strRef>
          </c:tx>
          <c:spPr>
            <a:ln w="50800">
              <a:solidFill>
                <a:schemeClr val="accent1"/>
              </a:solidFill>
              <a:prstDash val="sysDot"/>
            </a:ln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</c:numCache>
            </c:numRef>
          </c:cat>
          <c:val>
            <c:numRef>
              <c:f>Sheet1!$C$2:$C$51</c:f>
              <c:numCache>
                <c:formatCode>General</c:formatCode>
                <c:ptCount val="50"/>
                <c:pt idx="0">
                  <c:v>22.63</c:v>
                </c:pt>
                <c:pt idx="1">
                  <c:v>20.5</c:v>
                </c:pt>
                <c:pt idx="2">
                  <c:v>20.5</c:v>
                </c:pt>
                <c:pt idx="3">
                  <c:v>22.63</c:v>
                </c:pt>
                <c:pt idx="4">
                  <c:v>21.63</c:v>
                </c:pt>
                <c:pt idx="5">
                  <c:v>19.5</c:v>
                </c:pt>
                <c:pt idx="6">
                  <c:v>17.75</c:v>
                </c:pt>
                <c:pt idx="7">
                  <c:v>22.0</c:v>
                </c:pt>
                <c:pt idx="8">
                  <c:v>19.38</c:v>
                </c:pt>
                <c:pt idx="9">
                  <c:v>21.63</c:v>
                </c:pt>
                <c:pt idx="10">
                  <c:v>19.0</c:v>
                </c:pt>
                <c:pt idx="11">
                  <c:v>16.0</c:v>
                </c:pt>
                <c:pt idx="12">
                  <c:v>20.13</c:v>
                </c:pt>
                <c:pt idx="13">
                  <c:v>18.13</c:v>
                </c:pt>
                <c:pt idx="14">
                  <c:v>19.38</c:v>
                </c:pt>
                <c:pt idx="15">
                  <c:v>17.75</c:v>
                </c:pt>
                <c:pt idx="16">
                  <c:v>21.63</c:v>
                </c:pt>
                <c:pt idx="17">
                  <c:v>21.88</c:v>
                </c:pt>
                <c:pt idx="18">
                  <c:v>17.63</c:v>
                </c:pt>
                <c:pt idx="19">
                  <c:v>16.63</c:v>
                </c:pt>
                <c:pt idx="20">
                  <c:v>20.75</c:v>
                </c:pt>
                <c:pt idx="21">
                  <c:v>21.13</c:v>
                </c:pt>
                <c:pt idx="22">
                  <c:v>18.5</c:v>
                </c:pt>
                <c:pt idx="23">
                  <c:v>21.88</c:v>
                </c:pt>
                <c:pt idx="24">
                  <c:v>20.88</c:v>
                </c:pt>
                <c:pt idx="25">
                  <c:v>19.38</c:v>
                </c:pt>
                <c:pt idx="26">
                  <c:v>23.38</c:v>
                </c:pt>
                <c:pt idx="27">
                  <c:v>22.63</c:v>
                </c:pt>
                <c:pt idx="28">
                  <c:v>26.25</c:v>
                </c:pt>
                <c:pt idx="29">
                  <c:v>25.13</c:v>
                </c:pt>
                <c:pt idx="30">
                  <c:v>19.0</c:v>
                </c:pt>
                <c:pt idx="31">
                  <c:v>23.38</c:v>
                </c:pt>
                <c:pt idx="32">
                  <c:v>24.88</c:v>
                </c:pt>
                <c:pt idx="33">
                  <c:v>18.0</c:v>
                </c:pt>
                <c:pt idx="34">
                  <c:v>21.0</c:v>
                </c:pt>
                <c:pt idx="35">
                  <c:v>19.63</c:v>
                </c:pt>
                <c:pt idx="36">
                  <c:v>24.88</c:v>
                </c:pt>
                <c:pt idx="37">
                  <c:v>27.63</c:v>
                </c:pt>
                <c:pt idx="38">
                  <c:v>26.0</c:v>
                </c:pt>
                <c:pt idx="39">
                  <c:v>29.5</c:v>
                </c:pt>
                <c:pt idx="40">
                  <c:v>19.75</c:v>
                </c:pt>
                <c:pt idx="41">
                  <c:v>22.0</c:v>
                </c:pt>
                <c:pt idx="42">
                  <c:v>27.5</c:v>
                </c:pt>
                <c:pt idx="43">
                  <c:v>30.88</c:v>
                </c:pt>
                <c:pt idx="44">
                  <c:v>27.38</c:v>
                </c:pt>
                <c:pt idx="45">
                  <c:v>14.13</c:v>
                </c:pt>
                <c:pt idx="46">
                  <c:v>10.63</c:v>
                </c:pt>
                <c:pt idx="47">
                  <c:v>12.25</c:v>
                </c:pt>
                <c:pt idx="48">
                  <c:v>14.25</c:v>
                </c:pt>
                <c:pt idx="49">
                  <c:v>22.88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Population Injection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</c:numCache>
            </c:numRef>
          </c:cat>
          <c:val>
            <c:numRef>
              <c:f>Sheet1!$D$2:$D$51</c:f>
              <c:numCache>
                <c:formatCode>General</c:formatCode>
                <c:ptCount val="50"/>
                <c:pt idx="0">
                  <c:v>19.38</c:v>
                </c:pt>
                <c:pt idx="1">
                  <c:v>20.63</c:v>
                </c:pt>
                <c:pt idx="2">
                  <c:v>20.0</c:v>
                </c:pt>
                <c:pt idx="3">
                  <c:v>17.5</c:v>
                </c:pt>
                <c:pt idx="4">
                  <c:v>21.13</c:v>
                </c:pt>
                <c:pt idx="5">
                  <c:v>30.13</c:v>
                </c:pt>
                <c:pt idx="6">
                  <c:v>20.88</c:v>
                </c:pt>
                <c:pt idx="7">
                  <c:v>24.25</c:v>
                </c:pt>
                <c:pt idx="8">
                  <c:v>24.38</c:v>
                </c:pt>
                <c:pt idx="9">
                  <c:v>22.88</c:v>
                </c:pt>
                <c:pt idx="10">
                  <c:v>22.25</c:v>
                </c:pt>
                <c:pt idx="11">
                  <c:v>26.25</c:v>
                </c:pt>
                <c:pt idx="12">
                  <c:v>27.13</c:v>
                </c:pt>
                <c:pt idx="13">
                  <c:v>25.88</c:v>
                </c:pt>
                <c:pt idx="14">
                  <c:v>24.5</c:v>
                </c:pt>
                <c:pt idx="15">
                  <c:v>25.63</c:v>
                </c:pt>
                <c:pt idx="16">
                  <c:v>24.0</c:v>
                </c:pt>
                <c:pt idx="17">
                  <c:v>18.88</c:v>
                </c:pt>
                <c:pt idx="18">
                  <c:v>24.13</c:v>
                </c:pt>
                <c:pt idx="19">
                  <c:v>26.13</c:v>
                </c:pt>
                <c:pt idx="20">
                  <c:v>18.75</c:v>
                </c:pt>
                <c:pt idx="21">
                  <c:v>30.0</c:v>
                </c:pt>
                <c:pt idx="22">
                  <c:v>30.25</c:v>
                </c:pt>
                <c:pt idx="23">
                  <c:v>30.38</c:v>
                </c:pt>
                <c:pt idx="24">
                  <c:v>30.63</c:v>
                </c:pt>
                <c:pt idx="25">
                  <c:v>15.88</c:v>
                </c:pt>
                <c:pt idx="26">
                  <c:v>15.63</c:v>
                </c:pt>
                <c:pt idx="27">
                  <c:v>21.0</c:v>
                </c:pt>
                <c:pt idx="28">
                  <c:v>22.13</c:v>
                </c:pt>
                <c:pt idx="29">
                  <c:v>24.5</c:v>
                </c:pt>
                <c:pt idx="30">
                  <c:v>21.13</c:v>
                </c:pt>
                <c:pt idx="31">
                  <c:v>25.88</c:v>
                </c:pt>
                <c:pt idx="32">
                  <c:v>22.38</c:v>
                </c:pt>
                <c:pt idx="33">
                  <c:v>25.88</c:v>
                </c:pt>
                <c:pt idx="34">
                  <c:v>27.75</c:v>
                </c:pt>
                <c:pt idx="35">
                  <c:v>25.63</c:v>
                </c:pt>
                <c:pt idx="36">
                  <c:v>23.88</c:v>
                </c:pt>
                <c:pt idx="37">
                  <c:v>25.63</c:v>
                </c:pt>
                <c:pt idx="38">
                  <c:v>26.63</c:v>
                </c:pt>
                <c:pt idx="39">
                  <c:v>25.0</c:v>
                </c:pt>
                <c:pt idx="40">
                  <c:v>23.75</c:v>
                </c:pt>
                <c:pt idx="41">
                  <c:v>23.63</c:v>
                </c:pt>
                <c:pt idx="42">
                  <c:v>27.0</c:v>
                </c:pt>
                <c:pt idx="43">
                  <c:v>27.13</c:v>
                </c:pt>
                <c:pt idx="44">
                  <c:v>27.25</c:v>
                </c:pt>
                <c:pt idx="45">
                  <c:v>25.88</c:v>
                </c:pt>
                <c:pt idx="46">
                  <c:v>30.75</c:v>
                </c:pt>
                <c:pt idx="47">
                  <c:v>30.75</c:v>
                </c:pt>
                <c:pt idx="48">
                  <c:v>27.25</c:v>
                </c:pt>
                <c:pt idx="49">
                  <c:v>26.88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Teachset Injection</c:v>
                </c:pt>
              </c:strCache>
            </c:strRef>
          </c:tx>
          <c:spPr>
            <a:ln w="50800">
              <a:solidFill>
                <a:schemeClr val="accent3"/>
              </a:solidFill>
              <a:prstDash val="sysDot"/>
            </a:ln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</c:numCache>
            </c:numRef>
          </c:cat>
          <c:val>
            <c:numRef>
              <c:f>Sheet1!$E$2:$E$51</c:f>
              <c:numCache>
                <c:formatCode>General</c:formatCode>
                <c:ptCount val="50"/>
                <c:pt idx="0">
                  <c:v>21.75</c:v>
                </c:pt>
                <c:pt idx="1">
                  <c:v>21.5</c:v>
                </c:pt>
                <c:pt idx="2">
                  <c:v>18.75</c:v>
                </c:pt>
                <c:pt idx="3">
                  <c:v>20.75</c:v>
                </c:pt>
                <c:pt idx="4">
                  <c:v>20.25</c:v>
                </c:pt>
                <c:pt idx="5">
                  <c:v>19.0</c:v>
                </c:pt>
                <c:pt idx="6">
                  <c:v>20.88</c:v>
                </c:pt>
                <c:pt idx="7">
                  <c:v>22.0</c:v>
                </c:pt>
                <c:pt idx="8">
                  <c:v>21.25</c:v>
                </c:pt>
                <c:pt idx="9">
                  <c:v>20.75</c:v>
                </c:pt>
                <c:pt idx="10">
                  <c:v>22.63</c:v>
                </c:pt>
                <c:pt idx="11">
                  <c:v>22.38</c:v>
                </c:pt>
                <c:pt idx="12">
                  <c:v>24.5</c:v>
                </c:pt>
                <c:pt idx="13">
                  <c:v>24.25</c:v>
                </c:pt>
                <c:pt idx="14">
                  <c:v>25.25</c:v>
                </c:pt>
                <c:pt idx="15">
                  <c:v>25.63</c:v>
                </c:pt>
                <c:pt idx="16">
                  <c:v>24.38</c:v>
                </c:pt>
                <c:pt idx="17">
                  <c:v>25.5</c:v>
                </c:pt>
                <c:pt idx="18">
                  <c:v>26.38</c:v>
                </c:pt>
                <c:pt idx="19">
                  <c:v>26.13</c:v>
                </c:pt>
                <c:pt idx="20">
                  <c:v>25.88</c:v>
                </c:pt>
                <c:pt idx="21">
                  <c:v>25.88</c:v>
                </c:pt>
                <c:pt idx="22">
                  <c:v>26.88</c:v>
                </c:pt>
                <c:pt idx="23">
                  <c:v>26.88</c:v>
                </c:pt>
                <c:pt idx="24">
                  <c:v>26.38</c:v>
                </c:pt>
                <c:pt idx="25">
                  <c:v>26.5</c:v>
                </c:pt>
                <c:pt idx="26">
                  <c:v>26.25</c:v>
                </c:pt>
                <c:pt idx="27">
                  <c:v>27.0</c:v>
                </c:pt>
                <c:pt idx="28">
                  <c:v>27.5</c:v>
                </c:pt>
                <c:pt idx="29">
                  <c:v>27.63</c:v>
                </c:pt>
                <c:pt idx="30">
                  <c:v>27.5</c:v>
                </c:pt>
                <c:pt idx="31">
                  <c:v>27.5</c:v>
                </c:pt>
                <c:pt idx="32">
                  <c:v>28.5</c:v>
                </c:pt>
                <c:pt idx="33">
                  <c:v>28.13</c:v>
                </c:pt>
                <c:pt idx="34">
                  <c:v>27.63</c:v>
                </c:pt>
                <c:pt idx="35">
                  <c:v>28.63</c:v>
                </c:pt>
                <c:pt idx="36">
                  <c:v>27.63</c:v>
                </c:pt>
                <c:pt idx="37">
                  <c:v>28.0</c:v>
                </c:pt>
                <c:pt idx="38">
                  <c:v>28.13</c:v>
                </c:pt>
                <c:pt idx="39">
                  <c:v>28.25</c:v>
                </c:pt>
                <c:pt idx="40">
                  <c:v>29.5</c:v>
                </c:pt>
                <c:pt idx="41">
                  <c:v>28.63</c:v>
                </c:pt>
                <c:pt idx="42">
                  <c:v>28.25</c:v>
                </c:pt>
                <c:pt idx="43">
                  <c:v>28.5</c:v>
                </c:pt>
                <c:pt idx="44">
                  <c:v>28.38</c:v>
                </c:pt>
                <c:pt idx="45">
                  <c:v>29.5</c:v>
                </c:pt>
                <c:pt idx="46">
                  <c:v>28.88</c:v>
                </c:pt>
                <c:pt idx="47">
                  <c:v>29.38</c:v>
                </c:pt>
                <c:pt idx="48">
                  <c:v>28.63</c:v>
                </c:pt>
                <c:pt idx="49">
                  <c:v>29.25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9380536"/>
        <c:axId val="-2121265352"/>
      </c:lineChart>
      <c:catAx>
        <c:axId val="-2119380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Generation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1265352"/>
        <c:crosses val="autoZero"/>
        <c:auto val="1"/>
        <c:lblAlgn val="ctr"/>
        <c:lblOffset val="100"/>
        <c:tickLblSkip val="5"/>
        <c:noMultiLvlLbl val="0"/>
      </c:catAx>
      <c:valAx>
        <c:axId val="-2121265352"/>
        <c:scaling>
          <c:orientation val="minMax"/>
          <c:max val="40.0"/>
          <c:min val="0.0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 smtClean="0"/>
                  <a:t>Hamming Distance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93805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Hamming</a:t>
            </a:r>
            <a:r>
              <a:rPr lang="en-US" baseline="0" dirty="0" smtClean="0"/>
              <a:t> Distance from Injected Case #3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Injection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</c:numCache>
            </c:num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17.63</c:v>
                </c:pt>
                <c:pt idx="1">
                  <c:v>17.63</c:v>
                </c:pt>
                <c:pt idx="2">
                  <c:v>17.38</c:v>
                </c:pt>
                <c:pt idx="3">
                  <c:v>16.25</c:v>
                </c:pt>
                <c:pt idx="4">
                  <c:v>16.5</c:v>
                </c:pt>
                <c:pt idx="5">
                  <c:v>15.0</c:v>
                </c:pt>
                <c:pt idx="6">
                  <c:v>13.38</c:v>
                </c:pt>
                <c:pt idx="7">
                  <c:v>13.88</c:v>
                </c:pt>
                <c:pt idx="8">
                  <c:v>13.63</c:v>
                </c:pt>
                <c:pt idx="9">
                  <c:v>11.75</c:v>
                </c:pt>
                <c:pt idx="10">
                  <c:v>12.25</c:v>
                </c:pt>
                <c:pt idx="11">
                  <c:v>10.75</c:v>
                </c:pt>
                <c:pt idx="12">
                  <c:v>10.88</c:v>
                </c:pt>
                <c:pt idx="13">
                  <c:v>10.13</c:v>
                </c:pt>
                <c:pt idx="14">
                  <c:v>10.88</c:v>
                </c:pt>
                <c:pt idx="15">
                  <c:v>9.88</c:v>
                </c:pt>
                <c:pt idx="16">
                  <c:v>10.5</c:v>
                </c:pt>
                <c:pt idx="17">
                  <c:v>9.5</c:v>
                </c:pt>
                <c:pt idx="18">
                  <c:v>9.25</c:v>
                </c:pt>
                <c:pt idx="19">
                  <c:v>8.75</c:v>
                </c:pt>
                <c:pt idx="20">
                  <c:v>8.75</c:v>
                </c:pt>
                <c:pt idx="21">
                  <c:v>7.63</c:v>
                </c:pt>
                <c:pt idx="22">
                  <c:v>8.629999999999998</c:v>
                </c:pt>
                <c:pt idx="23">
                  <c:v>8.75</c:v>
                </c:pt>
                <c:pt idx="24">
                  <c:v>8.129999999999998</c:v>
                </c:pt>
                <c:pt idx="25">
                  <c:v>8.129999999999998</c:v>
                </c:pt>
                <c:pt idx="26">
                  <c:v>8.0</c:v>
                </c:pt>
                <c:pt idx="27">
                  <c:v>8.129999999999998</c:v>
                </c:pt>
                <c:pt idx="28">
                  <c:v>7.75</c:v>
                </c:pt>
                <c:pt idx="29">
                  <c:v>7.25</c:v>
                </c:pt>
                <c:pt idx="30">
                  <c:v>8.25</c:v>
                </c:pt>
                <c:pt idx="31">
                  <c:v>8.0</c:v>
                </c:pt>
                <c:pt idx="32">
                  <c:v>7.88</c:v>
                </c:pt>
                <c:pt idx="33">
                  <c:v>8.129999999999998</c:v>
                </c:pt>
                <c:pt idx="34">
                  <c:v>7.75</c:v>
                </c:pt>
                <c:pt idx="35">
                  <c:v>7.63</c:v>
                </c:pt>
                <c:pt idx="36">
                  <c:v>7.25</c:v>
                </c:pt>
                <c:pt idx="37">
                  <c:v>7.63</c:v>
                </c:pt>
                <c:pt idx="38">
                  <c:v>7.25</c:v>
                </c:pt>
                <c:pt idx="39">
                  <c:v>7.38</c:v>
                </c:pt>
                <c:pt idx="40">
                  <c:v>7.13</c:v>
                </c:pt>
                <c:pt idx="41">
                  <c:v>7.13</c:v>
                </c:pt>
                <c:pt idx="42">
                  <c:v>7.13</c:v>
                </c:pt>
                <c:pt idx="43">
                  <c:v>7.5</c:v>
                </c:pt>
                <c:pt idx="44">
                  <c:v>7.63</c:v>
                </c:pt>
                <c:pt idx="45">
                  <c:v>7.88</c:v>
                </c:pt>
                <c:pt idx="46">
                  <c:v>6.75</c:v>
                </c:pt>
                <c:pt idx="47">
                  <c:v>7.63</c:v>
                </c:pt>
                <c:pt idx="48">
                  <c:v>7.25</c:v>
                </c:pt>
                <c:pt idx="49">
                  <c:v>6.5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Both Injection</c:v>
                </c:pt>
              </c:strCache>
            </c:strRef>
          </c:tx>
          <c:spPr>
            <a:ln w="50800">
              <a:solidFill>
                <a:schemeClr val="accent1"/>
              </a:solidFill>
              <a:prstDash val="sysDot"/>
            </a:ln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</c:numCache>
            </c:numRef>
          </c:cat>
          <c:val>
            <c:numRef>
              <c:f>Sheet1!$C$2:$C$51</c:f>
              <c:numCache>
                <c:formatCode>General</c:formatCode>
                <c:ptCount val="50"/>
                <c:pt idx="0">
                  <c:v>17.63</c:v>
                </c:pt>
                <c:pt idx="1">
                  <c:v>18.5</c:v>
                </c:pt>
                <c:pt idx="2">
                  <c:v>16.25</c:v>
                </c:pt>
                <c:pt idx="3">
                  <c:v>15.63</c:v>
                </c:pt>
                <c:pt idx="4">
                  <c:v>14.88</c:v>
                </c:pt>
                <c:pt idx="5">
                  <c:v>16.0</c:v>
                </c:pt>
                <c:pt idx="6">
                  <c:v>16.5</c:v>
                </c:pt>
                <c:pt idx="7">
                  <c:v>12.0</c:v>
                </c:pt>
                <c:pt idx="8">
                  <c:v>14.38</c:v>
                </c:pt>
                <c:pt idx="9">
                  <c:v>13.63</c:v>
                </c:pt>
                <c:pt idx="10">
                  <c:v>14.0</c:v>
                </c:pt>
                <c:pt idx="11">
                  <c:v>17.0</c:v>
                </c:pt>
                <c:pt idx="12">
                  <c:v>13.38</c:v>
                </c:pt>
                <c:pt idx="13">
                  <c:v>15.88</c:v>
                </c:pt>
                <c:pt idx="14">
                  <c:v>15.13</c:v>
                </c:pt>
                <c:pt idx="15">
                  <c:v>15.0</c:v>
                </c:pt>
                <c:pt idx="16">
                  <c:v>11.13</c:v>
                </c:pt>
                <c:pt idx="17">
                  <c:v>11.63</c:v>
                </c:pt>
                <c:pt idx="18">
                  <c:v>16.38</c:v>
                </c:pt>
                <c:pt idx="19">
                  <c:v>15.63</c:v>
                </c:pt>
                <c:pt idx="20">
                  <c:v>11.5</c:v>
                </c:pt>
                <c:pt idx="21">
                  <c:v>12.13</c:v>
                </c:pt>
                <c:pt idx="22">
                  <c:v>14.0</c:v>
                </c:pt>
                <c:pt idx="23">
                  <c:v>11.63</c:v>
                </c:pt>
                <c:pt idx="24">
                  <c:v>12.13</c:v>
                </c:pt>
                <c:pt idx="25">
                  <c:v>12.63</c:v>
                </c:pt>
                <c:pt idx="26">
                  <c:v>9.38</c:v>
                </c:pt>
                <c:pt idx="27">
                  <c:v>10.38</c:v>
                </c:pt>
                <c:pt idx="28">
                  <c:v>7.25</c:v>
                </c:pt>
                <c:pt idx="29">
                  <c:v>8.129999999999998</c:v>
                </c:pt>
                <c:pt idx="30">
                  <c:v>13.75</c:v>
                </c:pt>
                <c:pt idx="31">
                  <c:v>9.629999999999998</c:v>
                </c:pt>
                <c:pt idx="32">
                  <c:v>8.38</c:v>
                </c:pt>
                <c:pt idx="33">
                  <c:v>15.25</c:v>
                </c:pt>
                <c:pt idx="34">
                  <c:v>12.0</c:v>
                </c:pt>
                <c:pt idx="35">
                  <c:v>13.13</c:v>
                </c:pt>
                <c:pt idx="36">
                  <c:v>8.88</c:v>
                </c:pt>
                <c:pt idx="37">
                  <c:v>6.38</c:v>
                </c:pt>
                <c:pt idx="38">
                  <c:v>8.0</c:v>
                </c:pt>
                <c:pt idx="39">
                  <c:v>4.25</c:v>
                </c:pt>
                <c:pt idx="40">
                  <c:v>12.75</c:v>
                </c:pt>
                <c:pt idx="41">
                  <c:v>11.75</c:v>
                </c:pt>
                <c:pt idx="42">
                  <c:v>6.5</c:v>
                </c:pt>
                <c:pt idx="43">
                  <c:v>2.63</c:v>
                </c:pt>
                <c:pt idx="44">
                  <c:v>6.13</c:v>
                </c:pt>
                <c:pt idx="45">
                  <c:v>19.63</c:v>
                </c:pt>
                <c:pt idx="46">
                  <c:v>22.38</c:v>
                </c:pt>
                <c:pt idx="47">
                  <c:v>20.5</c:v>
                </c:pt>
                <c:pt idx="48">
                  <c:v>18.5</c:v>
                </c:pt>
                <c:pt idx="49">
                  <c:v>10.38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Population Injection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</c:numCache>
            </c:numRef>
          </c:cat>
          <c:val>
            <c:numRef>
              <c:f>Sheet1!$D$2:$D$51</c:f>
              <c:numCache>
                <c:formatCode>General</c:formatCode>
                <c:ptCount val="50"/>
                <c:pt idx="0">
                  <c:v>17.88</c:v>
                </c:pt>
                <c:pt idx="1">
                  <c:v>16.88</c:v>
                </c:pt>
                <c:pt idx="2">
                  <c:v>17.25</c:v>
                </c:pt>
                <c:pt idx="3">
                  <c:v>20.0</c:v>
                </c:pt>
                <c:pt idx="4">
                  <c:v>15.13</c:v>
                </c:pt>
                <c:pt idx="5">
                  <c:v>3.63</c:v>
                </c:pt>
                <c:pt idx="6">
                  <c:v>12.63</c:v>
                </c:pt>
                <c:pt idx="7">
                  <c:v>9.0</c:v>
                </c:pt>
                <c:pt idx="8">
                  <c:v>9.629999999999998</c:v>
                </c:pt>
                <c:pt idx="9">
                  <c:v>10.38</c:v>
                </c:pt>
                <c:pt idx="10">
                  <c:v>13.25</c:v>
                </c:pt>
                <c:pt idx="11">
                  <c:v>7.75</c:v>
                </c:pt>
                <c:pt idx="12">
                  <c:v>7.13</c:v>
                </c:pt>
                <c:pt idx="13">
                  <c:v>8.129999999999998</c:v>
                </c:pt>
                <c:pt idx="14">
                  <c:v>9.5</c:v>
                </c:pt>
                <c:pt idx="15">
                  <c:v>8.38</c:v>
                </c:pt>
                <c:pt idx="16">
                  <c:v>8.25</c:v>
                </c:pt>
                <c:pt idx="17">
                  <c:v>13.63</c:v>
                </c:pt>
                <c:pt idx="18">
                  <c:v>9.88</c:v>
                </c:pt>
                <c:pt idx="19">
                  <c:v>6.38</c:v>
                </c:pt>
                <c:pt idx="20">
                  <c:v>13.5</c:v>
                </c:pt>
                <c:pt idx="21">
                  <c:v>3.25</c:v>
                </c:pt>
                <c:pt idx="22">
                  <c:v>3.0</c:v>
                </c:pt>
                <c:pt idx="23">
                  <c:v>3.63</c:v>
                </c:pt>
                <c:pt idx="24">
                  <c:v>3.63</c:v>
                </c:pt>
                <c:pt idx="25">
                  <c:v>16.88</c:v>
                </c:pt>
                <c:pt idx="26">
                  <c:v>17.63</c:v>
                </c:pt>
                <c:pt idx="27">
                  <c:v>12.25</c:v>
                </c:pt>
                <c:pt idx="28">
                  <c:v>11.13</c:v>
                </c:pt>
                <c:pt idx="29">
                  <c:v>8.75</c:v>
                </c:pt>
                <c:pt idx="30">
                  <c:v>11.63</c:v>
                </c:pt>
                <c:pt idx="31">
                  <c:v>7.63</c:v>
                </c:pt>
                <c:pt idx="32">
                  <c:v>10.63</c:v>
                </c:pt>
                <c:pt idx="33">
                  <c:v>7.13</c:v>
                </c:pt>
                <c:pt idx="34">
                  <c:v>6.25</c:v>
                </c:pt>
                <c:pt idx="35">
                  <c:v>7.88</c:v>
                </c:pt>
                <c:pt idx="36">
                  <c:v>9.88</c:v>
                </c:pt>
                <c:pt idx="37">
                  <c:v>7.63</c:v>
                </c:pt>
                <c:pt idx="38">
                  <c:v>6.88</c:v>
                </c:pt>
                <c:pt idx="39">
                  <c:v>8.75</c:v>
                </c:pt>
                <c:pt idx="40">
                  <c:v>10.0</c:v>
                </c:pt>
                <c:pt idx="41">
                  <c:v>9.88</c:v>
                </c:pt>
                <c:pt idx="42">
                  <c:v>6.75</c:v>
                </c:pt>
                <c:pt idx="43">
                  <c:v>6.13</c:v>
                </c:pt>
                <c:pt idx="44">
                  <c:v>6.25</c:v>
                </c:pt>
                <c:pt idx="45">
                  <c:v>7.63</c:v>
                </c:pt>
                <c:pt idx="46">
                  <c:v>2.75</c:v>
                </c:pt>
                <c:pt idx="47">
                  <c:v>3.0</c:v>
                </c:pt>
                <c:pt idx="48">
                  <c:v>7.0</c:v>
                </c:pt>
                <c:pt idx="49">
                  <c:v>6.63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Teachset Injection</c:v>
                </c:pt>
              </c:strCache>
            </c:strRef>
          </c:tx>
          <c:spPr>
            <a:ln w="50800">
              <a:solidFill>
                <a:schemeClr val="accent3"/>
              </a:solidFill>
              <a:prstDash val="sysDot"/>
            </a:ln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</c:numCache>
            </c:numRef>
          </c:cat>
          <c:val>
            <c:numRef>
              <c:f>Sheet1!$E$2:$E$51</c:f>
              <c:numCache>
                <c:formatCode>General</c:formatCode>
                <c:ptCount val="50"/>
                <c:pt idx="0">
                  <c:v>16.0</c:v>
                </c:pt>
                <c:pt idx="1">
                  <c:v>16.75</c:v>
                </c:pt>
                <c:pt idx="2">
                  <c:v>18.5</c:v>
                </c:pt>
                <c:pt idx="3">
                  <c:v>17.5</c:v>
                </c:pt>
                <c:pt idx="4">
                  <c:v>17.75</c:v>
                </c:pt>
                <c:pt idx="5">
                  <c:v>17.25</c:v>
                </c:pt>
                <c:pt idx="6">
                  <c:v>14.38</c:v>
                </c:pt>
                <c:pt idx="7">
                  <c:v>14.75</c:v>
                </c:pt>
                <c:pt idx="8">
                  <c:v>15.25</c:v>
                </c:pt>
                <c:pt idx="9">
                  <c:v>15.5</c:v>
                </c:pt>
                <c:pt idx="10">
                  <c:v>14.88</c:v>
                </c:pt>
                <c:pt idx="11">
                  <c:v>15.63</c:v>
                </c:pt>
                <c:pt idx="12">
                  <c:v>12.25</c:v>
                </c:pt>
                <c:pt idx="13">
                  <c:v>12.0</c:v>
                </c:pt>
                <c:pt idx="14">
                  <c:v>11.25</c:v>
                </c:pt>
                <c:pt idx="15">
                  <c:v>11.63</c:v>
                </c:pt>
                <c:pt idx="16">
                  <c:v>11.88</c:v>
                </c:pt>
                <c:pt idx="17">
                  <c:v>10.0</c:v>
                </c:pt>
                <c:pt idx="18">
                  <c:v>9.629999999999998</c:v>
                </c:pt>
                <c:pt idx="19">
                  <c:v>9.88</c:v>
                </c:pt>
                <c:pt idx="20">
                  <c:v>10.38</c:v>
                </c:pt>
                <c:pt idx="21">
                  <c:v>9.38</c:v>
                </c:pt>
                <c:pt idx="22">
                  <c:v>8.629999999999998</c:v>
                </c:pt>
                <c:pt idx="23">
                  <c:v>8.629999999999998</c:v>
                </c:pt>
                <c:pt idx="24">
                  <c:v>8.629999999999998</c:v>
                </c:pt>
                <c:pt idx="25">
                  <c:v>8.25</c:v>
                </c:pt>
                <c:pt idx="26">
                  <c:v>7.5</c:v>
                </c:pt>
                <c:pt idx="27">
                  <c:v>8.0</c:v>
                </c:pt>
                <c:pt idx="28">
                  <c:v>7.25</c:v>
                </c:pt>
                <c:pt idx="29">
                  <c:v>7.88</c:v>
                </c:pt>
                <c:pt idx="30">
                  <c:v>8.0</c:v>
                </c:pt>
                <c:pt idx="31">
                  <c:v>7.5</c:v>
                </c:pt>
                <c:pt idx="32">
                  <c:v>7.25</c:v>
                </c:pt>
                <c:pt idx="33">
                  <c:v>7.63</c:v>
                </c:pt>
                <c:pt idx="34">
                  <c:v>7.38</c:v>
                </c:pt>
                <c:pt idx="35">
                  <c:v>6.63</c:v>
                </c:pt>
                <c:pt idx="36">
                  <c:v>6.88</c:v>
                </c:pt>
                <c:pt idx="37">
                  <c:v>7.25</c:v>
                </c:pt>
                <c:pt idx="38">
                  <c:v>6.38</c:v>
                </c:pt>
                <c:pt idx="39">
                  <c:v>7.25</c:v>
                </c:pt>
                <c:pt idx="40">
                  <c:v>5.75</c:v>
                </c:pt>
                <c:pt idx="41">
                  <c:v>6.13</c:v>
                </c:pt>
                <c:pt idx="42">
                  <c:v>6.25</c:v>
                </c:pt>
                <c:pt idx="43">
                  <c:v>6.75</c:v>
                </c:pt>
                <c:pt idx="44">
                  <c:v>6.88</c:v>
                </c:pt>
                <c:pt idx="45">
                  <c:v>5.75</c:v>
                </c:pt>
                <c:pt idx="46">
                  <c:v>5.88</c:v>
                </c:pt>
                <c:pt idx="47">
                  <c:v>5.38</c:v>
                </c:pt>
                <c:pt idx="48">
                  <c:v>6.13</c:v>
                </c:pt>
                <c:pt idx="49">
                  <c:v>5.75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0359544"/>
        <c:axId val="-2119011272"/>
      </c:lineChart>
      <c:catAx>
        <c:axId val="-2120359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Generation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9011272"/>
        <c:crosses val="autoZero"/>
        <c:auto val="1"/>
        <c:lblAlgn val="ctr"/>
        <c:lblOffset val="100"/>
        <c:tickLblSkip val="5"/>
        <c:noMultiLvlLbl val="0"/>
      </c:catAx>
      <c:valAx>
        <c:axId val="-2119011272"/>
        <c:scaling>
          <c:orientation val="minMax"/>
          <c:max val="40.0"/>
          <c:min val="0.0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 smtClean="0"/>
                  <a:t>Hamming</a:t>
                </a:r>
                <a:r>
                  <a:rPr lang="en-US" baseline="0" dirty="0" smtClean="0"/>
                  <a:t> Distance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0359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Wins Against</a:t>
            </a:r>
            <a:r>
              <a:rPr lang="en-US" baseline="0" dirty="0" smtClean="0"/>
              <a:t> Testing Case-Base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Injection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</c:numCache>
            </c:num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1.88</c:v>
                </c:pt>
                <c:pt idx="1">
                  <c:v>2.13</c:v>
                </c:pt>
                <c:pt idx="2">
                  <c:v>2.25</c:v>
                </c:pt>
                <c:pt idx="3">
                  <c:v>2.0</c:v>
                </c:pt>
                <c:pt idx="4">
                  <c:v>2.0</c:v>
                </c:pt>
                <c:pt idx="5">
                  <c:v>2.25</c:v>
                </c:pt>
                <c:pt idx="6">
                  <c:v>2.13</c:v>
                </c:pt>
                <c:pt idx="7">
                  <c:v>1.88</c:v>
                </c:pt>
                <c:pt idx="8">
                  <c:v>2.13</c:v>
                </c:pt>
                <c:pt idx="9">
                  <c:v>3.0</c:v>
                </c:pt>
                <c:pt idx="10">
                  <c:v>2.63</c:v>
                </c:pt>
                <c:pt idx="11">
                  <c:v>2.63</c:v>
                </c:pt>
                <c:pt idx="12">
                  <c:v>2.75</c:v>
                </c:pt>
                <c:pt idx="13">
                  <c:v>2.75</c:v>
                </c:pt>
                <c:pt idx="14">
                  <c:v>2.38</c:v>
                </c:pt>
                <c:pt idx="15">
                  <c:v>2.13</c:v>
                </c:pt>
                <c:pt idx="16">
                  <c:v>2.25</c:v>
                </c:pt>
                <c:pt idx="17">
                  <c:v>2.5</c:v>
                </c:pt>
                <c:pt idx="18">
                  <c:v>2.75</c:v>
                </c:pt>
                <c:pt idx="19">
                  <c:v>3.13</c:v>
                </c:pt>
                <c:pt idx="20">
                  <c:v>3.0</c:v>
                </c:pt>
                <c:pt idx="21">
                  <c:v>2.88</c:v>
                </c:pt>
                <c:pt idx="22">
                  <c:v>2.63</c:v>
                </c:pt>
                <c:pt idx="23">
                  <c:v>3.0</c:v>
                </c:pt>
                <c:pt idx="24">
                  <c:v>2.88</c:v>
                </c:pt>
                <c:pt idx="25">
                  <c:v>2.38</c:v>
                </c:pt>
                <c:pt idx="26">
                  <c:v>2.0</c:v>
                </c:pt>
                <c:pt idx="27">
                  <c:v>2.5</c:v>
                </c:pt>
                <c:pt idx="28">
                  <c:v>2.75</c:v>
                </c:pt>
                <c:pt idx="29">
                  <c:v>2.38</c:v>
                </c:pt>
                <c:pt idx="30">
                  <c:v>2.63</c:v>
                </c:pt>
                <c:pt idx="31">
                  <c:v>3.0</c:v>
                </c:pt>
                <c:pt idx="32">
                  <c:v>3.0</c:v>
                </c:pt>
                <c:pt idx="33">
                  <c:v>2.75</c:v>
                </c:pt>
                <c:pt idx="34">
                  <c:v>2.75</c:v>
                </c:pt>
                <c:pt idx="35">
                  <c:v>3.0</c:v>
                </c:pt>
                <c:pt idx="36">
                  <c:v>3.0</c:v>
                </c:pt>
                <c:pt idx="37">
                  <c:v>2.63</c:v>
                </c:pt>
                <c:pt idx="38">
                  <c:v>3.13</c:v>
                </c:pt>
                <c:pt idx="39">
                  <c:v>2.5</c:v>
                </c:pt>
                <c:pt idx="40">
                  <c:v>2.88</c:v>
                </c:pt>
                <c:pt idx="41">
                  <c:v>2.63</c:v>
                </c:pt>
                <c:pt idx="42">
                  <c:v>2.88</c:v>
                </c:pt>
                <c:pt idx="43">
                  <c:v>3.13</c:v>
                </c:pt>
                <c:pt idx="44">
                  <c:v>2.75</c:v>
                </c:pt>
                <c:pt idx="45">
                  <c:v>3.25</c:v>
                </c:pt>
                <c:pt idx="46">
                  <c:v>2.88</c:v>
                </c:pt>
                <c:pt idx="47">
                  <c:v>3.0</c:v>
                </c:pt>
                <c:pt idx="48">
                  <c:v>2.75</c:v>
                </c:pt>
                <c:pt idx="49">
                  <c:v>3.13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Teachset Injection</c:v>
                </c:pt>
              </c:strCache>
            </c:strRef>
          </c:tx>
          <c:spPr>
            <a:ln w="50800">
              <a:solidFill>
                <a:schemeClr val="accent1"/>
              </a:solidFill>
              <a:prstDash val="sysDot"/>
            </a:ln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</c:numCache>
            </c:numRef>
          </c:cat>
          <c:val>
            <c:numRef>
              <c:f>Sheet1!$E$2:$E$51</c:f>
              <c:numCache>
                <c:formatCode>General</c:formatCode>
                <c:ptCount val="50"/>
                <c:pt idx="0">
                  <c:v>1.88</c:v>
                </c:pt>
                <c:pt idx="1">
                  <c:v>2.13</c:v>
                </c:pt>
                <c:pt idx="2">
                  <c:v>2.38</c:v>
                </c:pt>
                <c:pt idx="3">
                  <c:v>2.63</c:v>
                </c:pt>
                <c:pt idx="4">
                  <c:v>2.88</c:v>
                </c:pt>
                <c:pt idx="5">
                  <c:v>2.25</c:v>
                </c:pt>
                <c:pt idx="6">
                  <c:v>2.88</c:v>
                </c:pt>
                <c:pt idx="7">
                  <c:v>2.75</c:v>
                </c:pt>
                <c:pt idx="8">
                  <c:v>2.25</c:v>
                </c:pt>
                <c:pt idx="9">
                  <c:v>2.13</c:v>
                </c:pt>
                <c:pt idx="10">
                  <c:v>2.38</c:v>
                </c:pt>
                <c:pt idx="11">
                  <c:v>2.25</c:v>
                </c:pt>
                <c:pt idx="12">
                  <c:v>3.0</c:v>
                </c:pt>
                <c:pt idx="13">
                  <c:v>2.75</c:v>
                </c:pt>
                <c:pt idx="14">
                  <c:v>2.75</c:v>
                </c:pt>
                <c:pt idx="15">
                  <c:v>2.38</c:v>
                </c:pt>
                <c:pt idx="16">
                  <c:v>3.13</c:v>
                </c:pt>
                <c:pt idx="17">
                  <c:v>2.75</c:v>
                </c:pt>
                <c:pt idx="18">
                  <c:v>2.88</c:v>
                </c:pt>
                <c:pt idx="19">
                  <c:v>2.5</c:v>
                </c:pt>
                <c:pt idx="20">
                  <c:v>2.88</c:v>
                </c:pt>
                <c:pt idx="21">
                  <c:v>2.63</c:v>
                </c:pt>
                <c:pt idx="22">
                  <c:v>2.75</c:v>
                </c:pt>
                <c:pt idx="23">
                  <c:v>3.13</c:v>
                </c:pt>
                <c:pt idx="24">
                  <c:v>3.0</c:v>
                </c:pt>
                <c:pt idx="25">
                  <c:v>3.0</c:v>
                </c:pt>
                <c:pt idx="26">
                  <c:v>3.38</c:v>
                </c:pt>
                <c:pt idx="27">
                  <c:v>3.0</c:v>
                </c:pt>
                <c:pt idx="28">
                  <c:v>3.63</c:v>
                </c:pt>
                <c:pt idx="29">
                  <c:v>2.88</c:v>
                </c:pt>
                <c:pt idx="30">
                  <c:v>2.88</c:v>
                </c:pt>
                <c:pt idx="31">
                  <c:v>3.25</c:v>
                </c:pt>
                <c:pt idx="32">
                  <c:v>2.63</c:v>
                </c:pt>
                <c:pt idx="33">
                  <c:v>2.88</c:v>
                </c:pt>
                <c:pt idx="34">
                  <c:v>2.88</c:v>
                </c:pt>
                <c:pt idx="35">
                  <c:v>3.0</c:v>
                </c:pt>
                <c:pt idx="36">
                  <c:v>3.0</c:v>
                </c:pt>
                <c:pt idx="37">
                  <c:v>3.13</c:v>
                </c:pt>
                <c:pt idx="38">
                  <c:v>3.13</c:v>
                </c:pt>
                <c:pt idx="39">
                  <c:v>3.0</c:v>
                </c:pt>
                <c:pt idx="40">
                  <c:v>2.88</c:v>
                </c:pt>
                <c:pt idx="41">
                  <c:v>2.75</c:v>
                </c:pt>
                <c:pt idx="42">
                  <c:v>3.25</c:v>
                </c:pt>
                <c:pt idx="43">
                  <c:v>2.88</c:v>
                </c:pt>
                <c:pt idx="44">
                  <c:v>3.25</c:v>
                </c:pt>
                <c:pt idx="45">
                  <c:v>2.75</c:v>
                </c:pt>
                <c:pt idx="46">
                  <c:v>3.13</c:v>
                </c:pt>
                <c:pt idx="47">
                  <c:v>3.13</c:v>
                </c:pt>
                <c:pt idx="48">
                  <c:v>3.25</c:v>
                </c:pt>
                <c:pt idx="49">
                  <c:v>3.13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Population Injection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</c:numCache>
            </c:numRef>
          </c:cat>
          <c:val>
            <c:numRef>
              <c:f>Sheet1!$D$2:$D$51</c:f>
              <c:numCache>
                <c:formatCode>General</c:formatCode>
                <c:ptCount val="50"/>
                <c:pt idx="0">
                  <c:v>1.88</c:v>
                </c:pt>
                <c:pt idx="1">
                  <c:v>2.13</c:v>
                </c:pt>
                <c:pt idx="2">
                  <c:v>2.38</c:v>
                </c:pt>
                <c:pt idx="3">
                  <c:v>2.63</c:v>
                </c:pt>
                <c:pt idx="4">
                  <c:v>2.63</c:v>
                </c:pt>
                <c:pt idx="5">
                  <c:v>3.63</c:v>
                </c:pt>
                <c:pt idx="6">
                  <c:v>3.63</c:v>
                </c:pt>
                <c:pt idx="7">
                  <c:v>3.5</c:v>
                </c:pt>
                <c:pt idx="8">
                  <c:v>3.75</c:v>
                </c:pt>
                <c:pt idx="9">
                  <c:v>3.75</c:v>
                </c:pt>
                <c:pt idx="10">
                  <c:v>3.5</c:v>
                </c:pt>
                <c:pt idx="11">
                  <c:v>3.0</c:v>
                </c:pt>
                <c:pt idx="12">
                  <c:v>3.0</c:v>
                </c:pt>
                <c:pt idx="13">
                  <c:v>2.75</c:v>
                </c:pt>
                <c:pt idx="14">
                  <c:v>2.88</c:v>
                </c:pt>
                <c:pt idx="15">
                  <c:v>3.5</c:v>
                </c:pt>
                <c:pt idx="16">
                  <c:v>3.5</c:v>
                </c:pt>
                <c:pt idx="17">
                  <c:v>3.63</c:v>
                </c:pt>
                <c:pt idx="18">
                  <c:v>3.63</c:v>
                </c:pt>
                <c:pt idx="19">
                  <c:v>3.88</c:v>
                </c:pt>
                <c:pt idx="20">
                  <c:v>2.88</c:v>
                </c:pt>
                <c:pt idx="21">
                  <c:v>3.25</c:v>
                </c:pt>
                <c:pt idx="22">
                  <c:v>3.63</c:v>
                </c:pt>
                <c:pt idx="23">
                  <c:v>3.38</c:v>
                </c:pt>
                <c:pt idx="24">
                  <c:v>3.25</c:v>
                </c:pt>
                <c:pt idx="25">
                  <c:v>3.63</c:v>
                </c:pt>
                <c:pt idx="26">
                  <c:v>3.5</c:v>
                </c:pt>
                <c:pt idx="27">
                  <c:v>3.38</c:v>
                </c:pt>
                <c:pt idx="28">
                  <c:v>3.75</c:v>
                </c:pt>
                <c:pt idx="29">
                  <c:v>3.5</c:v>
                </c:pt>
                <c:pt idx="30">
                  <c:v>3.25</c:v>
                </c:pt>
                <c:pt idx="31">
                  <c:v>3.63</c:v>
                </c:pt>
                <c:pt idx="32">
                  <c:v>4.0</c:v>
                </c:pt>
                <c:pt idx="33">
                  <c:v>4.0</c:v>
                </c:pt>
                <c:pt idx="34">
                  <c:v>3.75</c:v>
                </c:pt>
                <c:pt idx="35">
                  <c:v>3.38</c:v>
                </c:pt>
                <c:pt idx="36">
                  <c:v>3.38</c:v>
                </c:pt>
                <c:pt idx="37">
                  <c:v>3.63</c:v>
                </c:pt>
                <c:pt idx="38">
                  <c:v>3.75</c:v>
                </c:pt>
                <c:pt idx="39">
                  <c:v>3.38</c:v>
                </c:pt>
                <c:pt idx="40">
                  <c:v>3.5</c:v>
                </c:pt>
                <c:pt idx="41">
                  <c:v>3.63</c:v>
                </c:pt>
                <c:pt idx="42">
                  <c:v>3.25</c:v>
                </c:pt>
                <c:pt idx="43">
                  <c:v>3.75</c:v>
                </c:pt>
                <c:pt idx="44">
                  <c:v>3.75</c:v>
                </c:pt>
                <c:pt idx="45">
                  <c:v>3.5</c:v>
                </c:pt>
                <c:pt idx="46">
                  <c:v>3.88</c:v>
                </c:pt>
                <c:pt idx="47">
                  <c:v>3.63</c:v>
                </c:pt>
                <c:pt idx="48">
                  <c:v>3.25</c:v>
                </c:pt>
                <c:pt idx="49">
                  <c:v>3.63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Sheet1!$C$1</c:f>
              <c:strCache>
                <c:ptCount val="1"/>
                <c:pt idx="0">
                  <c:v>Both Injection</c:v>
                </c:pt>
              </c:strCache>
            </c:strRef>
          </c:tx>
          <c:spPr>
            <a:ln w="50800">
              <a:solidFill>
                <a:schemeClr val="accent3"/>
              </a:solidFill>
              <a:prstDash val="sysDot"/>
            </a:ln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</c:numCache>
            </c:numRef>
          </c:cat>
          <c:val>
            <c:numRef>
              <c:f>Sheet1!$C$2:$C$51</c:f>
              <c:numCache>
                <c:formatCode>General</c:formatCode>
                <c:ptCount val="50"/>
                <c:pt idx="0">
                  <c:v>2.38</c:v>
                </c:pt>
                <c:pt idx="1">
                  <c:v>2.0</c:v>
                </c:pt>
                <c:pt idx="2">
                  <c:v>2.13</c:v>
                </c:pt>
                <c:pt idx="3">
                  <c:v>2.25</c:v>
                </c:pt>
                <c:pt idx="4">
                  <c:v>2.5</c:v>
                </c:pt>
                <c:pt idx="5">
                  <c:v>3.0</c:v>
                </c:pt>
                <c:pt idx="6">
                  <c:v>3.13</c:v>
                </c:pt>
                <c:pt idx="7">
                  <c:v>3.38</c:v>
                </c:pt>
                <c:pt idx="8">
                  <c:v>3.38</c:v>
                </c:pt>
                <c:pt idx="9">
                  <c:v>3.13</c:v>
                </c:pt>
                <c:pt idx="10">
                  <c:v>3.5</c:v>
                </c:pt>
                <c:pt idx="11">
                  <c:v>3.13</c:v>
                </c:pt>
                <c:pt idx="12">
                  <c:v>2.88</c:v>
                </c:pt>
                <c:pt idx="13">
                  <c:v>2.63</c:v>
                </c:pt>
                <c:pt idx="14">
                  <c:v>2.88</c:v>
                </c:pt>
                <c:pt idx="15">
                  <c:v>2.88</c:v>
                </c:pt>
                <c:pt idx="16">
                  <c:v>3.63</c:v>
                </c:pt>
                <c:pt idx="17">
                  <c:v>3.38</c:v>
                </c:pt>
                <c:pt idx="18">
                  <c:v>3.25</c:v>
                </c:pt>
                <c:pt idx="19">
                  <c:v>3.5</c:v>
                </c:pt>
                <c:pt idx="20">
                  <c:v>3.0</c:v>
                </c:pt>
                <c:pt idx="21">
                  <c:v>3.25</c:v>
                </c:pt>
                <c:pt idx="22">
                  <c:v>3.63</c:v>
                </c:pt>
                <c:pt idx="23">
                  <c:v>3.13</c:v>
                </c:pt>
                <c:pt idx="24">
                  <c:v>3.25</c:v>
                </c:pt>
                <c:pt idx="25">
                  <c:v>3.38</c:v>
                </c:pt>
                <c:pt idx="26">
                  <c:v>3.5</c:v>
                </c:pt>
                <c:pt idx="27">
                  <c:v>3.25</c:v>
                </c:pt>
                <c:pt idx="28">
                  <c:v>3.5</c:v>
                </c:pt>
                <c:pt idx="29">
                  <c:v>3.5</c:v>
                </c:pt>
                <c:pt idx="30">
                  <c:v>3.88</c:v>
                </c:pt>
                <c:pt idx="31">
                  <c:v>3.63</c:v>
                </c:pt>
                <c:pt idx="32">
                  <c:v>3.38</c:v>
                </c:pt>
                <c:pt idx="33">
                  <c:v>3.75</c:v>
                </c:pt>
                <c:pt idx="34">
                  <c:v>3.38</c:v>
                </c:pt>
                <c:pt idx="35">
                  <c:v>3.13</c:v>
                </c:pt>
                <c:pt idx="36">
                  <c:v>3.5</c:v>
                </c:pt>
                <c:pt idx="37">
                  <c:v>3.38</c:v>
                </c:pt>
                <c:pt idx="38">
                  <c:v>3.25</c:v>
                </c:pt>
                <c:pt idx="39">
                  <c:v>3.5</c:v>
                </c:pt>
                <c:pt idx="40">
                  <c:v>3.25</c:v>
                </c:pt>
                <c:pt idx="41">
                  <c:v>3.13</c:v>
                </c:pt>
                <c:pt idx="42">
                  <c:v>3.25</c:v>
                </c:pt>
                <c:pt idx="43">
                  <c:v>3.25</c:v>
                </c:pt>
                <c:pt idx="44">
                  <c:v>3.38</c:v>
                </c:pt>
                <c:pt idx="45">
                  <c:v>3.38</c:v>
                </c:pt>
                <c:pt idx="46">
                  <c:v>3.75</c:v>
                </c:pt>
                <c:pt idx="47">
                  <c:v>3.75</c:v>
                </c:pt>
                <c:pt idx="48">
                  <c:v>3.63</c:v>
                </c:pt>
                <c:pt idx="49">
                  <c:v>3.5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8779800"/>
        <c:axId val="-2118774136"/>
      </c:lineChart>
      <c:catAx>
        <c:axId val="-2118779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Generation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8774136"/>
        <c:crosses val="autoZero"/>
        <c:auto val="1"/>
        <c:lblAlgn val="ctr"/>
        <c:lblOffset val="100"/>
        <c:tickLblSkip val="5"/>
        <c:noMultiLvlLbl val="0"/>
      </c:catAx>
      <c:valAx>
        <c:axId val="-2118774136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 smtClean="0"/>
                  <a:t>Wins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87798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87281F-D4DA-4B79-9391-6165726B4285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4E081C-A0DA-4336-9588-3D9CF610046D}">
      <dgm:prSet phldrT="[Text]"/>
      <dgm:spPr/>
      <dgm:t>
        <a:bodyPr/>
        <a:lstStyle/>
        <a:p>
          <a:r>
            <a:rPr lang="en-US" dirty="0" smtClean="0"/>
            <a:t>Evaluation</a:t>
          </a:r>
          <a:endParaRPr lang="en-US" dirty="0"/>
        </a:p>
      </dgm:t>
    </dgm:pt>
    <dgm:pt modelId="{3C55DE14-DFAF-409F-8B8D-84F8C10579A3}" type="parTrans" cxnId="{392ACF34-13CA-45DA-964A-CD77448FD45F}">
      <dgm:prSet/>
      <dgm:spPr/>
      <dgm:t>
        <a:bodyPr/>
        <a:lstStyle/>
        <a:p>
          <a:endParaRPr lang="en-US"/>
        </a:p>
      </dgm:t>
    </dgm:pt>
    <dgm:pt modelId="{6AD2B30B-B8CD-40D5-89B5-05485BEFB8F6}" type="sibTrans" cxnId="{392ACF34-13CA-45DA-964A-CD77448FD45F}">
      <dgm:prSet/>
      <dgm:spPr/>
      <dgm:t>
        <a:bodyPr/>
        <a:lstStyle/>
        <a:p>
          <a:endParaRPr lang="en-US"/>
        </a:p>
      </dgm:t>
    </dgm:pt>
    <dgm:pt modelId="{E3F78F08-2A86-41F1-B6AE-C08ABC6EEE99}">
      <dgm:prSet phldrT="[Text]"/>
      <dgm:spPr/>
      <dgm:t>
        <a:bodyPr/>
        <a:lstStyle/>
        <a:p>
          <a:r>
            <a:rPr lang="en-US" dirty="0" smtClean="0"/>
            <a:t>Crossover</a:t>
          </a:r>
          <a:endParaRPr lang="en-US" dirty="0"/>
        </a:p>
      </dgm:t>
    </dgm:pt>
    <dgm:pt modelId="{DC0BA30B-1834-4290-90C6-933986918EBE}" type="parTrans" cxnId="{A5793320-2F23-471E-AEA8-AD6798494CE1}">
      <dgm:prSet/>
      <dgm:spPr/>
      <dgm:t>
        <a:bodyPr/>
        <a:lstStyle/>
        <a:p>
          <a:endParaRPr lang="en-US"/>
        </a:p>
      </dgm:t>
    </dgm:pt>
    <dgm:pt modelId="{2CCAAD3D-E38D-4131-AC18-CC2FDCEEAEE1}" type="sibTrans" cxnId="{A5793320-2F23-471E-AEA8-AD6798494CE1}">
      <dgm:prSet/>
      <dgm:spPr/>
      <dgm:t>
        <a:bodyPr/>
        <a:lstStyle/>
        <a:p>
          <a:endParaRPr lang="en-US"/>
        </a:p>
      </dgm:t>
    </dgm:pt>
    <dgm:pt modelId="{E8669AD8-A7D2-4DFC-8C3B-CB3E012DD066}">
      <dgm:prSet phldrT="[Text]"/>
      <dgm:spPr/>
      <dgm:t>
        <a:bodyPr/>
        <a:lstStyle/>
        <a:p>
          <a:r>
            <a:rPr lang="en-US" dirty="0" smtClean="0"/>
            <a:t>Mutation</a:t>
          </a:r>
          <a:endParaRPr lang="en-US" dirty="0"/>
        </a:p>
      </dgm:t>
    </dgm:pt>
    <dgm:pt modelId="{65F84A87-370F-4ACD-B618-BB6D53D79DCA}" type="parTrans" cxnId="{96452EEE-6D46-45AD-B993-420731339BEF}">
      <dgm:prSet/>
      <dgm:spPr/>
      <dgm:t>
        <a:bodyPr/>
        <a:lstStyle/>
        <a:p>
          <a:endParaRPr lang="en-US"/>
        </a:p>
      </dgm:t>
    </dgm:pt>
    <dgm:pt modelId="{700F8186-39FA-407D-B1E1-1544B879C9D1}" type="sibTrans" cxnId="{96452EEE-6D46-45AD-B993-420731339BEF}">
      <dgm:prSet/>
      <dgm:spPr/>
      <dgm:t>
        <a:bodyPr/>
        <a:lstStyle/>
        <a:p>
          <a:endParaRPr lang="en-US"/>
        </a:p>
      </dgm:t>
    </dgm:pt>
    <dgm:pt modelId="{7B05BF82-9F31-41CC-BAA2-D4B8340AB2ED}">
      <dgm:prSet phldrT="[Text]"/>
      <dgm:spPr/>
      <dgm:t>
        <a:bodyPr/>
        <a:lstStyle/>
        <a:p>
          <a:r>
            <a:rPr lang="en-US" dirty="0" smtClean="0"/>
            <a:t>New Population</a:t>
          </a:r>
          <a:endParaRPr lang="en-US" dirty="0"/>
        </a:p>
      </dgm:t>
    </dgm:pt>
    <dgm:pt modelId="{88483F23-F023-4A66-8C63-091AADCD76EA}" type="parTrans" cxnId="{45E4CC79-520C-4802-BA45-C48CFEA07C39}">
      <dgm:prSet/>
      <dgm:spPr/>
      <dgm:t>
        <a:bodyPr/>
        <a:lstStyle/>
        <a:p>
          <a:endParaRPr lang="en-US"/>
        </a:p>
      </dgm:t>
    </dgm:pt>
    <dgm:pt modelId="{2FB686DD-D4AF-4DF1-A004-F6A53EC9F67B}" type="sibTrans" cxnId="{45E4CC79-520C-4802-BA45-C48CFEA07C39}">
      <dgm:prSet/>
      <dgm:spPr/>
      <dgm:t>
        <a:bodyPr/>
        <a:lstStyle/>
        <a:p>
          <a:endParaRPr lang="en-US"/>
        </a:p>
      </dgm:t>
    </dgm:pt>
    <dgm:pt modelId="{D000313A-7F20-4354-9F75-C95307A684E5}">
      <dgm:prSet phldrT="[Text]"/>
      <dgm:spPr/>
      <dgm:t>
        <a:bodyPr/>
        <a:lstStyle/>
        <a:p>
          <a:r>
            <a:rPr lang="en-US" dirty="0" smtClean="0"/>
            <a:t>Selection</a:t>
          </a:r>
          <a:endParaRPr lang="en-US" dirty="0"/>
        </a:p>
      </dgm:t>
    </dgm:pt>
    <dgm:pt modelId="{6F59F7B2-7593-4FD0-A27B-C6F4C5254926}" type="parTrans" cxnId="{0D88937E-3929-413F-A506-197039126E69}">
      <dgm:prSet/>
      <dgm:spPr/>
      <dgm:t>
        <a:bodyPr/>
        <a:lstStyle/>
        <a:p>
          <a:endParaRPr lang="en-US"/>
        </a:p>
      </dgm:t>
    </dgm:pt>
    <dgm:pt modelId="{D3F7DDBA-DAD2-4E1B-BFD7-DDDB1DF2223F}" type="sibTrans" cxnId="{0D88937E-3929-413F-A506-197039126E69}">
      <dgm:prSet/>
      <dgm:spPr/>
      <dgm:t>
        <a:bodyPr/>
        <a:lstStyle/>
        <a:p>
          <a:endParaRPr lang="en-US"/>
        </a:p>
      </dgm:t>
    </dgm:pt>
    <dgm:pt modelId="{38BDF30A-C3AA-41F4-B836-DD5F818C2EB4}" type="pres">
      <dgm:prSet presAssocID="{A887281F-D4DA-4B79-9391-6165726B428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5C4266-60C5-4173-BCD6-68452883E04A}" type="pres">
      <dgm:prSet presAssocID="{894E081C-A0DA-4336-9588-3D9CF610046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DC7759-15DF-471A-B20B-698D2E62BA14}" type="pres">
      <dgm:prSet presAssocID="{894E081C-A0DA-4336-9588-3D9CF610046D}" presName="spNode" presStyleCnt="0"/>
      <dgm:spPr/>
    </dgm:pt>
    <dgm:pt modelId="{D9DC20E7-80E0-4309-9CA8-61EC2DC0326F}" type="pres">
      <dgm:prSet presAssocID="{6AD2B30B-B8CD-40D5-89B5-05485BEFB8F6}" presName="sibTrans" presStyleLbl="sibTrans1D1" presStyleIdx="0" presStyleCnt="5"/>
      <dgm:spPr/>
      <dgm:t>
        <a:bodyPr/>
        <a:lstStyle/>
        <a:p>
          <a:endParaRPr lang="en-US"/>
        </a:p>
      </dgm:t>
    </dgm:pt>
    <dgm:pt modelId="{F10DF28E-2BEF-419C-BE1D-FDF31806C8F8}" type="pres">
      <dgm:prSet presAssocID="{D000313A-7F20-4354-9F75-C95307A684E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31CC3-902D-4FDA-BB06-C791D1917E27}" type="pres">
      <dgm:prSet presAssocID="{D000313A-7F20-4354-9F75-C95307A684E5}" presName="spNode" presStyleCnt="0"/>
      <dgm:spPr/>
    </dgm:pt>
    <dgm:pt modelId="{A77A3CBF-FFF0-497F-892D-A99F8B4A144C}" type="pres">
      <dgm:prSet presAssocID="{D3F7DDBA-DAD2-4E1B-BFD7-DDDB1DF2223F}" presName="sibTrans" presStyleLbl="sibTrans1D1" presStyleIdx="1" presStyleCnt="5"/>
      <dgm:spPr/>
      <dgm:t>
        <a:bodyPr/>
        <a:lstStyle/>
        <a:p>
          <a:endParaRPr lang="en-US"/>
        </a:p>
      </dgm:t>
    </dgm:pt>
    <dgm:pt modelId="{DCCDDA1C-613F-4760-8812-B58D662E4FD3}" type="pres">
      <dgm:prSet presAssocID="{E3F78F08-2A86-41F1-B6AE-C08ABC6EEE9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DC50A-B66A-4FBE-A226-A0EBBC710A5A}" type="pres">
      <dgm:prSet presAssocID="{E3F78F08-2A86-41F1-B6AE-C08ABC6EEE99}" presName="spNode" presStyleCnt="0"/>
      <dgm:spPr/>
    </dgm:pt>
    <dgm:pt modelId="{F848119C-9869-497A-84AD-5659F8B2B4B1}" type="pres">
      <dgm:prSet presAssocID="{2CCAAD3D-E38D-4131-AC18-CC2FDCEEAEE1}" presName="sibTrans" presStyleLbl="sibTrans1D1" presStyleIdx="2" presStyleCnt="5"/>
      <dgm:spPr/>
      <dgm:t>
        <a:bodyPr/>
        <a:lstStyle/>
        <a:p>
          <a:endParaRPr lang="en-US"/>
        </a:p>
      </dgm:t>
    </dgm:pt>
    <dgm:pt modelId="{3C2DA328-30FE-4482-A8CB-45CA8C93E0DF}" type="pres">
      <dgm:prSet presAssocID="{E8669AD8-A7D2-4DFC-8C3B-CB3E012DD06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DE970-6CFF-4526-A970-3296C88180E3}" type="pres">
      <dgm:prSet presAssocID="{E8669AD8-A7D2-4DFC-8C3B-CB3E012DD066}" presName="spNode" presStyleCnt="0"/>
      <dgm:spPr/>
    </dgm:pt>
    <dgm:pt modelId="{A0DFEAA8-B7DF-4CCF-A4D5-5CC104FBB845}" type="pres">
      <dgm:prSet presAssocID="{700F8186-39FA-407D-B1E1-1544B879C9D1}" presName="sibTrans" presStyleLbl="sibTrans1D1" presStyleIdx="3" presStyleCnt="5"/>
      <dgm:spPr/>
      <dgm:t>
        <a:bodyPr/>
        <a:lstStyle/>
        <a:p>
          <a:endParaRPr lang="en-US"/>
        </a:p>
      </dgm:t>
    </dgm:pt>
    <dgm:pt modelId="{A86D5AF6-420B-4893-937B-4181B3073426}" type="pres">
      <dgm:prSet presAssocID="{7B05BF82-9F31-41CC-BAA2-D4B8340AB2E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3720A7-FAE6-45BC-A549-9E26A0EE7094}" type="pres">
      <dgm:prSet presAssocID="{7B05BF82-9F31-41CC-BAA2-D4B8340AB2ED}" presName="spNode" presStyleCnt="0"/>
      <dgm:spPr/>
    </dgm:pt>
    <dgm:pt modelId="{B871153A-794E-4F7D-BFD2-73A3FC262C59}" type="pres">
      <dgm:prSet presAssocID="{2FB686DD-D4AF-4DF1-A004-F6A53EC9F67B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843EA495-7F21-4033-A809-05A512DA1450}" type="presOf" srcId="{E3F78F08-2A86-41F1-B6AE-C08ABC6EEE99}" destId="{DCCDDA1C-613F-4760-8812-B58D662E4FD3}" srcOrd="0" destOrd="0" presId="urn:microsoft.com/office/officeart/2005/8/layout/cycle5"/>
    <dgm:cxn modelId="{BC2F0EE7-02B7-4893-B05F-1E42EA07A644}" type="presOf" srcId="{7B05BF82-9F31-41CC-BAA2-D4B8340AB2ED}" destId="{A86D5AF6-420B-4893-937B-4181B3073426}" srcOrd="0" destOrd="0" presId="urn:microsoft.com/office/officeart/2005/8/layout/cycle5"/>
    <dgm:cxn modelId="{530A34B0-7990-4AF2-B8A5-98B70E07441F}" type="presOf" srcId="{700F8186-39FA-407D-B1E1-1544B879C9D1}" destId="{A0DFEAA8-B7DF-4CCF-A4D5-5CC104FBB845}" srcOrd="0" destOrd="0" presId="urn:microsoft.com/office/officeart/2005/8/layout/cycle5"/>
    <dgm:cxn modelId="{DBED641B-EE10-4344-9C9A-CBE593397B78}" type="presOf" srcId="{894E081C-A0DA-4336-9588-3D9CF610046D}" destId="{175C4266-60C5-4173-BCD6-68452883E04A}" srcOrd="0" destOrd="0" presId="urn:microsoft.com/office/officeart/2005/8/layout/cycle5"/>
    <dgm:cxn modelId="{0D88937E-3929-413F-A506-197039126E69}" srcId="{A887281F-D4DA-4B79-9391-6165726B4285}" destId="{D000313A-7F20-4354-9F75-C95307A684E5}" srcOrd="1" destOrd="0" parTransId="{6F59F7B2-7593-4FD0-A27B-C6F4C5254926}" sibTransId="{D3F7DDBA-DAD2-4E1B-BFD7-DDDB1DF2223F}"/>
    <dgm:cxn modelId="{B8B83C64-DB2B-4A1C-9D2E-3CA1ECC6EEBF}" type="presOf" srcId="{6AD2B30B-B8CD-40D5-89B5-05485BEFB8F6}" destId="{D9DC20E7-80E0-4309-9CA8-61EC2DC0326F}" srcOrd="0" destOrd="0" presId="urn:microsoft.com/office/officeart/2005/8/layout/cycle5"/>
    <dgm:cxn modelId="{2E038AB1-F3D5-40FC-BC35-2BDFB071D1CF}" type="presOf" srcId="{D000313A-7F20-4354-9F75-C95307A684E5}" destId="{F10DF28E-2BEF-419C-BE1D-FDF31806C8F8}" srcOrd="0" destOrd="0" presId="urn:microsoft.com/office/officeart/2005/8/layout/cycle5"/>
    <dgm:cxn modelId="{CFD99B31-55DB-4CD5-81D2-8B8D99C6B749}" type="presOf" srcId="{2CCAAD3D-E38D-4131-AC18-CC2FDCEEAEE1}" destId="{F848119C-9869-497A-84AD-5659F8B2B4B1}" srcOrd="0" destOrd="0" presId="urn:microsoft.com/office/officeart/2005/8/layout/cycle5"/>
    <dgm:cxn modelId="{4688A678-4BAA-4973-A4E8-76921A19406B}" type="presOf" srcId="{A887281F-D4DA-4B79-9391-6165726B4285}" destId="{38BDF30A-C3AA-41F4-B836-DD5F818C2EB4}" srcOrd="0" destOrd="0" presId="urn:microsoft.com/office/officeart/2005/8/layout/cycle5"/>
    <dgm:cxn modelId="{45E4CC79-520C-4802-BA45-C48CFEA07C39}" srcId="{A887281F-D4DA-4B79-9391-6165726B4285}" destId="{7B05BF82-9F31-41CC-BAA2-D4B8340AB2ED}" srcOrd="4" destOrd="0" parTransId="{88483F23-F023-4A66-8C63-091AADCD76EA}" sibTransId="{2FB686DD-D4AF-4DF1-A004-F6A53EC9F67B}"/>
    <dgm:cxn modelId="{D3AA25D6-6040-4ED2-9E49-25D438250400}" type="presOf" srcId="{D3F7DDBA-DAD2-4E1B-BFD7-DDDB1DF2223F}" destId="{A77A3CBF-FFF0-497F-892D-A99F8B4A144C}" srcOrd="0" destOrd="0" presId="urn:microsoft.com/office/officeart/2005/8/layout/cycle5"/>
    <dgm:cxn modelId="{392ACF34-13CA-45DA-964A-CD77448FD45F}" srcId="{A887281F-D4DA-4B79-9391-6165726B4285}" destId="{894E081C-A0DA-4336-9588-3D9CF610046D}" srcOrd="0" destOrd="0" parTransId="{3C55DE14-DFAF-409F-8B8D-84F8C10579A3}" sibTransId="{6AD2B30B-B8CD-40D5-89B5-05485BEFB8F6}"/>
    <dgm:cxn modelId="{08248B16-6BC1-46D5-ADCB-45FF6A696A35}" type="presOf" srcId="{E8669AD8-A7D2-4DFC-8C3B-CB3E012DD066}" destId="{3C2DA328-30FE-4482-A8CB-45CA8C93E0DF}" srcOrd="0" destOrd="0" presId="urn:microsoft.com/office/officeart/2005/8/layout/cycle5"/>
    <dgm:cxn modelId="{96452EEE-6D46-45AD-B993-420731339BEF}" srcId="{A887281F-D4DA-4B79-9391-6165726B4285}" destId="{E8669AD8-A7D2-4DFC-8C3B-CB3E012DD066}" srcOrd="3" destOrd="0" parTransId="{65F84A87-370F-4ACD-B618-BB6D53D79DCA}" sibTransId="{700F8186-39FA-407D-B1E1-1544B879C9D1}"/>
    <dgm:cxn modelId="{59C73D78-1A55-4ABC-A184-99C9A2A60C5E}" type="presOf" srcId="{2FB686DD-D4AF-4DF1-A004-F6A53EC9F67B}" destId="{B871153A-794E-4F7D-BFD2-73A3FC262C59}" srcOrd="0" destOrd="0" presId="urn:microsoft.com/office/officeart/2005/8/layout/cycle5"/>
    <dgm:cxn modelId="{A5793320-2F23-471E-AEA8-AD6798494CE1}" srcId="{A887281F-D4DA-4B79-9391-6165726B4285}" destId="{E3F78F08-2A86-41F1-B6AE-C08ABC6EEE99}" srcOrd="2" destOrd="0" parTransId="{DC0BA30B-1834-4290-90C6-933986918EBE}" sibTransId="{2CCAAD3D-E38D-4131-AC18-CC2FDCEEAEE1}"/>
    <dgm:cxn modelId="{4E9C0F20-A82E-45EE-9AFB-AF46790051E1}" type="presParOf" srcId="{38BDF30A-C3AA-41F4-B836-DD5F818C2EB4}" destId="{175C4266-60C5-4173-BCD6-68452883E04A}" srcOrd="0" destOrd="0" presId="urn:microsoft.com/office/officeart/2005/8/layout/cycle5"/>
    <dgm:cxn modelId="{6672FC50-C4CA-4746-A6D7-4E48DD65009A}" type="presParOf" srcId="{38BDF30A-C3AA-41F4-B836-DD5F818C2EB4}" destId="{E3DC7759-15DF-471A-B20B-698D2E62BA14}" srcOrd="1" destOrd="0" presId="urn:microsoft.com/office/officeart/2005/8/layout/cycle5"/>
    <dgm:cxn modelId="{AF10B716-7BF9-44BA-9313-35C9D3153195}" type="presParOf" srcId="{38BDF30A-C3AA-41F4-B836-DD5F818C2EB4}" destId="{D9DC20E7-80E0-4309-9CA8-61EC2DC0326F}" srcOrd="2" destOrd="0" presId="urn:microsoft.com/office/officeart/2005/8/layout/cycle5"/>
    <dgm:cxn modelId="{47E77D88-B2A0-47BD-B142-7A512A89B5D6}" type="presParOf" srcId="{38BDF30A-C3AA-41F4-B836-DD5F818C2EB4}" destId="{F10DF28E-2BEF-419C-BE1D-FDF31806C8F8}" srcOrd="3" destOrd="0" presId="urn:microsoft.com/office/officeart/2005/8/layout/cycle5"/>
    <dgm:cxn modelId="{73E604D9-3924-4659-9313-EE3102B8EF97}" type="presParOf" srcId="{38BDF30A-C3AA-41F4-B836-DD5F818C2EB4}" destId="{0AE31CC3-902D-4FDA-BB06-C791D1917E27}" srcOrd="4" destOrd="0" presId="urn:microsoft.com/office/officeart/2005/8/layout/cycle5"/>
    <dgm:cxn modelId="{1F1CCCC7-333A-410F-AF9C-A3CD56CD9797}" type="presParOf" srcId="{38BDF30A-C3AA-41F4-B836-DD5F818C2EB4}" destId="{A77A3CBF-FFF0-497F-892D-A99F8B4A144C}" srcOrd="5" destOrd="0" presId="urn:microsoft.com/office/officeart/2005/8/layout/cycle5"/>
    <dgm:cxn modelId="{2928D48E-D697-46CB-88FF-8CF3E2DC5E8A}" type="presParOf" srcId="{38BDF30A-C3AA-41F4-B836-DD5F818C2EB4}" destId="{DCCDDA1C-613F-4760-8812-B58D662E4FD3}" srcOrd="6" destOrd="0" presId="urn:microsoft.com/office/officeart/2005/8/layout/cycle5"/>
    <dgm:cxn modelId="{1366C179-74E7-4760-BD47-9CC873A82E06}" type="presParOf" srcId="{38BDF30A-C3AA-41F4-B836-DD5F818C2EB4}" destId="{D78DC50A-B66A-4FBE-A226-A0EBBC710A5A}" srcOrd="7" destOrd="0" presId="urn:microsoft.com/office/officeart/2005/8/layout/cycle5"/>
    <dgm:cxn modelId="{B57638D3-A0E1-48A1-98BB-36FE8E69D2BB}" type="presParOf" srcId="{38BDF30A-C3AA-41F4-B836-DD5F818C2EB4}" destId="{F848119C-9869-497A-84AD-5659F8B2B4B1}" srcOrd="8" destOrd="0" presId="urn:microsoft.com/office/officeart/2005/8/layout/cycle5"/>
    <dgm:cxn modelId="{8F910F45-3B6D-4AB5-A9BD-2F23037A6EC5}" type="presParOf" srcId="{38BDF30A-C3AA-41F4-B836-DD5F818C2EB4}" destId="{3C2DA328-30FE-4482-A8CB-45CA8C93E0DF}" srcOrd="9" destOrd="0" presId="urn:microsoft.com/office/officeart/2005/8/layout/cycle5"/>
    <dgm:cxn modelId="{1A76225D-DAE0-4E4B-9B1E-75DEFAB2957D}" type="presParOf" srcId="{38BDF30A-C3AA-41F4-B836-DD5F818C2EB4}" destId="{AF8DE970-6CFF-4526-A970-3296C88180E3}" srcOrd="10" destOrd="0" presId="urn:microsoft.com/office/officeart/2005/8/layout/cycle5"/>
    <dgm:cxn modelId="{8F57492D-7287-4F18-A882-7E4813CB5BB0}" type="presParOf" srcId="{38BDF30A-C3AA-41F4-B836-DD5F818C2EB4}" destId="{A0DFEAA8-B7DF-4CCF-A4D5-5CC104FBB845}" srcOrd="11" destOrd="0" presId="urn:microsoft.com/office/officeart/2005/8/layout/cycle5"/>
    <dgm:cxn modelId="{9776A10C-EE1A-4ABF-AEA3-8CB9AAC2FBED}" type="presParOf" srcId="{38BDF30A-C3AA-41F4-B836-DD5F818C2EB4}" destId="{A86D5AF6-420B-4893-937B-4181B3073426}" srcOrd="12" destOrd="0" presId="urn:microsoft.com/office/officeart/2005/8/layout/cycle5"/>
    <dgm:cxn modelId="{391D4293-3C6A-4397-98FE-410CED41ED38}" type="presParOf" srcId="{38BDF30A-C3AA-41F4-B836-DD5F818C2EB4}" destId="{953720A7-FAE6-45BC-A549-9E26A0EE7094}" srcOrd="13" destOrd="0" presId="urn:microsoft.com/office/officeart/2005/8/layout/cycle5"/>
    <dgm:cxn modelId="{20ADD673-8CCC-47D3-A400-54F01104D71E}" type="presParOf" srcId="{38BDF30A-C3AA-41F4-B836-DD5F818C2EB4}" destId="{B871153A-794E-4F7D-BFD2-73A3FC262C5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87281F-D4DA-4B79-9391-6165726B4285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4E081C-A0DA-4336-9588-3D9CF610046D}">
      <dgm:prSet phldrT="[Text]"/>
      <dgm:spPr/>
      <dgm:t>
        <a:bodyPr/>
        <a:lstStyle/>
        <a:p>
          <a:r>
            <a:rPr lang="en-US" dirty="0" smtClean="0"/>
            <a:t>Evaluation</a:t>
          </a:r>
          <a:endParaRPr lang="en-US" dirty="0"/>
        </a:p>
      </dgm:t>
    </dgm:pt>
    <dgm:pt modelId="{3C55DE14-DFAF-409F-8B8D-84F8C10579A3}" type="parTrans" cxnId="{392ACF34-13CA-45DA-964A-CD77448FD45F}">
      <dgm:prSet/>
      <dgm:spPr/>
      <dgm:t>
        <a:bodyPr/>
        <a:lstStyle/>
        <a:p>
          <a:endParaRPr lang="en-US"/>
        </a:p>
      </dgm:t>
    </dgm:pt>
    <dgm:pt modelId="{6AD2B30B-B8CD-40D5-89B5-05485BEFB8F6}" type="sibTrans" cxnId="{392ACF34-13CA-45DA-964A-CD77448FD45F}">
      <dgm:prSet/>
      <dgm:spPr/>
      <dgm:t>
        <a:bodyPr/>
        <a:lstStyle/>
        <a:p>
          <a:endParaRPr lang="en-US"/>
        </a:p>
      </dgm:t>
    </dgm:pt>
    <dgm:pt modelId="{E3F78F08-2A86-41F1-B6AE-C08ABC6EEE99}">
      <dgm:prSet phldrT="[Text]"/>
      <dgm:spPr/>
      <dgm:t>
        <a:bodyPr/>
        <a:lstStyle/>
        <a:p>
          <a:r>
            <a:rPr lang="en-US" dirty="0" smtClean="0"/>
            <a:t>Crossover</a:t>
          </a:r>
          <a:endParaRPr lang="en-US" dirty="0"/>
        </a:p>
      </dgm:t>
    </dgm:pt>
    <dgm:pt modelId="{DC0BA30B-1834-4290-90C6-933986918EBE}" type="parTrans" cxnId="{A5793320-2F23-471E-AEA8-AD6798494CE1}">
      <dgm:prSet/>
      <dgm:spPr/>
      <dgm:t>
        <a:bodyPr/>
        <a:lstStyle/>
        <a:p>
          <a:endParaRPr lang="en-US"/>
        </a:p>
      </dgm:t>
    </dgm:pt>
    <dgm:pt modelId="{2CCAAD3D-E38D-4131-AC18-CC2FDCEEAEE1}" type="sibTrans" cxnId="{A5793320-2F23-471E-AEA8-AD6798494CE1}">
      <dgm:prSet/>
      <dgm:spPr/>
      <dgm:t>
        <a:bodyPr/>
        <a:lstStyle/>
        <a:p>
          <a:endParaRPr lang="en-US"/>
        </a:p>
      </dgm:t>
    </dgm:pt>
    <dgm:pt modelId="{E8669AD8-A7D2-4DFC-8C3B-CB3E012DD066}">
      <dgm:prSet phldrT="[Text]"/>
      <dgm:spPr/>
      <dgm:t>
        <a:bodyPr/>
        <a:lstStyle/>
        <a:p>
          <a:r>
            <a:rPr lang="en-US" smtClean="0"/>
            <a:t>Mutation</a:t>
          </a:r>
          <a:endParaRPr lang="en-US" dirty="0"/>
        </a:p>
      </dgm:t>
    </dgm:pt>
    <dgm:pt modelId="{65F84A87-370F-4ACD-B618-BB6D53D79DCA}" type="parTrans" cxnId="{96452EEE-6D46-45AD-B993-420731339BEF}">
      <dgm:prSet/>
      <dgm:spPr/>
      <dgm:t>
        <a:bodyPr/>
        <a:lstStyle/>
        <a:p>
          <a:endParaRPr lang="en-US"/>
        </a:p>
      </dgm:t>
    </dgm:pt>
    <dgm:pt modelId="{700F8186-39FA-407D-B1E1-1544B879C9D1}" type="sibTrans" cxnId="{96452EEE-6D46-45AD-B993-420731339BEF}">
      <dgm:prSet/>
      <dgm:spPr/>
      <dgm:t>
        <a:bodyPr/>
        <a:lstStyle/>
        <a:p>
          <a:endParaRPr lang="en-US"/>
        </a:p>
      </dgm:t>
    </dgm:pt>
    <dgm:pt modelId="{D000313A-7F20-4354-9F75-C95307A684E5}">
      <dgm:prSet phldrT="[Text]"/>
      <dgm:spPr/>
      <dgm:t>
        <a:bodyPr/>
        <a:lstStyle/>
        <a:p>
          <a:r>
            <a:rPr lang="en-US" dirty="0" smtClean="0"/>
            <a:t>Selection</a:t>
          </a:r>
          <a:endParaRPr lang="en-US" dirty="0"/>
        </a:p>
      </dgm:t>
    </dgm:pt>
    <dgm:pt modelId="{6F59F7B2-7593-4FD0-A27B-C6F4C5254926}" type="parTrans" cxnId="{0D88937E-3929-413F-A506-197039126E69}">
      <dgm:prSet/>
      <dgm:spPr/>
      <dgm:t>
        <a:bodyPr/>
        <a:lstStyle/>
        <a:p>
          <a:endParaRPr lang="en-US"/>
        </a:p>
      </dgm:t>
    </dgm:pt>
    <dgm:pt modelId="{D3F7DDBA-DAD2-4E1B-BFD7-DDDB1DF2223F}" type="sibTrans" cxnId="{0D88937E-3929-413F-A506-197039126E69}">
      <dgm:prSet/>
      <dgm:spPr/>
      <dgm:t>
        <a:bodyPr/>
        <a:lstStyle/>
        <a:p>
          <a:endParaRPr lang="en-US"/>
        </a:p>
      </dgm:t>
    </dgm:pt>
    <dgm:pt modelId="{7B05BF82-9F31-41CC-BAA2-D4B8340AB2ED}">
      <dgm:prSet phldrT="[Text]"/>
      <dgm:spPr/>
      <dgm:t>
        <a:bodyPr/>
        <a:lstStyle/>
        <a:p>
          <a:r>
            <a:rPr lang="en-US" dirty="0" smtClean="0"/>
            <a:t>New Population</a:t>
          </a:r>
          <a:endParaRPr lang="en-US" dirty="0"/>
        </a:p>
      </dgm:t>
    </dgm:pt>
    <dgm:pt modelId="{2FB686DD-D4AF-4DF1-A004-F6A53EC9F67B}" type="sibTrans" cxnId="{45E4CC79-520C-4802-BA45-C48CFEA07C39}">
      <dgm:prSet/>
      <dgm:spPr/>
      <dgm:t>
        <a:bodyPr/>
        <a:lstStyle/>
        <a:p>
          <a:endParaRPr lang="en-US"/>
        </a:p>
      </dgm:t>
    </dgm:pt>
    <dgm:pt modelId="{88483F23-F023-4A66-8C63-091AADCD76EA}" type="parTrans" cxnId="{45E4CC79-520C-4802-BA45-C48CFEA07C39}">
      <dgm:prSet/>
      <dgm:spPr/>
      <dgm:t>
        <a:bodyPr/>
        <a:lstStyle/>
        <a:p>
          <a:endParaRPr lang="en-US"/>
        </a:p>
      </dgm:t>
    </dgm:pt>
    <dgm:pt modelId="{38BDF30A-C3AA-41F4-B836-DD5F818C2EB4}" type="pres">
      <dgm:prSet presAssocID="{A887281F-D4DA-4B79-9391-6165726B428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5C4266-60C5-4173-BCD6-68452883E04A}" type="pres">
      <dgm:prSet presAssocID="{894E081C-A0DA-4336-9588-3D9CF610046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DC7759-15DF-471A-B20B-698D2E62BA14}" type="pres">
      <dgm:prSet presAssocID="{894E081C-A0DA-4336-9588-3D9CF610046D}" presName="spNode" presStyleCnt="0"/>
      <dgm:spPr/>
    </dgm:pt>
    <dgm:pt modelId="{D9DC20E7-80E0-4309-9CA8-61EC2DC0326F}" type="pres">
      <dgm:prSet presAssocID="{6AD2B30B-B8CD-40D5-89B5-05485BEFB8F6}" presName="sibTrans" presStyleLbl="sibTrans1D1" presStyleIdx="0" presStyleCnt="5"/>
      <dgm:spPr/>
      <dgm:t>
        <a:bodyPr/>
        <a:lstStyle/>
        <a:p>
          <a:endParaRPr lang="en-US"/>
        </a:p>
      </dgm:t>
    </dgm:pt>
    <dgm:pt modelId="{F10DF28E-2BEF-419C-BE1D-FDF31806C8F8}" type="pres">
      <dgm:prSet presAssocID="{D000313A-7F20-4354-9F75-C95307A684E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31CC3-902D-4FDA-BB06-C791D1917E27}" type="pres">
      <dgm:prSet presAssocID="{D000313A-7F20-4354-9F75-C95307A684E5}" presName="spNode" presStyleCnt="0"/>
      <dgm:spPr/>
    </dgm:pt>
    <dgm:pt modelId="{A77A3CBF-FFF0-497F-892D-A99F8B4A144C}" type="pres">
      <dgm:prSet presAssocID="{D3F7DDBA-DAD2-4E1B-BFD7-DDDB1DF2223F}" presName="sibTrans" presStyleLbl="sibTrans1D1" presStyleIdx="1" presStyleCnt="5"/>
      <dgm:spPr/>
      <dgm:t>
        <a:bodyPr/>
        <a:lstStyle/>
        <a:p>
          <a:endParaRPr lang="en-US"/>
        </a:p>
      </dgm:t>
    </dgm:pt>
    <dgm:pt modelId="{DCCDDA1C-613F-4760-8812-B58D662E4FD3}" type="pres">
      <dgm:prSet presAssocID="{E3F78F08-2A86-41F1-B6AE-C08ABC6EEE9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DC50A-B66A-4FBE-A226-A0EBBC710A5A}" type="pres">
      <dgm:prSet presAssocID="{E3F78F08-2A86-41F1-B6AE-C08ABC6EEE99}" presName="spNode" presStyleCnt="0"/>
      <dgm:spPr/>
    </dgm:pt>
    <dgm:pt modelId="{F848119C-9869-497A-84AD-5659F8B2B4B1}" type="pres">
      <dgm:prSet presAssocID="{2CCAAD3D-E38D-4131-AC18-CC2FDCEEAEE1}" presName="sibTrans" presStyleLbl="sibTrans1D1" presStyleIdx="2" presStyleCnt="5"/>
      <dgm:spPr/>
      <dgm:t>
        <a:bodyPr/>
        <a:lstStyle/>
        <a:p>
          <a:endParaRPr lang="en-US"/>
        </a:p>
      </dgm:t>
    </dgm:pt>
    <dgm:pt modelId="{3C2DA328-30FE-4482-A8CB-45CA8C93E0DF}" type="pres">
      <dgm:prSet presAssocID="{E8669AD8-A7D2-4DFC-8C3B-CB3E012DD06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DE970-6CFF-4526-A970-3296C88180E3}" type="pres">
      <dgm:prSet presAssocID="{E8669AD8-A7D2-4DFC-8C3B-CB3E012DD066}" presName="spNode" presStyleCnt="0"/>
      <dgm:spPr/>
    </dgm:pt>
    <dgm:pt modelId="{A0DFEAA8-B7DF-4CCF-A4D5-5CC104FBB845}" type="pres">
      <dgm:prSet presAssocID="{700F8186-39FA-407D-B1E1-1544B879C9D1}" presName="sibTrans" presStyleLbl="sibTrans1D1" presStyleIdx="3" presStyleCnt="5"/>
      <dgm:spPr/>
      <dgm:t>
        <a:bodyPr/>
        <a:lstStyle/>
        <a:p>
          <a:endParaRPr lang="en-US"/>
        </a:p>
      </dgm:t>
    </dgm:pt>
    <dgm:pt modelId="{A86D5AF6-420B-4893-937B-4181B3073426}" type="pres">
      <dgm:prSet presAssocID="{7B05BF82-9F31-41CC-BAA2-D4B8340AB2E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3720A7-FAE6-45BC-A549-9E26A0EE7094}" type="pres">
      <dgm:prSet presAssocID="{7B05BF82-9F31-41CC-BAA2-D4B8340AB2ED}" presName="spNode" presStyleCnt="0"/>
      <dgm:spPr/>
    </dgm:pt>
    <dgm:pt modelId="{B871153A-794E-4F7D-BFD2-73A3FC262C59}" type="pres">
      <dgm:prSet presAssocID="{2FB686DD-D4AF-4DF1-A004-F6A53EC9F67B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A17A6107-6382-46BA-B089-CD9BFFF19375}" type="presOf" srcId="{A887281F-D4DA-4B79-9391-6165726B4285}" destId="{38BDF30A-C3AA-41F4-B836-DD5F818C2EB4}" srcOrd="0" destOrd="0" presId="urn:microsoft.com/office/officeart/2005/8/layout/cycle5"/>
    <dgm:cxn modelId="{DEB2106F-F290-4627-8C20-27E57CE9E7F4}" type="presOf" srcId="{6AD2B30B-B8CD-40D5-89B5-05485BEFB8F6}" destId="{D9DC20E7-80E0-4309-9CA8-61EC2DC0326F}" srcOrd="0" destOrd="0" presId="urn:microsoft.com/office/officeart/2005/8/layout/cycle5"/>
    <dgm:cxn modelId="{54B36DB9-A01A-44D2-97DC-A3AE651317CB}" type="presOf" srcId="{2FB686DD-D4AF-4DF1-A004-F6A53EC9F67B}" destId="{B871153A-794E-4F7D-BFD2-73A3FC262C59}" srcOrd="0" destOrd="0" presId="urn:microsoft.com/office/officeart/2005/8/layout/cycle5"/>
    <dgm:cxn modelId="{0D88937E-3929-413F-A506-197039126E69}" srcId="{A887281F-D4DA-4B79-9391-6165726B4285}" destId="{D000313A-7F20-4354-9F75-C95307A684E5}" srcOrd="1" destOrd="0" parTransId="{6F59F7B2-7593-4FD0-A27B-C6F4C5254926}" sibTransId="{D3F7DDBA-DAD2-4E1B-BFD7-DDDB1DF2223F}"/>
    <dgm:cxn modelId="{92FC0A1D-6B8B-4BF1-95DD-E6358B37343A}" type="presOf" srcId="{2CCAAD3D-E38D-4131-AC18-CC2FDCEEAEE1}" destId="{F848119C-9869-497A-84AD-5659F8B2B4B1}" srcOrd="0" destOrd="0" presId="urn:microsoft.com/office/officeart/2005/8/layout/cycle5"/>
    <dgm:cxn modelId="{FD3EDE33-20F8-43A3-B042-6064E2B7D4FB}" type="presOf" srcId="{7B05BF82-9F31-41CC-BAA2-D4B8340AB2ED}" destId="{A86D5AF6-420B-4893-937B-4181B3073426}" srcOrd="0" destOrd="0" presId="urn:microsoft.com/office/officeart/2005/8/layout/cycle5"/>
    <dgm:cxn modelId="{BFD5FB2A-C8F8-497A-AB15-1B78E48F80A4}" type="presOf" srcId="{E8669AD8-A7D2-4DFC-8C3B-CB3E012DD066}" destId="{3C2DA328-30FE-4482-A8CB-45CA8C93E0DF}" srcOrd="0" destOrd="0" presId="urn:microsoft.com/office/officeart/2005/8/layout/cycle5"/>
    <dgm:cxn modelId="{F0945E4F-B163-47F2-82A7-8B210014EBF6}" type="presOf" srcId="{D3F7DDBA-DAD2-4E1B-BFD7-DDDB1DF2223F}" destId="{A77A3CBF-FFF0-497F-892D-A99F8B4A144C}" srcOrd="0" destOrd="0" presId="urn:microsoft.com/office/officeart/2005/8/layout/cycle5"/>
    <dgm:cxn modelId="{45E4CC79-520C-4802-BA45-C48CFEA07C39}" srcId="{A887281F-D4DA-4B79-9391-6165726B4285}" destId="{7B05BF82-9F31-41CC-BAA2-D4B8340AB2ED}" srcOrd="4" destOrd="0" parTransId="{88483F23-F023-4A66-8C63-091AADCD76EA}" sibTransId="{2FB686DD-D4AF-4DF1-A004-F6A53EC9F67B}"/>
    <dgm:cxn modelId="{04BF1114-BBC3-4E2B-8A22-17E916DF76EE}" type="presOf" srcId="{E3F78F08-2A86-41F1-B6AE-C08ABC6EEE99}" destId="{DCCDDA1C-613F-4760-8812-B58D662E4FD3}" srcOrd="0" destOrd="0" presId="urn:microsoft.com/office/officeart/2005/8/layout/cycle5"/>
    <dgm:cxn modelId="{3E4D66FE-826E-49EC-9504-71AED987D9D3}" type="presOf" srcId="{894E081C-A0DA-4336-9588-3D9CF610046D}" destId="{175C4266-60C5-4173-BCD6-68452883E04A}" srcOrd="0" destOrd="0" presId="urn:microsoft.com/office/officeart/2005/8/layout/cycle5"/>
    <dgm:cxn modelId="{38B07F4D-3610-40A3-AA26-68B781FBA908}" type="presOf" srcId="{700F8186-39FA-407D-B1E1-1544B879C9D1}" destId="{A0DFEAA8-B7DF-4CCF-A4D5-5CC104FBB845}" srcOrd="0" destOrd="0" presId="urn:microsoft.com/office/officeart/2005/8/layout/cycle5"/>
    <dgm:cxn modelId="{392ACF34-13CA-45DA-964A-CD77448FD45F}" srcId="{A887281F-D4DA-4B79-9391-6165726B4285}" destId="{894E081C-A0DA-4336-9588-3D9CF610046D}" srcOrd="0" destOrd="0" parTransId="{3C55DE14-DFAF-409F-8B8D-84F8C10579A3}" sibTransId="{6AD2B30B-B8CD-40D5-89B5-05485BEFB8F6}"/>
    <dgm:cxn modelId="{DFFAA624-0C83-4DA0-B2AA-FBE5ACC1A1B4}" type="presOf" srcId="{D000313A-7F20-4354-9F75-C95307A684E5}" destId="{F10DF28E-2BEF-419C-BE1D-FDF31806C8F8}" srcOrd="0" destOrd="0" presId="urn:microsoft.com/office/officeart/2005/8/layout/cycle5"/>
    <dgm:cxn modelId="{96452EEE-6D46-45AD-B993-420731339BEF}" srcId="{A887281F-D4DA-4B79-9391-6165726B4285}" destId="{E8669AD8-A7D2-4DFC-8C3B-CB3E012DD066}" srcOrd="3" destOrd="0" parTransId="{65F84A87-370F-4ACD-B618-BB6D53D79DCA}" sibTransId="{700F8186-39FA-407D-B1E1-1544B879C9D1}"/>
    <dgm:cxn modelId="{A5793320-2F23-471E-AEA8-AD6798494CE1}" srcId="{A887281F-D4DA-4B79-9391-6165726B4285}" destId="{E3F78F08-2A86-41F1-B6AE-C08ABC6EEE99}" srcOrd="2" destOrd="0" parTransId="{DC0BA30B-1834-4290-90C6-933986918EBE}" sibTransId="{2CCAAD3D-E38D-4131-AC18-CC2FDCEEAEE1}"/>
    <dgm:cxn modelId="{1401D59E-650B-4030-ABE4-E1D0931CD46E}" type="presParOf" srcId="{38BDF30A-C3AA-41F4-B836-DD5F818C2EB4}" destId="{175C4266-60C5-4173-BCD6-68452883E04A}" srcOrd="0" destOrd="0" presId="urn:microsoft.com/office/officeart/2005/8/layout/cycle5"/>
    <dgm:cxn modelId="{9C14ED55-F6B5-4A15-B61C-6FAB8B12111A}" type="presParOf" srcId="{38BDF30A-C3AA-41F4-B836-DD5F818C2EB4}" destId="{E3DC7759-15DF-471A-B20B-698D2E62BA14}" srcOrd="1" destOrd="0" presId="urn:microsoft.com/office/officeart/2005/8/layout/cycle5"/>
    <dgm:cxn modelId="{FAEAC872-666E-4413-ADD7-751E9199209F}" type="presParOf" srcId="{38BDF30A-C3AA-41F4-B836-DD5F818C2EB4}" destId="{D9DC20E7-80E0-4309-9CA8-61EC2DC0326F}" srcOrd="2" destOrd="0" presId="urn:microsoft.com/office/officeart/2005/8/layout/cycle5"/>
    <dgm:cxn modelId="{38B56DC5-38D6-471A-9275-99B54B4CEB62}" type="presParOf" srcId="{38BDF30A-C3AA-41F4-B836-DD5F818C2EB4}" destId="{F10DF28E-2BEF-419C-BE1D-FDF31806C8F8}" srcOrd="3" destOrd="0" presId="urn:microsoft.com/office/officeart/2005/8/layout/cycle5"/>
    <dgm:cxn modelId="{99CFA8AA-499E-406B-BB27-0E735CE1ED3F}" type="presParOf" srcId="{38BDF30A-C3AA-41F4-B836-DD5F818C2EB4}" destId="{0AE31CC3-902D-4FDA-BB06-C791D1917E27}" srcOrd="4" destOrd="0" presId="urn:microsoft.com/office/officeart/2005/8/layout/cycle5"/>
    <dgm:cxn modelId="{FCA7F5FF-CF9F-4C62-8EB6-C86F082E732E}" type="presParOf" srcId="{38BDF30A-C3AA-41F4-B836-DD5F818C2EB4}" destId="{A77A3CBF-FFF0-497F-892D-A99F8B4A144C}" srcOrd="5" destOrd="0" presId="urn:microsoft.com/office/officeart/2005/8/layout/cycle5"/>
    <dgm:cxn modelId="{B3FCF2DA-78E4-4B44-BACD-52ACE5737C1C}" type="presParOf" srcId="{38BDF30A-C3AA-41F4-B836-DD5F818C2EB4}" destId="{DCCDDA1C-613F-4760-8812-B58D662E4FD3}" srcOrd="6" destOrd="0" presId="urn:microsoft.com/office/officeart/2005/8/layout/cycle5"/>
    <dgm:cxn modelId="{B6CBA5D0-ED6B-4803-AC87-BD2C778F5B9C}" type="presParOf" srcId="{38BDF30A-C3AA-41F4-B836-DD5F818C2EB4}" destId="{D78DC50A-B66A-4FBE-A226-A0EBBC710A5A}" srcOrd="7" destOrd="0" presId="urn:microsoft.com/office/officeart/2005/8/layout/cycle5"/>
    <dgm:cxn modelId="{E9CD4770-58BB-4629-BD9D-80B215C07C1B}" type="presParOf" srcId="{38BDF30A-C3AA-41F4-B836-DD5F818C2EB4}" destId="{F848119C-9869-497A-84AD-5659F8B2B4B1}" srcOrd="8" destOrd="0" presId="urn:microsoft.com/office/officeart/2005/8/layout/cycle5"/>
    <dgm:cxn modelId="{55738B87-B505-4017-9F77-45C6BA711FDE}" type="presParOf" srcId="{38BDF30A-C3AA-41F4-B836-DD5F818C2EB4}" destId="{3C2DA328-30FE-4482-A8CB-45CA8C93E0DF}" srcOrd="9" destOrd="0" presId="urn:microsoft.com/office/officeart/2005/8/layout/cycle5"/>
    <dgm:cxn modelId="{23965990-F512-4FC5-BF95-7A0E038F0782}" type="presParOf" srcId="{38BDF30A-C3AA-41F4-B836-DD5F818C2EB4}" destId="{AF8DE970-6CFF-4526-A970-3296C88180E3}" srcOrd="10" destOrd="0" presId="urn:microsoft.com/office/officeart/2005/8/layout/cycle5"/>
    <dgm:cxn modelId="{DA54BBFB-516B-4DD6-AF7C-93CA4428C673}" type="presParOf" srcId="{38BDF30A-C3AA-41F4-B836-DD5F818C2EB4}" destId="{A0DFEAA8-B7DF-4CCF-A4D5-5CC104FBB845}" srcOrd="11" destOrd="0" presId="urn:microsoft.com/office/officeart/2005/8/layout/cycle5"/>
    <dgm:cxn modelId="{F51BDF7E-57F4-4E72-A9ED-C0107E870728}" type="presParOf" srcId="{38BDF30A-C3AA-41F4-B836-DD5F818C2EB4}" destId="{A86D5AF6-420B-4893-937B-4181B3073426}" srcOrd="12" destOrd="0" presId="urn:microsoft.com/office/officeart/2005/8/layout/cycle5"/>
    <dgm:cxn modelId="{F99B3F26-2772-45AA-ACAB-D44EDD859F5A}" type="presParOf" srcId="{38BDF30A-C3AA-41F4-B836-DD5F818C2EB4}" destId="{953720A7-FAE6-45BC-A549-9E26A0EE7094}" srcOrd="13" destOrd="0" presId="urn:microsoft.com/office/officeart/2005/8/layout/cycle5"/>
    <dgm:cxn modelId="{8FCACE17-6F7F-41DD-88B4-83F63C9F78D8}" type="presParOf" srcId="{38BDF30A-C3AA-41F4-B836-DD5F818C2EB4}" destId="{B871153A-794E-4F7D-BFD2-73A3FC262C5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C4266-60C5-4173-BCD6-68452883E04A}">
      <dsp:nvSpPr>
        <dsp:cNvPr id="0" name=""/>
        <dsp:cNvSpPr/>
      </dsp:nvSpPr>
      <dsp:spPr>
        <a:xfrm>
          <a:off x="1491815" y="639644"/>
          <a:ext cx="1207368" cy="784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Evaluation</a:t>
          </a:r>
          <a:endParaRPr lang="en-US" sz="1600" kern="1200" dirty="0"/>
        </a:p>
      </dsp:txBody>
      <dsp:txXfrm>
        <a:off x="1530125" y="677954"/>
        <a:ext cx="1130748" cy="708169"/>
      </dsp:txXfrm>
    </dsp:sp>
    <dsp:sp modelId="{D9DC20E7-80E0-4309-9CA8-61EC2DC0326F}">
      <dsp:nvSpPr>
        <dsp:cNvPr id="0" name=""/>
        <dsp:cNvSpPr/>
      </dsp:nvSpPr>
      <dsp:spPr>
        <a:xfrm>
          <a:off x="527283" y="1032038"/>
          <a:ext cx="3136432" cy="3136432"/>
        </a:xfrm>
        <a:custGeom>
          <a:avLst/>
          <a:gdLst/>
          <a:ahLst/>
          <a:cxnLst/>
          <a:rect l="0" t="0" r="0" b="0"/>
          <a:pathLst>
            <a:path>
              <a:moveTo>
                <a:pt x="2333718" y="199527"/>
              </a:moveTo>
              <a:arcTo wR="1568216" hR="1568216" stAng="17953086" swAng="12120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0DF28E-2BEF-419C-BE1D-FDF31806C8F8}">
      <dsp:nvSpPr>
        <dsp:cNvPr id="0" name=""/>
        <dsp:cNvSpPr/>
      </dsp:nvSpPr>
      <dsp:spPr>
        <a:xfrm>
          <a:off x="2983278" y="1723255"/>
          <a:ext cx="1207368" cy="784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Selection</a:t>
          </a:r>
          <a:endParaRPr lang="en-US" sz="1600" kern="1200" dirty="0"/>
        </a:p>
      </dsp:txBody>
      <dsp:txXfrm>
        <a:off x="3021588" y="1761565"/>
        <a:ext cx="1130748" cy="708169"/>
      </dsp:txXfrm>
    </dsp:sp>
    <dsp:sp modelId="{A77A3CBF-FFF0-497F-892D-A99F8B4A144C}">
      <dsp:nvSpPr>
        <dsp:cNvPr id="0" name=""/>
        <dsp:cNvSpPr/>
      </dsp:nvSpPr>
      <dsp:spPr>
        <a:xfrm>
          <a:off x="527283" y="1032038"/>
          <a:ext cx="3136432" cy="3136432"/>
        </a:xfrm>
        <a:custGeom>
          <a:avLst/>
          <a:gdLst/>
          <a:ahLst/>
          <a:cxnLst/>
          <a:rect l="0" t="0" r="0" b="0"/>
          <a:pathLst>
            <a:path>
              <a:moveTo>
                <a:pt x="3132676" y="1676690"/>
              </a:moveTo>
              <a:arcTo wR="1568216" hR="1568216" stAng="21837980" swAng="13601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DDA1C-613F-4760-8812-B58D662E4FD3}">
      <dsp:nvSpPr>
        <dsp:cNvPr id="0" name=""/>
        <dsp:cNvSpPr/>
      </dsp:nvSpPr>
      <dsp:spPr>
        <a:xfrm>
          <a:off x="2413590" y="3476574"/>
          <a:ext cx="1207368" cy="784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Crossover</a:t>
          </a:r>
          <a:endParaRPr lang="en-US" sz="1600" kern="1200" dirty="0"/>
        </a:p>
      </dsp:txBody>
      <dsp:txXfrm>
        <a:off x="2451900" y="3514884"/>
        <a:ext cx="1130748" cy="708169"/>
      </dsp:txXfrm>
    </dsp:sp>
    <dsp:sp modelId="{F848119C-9869-497A-84AD-5659F8B2B4B1}">
      <dsp:nvSpPr>
        <dsp:cNvPr id="0" name=""/>
        <dsp:cNvSpPr/>
      </dsp:nvSpPr>
      <dsp:spPr>
        <a:xfrm>
          <a:off x="527283" y="1032038"/>
          <a:ext cx="3136432" cy="3136432"/>
        </a:xfrm>
        <a:custGeom>
          <a:avLst/>
          <a:gdLst/>
          <a:ahLst/>
          <a:cxnLst/>
          <a:rect l="0" t="0" r="0" b="0"/>
          <a:pathLst>
            <a:path>
              <a:moveTo>
                <a:pt x="1760805" y="3124562"/>
              </a:moveTo>
              <a:arcTo wR="1568216" hR="1568216" stAng="4976749" swAng="8465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2DA328-30FE-4482-A8CB-45CA8C93E0DF}">
      <dsp:nvSpPr>
        <dsp:cNvPr id="0" name=""/>
        <dsp:cNvSpPr/>
      </dsp:nvSpPr>
      <dsp:spPr>
        <a:xfrm>
          <a:off x="570041" y="3476574"/>
          <a:ext cx="1207368" cy="784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Mutation</a:t>
          </a:r>
          <a:endParaRPr lang="en-US" sz="1600" kern="1200" dirty="0"/>
        </a:p>
      </dsp:txBody>
      <dsp:txXfrm>
        <a:off x="608351" y="3514884"/>
        <a:ext cx="1130748" cy="708169"/>
      </dsp:txXfrm>
    </dsp:sp>
    <dsp:sp modelId="{A0DFEAA8-B7DF-4CCF-A4D5-5CC104FBB845}">
      <dsp:nvSpPr>
        <dsp:cNvPr id="0" name=""/>
        <dsp:cNvSpPr/>
      </dsp:nvSpPr>
      <dsp:spPr>
        <a:xfrm>
          <a:off x="527283" y="1032038"/>
          <a:ext cx="3136432" cy="3136432"/>
        </a:xfrm>
        <a:custGeom>
          <a:avLst/>
          <a:gdLst/>
          <a:ahLst/>
          <a:cxnLst/>
          <a:rect l="0" t="0" r="0" b="0"/>
          <a:pathLst>
            <a:path>
              <a:moveTo>
                <a:pt x="166425" y="2271270"/>
              </a:moveTo>
              <a:arcTo wR="1568216" hR="1568216" stAng="9201865" swAng="13601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D5AF6-420B-4893-937B-4181B3073426}">
      <dsp:nvSpPr>
        <dsp:cNvPr id="0" name=""/>
        <dsp:cNvSpPr/>
      </dsp:nvSpPr>
      <dsp:spPr>
        <a:xfrm>
          <a:off x="353" y="1723255"/>
          <a:ext cx="1207368" cy="784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New Population</a:t>
          </a:r>
          <a:endParaRPr lang="en-US" sz="1600" kern="1200" dirty="0"/>
        </a:p>
      </dsp:txBody>
      <dsp:txXfrm>
        <a:off x="38663" y="1761565"/>
        <a:ext cx="1130748" cy="708169"/>
      </dsp:txXfrm>
    </dsp:sp>
    <dsp:sp modelId="{B871153A-794E-4F7D-BFD2-73A3FC262C59}">
      <dsp:nvSpPr>
        <dsp:cNvPr id="0" name=""/>
        <dsp:cNvSpPr/>
      </dsp:nvSpPr>
      <dsp:spPr>
        <a:xfrm>
          <a:off x="527283" y="1032038"/>
          <a:ext cx="3136432" cy="3136432"/>
        </a:xfrm>
        <a:custGeom>
          <a:avLst/>
          <a:gdLst/>
          <a:ahLst/>
          <a:cxnLst/>
          <a:rect l="0" t="0" r="0" b="0"/>
          <a:pathLst>
            <a:path>
              <a:moveTo>
                <a:pt x="377164" y="548070"/>
              </a:moveTo>
              <a:arcTo wR="1568216" hR="1568216" stAng="13234821" swAng="12120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C4266-60C5-4173-BCD6-68452883E04A}">
      <dsp:nvSpPr>
        <dsp:cNvPr id="0" name=""/>
        <dsp:cNvSpPr/>
      </dsp:nvSpPr>
      <dsp:spPr>
        <a:xfrm>
          <a:off x="1491815" y="639644"/>
          <a:ext cx="1207368" cy="784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Evaluation</a:t>
          </a:r>
          <a:endParaRPr lang="en-US" sz="1600" kern="1200" dirty="0"/>
        </a:p>
      </dsp:txBody>
      <dsp:txXfrm>
        <a:off x="1530125" y="677954"/>
        <a:ext cx="1130748" cy="708169"/>
      </dsp:txXfrm>
    </dsp:sp>
    <dsp:sp modelId="{D9DC20E7-80E0-4309-9CA8-61EC2DC0326F}">
      <dsp:nvSpPr>
        <dsp:cNvPr id="0" name=""/>
        <dsp:cNvSpPr/>
      </dsp:nvSpPr>
      <dsp:spPr>
        <a:xfrm>
          <a:off x="527283" y="1032038"/>
          <a:ext cx="3136432" cy="3136432"/>
        </a:xfrm>
        <a:custGeom>
          <a:avLst/>
          <a:gdLst/>
          <a:ahLst/>
          <a:cxnLst/>
          <a:rect l="0" t="0" r="0" b="0"/>
          <a:pathLst>
            <a:path>
              <a:moveTo>
                <a:pt x="2333718" y="199527"/>
              </a:moveTo>
              <a:arcTo wR="1568216" hR="1568216" stAng="17953086" swAng="12120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0DF28E-2BEF-419C-BE1D-FDF31806C8F8}">
      <dsp:nvSpPr>
        <dsp:cNvPr id="0" name=""/>
        <dsp:cNvSpPr/>
      </dsp:nvSpPr>
      <dsp:spPr>
        <a:xfrm>
          <a:off x="2983278" y="1723255"/>
          <a:ext cx="1207368" cy="784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Selection</a:t>
          </a:r>
          <a:endParaRPr lang="en-US" sz="1600" kern="1200" dirty="0"/>
        </a:p>
      </dsp:txBody>
      <dsp:txXfrm>
        <a:off x="3021588" y="1761565"/>
        <a:ext cx="1130748" cy="708169"/>
      </dsp:txXfrm>
    </dsp:sp>
    <dsp:sp modelId="{A77A3CBF-FFF0-497F-892D-A99F8B4A144C}">
      <dsp:nvSpPr>
        <dsp:cNvPr id="0" name=""/>
        <dsp:cNvSpPr/>
      </dsp:nvSpPr>
      <dsp:spPr>
        <a:xfrm>
          <a:off x="527283" y="1032038"/>
          <a:ext cx="3136432" cy="3136432"/>
        </a:xfrm>
        <a:custGeom>
          <a:avLst/>
          <a:gdLst/>
          <a:ahLst/>
          <a:cxnLst/>
          <a:rect l="0" t="0" r="0" b="0"/>
          <a:pathLst>
            <a:path>
              <a:moveTo>
                <a:pt x="3132676" y="1676690"/>
              </a:moveTo>
              <a:arcTo wR="1568216" hR="1568216" stAng="21837980" swAng="13601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DDA1C-613F-4760-8812-B58D662E4FD3}">
      <dsp:nvSpPr>
        <dsp:cNvPr id="0" name=""/>
        <dsp:cNvSpPr/>
      </dsp:nvSpPr>
      <dsp:spPr>
        <a:xfrm>
          <a:off x="2413590" y="3476574"/>
          <a:ext cx="1207368" cy="784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Crossover</a:t>
          </a:r>
          <a:endParaRPr lang="en-US" sz="1600" kern="1200" dirty="0"/>
        </a:p>
      </dsp:txBody>
      <dsp:txXfrm>
        <a:off x="2451900" y="3514884"/>
        <a:ext cx="1130748" cy="708169"/>
      </dsp:txXfrm>
    </dsp:sp>
    <dsp:sp modelId="{F848119C-9869-497A-84AD-5659F8B2B4B1}">
      <dsp:nvSpPr>
        <dsp:cNvPr id="0" name=""/>
        <dsp:cNvSpPr/>
      </dsp:nvSpPr>
      <dsp:spPr>
        <a:xfrm>
          <a:off x="527283" y="1032038"/>
          <a:ext cx="3136432" cy="3136432"/>
        </a:xfrm>
        <a:custGeom>
          <a:avLst/>
          <a:gdLst/>
          <a:ahLst/>
          <a:cxnLst/>
          <a:rect l="0" t="0" r="0" b="0"/>
          <a:pathLst>
            <a:path>
              <a:moveTo>
                <a:pt x="1760805" y="3124562"/>
              </a:moveTo>
              <a:arcTo wR="1568216" hR="1568216" stAng="4976749" swAng="8465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2DA328-30FE-4482-A8CB-45CA8C93E0DF}">
      <dsp:nvSpPr>
        <dsp:cNvPr id="0" name=""/>
        <dsp:cNvSpPr/>
      </dsp:nvSpPr>
      <dsp:spPr>
        <a:xfrm>
          <a:off x="570041" y="3476574"/>
          <a:ext cx="1207368" cy="784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Mutation</a:t>
          </a:r>
          <a:endParaRPr lang="en-US" sz="1600" kern="1200" dirty="0"/>
        </a:p>
      </dsp:txBody>
      <dsp:txXfrm>
        <a:off x="608351" y="3514884"/>
        <a:ext cx="1130748" cy="708169"/>
      </dsp:txXfrm>
    </dsp:sp>
    <dsp:sp modelId="{A0DFEAA8-B7DF-4CCF-A4D5-5CC104FBB845}">
      <dsp:nvSpPr>
        <dsp:cNvPr id="0" name=""/>
        <dsp:cNvSpPr/>
      </dsp:nvSpPr>
      <dsp:spPr>
        <a:xfrm>
          <a:off x="527283" y="1032038"/>
          <a:ext cx="3136432" cy="3136432"/>
        </a:xfrm>
        <a:custGeom>
          <a:avLst/>
          <a:gdLst/>
          <a:ahLst/>
          <a:cxnLst/>
          <a:rect l="0" t="0" r="0" b="0"/>
          <a:pathLst>
            <a:path>
              <a:moveTo>
                <a:pt x="166425" y="2271270"/>
              </a:moveTo>
              <a:arcTo wR="1568216" hR="1568216" stAng="9201865" swAng="13601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D5AF6-420B-4893-937B-4181B3073426}">
      <dsp:nvSpPr>
        <dsp:cNvPr id="0" name=""/>
        <dsp:cNvSpPr/>
      </dsp:nvSpPr>
      <dsp:spPr>
        <a:xfrm>
          <a:off x="353" y="1723255"/>
          <a:ext cx="1207368" cy="784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New Population</a:t>
          </a:r>
          <a:endParaRPr lang="en-US" sz="1600" kern="1200" dirty="0"/>
        </a:p>
      </dsp:txBody>
      <dsp:txXfrm>
        <a:off x="38663" y="1761565"/>
        <a:ext cx="1130748" cy="708169"/>
      </dsp:txXfrm>
    </dsp:sp>
    <dsp:sp modelId="{B871153A-794E-4F7D-BFD2-73A3FC262C59}">
      <dsp:nvSpPr>
        <dsp:cNvPr id="0" name=""/>
        <dsp:cNvSpPr/>
      </dsp:nvSpPr>
      <dsp:spPr>
        <a:xfrm>
          <a:off x="527283" y="1032038"/>
          <a:ext cx="3136432" cy="3136432"/>
        </a:xfrm>
        <a:custGeom>
          <a:avLst/>
          <a:gdLst/>
          <a:ahLst/>
          <a:cxnLst/>
          <a:rect l="0" t="0" r="0" b="0"/>
          <a:pathLst>
            <a:path>
              <a:moveTo>
                <a:pt x="377164" y="548070"/>
              </a:moveTo>
              <a:arcTo wR="1568216" hR="1568216" stAng="13234821" swAng="12120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33953-1C87-46C1-AC7A-3EF6DB062F3F}" type="datetimeFigureOut">
              <a:rPr lang="en-US" smtClean="0"/>
              <a:pPr/>
              <a:t>12/3/14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D0800-B61E-445A-9FC4-D870CD01A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41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46645-0472-496D-AC14-9D006E3B371A}" type="datetimeFigureOut">
              <a:rPr lang="en-US" smtClean="0"/>
              <a:pPr/>
              <a:t>12/3/14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EBDE5-8D8C-4015-94D3-20876F5F14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5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Hello, my name is Chris Ballinger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Today, I’m going to talk</a:t>
            </a:r>
            <a:r>
              <a:rPr lang="en-US" baseline="0" dirty="0" smtClean="0"/>
              <a:t> about my research to find robust build-orders for real-time strategy games using a </a:t>
            </a:r>
            <a:r>
              <a:rPr lang="en-US" baseline="0" dirty="0" err="1" smtClean="0"/>
              <a:t>covolutionary</a:t>
            </a:r>
            <a:r>
              <a:rPr lang="en-US" baseline="0" dirty="0" smtClean="0"/>
              <a:t>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51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There are different commercially</a:t>
            </a:r>
            <a:r>
              <a:rPr lang="en-US" baseline="0" dirty="0" smtClean="0"/>
              <a:t> available RTS games, but not suitable for research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Don</a:t>
            </a:r>
            <a:r>
              <a:rPr lang="fr-FR" baseline="0" dirty="0" smtClean="0"/>
              <a:t>’</a:t>
            </a:r>
            <a:r>
              <a:rPr lang="en-US" baseline="0" dirty="0" smtClean="0"/>
              <a:t>t provide researchers with a way of allowing a game AI to control a player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No API for StarCraft II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err="1" smtClean="0"/>
              <a:t>StartCraft</a:t>
            </a:r>
            <a:r>
              <a:rPr lang="en-US" baseline="0" dirty="0" smtClean="0"/>
              <a:t> 1 cant run fast, w/o graphics, or in parallel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Cant easily test our build-orders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We developed our own environments to test RTS games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92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Watercraft is an RTS game modeled around StarCraft II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We game AI can play against humans or other game AI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Runs quickly, optional components can be disabled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Humans can play a game in it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 lot of </a:t>
            </a:r>
            <a:r>
              <a:rPr lang="en-US" baseline="0" dirty="0" err="1" smtClean="0"/>
              <a:t>unessicary</a:t>
            </a:r>
            <a:r>
              <a:rPr lang="en-US" baseline="0" dirty="0" smtClean="0"/>
              <a:t> components still slowing it down, we create another simplified simulation specifically for build-orders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98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Modeled around StarCraft: Brood War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Faster than </a:t>
            </a:r>
            <a:r>
              <a:rPr lang="en-US" baseline="0" dirty="0" err="1" smtClean="0"/>
              <a:t>WaterCraft</a:t>
            </a:r>
            <a:r>
              <a:rPr lang="en-US" baseline="0" dirty="0" smtClean="0"/>
              <a:t>, but not a full RTS game and cannot be played by humans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BOSS only estimates the results of a build-order, reports when each unit is built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Pair with </a:t>
            </a:r>
            <a:r>
              <a:rPr lang="en-US" baseline="0" dirty="0" err="1" smtClean="0"/>
              <a:t>SparCraft</a:t>
            </a:r>
            <a:r>
              <a:rPr lang="en-US" baseline="0" dirty="0" smtClean="0"/>
              <a:t>, which only estimates the outcome of combat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RTS games are interesting to other researchers as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98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Researchers</a:t>
            </a:r>
            <a:r>
              <a:rPr lang="en-US" baseline="0" dirty="0" smtClean="0"/>
              <a:t> have investigated different approaches and problems in RTS games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Very little work investigating build-orders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My research finding strong and robust build-orders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 investigate learning from</a:t>
            </a:r>
            <a:r>
              <a:rPr lang="en-US" baseline="0" dirty="0" smtClean="0"/>
              <a:t> specific build-orders using case-injection, which I’ll discuss later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 use two representations for build-orders,</a:t>
            </a:r>
            <a:r>
              <a:rPr lang="en-US" baseline="0" dirty="0" smtClean="0"/>
              <a:t> the latest representation include branches and loops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I use two evolutionary approaches to find build-orders: a GA and CA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Because the GA and CA are both evolutionary methods, the steps and terminology are closely related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82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Terminology. Describe how GA/CA</a:t>
            </a:r>
            <a:r>
              <a:rPr lang="en-US" baseline="0" dirty="0" smtClean="0"/>
              <a:t> Works. </a:t>
            </a:r>
          </a:p>
          <a:p>
            <a:r>
              <a:rPr lang="en-US" baseline="0" dirty="0" smtClean="0"/>
              <a:t>Once we have a population of chromosomes, the first step for a GA and CA is to evaluate all the chromosomes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58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All the same operators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Fitness,</a:t>
            </a:r>
            <a:r>
              <a:rPr lang="en-US" baseline="0" dirty="0" smtClean="0"/>
              <a:t> Shared Fitness, and Shared sampling in appendix slide, if anyone is interested in how we calculate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Specific differences in the </a:t>
            </a:r>
            <a:r>
              <a:rPr lang="en-US" baseline="0" dirty="0" err="1" smtClean="0"/>
              <a:t>teachsets</a:t>
            </a:r>
            <a:endParaRPr lang="en-US" baseline="0" dirty="0" smtClean="0"/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CA plays against 8 opponents, from 2 different sources</a:t>
            </a:r>
          </a:p>
          <a:p>
            <a:pPr lvl="2">
              <a:buFont typeface="Arial" pitchFamily="34" charset="0"/>
              <a:buChar char="•"/>
            </a:pPr>
            <a:r>
              <a:rPr lang="en-US" baseline="0" dirty="0" smtClean="0"/>
              <a:t>HOF</a:t>
            </a:r>
          </a:p>
          <a:p>
            <a:pPr lvl="3">
              <a:buFont typeface="Arial" pitchFamily="34" charset="0"/>
              <a:buChar char="•"/>
            </a:pPr>
            <a:r>
              <a:rPr lang="en-US" baseline="0" dirty="0" smtClean="0"/>
              <a:t>Don’t forget to defeat older opponents</a:t>
            </a:r>
          </a:p>
          <a:p>
            <a:pPr lvl="2">
              <a:buFont typeface="Arial" pitchFamily="34" charset="0"/>
              <a:buChar char="•"/>
            </a:pPr>
            <a:r>
              <a:rPr lang="en-US" baseline="0" dirty="0" smtClean="0"/>
              <a:t>Shared sample</a:t>
            </a:r>
          </a:p>
          <a:p>
            <a:pPr lvl="3">
              <a:buFont typeface="Arial" pitchFamily="34" charset="0"/>
              <a:buChar char="•"/>
            </a:pPr>
            <a:r>
              <a:rPr lang="en-US" baseline="0" dirty="0" smtClean="0"/>
              <a:t>Selects opponents with diverse behaviors</a:t>
            </a:r>
          </a:p>
          <a:p>
            <a:pPr lvl="3">
              <a:buFont typeface="Arial" pitchFamily="34" charset="0"/>
              <a:buChar char="•"/>
            </a:pPr>
            <a:r>
              <a:rPr lang="en-US" baseline="0" dirty="0" smtClean="0"/>
              <a:t>Learn to defeat many different behaviors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GA players against 3 baselines opponents</a:t>
            </a:r>
          </a:p>
          <a:p>
            <a:pPr lvl="2">
              <a:buFont typeface="Arial" pitchFamily="34" charset="0"/>
              <a:buChar char="•"/>
            </a:pPr>
            <a:r>
              <a:rPr lang="en-US" baseline="0" dirty="0" smtClean="0"/>
              <a:t>Created baselines by hand</a:t>
            </a:r>
          </a:p>
          <a:p>
            <a:pPr lvl="3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43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Created three build-orders to provide different challenges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</a:t>
            </a:r>
            <a:r>
              <a:rPr lang="en-US" baseline="0" dirty="0" smtClean="0"/>
              <a:t> GA, CA, and baselines all use the same representation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Can compare and reuse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88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aseline="0" dirty="0" smtClean="0"/>
              <a:t>Build-order is encoded as a </a:t>
            </a:r>
            <a:r>
              <a:rPr lang="en-US" baseline="0" dirty="0" err="1" smtClean="0"/>
              <a:t>bitstring</a:t>
            </a:r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Build-order is given to a game AI, which follows the build-order to play an RTS game and try to defeat an opponent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56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aseline="0" dirty="0" smtClean="0"/>
              <a:t>Game AI follow the sequence of actions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Attack - Sends complete units to  attack opponents base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Defend Command center with SCVs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Can we find winning build-orders with this representation?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42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see if we can</a:t>
            </a:r>
            <a:r>
              <a:rPr lang="en-US" baseline="0" dirty="0" smtClean="0"/>
              <a:t> find winning build-orders, we first need an absolute measure of quality</a:t>
            </a:r>
          </a:p>
          <a:p>
            <a:r>
              <a:rPr lang="en-US" baseline="0" dirty="0" smtClean="0"/>
              <a:t>Exhaustively searching outcomes for all build-orders against our three baselines gives a measure of quality, but 5-actions is the longest is exhaustively search</a:t>
            </a:r>
          </a:p>
          <a:p>
            <a:r>
              <a:rPr lang="en-US" baseline="0" dirty="0" smtClean="0"/>
              <a:t>GA and CA also search for 5-action build-orders, which we can compare to exhaustive search</a:t>
            </a:r>
          </a:p>
          <a:p>
            <a:r>
              <a:rPr lang="en-US" baseline="0" dirty="0" smtClean="0"/>
              <a:t>Ran our GA and CA 10 times, and produced the same result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57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None/>
            </a:pPr>
            <a:r>
              <a:rPr lang="en-US" baseline="0" dirty="0" smtClean="0"/>
              <a:t>Before I describe my research, I’ll describe a bit of background information</a:t>
            </a:r>
          </a:p>
          <a:p>
            <a:pPr lvl="0">
              <a:buFont typeface="Arial" pitchFamily="34" charset="0"/>
              <a:buNone/>
            </a:pPr>
            <a:r>
              <a:rPr lang="en-US" baseline="0" dirty="0" smtClean="0"/>
              <a:t>First, I’ll briefly describe problems that are found in board game and RTS games and why these are interesting problems to work on</a:t>
            </a:r>
          </a:p>
          <a:p>
            <a:pPr lvl="0">
              <a:buFont typeface="Arial" pitchFamily="34" charset="0"/>
              <a:buNone/>
            </a:pPr>
            <a:r>
              <a:rPr lang="en-US" baseline="0" dirty="0" smtClean="0"/>
              <a:t>I’ll also review prior work and compare prior work to my investigations to find build-orders.</a:t>
            </a:r>
          </a:p>
          <a:p>
            <a:pPr lvl="0">
              <a:buFont typeface="Arial" pitchFamily="34" charset="0"/>
              <a:buNone/>
            </a:pPr>
            <a:r>
              <a:rPr lang="en-US" baseline="0" dirty="0" smtClean="0"/>
              <a:t>Second, I’ll cover the approaches we use to find build-orders, and describe how we represent a build order.</a:t>
            </a:r>
          </a:p>
          <a:p>
            <a:pPr lvl="0">
              <a:buFont typeface="Arial" pitchFamily="34" charset="0"/>
              <a:buNone/>
            </a:pPr>
            <a:r>
              <a:rPr lang="en-US" baseline="0" dirty="0" smtClean="0"/>
              <a:t>Third, I’ll review the results I presented for my proposal, followed by my new results to find stronger build-orders.</a:t>
            </a:r>
          </a:p>
          <a:p>
            <a:pPr lvl="0">
              <a:buFont typeface="Arial" pitchFamily="34" charset="0"/>
              <a:buNone/>
            </a:pPr>
            <a:r>
              <a:rPr lang="en-US" baseline="0" dirty="0" smtClean="0"/>
              <a:t>Finally, I’ll talk about what contributions my research has made, and possible future research.</a:t>
            </a:r>
          </a:p>
          <a:p>
            <a:pPr lvl="0">
              <a:buFont typeface="Arial" pitchFamily="34" charset="0"/>
              <a:buNone/>
            </a:pPr>
            <a:r>
              <a:rPr lang="en-US" baseline="0" dirty="0" smtClean="0"/>
              <a:t>Before we talk about board games, a basic concepts to understand is what an “Intelligent Agent” is in respect to problems in games.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496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Very difficult problem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80% of all possible build-orders lose to all three baselines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20% only defeat one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Only .1% (30)</a:t>
            </a:r>
            <a:r>
              <a:rPr lang="en-US" baseline="0" dirty="0" smtClean="0"/>
              <a:t> build-orders defeat two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No 5-action build-orders defeat all three</a:t>
            </a:r>
          </a:p>
          <a:p>
            <a:pPr lvl="0">
              <a:buFont typeface="Arial" pitchFamily="34" charset="0"/>
              <a:buChar char="•"/>
            </a:pPr>
            <a:r>
              <a:rPr lang="en-US" baseline="0" dirty="0" smtClean="0"/>
              <a:t>How well did the CA and GA do in finding winning build-order?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269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GA always found two</a:t>
            </a:r>
            <a:r>
              <a:rPr lang="en-US" baseline="0" dirty="0" smtClean="0"/>
              <a:t> of the best build-orders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Defeat two opponents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11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</a:t>
            </a:r>
            <a:r>
              <a:rPr lang="en-US" baseline="0" dirty="0" smtClean="0"/>
              <a:t> produces high-quality BOLs</a:t>
            </a:r>
          </a:p>
          <a:p>
            <a:r>
              <a:rPr lang="en-US" baseline="0" dirty="0" smtClean="0"/>
              <a:t>CA improves even though it never seems the baselines</a:t>
            </a:r>
          </a:p>
          <a:p>
            <a:r>
              <a:rPr lang="en-US" baseline="0" dirty="0" smtClean="0"/>
              <a:t>	Will our results change if the GA/CA build-orders </a:t>
            </a:r>
            <a:r>
              <a:rPr lang="en-US" baseline="0" dirty="0" err="1" smtClean="0"/>
              <a:t>arent</a:t>
            </a:r>
            <a:r>
              <a:rPr lang="en-US" baseline="0" dirty="0" smtClean="0"/>
              <a:t> at a disadvantage against the baselines?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432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increased the length of the BOLs to 13-actions,</a:t>
            </a:r>
            <a:r>
              <a:rPr lang="en-US" baseline="0" dirty="0" smtClean="0"/>
              <a:t> the length of our longest build-order</a:t>
            </a:r>
          </a:p>
          <a:p>
            <a:r>
              <a:rPr lang="en-US" baseline="0" dirty="0" smtClean="0"/>
              <a:t>GA always found one BOL, while the CA found 3 BOLs</a:t>
            </a:r>
          </a:p>
          <a:p>
            <a:r>
              <a:rPr lang="en-US" baseline="0" dirty="0" smtClean="0"/>
              <a:t>Competed Baselines, CA, GA, and 10 random strategies against each other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8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GA</a:t>
            </a:r>
            <a:r>
              <a:rPr lang="en-US" baseline="0" dirty="0" smtClean="0"/>
              <a:t> does the best against the baselines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CA more robust and does better against other opponents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855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aseline="0" dirty="0" smtClean="0"/>
              <a:t>GA always defeats the baselines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CA defeats other opponents more often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Random solutions don’t win often, still not easy to find good build-orders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569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 produces HQ solutions for known opponents</a:t>
            </a:r>
          </a:p>
          <a:p>
            <a:r>
              <a:rPr lang="en-US" dirty="0" smtClean="0"/>
              <a:t>CA produces robust solutions, defeats the</a:t>
            </a:r>
            <a:r>
              <a:rPr lang="en-US" baseline="0" dirty="0" smtClean="0"/>
              <a:t> baselines never seen during training</a:t>
            </a:r>
          </a:p>
          <a:p>
            <a:r>
              <a:rPr lang="en-US" baseline="0" dirty="0" smtClean="0"/>
              <a:t>CA build-orders are hard for the game AI to defeat, but what about a human player?</a:t>
            </a:r>
          </a:p>
          <a:p>
            <a:r>
              <a:rPr lang="en-US" baseline="0" dirty="0" smtClean="0"/>
              <a:t>Can the CA/GA also learn to defeat a human?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048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 played against the coevolved strategy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Hard</a:t>
            </a:r>
            <a:r>
              <a:rPr lang="en-US" baseline="0" dirty="0" smtClean="0"/>
              <a:t> to defeat, took 25 actions to defeat the 13-action CA BOL</a:t>
            </a:r>
          </a:p>
          <a:p>
            <a:pPr lvl="2">
              <a:buFont typeface="Arial" pitchFamily="34" charset="0"/>
              <a:buChar char="•"/>
            </a:pPr>
            <a:r>
              <a:rPr lang="en-US" baseline="0" dirty="0" smtClean="0"/>
              <a:t>Possible to win with 13 or less actions, but requires cheating and </a:t>
            </a:r>
            <a:r>
              <a:rPr lang="en-US" baseline="0" dirty="0" err="1" smtClean="0"/>
              <a:t>knowning</a:t>
            </a:r>
            <a:r>
              <a:rPr lang="en-US" baseline="0" dirty="0" smtClean="0"/>
              <a:t> what the BOL does</a:t>
            </a:r>
          </a:p>
          <a:p>
            <a:pPr lvl="2">
              <a:buFont typeface="Arial" pitchFamily="34" charset="0"/>
              <a:buChar char="•"/>
            </a:pPr>
            <a:r>
              <a:rPr lang="en-US" baseline="0" dirty="0" smtClean="0"/>
              <a:t>13 action BOL strong enough to defeat 25-action build-orders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778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 found two build-orders that could</a:t>
            </a:r>
            <a:r>
              <a:rPr lang="en-US" baseline="0" dirty="0" smtClean="0"/>
              <a:t> defeat the CA BOL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Called easy human and hard human, for reasons that will soon become apparent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My actions were encoded into a chromosome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410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 still</a:t>
            </a:r>
            <a:r>
              <a:rPr lang="en-US" baseline="0" dirty="0" smtClean="0"/>
              <a:t> bootstraps its own opponents,  but also plays against my build-orders</a:t>
            </a:r>
          </a:p>
          <a:p>
            <a:r>
              <a:rPr lang="en-US" baseline="0" dirty="0" smtClean="0"/>
              <a:t>GA only trains against my build-orders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47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Board games present game AI with non-trivial</a:t>
            </a:r>
            <a:r>
              <a:rPr lang="en-US" baseline="0" dirty="0" smtClean="0"/>
              <a:t> problems to solve: large state space and adversarial planning.</a:t>
            </a:r>
            <a:endParaRPr lang="en-US" dirty="0" smtClean="0"/>
          </a:p>
          <a:p>
            <a:r>
              <a:rPr lang="en-US" dirty="0" smtClean="0"/>
              <a:t>Checkers solved – Chinook</a:t>
            </a:r>
          </a:p>
          <a:p>
            <a:r>
              <a:rPr lang="en-US" dirty="0" smtClean="0"/>
              <a:t>Chess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Ais</a:t>
            </a:r>
            <a:r>
              <a:rPr lang="en-US" baseline="0" dirty="0" smtClean="0"/>
              <a:t> up to grand masters</a:t>
            </a:r>
          </a:p>
          <a:p>
            <a:r>
              <a:rPr lang="en-US" baseline="0" dirty="0" smtClean="0"/>
              <a:t>Decent Go players, highest level amateur level or low-level master, ongoing research</a:t>
            </a:r>
          </a:p>
          <a:p>
            <a:r>
              <a:rPr lang="en-US" baseline="0" dirty="0" smtClean="0"/>
              <a:t>Game AI does well for board games, but computer games (specifically RTS games) are even more challenging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937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Ran 10 times, CA and GA each found different build-orders</a:t>
            </a:r>
          </a:p>
          <a:p>
            <a:r>
              <a:rPr lang="en-US" baseline="0" dirty="0" smtClean="0"/>
              <a:t>Measured the performance of the entire population against the human build-orders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71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Results were surprising</a:t>
            </a:r>
          </a:p>
          <a:p>
            <a:r>
              <a:rPr lang="en-US" dirty="0" smtClean="0"/>
              <a:t>While the GA</a:t>
            </a:r>
            <a:r>
              <a:rPr lang="en-US" baseline="0" dirty="0" smtClean="0"/>
              <a:t> got the highest score against the easy-human strategy, it also go the lowest score against the HH strategy</a:t>
            </a:r>
          </a:p>
          <a:p>
            <a:r>
              <a:rPr lang="en-US" baseline="0" dirty="0" smtClean="0"/>
              <a:t>	Our previous results indicated the GA does the best against the training opponent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175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turns out,</a:t>
            </a:r>
            <a:r>
              <a:rPr lang="en-US" baseline="0" dirty="0" smtClean="0"/>
              <a:t> the EH build-order is trivial to beat, and can be defeated by most random chromosomes</a:t>
            </a:r>
          </a:p>
          <a:p>
            <a:r>
              <a:rPr lang="en-US" baseline="0" dirty="0" smtClean="0"/>
              <a:t>On the other hand, the HH build-order is very difficult, and can never be defeated by random chromosomes</a:t>
            </a:r>
          </a:p>
          <a:p>
            <a:r>
              <a:rPr lang="en-US" baseline="0" dirty="0" smtClean="0"/>
              <a:t>As the GA learns to defeat the EH build-order, it improves the score against HH, but not enough to defeat HH.</a:t>
            </a:r>
          </a:p>
          <a:p>
            <a:r>
              <a:rPr lang="en-US" baseline="0" dirty="0" smtClean="0"/>
              <a:t>	Leads to overspecialization for EH</a:t>
            </a:r>
          </a:p>
          <a:p>
            <a:r>
              <a:rPr lang="en-US" baseline="0" dirty="0" smtClean="0"/>
              <a:t>CA bootstrapping remains robust, and eventually leads to finding build-order  to defeat EH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792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 can actually be mislead by a large</a:t>
            </a:r>
            <a:r>
              <a:rPr lang="en-US" baseline="0" dirty="0" smtClean="0"/>
              <a:t> difficultly gap</a:t>
            </a:r>
          </a:p>
          <a:p>
            <a:r>
              <a:rPr lang="en-US" baseline="0" dirty="0" smtClean="0"/>
              <a:t>CA produces robust solutions, can be influenced towards defeating specific opponents</a:t>
            </a:r>
          </a:p>
          <a:p>
            <a:r>
              <a:rPr lang="en-US" dirty="0" smtClean="0"/>
              <a:t>CA learns to defeat build-orders, but can we also use case-injection to play</a:t>
            </a:r>
            <a:r>
              <a:rPr lang="en-US" baseline="0" dirty="0" smtClean="0"/>
              <a:t> like specific cases? And will it negatively affect the robustness of the build-orders?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262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baseline="0" dirty="0" smtClean="0"/>
              <a:t>Two separate case bases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Cases are previous results from CA/GA/hand-tuning, which were strong and worked well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</a:t>
            </a:r>
            <a:r>
              <a:rPr lang="en-US" baseline="0" dirty="0" smtClean="0"/>
              <a:t> tested for injection scenarios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No injection allows our to compare the effects of other injection scenarios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Injection for </a:t>
            </a:r>
            <a:r>
              <a:rPr lang="en-US" baseline="0" dirty="0" err="1" smtClean="0"/>
              <a:t>teachset</a:t>
            </a:r>
            <a:r>
              <a:rPr lang="en-US" baseline="0" dirty="0" smtClean="0"/>
              <a:t> and population are different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778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Hamming distance tells us</a:t>
            </a:r>
            <a:r>
              <a:rPr lang="en-US" baseline="0" dirty="0" smtClean="0"/>
              <a:t> how much we’ve learned from the injected cases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Comparing against the testing case-base tells us if we’ve change the robustness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778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cases have different</a:t>
            </a:r>
            <a:r>
              <a:rPr lang="en-US" baseline="0" dirty="0" smtClean="0"/>
              <a:t> influences on the population</a:t>
            </a:r>
          </a:p>
          <a:p>
            <a:r>
              <a:rPr lang="en-US" baseline="0" dirty="0" smtClean="0"/>
              <a:t>Some cases have no effect, same hamming distance as no injection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693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population became similar to one of the injected cases, as seen in both and pop only injection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693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Influencing</a:t>
            </a:r>
            <a:r>
              <a:rPr lang="en-US" baseline="0" dirty="0" smtClean="0"/>
              <a:t> the population to play like one injected case can also influence the population to play differently than another injected case</a:t>
            </a:r>
          </a:p>
          <a:p>
            <a:r>
              <a:rPr lang="en-US" baseline="0" dirty="0" smtClean="0"/>
              <a:t>As expected, Injecting into the </a:t>
            </a:r>
            <a:r>
              <a:rPr lang="en-US" baseline="0" dirty="0" err="1" smtClean="0"/>
              <a:t>teachset</a:t>
            </a:r>
            <a:r>
              <a:rPr lang="en-US" baseline="0" dirty="0" smtClean="0"/>
              <a:t> does not cause the population to play like an injected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693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though case</a:t>
            </a:r>
            <a:r>
              <a:rPr lang="en-US" baseline="0" dirty="0" smtClean="0"/>
              <a:t> injection changes the build-orders found by the CA, build-orders are still robust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69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What is it that</a:t>
            </a:r>
            <a:r>
              <a:rPr lang="en-US" baseline="0" dirty="0" smtClean="0"/>
              <a:t> makes RTS games interesting?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Different problems which I’ll be covering later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Contain problems similar to real-world problems</a:t>
            </a:r>
          </a:p>
          <a:p>
            <a:pPr lvl="2">
              <a:buFont typeface="Arial" pitchFamily="34" charset="0"/>
              <a:buChar char="•"/>
            </a:pPr>
            <a:r>
              <a:rPr lang="en-US" baseline="0" dirty="0" smtClean="0"/>
              <a:t>Path finding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If an approach solves a problem in a game, it might solve a problem in the real-world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Solving these problems will advance AI research, and have practical applications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How</a:t>
            </a:r>
            <a:r>
              <a:rPr lang="en-US" baseline="0" dirty="0" smtClean="0"/>
              <a:t> are RTS games played and what problems do they present?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678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Case injection can also be used to learn</a:t>
            </a:r>
            <a:r>
              <a:rPr lang="en-US" baseline="0" dirty="0" smtClean="0"/>
              <a:t> to play like injected cases, without losing robustness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CA can find winning BOLs, but BOLs are limited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Limited length and unchanging sequence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Can a CA and</a:t>
            </a:r>
            <a:r>
              <a:rPr lang="en-US" baseline="0" dirty="0" smtClean="0"/>
              <a:t> GA take advantage of a representation with branches and loops and produce stronger build-orders? 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First, Need a faster testing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778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WaterCraft</a:t>
            </a:r>
            <a:r>
              <a:rPr lang="en-US" dirty="0" smtClean="0"/>
              <a:t> and BOSS</a:t>
            </a:r>
            <a:r>
              <a:rPr lang="en-US" baseline="0" dirty="0" smtClean="0"/>
              <a:t> are different games with different rules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Units have different strengths, combat results are different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A build-order will have different performance in each game</a:t>
            </a:r>
          </a:p>
          <a:p>
            <a:pPr lvl="0">
              <a:buFont typeface="Arial" pitchFamily="34" charset="0"/>
              <a:buChar char="•"/>
            </a:pPr>
            <a:r>
              <a:rPr lang="en-US" baseline="0" dirty="0" smtClean="0"/>
              <a:t>Did first experiment again in BOSS, with exhaustive search</a:t>
            </a:r>
            <a:endParaRPr lang="en-US" baseline="0" dirty="0"/>
          </a:p>
          <a:p>
            <a:pPr lvl="1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778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Baseline</a:t>
            </a:r>
            <a:r>
              <a:rPr lang="en-US" baseline="0" dirty="0" smtClean="0"/>
              <a:t> fast is still the strongest, medium the weakest</a:t>
            </a:r>
          </a:p>
          <a:p>
            <a:r>
              <a:rPr lang="en-US" baseline="0" dirty="0" smtClean="0"/>
              <a:t>Much easier to win in BOSS, SCVs are stronger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712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Branches</a:t>
            </a:r>
            <a:r>
              <a:rPr lang="en-US" baseline="0" dirty="0" smtClean="0"/>
              <a:t> and loops enable a build-order to represent different sequences, depending on the situation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Loops allow for a more compact representation</a:t>
            </a:r>
          </a:p>
          <a:p>
            <a:pPr lvl="0">
              <a:buFont typeface="Arial" pitchFamily="34" charset="0"/>
              <a:buChar char="•"/>
            </a:pPr>
            <a:r>
              <a:rPr lang="en-US" baseline="0" dirty="0" smtClean="0"/>
              <a:t>Actions under a loop or branch only occur if the loop/branch condition is true</a:t>
            </a:r>
          </a:p>
          <a:p>
            <a:pPr lvl="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778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aseline="0" dirty="0" smtClean="0"/>
              <a:t>Unlike BOL, BOIL does not assume the game AI will fill in </a:t>
            </a:r>
            <a:r>
              <a:rPr lang="en-US" baseline="0" dirty="0" err="1" smtClean="0"/>
              <a:t>prereq</a:t>
            </a:r>
            <a:endParaRPr lang="en-US" baseline="0" dirty="0" smtClean="0"/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If a </a:t>
            </a:r>
            <a:r>
              <a:rPr lang="en-US" baseline="0" dirty="0" err="1" smtClean="0"/>
              <a:t>prereq</a:t>
            </a:r>
            <a:r>
              <a:rPr lang="en-US" baseline="0" dirty="0" smtClean="0"/>
              <a:t> is missing, the game AI will stall</a:t>
            </a:r>
          </a:p>
          <a:p>
            <a:pPr lvl="2">
              <a:buFont typeface="Arial" pitchFamily="34" charset="0"/>
              <a:buChar char="•"/>
            </a:pPr>
            <a:r>
              <a:rPr lang="en-US" baseline="0" dirty="0" smtClean="0"/>
              <a:t>E.g. a marine before a barrack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Harder to find working build-orders, let alone a winning 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563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aseline="0" dirty="0" smtClean="0"/>
              <a:t>Example of how BOIL translates into a build-order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This example one contains the less than condition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We try boil with different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563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r>
              <a:rPr lang="en-US" baseline="0" dirty="0" smtClean="0"/>
              <a:t> loops and branches lets us compare the effects of branches and loops with different rules</a:t>
            </a:r>
          </a:p>
          <a:p>
            <a:r>
              <a:rPr lang="en-US" baseline="0" dirty="0" smtClean="0"/>
              <a:t>Used 13-actions to be consistent with previous work and compare to longest baseline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057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CA/GA</a:t>
            </a:r>
            <a:r>
              <a:rPr lang="en-US" baseline="0" dirty="0" smtClean="0"/>
              <a:t> learn winning build-orders faster without branches and loops</a:t>
            </a:r>
          </a:p>
          <a:p>
            <a:r>
              <a:rPr lang="en-US" baseline="0" dirty="0" smtClean="0"/>
              <a:t>Both conditions take longer to optimize</a:t>
            </a:r>
          </a:p>
          <a:p>
            <a:r>
              <a:rPr lang="en-US" baseline="0" dirty="0" smtClean="0"/>
              <a:t>Note that with 5-action BOLs against the baselines, BOLs won 50% of the time</a:t>
            </a:r>
          </a:p>
          <a:p>
            <a:r>
              <a:rPr lang="en-US" baseline="0" dirty="0" smtClean="0"/>
              <a:t>With 13-action BOILs, random chromosomes win about 30% of the time, despite having more actions to use</a:t>
            </a:r>
          </a:p>
          <a:p>
            <a:r>
              <a:rPr lang="en-US" baseline="0" dirty="0" smtClean="0"/>
              <a:t>	BOIL is harder to find than BOLs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693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However,</a:t>
            </a:r>
            <a:r>
              <a:rPr lang="en-US" baseline="0" dirty="0" smtClean="0"/>
              <a:t> BOILs produced with both conditions learn to destroy all units during combat faster</a:t>
            </a:r>
          </a:p>
          <a:p>
            <a:r>
              <a:rPr lang="en-US" baseline="0" dirty="0" smtClean="0"/>
              <a:t>Takes the GA and CA longer to optimize different loops</a:t>
            </a:r>
          </a:p>
          <a:p>
            <a:r>
              <a:rPr lang="en-US" baseline="0" dirty="0" smtClean="0"/>
              <a:t>Found build-orders that used both conditions.</a:t>
            </a:r>
          </a:p>
          <a:p>
            <a:r>
              <a:rPr lang="en-US" baseline="0" dirty="0" smtClean="0"/>
              <a:t>	Less-than loop to find build SCVs and multiple barracks, allows marines to be produced in parallel</a:t>
            </a:r>
          </a:p>
          <a:p>
            <a:r>
              <a:rPr lang="en-US" baseline="0" dirty="0" smtClean="0"/>
              <a:t>	Greater-than loop to build SCVs and marines in parallel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693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77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For those</a:t>
            </a:r>
            <a:r>
              <a:rPr lang="en-US" baseline="0" dirty="0" smtClean="0"/>
              <a:t> of you who aren’t familiar with computer games, RTS games are combat simulators where the player takes on a management role.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One of the most popular commercial RTS games is called </a:t>
            </a:r>
            <a:r>
              <a:rPr lang="en-US" baseline="0" dirty="0" err="1" smtClean="0"/>
              <a:t>StarCraft</a:t>
            </a:r>
            <a:r>
              <a:rPr lang="en-US" baseline="0" dirty="0" smtClean="0"/>
              <a:t>, shown in this figure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Players must manage an economy and gather resources, such as minerals and gas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Players gather resources with SCVs, the more SCVs dedicated to a resource, the faster the resource is gathered.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Players must decide how many SCVs to dedicate to each resource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Player must build and army buy spending resources to build new units, such as marines or addition SCVs, or construct new buildings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Different units have different costs, strengths and weaknesses, player must create a diverse mix to win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Overall goal is for the player to create and manage an army to destroy their opponents structures and units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These goals create challenges much harder than problems in board games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922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aseline="0" dirty="0" smtClean="0"/>
              <a:t>My research provides three contributions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Use a </a:t>
            </a:r>
            <a:r>
              <a:rPr lang="en-US" baseline="0" dirty="0" err="1" smtClean="0"/>
              <a:t>coevolutionary</a:t>
            </a:r>
            <a:r>
              <a:rPr lang="en-US" baseline="0" dirty="0" smtClean="0"/>
              <a:t> approach to find robust build-orders</a:t>
            </a:r>
          </a:p>
          <a:p>
            <a:pPr lvl="2">
              <a:buFont typeface="Arial" pitchFamily="34" charset="0"/>
              <a:buChar char="•"/>
            </a:pPr>
            <a:r>
              <a:rPr lang="en-US" baseline="0" dirty="0" smtClean="0"/>
              <a:t>To the best of my knowledge, has not been done before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Show that a CA can learn to defeat specific build-orders and learn to play like specific build-orders, while maintaining robustness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Show that a CA can use branches and loops to produce stronger build-orders</a:t>
            </a:r>
          </a:p>
          <a:p>
            <a:pPr lvl="0">
              <a:buFont typeface="Arial" pitchFamily="34" charset="0"/>
              <a:buChar char="•"/>
            </a:pPr>
            <a:r>
              <a:rPr lang="en-US" baseline="0" dirty="0" smtClean="0"/>
              <a:t>My works shows that CAs are suitable for finding strong, robust build-orders</a:t>
            </a:r>
          </a:p>
          <a:p>
            <a:pPr lvl="0">
              <a:buFont typeface="Arial" pitchFamily="34" charset="0"/>
              <a:buChar char="•"/>
            </a:pPr>
            <a:r>
              <a:rPr lang="en-US" baseline="0" dirty="0" smtClean="0"/>
              <a:t>CA not dependent on RTS games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May be a promising approach to other scheduling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1850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aseline="0" dirty="0" smtClean="0"/>
              <a:t>Coevolve solutions to other RTS problems, create a complete RTS game AI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Might be more than one way to represent a human players build-order in BOIL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131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Movie</a:t>
            </a:r>
            <a:r>
              <a:rPr lang="en-US" baseline="0" smtClean="0"/>
              <a:t> of WC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0423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“Intelligent Agent” does not have one well-accepted definition,</a:t>
            </a:r>
            <a:r>
              <a:rPr lang="en-US" baseline="0" dirty="0" smtClean="0"/>
              <a:t> but </a:t>
            </a:r>
            <a:r>
              <a:rPr lang="en-US" baseline="0" dirty="0" err="1" smtClean="0"/>
              <a:t>Russel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Norvig</a:t>
            </a:r>
            <a:r>
              <a:rPr lang="en-US" baseline="0" dirty="0" smtClean="0"/>
              <a:t> define it as…</a:t>
            </a:r>
          </a:p>
          <a:p>
            <a:r>
              <a:rPr lang="en-US" baseline="0" dirty="0" smtClean="0"/>
              <a:t>In terms of a game, an intelligent agent acts as a player.</a:t>
            </a:r>
          </a:p>
          <a:p>
            <a:r>
              <a:rPr lang="en-US" baseline="0" dirty="0" smtClean="0"/>
              <a:t>If you’ve ever played a game such as chess against a computer, you’ve interacted with an intelligent agent colloquially called the “Game AI”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247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Evaluation assigns a fitness to each chromosome</a:t>
            </a:r>
          </a:p>
          <a:p>
            <a:r>
              <a:rPr lang="en-US" dirty="0" smtClean="0"/>
              <a:t>A chromosome given</a:t>
            </a:r>
            <a:r>
              <a:rPr lang="en-US" baseline="0" dirty="0" smtClean="0"/>
              <a:t> to an outside, separate Evaluator</a:t>
            </a:r>
          </a:p>
          <a:p>
            <a:r>
              <a:rPr lang="en-US" baseline="0" dirty="0" smtClean="0"/>
              <a:t>The evaluation determines how well the chromosome solves a problem and assigns it a corresponding fitness</a:t>
            </a:r>
          </a:p>
          <a:p>
            <a:r>
              <a:rPr lang="en-US" baseline="0" dirty="0" smtClean="0"/>
              <a:t>	Higher fitness -&gt; solves the problem better</a:t>
            </a:r>
          </a:p>
          <a:p>
            <a:r>
              <a:rPr lang="en-US" baseline="0" dirty="0" smtClean="0"/>
              <a:t>Repeated for every chromosome</a:t>
            </a:r>
          </a:p>
          <a:p>
            <a:r>
              <a:rPr lang="en-US" baseline="0" dirty="0" smtClean="0"/>
              <a:t>Once every chromosome has a fitness, we want to select pairs of chromosomes that learn from each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8987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possible</a:t>
            </a:r>
            <a:r>
              <a:rPr lang="en-US" baseline="0" dirty="0" smtClean="0"/>
              <a:t> selection strategies</a:t>
            </a:r>
            <a:endParaRPr lang="en-US" dirty="0" smtClean="0"/>
          </a:p>
          <a:p>
            <a:r>
              <a:rPr lang="en-US" dirty="0" smtClean="0"/>
              <a:t>Fitness</a:t>
            </a:r>
            <a:r>
              <a:rPr lang="en-US" baseline="0" dirty="0" smtClean="0"/>
              <a:t> proportional selection</a:t>
            </a:r>
          </a:p>
          <a:p>
            <a:r>
              <a:rPr lang="en-US" baseline="0" dirty="0" smtClean="0"/>
              <a:t>	Lower fitness selected less often</a:t>
            </a:r>
          </a:p>
          <a:p>
            <a:r>
              <a:rPr lang="en-US" baseline="0" dirty="0" smtClean="0"/>
              <a:t>	higher fitness selected more often</a:t>
            </a:r>
          </a:p>
          <a:p>
            <a:r>
              <a:rPr lang="en-US" baseline="0" dirty="0" smtClean="0"/>
              <a:t>	focus on more promising chromosomes</a:t>
            </a:r>
          </a:p>
          <a:p>
            <a:r>
              <a:rPr lang="en-US" baseline="0" dirty="0" smtClean="0"/>
              <a:t>Once we’ve selected multiple of pairs of chromosomes, they learn from </a:t>
            </a:r>
            <a:r>
              <a:rPr lang="en-US" baseline="0" dirty="0" err="1" smtClean="0"/>
              <a:t>eachother</a:t>
            </a:r>
            <a:r>
              <a:rPr lang="en-US" baseline="0" dirty="0" smtClean="0"/>
              <a:t> using crossover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1121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crossover methods, this is one-point crossover</a:t>
            </a:r>
          </a:p>
          <a:p>
            <a:r>
              <a:rPr lang="en-US" dirty="0" smtClean="0"/>
              <a:t>Crossover attempts to take the best features in both parents, and put</a:t>
            </a:r>
            <a:r>
              <a:rPr lang="en-US" baseline="0" dirty="0" smtClean="0"/>
              <a:t> them together to create even better children</a:t>
            </a:r>
          </a:p>
          <a:p>
            <a:r>
              <a:rPr lang="en-US" baseline="0" dirty="0" smtClean="0"/>
              <a:t>Explores new solutions, but limited/focused to what exists in the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250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Helps explore</a:t>
            </a:r>
            <a:r>
              <a:rPr lang="en-US" baseline="0" dirty="0" smtClean="0"/>
              <a:t> a broader range of solutions</a:t>
            </a:r>
          </a:p>
          <a:p>
            <a:r>
              <a:rPr lang="en-US" baseline="0" dirty="0" smtClean="0"/>
              <a:t>Also helps present patterns from being lost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9246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result of these steps is a new population</a:t>
            </a:r>
          </a:p>
          <a:p>
            <a:r>
              <a:rPr lang="en-US" dirty="0" smtClean="0"/>
              <a:t>New population replaces</a:t>
            </a:r>
            <a:r>
              <a:rPr lang="en-US" baseline="0" dirty="0" smtClean="0"/>
              <a:t> the old population, and steps are repeated</a:t>
            </a:r>
          </a:p>
          <a:p>
            <a:r>
              <a:rPr lang="en-US" baseline="0" dirty="0" smtClean="0"/>
              <a:t>If a GA and CA both follow these steps, then how are they different?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991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 plays against the same build-orders in every generation</a:t>
            </a:r>
          </a:p>
          <a:p>
            <a:r>
              <a:rPr lang="en-US" dirty="0" smtClean="0"/>
              <a:t>All the opponents the GA plays against are in</a:t>
            </a:r>
            <a:r>
              <a:rPr lang="en-US" baseline="0" dirty="0" smtClean="0"/>
              <a:t> a set called the </a:t>
            </a:r>
            <a:r>
              <a:rPr lang="en-US" baseline="0" dirty="0" err="1" smtClean="0"/>
              <a:t>teachset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15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Some problems</a:t>
            </a:r>
            <a:r>
              <a:rPr lang="en-US" baseline="0" dirty="0" smtClean="0"/>
              <a:t> are created by differences in gameplay between board-games and computer games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Differences create a huge number of game states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Problems in RTS games fall under two categories: micro and macro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9575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 plays against </a:t>
            </a:r>
          </a:p>
          <a:p>
            <a:r>
              <a:rPr lang="en-US" dirty="0" smtClean="0"/>
              <a:t>All the opponents the GA plays against are in</a:t>
            </a:r>
            <a:r>
              <a:rPr lang="en-US" baseline="0" dirty="0" smtClean="0"/>
              <a:t> a set called the </a:t>
            </a:r>
            <a:r>
              <a:rPr lang="en-US" baseline="0" dirty="0" err="1" smtClean="0"/>
              <a:t>teachset</a:t>
            </a:r>
            <a:r>
              <a:rPr lang="en-US" dirty="0" err="1" smtClean="0"/>
              <a:t>the</a:t>
            </a:r>
            <a:r>
              <a:rPr lang="en-US" dirty="0" smtClean="0"/>
              <a:t> same build-orders in every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1574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 plays against the same build-orders in every generation</a:t>
            </a:r>
          </a:p>
          <a:p>
            <a:r>
              <a:rPr lang="en-US" dirty="0" smtClean="0"/>
              <a:t>All the opponents the GA plays against are in</a:t>
            </a:r>
            <a:r>
              <a:rPr lang="en-US" baseline="0" dirty="0" smtClean="0"/>
              <a:t> a set called the </a:t>
            </a:r>
            <a:r>
              <a:rPr lang="en-US" baseline="0" dirty="0" err="1" smtClean="0"/>
              <a:t>teachset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1574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 plays against previous solutions</a:t>
            </a:r>
          </a:p>
          <a:p>
            <a:r>
              <a:rPr lang="en-US" dirty="0" smtClean="0"/>
              <a:t>Bootstraps</a:t>
            </a:r>
            <a:r>
              <a:rPr lang="en-US" baseline="0" dirty="0" smtClean="0"/>
              <a:t> opponents that get harder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1574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 plays against previous solutions</a:t>
            </a:r>
          </a:p>
          <a:p>
            <a:r>
              <a:rPr lang="en-US" dirty="0" smtClean="0"/>
              <a:t>Bootstraps</a:t>
            </a:r>
            <a:r>
              <a:rPr lang="en-US" baseline="0" dirty="0" smtClean="0"/>
              <a:t> opponents that get harder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1574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 plays against previous solutions</a:t>
            </a:r>
          </a:p>
          <a:p>
            <a:r>
              <a:rPr lang="en-US" dirty="0" smtClean="0"/>
              <a:t>Bootstraps</a:t>
            </a:r>
            <a:r>
              <a:rPr lang="en-US" baseline="0" dirty="0" smtClean="0"/>
              <a:t> opponents that get harder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1574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Can CA defeat baselines w/o seeing </a:t>
            </a:r>
            <a:r>
              <a:rPr lang="en-US" dirty="0" err="1" smtClean="0"/>
              <a:t>baslines</a:t>
            </a:r>
            <a:r>
              <a:rPr lang="en-US" dirty="0" smtClean="0"/>
              <a:t>,</a:t>
            </a:r>
            <a:r>
              <a:rPr lang="en-US" baseline="0" dirty="0" smtClean="0"/>
              <a:t> robustness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GA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4354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aseline="0" dirty="0" smtClean="0"/>
              <a:t>Exhaustive search competes all possible build-orders against all three baselines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Note that 5-action build-orders are at a disadvantage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Allows us to rank build-orders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How hard will it be to find good build-orders?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5207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Very difficult problem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80% of all possible build-orders lose to all three baselines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20% only defeat one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Only .1% (30)</a:t>
            </a:r>
            <a:r>
              <a:rPr lang="en-US" baseline="0" dirty="0" smtClean="0"/>
              <a:t> build-orders defeat two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No 5-action build-orders defeat all three</a:t>
            </a:r>
          </a:p>
          <a:p>
            <a:pPr lvl="0">
              <a:buFont typeface="Arial" pitchFamily="34" charset="0"/>
              <a:buChar char="•"/>
            </a:pPr>
            <a:r>
              <a:rPr lang="en-US" baseline="0" dirty="0" smtClean="0"/>
              <a:t>How well did the CA and GA do in finding winning build-order?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2698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aseline="0" dirty="0" smtClean="0"/>
              <a:t>CA always found the same solution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Doesn’t defeat any of the baselines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However, improves the score to better than average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Defeats other 5-action BOLs</a:t>
            </a:r>
          </a:p>
          <a:p>
            <a:pPr lvl="0">
              <a:buFont typeface="Arial" pitchFamily="34" charset="0"/>
              <a:buChar char="•"/>
            </a:pPr>
            <a:r>
              <a:rPr lang="en-US" baseline="0" dirty="0" smtClean="0"/>
              <a:t>Did the GA fair any better?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4601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GA always found two</a:t>
            </a:r>
            <a:r>
              <a:rPr lang="en-US" baseline="0" dirty="0" smtClean="0"/>
              <a:t> of the best build-orders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Defeat two opponents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11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Micro  involves short term control problems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Interacting with units an managing positions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Shown in video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Has</a:t>
            </a:r>
            <a:r>
              <a:rPr lang="en-US" baseline="0" dirty="0" smtClean="0"/>
              <a:t> been research into micro, but not the focus of my work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3066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GA</a:t>
            </a:r>
            <a:r>
              <a:rPr lang="en-US" baseline="0" dirty="0" smtClean="0"/>
              <a:t> always destroys the opponents command center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Only two of the three CA strategies attack, but the attacking strategies defeat the command centers often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61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Interested in </a:t>
            </a:r>
            <a:r>
              <a:rPr lang="en-US" baseline="0" dirty="0" err="1" smtClean="0"/>
              <a:t>Macromanagement</a:t>
            </a:r>
            <a:endParaRPr lang="en-US" baseline="0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Longer term planning problems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Gathering enough resources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Can’t see everything the opponent is doing, how do I decide what I need?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Building units takes time, need to play ahead to make sure they are available when needed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Many possible different mixes of units, which one will defeat the opponent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Specifically, interested in build-orders, affected by these planning problems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Why am I interested in build-orders?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30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Build-orders</a:t>
            </a:r>
            <a:r>
              <a:rPr lang="en-US" baseline="0" dirty="0" smtClean="0"/>
              <a:t> are important for winning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We’re interested in build-orders because they’re particularly</a:t>
            </a:r>
            <a:r>
              <a:rPr lang="en-US" baseline="0" dirty="0" smtClean="0"/>
              <a:t> hard to find, due to intransitive relationships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We want to find build-orders that will allow a game AI to quickly defeat multiple opponents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Note: not finding a complete game AI, just finding build-orders that will allow a given game AI to win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To test how well a build-order works, </a:t>
            </a:r>
            <a:r>
              <a:rPr lang="en-US" baseline="0" dirty="0" smtClean="0"/>
              <a:t>we need to actually have a game AI use the build-order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Need an RTS environment to test build-orders in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3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F0B7-513F-4EDF-9C32-6D6CC640229D}" type="datetime1">
              <a:rPr lang="en-US" smtClean="0"/>
              <a:pPr/>
              <a:t>12/3/14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0"/>
            <a:ext cx="9144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DDB0-009B-457B-AFD7-0D86F9710A1E}" type="datetime1">
              <a:rPr lang="en-US" smtClean="0"/>
              <a:pPr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48E0-8B8C-429D-ACFF-0BA4551EA638}" type="datetime1">
              <a:rPr lang="en-US" smtClean="0"/>
              <a:pPr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F2103-0B4E-4DB1-9CF6-9A8258C34559}" type="datetime1">
              <a:rPr lang="en-US" smtClean="0"/>
              <a:pPr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0"/>
            <a:ext cx="9144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9F03-A19B-440D-A959-80B94130F765}" type="datetime1">
              <a:rPr lang="en-US" smtClean="0"/>
              <a:pPr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0"/>
            <a:ext cx="9144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C2E8-1F22-4572-832B-0D4F8ABDE6C1}" type="datetime1">
              <a:rPr lang="en-US" smtClean="0"/>
              <a:pPr/>
              <a:t>12/3/14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D7AA-3E04-4E7C-ADC9-010ADCB489D0}" type="datetime1">
              <a:rPr lang="en-US" smtClean="0"/>
              <a:pPr/>
              <a:t>12/3/14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0"/>
            <a:ext cx="9144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9F80-6C66-4B94-B936-828CACF79BB3}" type="datetime1">
              <a:rPr lang="en-US" smtClean="0"/>
              <a:pPr/>
              <a:t>12/3/14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D1CE9-2D5F-4532-ACA4-759E861A9CEF}" type="datetime1">
              <a:rPr lang="en-US" smtClean="0"/>
              <a:pPr/>
              <a:t>12/3/14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BF00-43DD-4CCE-B6A6-EA6F8EF95781}" type="datetime1">
              <a:rPr lang="en-US" smtClean="0"/>
              <a:pPr/>
              <a:t>12/3/14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01F1B05-A766-4066-AA00-96D766FF30B5}" type="datetime1">
              <a:rPr lang="en-US" smtClean="0"/>
              <a:pPr/>
              <a:t>12/3/14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0"/>
            <a:ext cx="9144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F8679EB-C4A6-4BE8-BCDD-732878859546}" type="datetime1">
              <a:rPr lang="en-US" smtClean="0"/>
              <a:pPr/>
              <a:t>12/3/14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Evolutionary Computing Systems Lab (ECSL), University of Nevada, Reno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C42578D-7C0D-4A6B-B9A6-FD2D3715BE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0"/>
            <a:ext cx="9144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ballinger@cse.unr.edu" TargetMode="External"/><Relationship Id="rId4" Type="http://schemas.openxmlformats.org/officeDocument/2006/relationships/hyperlink" Target="http://www.cse.unr.edu/~caballinger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chart" Target="../charts/char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chart" Target="../charts/char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chart" Target="../charts/char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chart" Target="../charts/char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chart" Target="../charts/char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chart" Target="../charts/char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chart" Target="../charts/char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Relationship Id="rId3" Type="http://schemas.openxmlformats.org/officeDocument/2006/relationships/chart" Target="../charts/char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Relationship Id="rId3" Type="http://schemas.openxmlformats.org/officeDocument/2006/relationships/chart" Target="../charts/char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caballinger@cse.unr.edu" TargetMode="External"/><Relationship Id="rId4" Type="http://schemas.openxmlformats.org/officeDocument/2006/relationships/hyperlink" Target="http://www.cse.unr.edu/~caballinger" TargetMode="External"/><Relationship Id="rId5" Type="http://schemas.openxmlformats.org/officeDocument/2006/relationships/hyperlink" Target="mailto:sushil@cse.unr.edu" TargetMode="External"/><Relationship Id="rId6" Type="http://schemas.openxmlformats.org/officeDocument/2006/relationships/hyperlink" Target="http://www.cse.unr.edu/~sushi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1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2.gi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4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6.png"/><Relationship Id="rId1" Type="http://schemas.microsoft.com/office/2007/relationships/media" Target="file://localhost/Users/chris/Google%20Drive/Current%20WIP/sc2example.wmv" TargetMode="External"/><Relationship Id="rId2" Type="http://schemas.openxmlformats.org/officeDocument/2006/relationships/video" Target="file://localhost/Users/chris/Google%20Drive/Current%20WIP/sc2example.wmv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chart" Target="../charts/char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chart" Target="../charts/chart1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0"/>
            <a:ext cx="8763000" cy="2362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 err="1">
                <a:effectLst/>
              </a:rPr>
              <a:t>Coevolutionary</a:t>
            </a:r>
            <a:r>
              <a:rPr lang="en-US" b="0" dirty="0">
                <a:effectLst/>
              </a:rPr>
              <a:t> Approaches to Generating Robust Build-Orders for Real-Time Strategy Games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34640"/>
            <a:ext cx="8534400" cy="150876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Christopher Ballinger</a:t>
            </a:r>
            <a:endParaRPr lang="en-US" dirty="0" smtClean="0"/>
          </a:p>
          <a:p>
            <a:pPr algn="l"/>
            <a:r>
              <a:rPr lang="en-US" i="1" dirty="0" smtClean="0">
                <a:hlinkClick r:id="rId3"/>
              </a:rPr>
              <a:t>caballinger@cse.unr.edu</a:t>
            </a:r>
            <a:r>
              <a:rPr lang="en-US" i="1" dirty="0"/>
              <a:t> </a:t>
            </a:r>
            <a:endParaRPr lang="en-US" i="1" dirty="0" smtClean="0"/>
          </a:p>
          <a:p>
            <a:pPr algn="l"/>
            <a:r>
              <a:rPr lang="en-US" i="1" dirty="0" smtClean="0">
                <a:hlinkClick r:id="rId4"/>
              </a:rPr>
              <a:t>http://www.cse.unr.edu/~caballinger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172200"/>
            <a:ext cx="3657600" cy="365125"/>
          </a:xfrm>
        </p:spPr>
        <p:txBody>
          <a:bodyPr/>
          <a:lstStyle/>
          <a:p>
            <a:pPr algn="ctr"/>
            <a:r>
              <a:rPr lang="en-US" dirty="0" smtClean="0"/>
              <a:t>Evolutionary Computing Systems Lab (ECSL), </a:t>
            </a:r>
          </a:p>
          <a:p>
            <a:pPr algn="ctr"/>
            <a:r>
              <a:rPr lang="en-US" dirty="0" smtClean="0"/>
              <a:t>University of Nevada, Reno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4725" y="5648325"/>
            <a:ext cx="549275" cy="396875"/>
          </a:xfrm>
        </p:spPr>
        <p:txBody>
          <a:bodyPr/>
          <a:lstStyle/>
          <a:p>
            <a:fld id="{5C42578D-7C0D-4A6B-B9A6-FD2D3715BE2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StarCraft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Simulation Environments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StarCraft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3</a:t>
            </a:r>
            <a:r>
              <a:rPr lang="en-US" baseline="30000" dirty="0">
                <a:solidFill>
                  <a:srgbClr val="FFFFFF"/>
                </a:solidFill>
              </a:rPr>
              <a:t>rd</a:t>
            </a:r>
            <a:r>
              <a:rPr lang="en-US" dirty="0">
                <a:solidFill>
                  <a:srgbClr val="FFFFFF"/>
                </a:solidFill>
              </a:rPr>
              <a:t>-Party tools make AI development possible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Runs (relatively) slow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Hard to run multiple instances in parallel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StarCraft II</a:t>
            </a:r>
          </a:p>
          <a:p>
            <a:pPr lvl="2"/>
            <a:r>
              <a:rPr lang="en-US" sz="2300" dirty="0">
                <a:solidFill>
                  <a:srgbClr val="FFFFFF"/>
                </a:solidFill>
              </a:rPr>
              <a:t>No tools to allow </a:t>
            </a:r>
            <a:r>
              <a:rPr lang="en-US" sz="2300" dirty="0" smtClean="0">
                <a:solidFill>
                  <a:srgbClr val="FFFFFF"/>
                </a:solidFill>
              </a:rPr>
              <a:t>AI development</a:t>
            </a:r>
            <a:endParaRPr lang="en-US" sz="2300" dirty="0">
              <a:solidFill>
                <a:srgbClr val="FFFFFF"/>
              </a:solidFill>
            </a:endParaRP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Developed our own</a:t>
            </a:r>
          </a:p>
          <a:p>
            <a:pPr lvl="2"/>
            <a:r>
              <a:rPr lang="en-US" dirty="0" err="1">
                <a:solidFill>
                  <a:srgbClr val="FFFFFF"/>
                </a:solidFill>
              </a:rPr>
              <a:t>WaterCraft</a:t>
            </a:r>
            <a:endParaRPr lang="en-US" dirty="0">
              <a:solidFill>
                <a:srgbClr val="FFFFFF"/>
              </a:solidFill>
            </a:endParaRPr>
          </a:p>
          <a:p>
            <a:pPr lvl="2"/>
            <a:r>
              <a:rPr lang="en-US" dirty="0">
                <a:solidFill>
                  <a:srgbClr val="FFFFFF"/>
                </a:solidFill>
              </a:rPr>
              <a:t>BOSS</a:t>
            </a:r>
          </a:p>
          <a:p>
            <a:pPr lvl="2"/>
            <a:endParaRPr lang="en-US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http://upload.wikimedia.org/wikipedia/en/2/2f/Zerg_colony_%28StarCraft%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1066800"/>
            <a:ext cx="3352800" cy="251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3.wikia.nocookie.net/__cb20080511221659/starcraft/images/c/cb/Screenshot_SC2_DevGam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38100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059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WaterCraft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err="1" smtClean="0"/>
              <a:t>WaterCraft</a:t>
            </a:r>
            <a:r>
              <a:rPr lang="en-US" dirty="0" smtClean="0"/>
              <a:t>†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Modeled after </a:t>
            </a:r>
            <a:r>
              <a:rPr lang="en-US" dirty="0" err="1" smtClean="0"/>
              <a:t>StarCraft</a:t>
            </a:r>
            <a:r>
              <a:rPr lang="en-US" dirty="0" smtClean="0"/>
              <a:t> II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Easy to run in parallel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Runs quicker by disabling graphics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 descr="W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9539" y="1984248"/>
            <a:ext cx="4872037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7400" y="6319391"/>
            <a:ext cx="441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† Source code can be found on Christopher Ballinger’s website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59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Build-Order </a:t>
            </a:r>
            <a:r>
              <a:rPr lang="en-US" dirty="0"/>
              <a:t>Simulator Software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BOSS†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Modeled after StarCraft: Brood War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Estimates build-order completion time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No unnecessary components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Paired with Churchill’s combat simulator “</a:t>
            </a:r>
            <a:r>
              <a:rPr lang="en-US" dirty="0" err="1" smtClean="0"/>
              <a:t>SparCraft</a:t>
            </a:r>
            <a:r>
              <a:rPr lang="en-US" dirty="0" smtClean="0"/>
              <a:t>”*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 large body of work investigates problems in RTS games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57400" y="60960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† Source code can be found on Christopher Ballinger’s website</a:t>
            </a:r>
          </a:p>
          <a:p>
            <a:r>
              <a:rPr lang="en-US" sz="1100" dirty="0" smtClean="0"/>
              <a:t>* http://</a:t>
            </a:r>
            <a:r>
              <a:rPr lang="en-US" sz="1100" dirty="0" err="1" smtClean="0"/>
              <a:t>code.google.com</a:t>
            </a:r>
            <a:r>
              <a:rPr lang="en-US" sz="1100" dirty="0" smtClean="0"/>
              <a:t>/p/</a:t>
            </a:r>
            <a:r>
              <a:rPr lang="en-US" sz="1100" dirty="0" err="1" smtClean="0"/>
              <a:t>sparcraft</a:t>
            </a:r>
            <a:endParaRPr lang="en-US" sz="1100" dirty="0" smtClean="0"/>
          </a:p>
          <a:p>
            <a:endParaRPr lang="en-US" dirty="0"/>
          </a:p>
        </p:txBody>
      </p:sp>
      <p:pic>
        <p:nvPicPr>
          <p:cNvPr id="1026" name="Picture 2" descr="C:\Users\Chris\Desktop\sparcra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539" y="1981200"/>
            <a:ext cx="487203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639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Different Approaches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Case-based reasoning</a:t>
            </a:r>
            <a:r>
              <a:rPr lang="en-US" baseline="30000" dirty="0" smtClean="0"/>
              <a:t>1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GA + CBR</a:t>
            </a:r>
            <a:r>
              <a:rPr lang="en-US" baseline="30000" dirty="0" smtClean="0"/>
              <a:t>2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Reinforcement Learning</a:t>
            </a:r>
            <a:r>
              <a:rPr lang="en-US" baseline="30000" dirty="0" smtClean="0"/>
              <a:t>3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Different Problems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Combat</a:t>
            </a:r>
            <a:r>
              <a:rPr lang="en-US" baseline="30000" dirty="0" smtClean="0"/>
              <a:t>4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Economy</a:t>
            </a:r>
            <a:r>
              <a:rPr lang="en-US" baseline="30000" dirty="0" smtClean="0"/>
              <a:t>5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Coordination</a:t>
            </a:r>
            <a:r>
              <a:rPr lang="en-US" baseline="30000" dirty="0" smtClean="0"/>
              <a:t>6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Build-Orders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Predict and Change</a:t>
            </a:r>
            <a:r>
              <a:rPr lang="en-US" baseline="30000" dirty="0" smtClean="0"/>
              <a:t>7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Select from case-base</a:t>
            </a:r>
            <a:r>
              <a:rPr lang="en-US" baseline="30000" dirty="0" smtClean="0"/>
              <a:t>8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DFS in real-time</a:t>
            </a:r>
            <a:r>
              <a:rPr lang="en-US" baseline="30000" dirty="0" smtClean="0"/>
              <a:t>9</a:t>
            </a:r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800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 </a:t>
            </a:r>
            <a:r>
              <a:rPr lang="en-US" dirty="0" smtClean="0"/>
              <a:t>I’ve </a:t>
            </a:r>
            <a:r>
              <a:rPr lang="en-US" dirty="0"/>
              <a:t>done</a:t>
            </a:r>
          </a:p>
          <a:p>
            <a:pPr lvl="1"/>
            <a:r>
              <a:rPr lang="en-US" dirty="0"/>
              <a:t>Focus on build-orders</a:t>
            </a:r>
          </a:p>
          <a:p>
            <a:pPr lvl="2"/>
            <a:r>
              <a:rPr lang="en-US" dirty="0"/>
              <a:t>Robustness</a:t>
            </a:r>
          </a:p>
          <a:p>
            <a:pPr lvl="3"/>
            <a:r>
              <a:rPr lang="en-US" dirty="0"/>
              <a:t>Defeat multiple opponents</a:t>
            </a:r>
          </a:p>
          <a:p>
            <a:pPr lvl="2"/>
            <a:r>
              <a:rPr lang="en-US" dirty="0"/>
              <a:t>Strength</a:t>
            </a:r>
          </a:p>
          <a:p>
            <a:pPr lvl="3"/>
            <a:r>
              <a:rPr lang="en-US" dirty="0"/>
              <a:t>Defeat opponents quickly</a:t>
            </a:r>
          </a:p>
          <a:p>
            <a:pPr lvl="1"/>
            <a:r>
              <a:rPr lang="en-US" dirty="0"/>
              <a:t>Learning from specific build-orders</a:t>
            </a:r>
          </a:p>
          <a:p>
            <a:pPr lvl="2"/>
            <a:r>
              <a:rPr lang="en-US" dirty="0" smtClean="0"/>
              <a:t>Case-injection</a:t>
            </a:r>
            <a:endParaRPr lang="en-US" dirty="0"/>
          </a:p>
          <a:p>
            <a:pPr lvl="1"/>
            <a:r>
              <a:rPr lang="en-US" dirty="0"/>
              <a:t>Two Build-Order Representations</a:t>
            </a:r>
          </a:p>
          <a:p>
            <a:pPr lvl="2"/>
            <a:r>
              <a:rPr lang="en-US" dirty="0"/>
              <a:t>Build-Order List (BOL)</a:t>
            </a:r>
          </a:p>
          <a:p>
            <a:pPr lvl="2"/>
            <a:r>
              <a:rPr lang="en-US" dirty="0"/>
              <a:t>Build-Order Iterative List (BOIL)</a:t>
            </a:r>
          </a:p>
          <a:p>
            <a:pPr lvl="1"/>
            <a:r>
              <a:rPr lang="en-US" dirty="0"/>
              <a:t>Compare two evolutionary methods</a:t>
            </a:r>
          </a:p>
          <a:p>
            <a:pPr lvl="2"/>
            <a:r>
              <a:rPr lang="en-US" dirty="0"/>
              <a:t>Genetic Algorithm (GA) </a:t>
            </a:r>
          </a:p>
          <a:p>
            <a:pPr lvl="2"/>
            <a:r>
              <a:rPr lang="en-US" dirty="0" err="1"/>
              <a:t>Coevolutionary</a:t>
            </a:r>
            <a:r>
              <a:rPr lang="en-US" dirty="0"/>
              <a:t> Algorithm (CA)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5029200"/>
            <a:ext cx="4343400" cy="1021976"/>
          </a:xfrm>
          <a:prstGeom prst="rect">
            <a:avLst/>
          </a:prstGeom>
        </p:spPr>
        <p:txBody>
          <a:bodyPr vert="horz" numCol="2">
            <a:normAutofit fontScale="92500" lnSpcReduction="1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1200" dirty="0" err="1" smtClean="0"/>
              <a:t>Ontanion</a:t>
            </a:r>
            <a:r>
              <a:rPr lang="en-US" sz="1200" dirty="0" smtClean="0"/>
              <a:t>, 2006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1200" dirty="0" smtClean="0"/>
              <a:t>Miles, 2005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1200" dirty="0" err="1" smtClean="0"/>
              <a:t>Spronck</a:t>
            </a:r>
            <a:r>
              <a:rPr lang="en-US" sz="1200" dirty="0" smtClean="0"/>
              <a:t>, 2007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1200" dirty="0" smtClean="0"/>
              <a:t>Churchill, 2012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en-US" sz="1200" dirty="0"/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en-US" sz="1200" dirty="0" smtClean="0"/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1200" dirty="0" smtClean="0"/>
              <a:t>Chan, 2007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1200" dirty="0" err="1" smtClean="0"/>
              <a:t>Keaveney</a:t>
            </a:r>
            <a:r>
              <a:rPr lang="en-US" sz="1200" dirty="0" smtClean="0"/>
              <a:t>, 2011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1200" dirty="0" smtClean="0"/>
              <a:t>Cho, 2013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Weber and </a:t>
            </a:r>
            <a:r>
              <a:rPr lang="en-US" sz="1200" dirty="0" err="1" smtClean="0"/>
              <a:t>Mateas</a:t>
            </a:r>
            <a:r>
              <a:rPr lang="en-US" sz="1200" dirty="0" smtClean="0"/>
              <a:t>, 2009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Churchill and </a:t>
            </a:r>
            <a:r>
              <a:rPr lang="en-US" sz="1200" dirty="0" err="1" smtClean="0"/>
              <a:t>Buro</a:t>
            </a:r>
            <a:r>
              <a:rPr lang="en-US" sz="1200" dirty="0" smtClean="0"/>
              <a:t>, 2011</a:t>
            </a:r>
          </a:p>
          <a:p>
            <a:pPr lvl="1">
              <a:spcBef>
                <a:spcPts val="0"/>
              </a:spcBef>
            </a:pPr>
            <a:endParaRPr lang="en-US" sz="12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 numCol="1">
            <a:normAutofit fontScale="85000" lnSpcReduction="20000"/>
          </a:bodyPr>
          <a:lstStyle/>
          <a:p>
            <a:r>
              <a:rPr lang="en-US" dirty="0" smtClean="0"/>
              <a:t>Terminology</a:t>
            </a:r>
          </a:p>
          <a:p>
            <a:pPr lvl="1"/>
            <a:r>
              <a:rPr lang="en-US" dirty="0" smtClean="0"/>
              <a:t>Chromosome</a:t>
            </a:r>
          </a:p>
          <a:p>
            <a:pPr lvl="2"/>
            <a:r>
              <a:rPr lang="en-US" dirty="0" smtClean="0"/>
              <a:t>A possible solution</a:t>
            </a:r>
          </a:p>
          <a:p>
            <a:pPr lvl="1"/>
            <a:r>
              <a:rPr lang="en-US" dirty="0" smtClean="0"/>
              <a:t>Population</a:t>
            </a:r>
          </a:p>
          <a:p>
            <a:pPr lvl="2"/>
            <a:r>
              <a:rPr lang="en-US" dirty="0" smtClean="0"/>
              <a:t>A set of chromosomes</a:t>
            </a:r>
          </a:p>
          <a:p>
            <a:pPr lvl="2"/>
            <a:r>
              <a:rPr lang="en-US" dirty="0" smtClean="0"/>
              <a:t>Typically, initial population contains completely random chromosomes</a:t>
            </a:r>
          </a:p>
          <a:p>
            <a:pPr lvl="1"/>
            <a:r>
              <a:rPr lang="en-US" dirty="0" smtClean="0"/>
              <a:t>Fitness</a:t>
            </a:r>
          </a:p>
          <a:p>
            <a:pPr lvl="2"/>
            <a:r>
              <a:rPr lang="en-US" dirty="0" smtClean="0"/>
              <a:t>A measure of how well a solution/chromosome  solves a problem</a:t>
            </a:r>
          </a:p>
          <a:p>
            <a:pPr lvl="1"/>
            <a:r>
              <a:rPr lang="en-US" dirty="0" smtClean="0"/>
              <a:t>Generation</a:t>
            </a:r>
          </a:p>
          <a:p>
            <a:pPr lvl="2"/>
            <a:r>
              <a:rPr lang="en-US" dirty="0" smtClean="0"/>
              <a:t>The number of iterations we repeat the process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7" name="Content Placeholder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304760"/>
              </p:ext>
            </p:extLst>
          </p:nvPr>
        </p:nvGraphicFramePr>
        <p:xfrm>
          <a:off x="4800600" y="1295400"/>
          <a:ext cx="4191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6172200" y="1371600"/>
            <a:ext cx="1600200" cy="4800600"/>
            <a:chOff x="6248400" y="1371600"/>
            <a:chExt cx="1447800" cy="4800600"/>
          </a:xfrm>
        </p:grpSpPr>
        <p:sp>
          <p:nvSpPr>
            <p:cNvPr id="20" name="Rounded Rectangle 19"/>
            <p:cNvSpPr/>
            <p:nvPr/>
          </p:nvSpPr>
          <p:spPr>
            <a:xfrm>
              <a:off x="6248400" y="1371600"/>
              <a:ext cx="1447800" cy="4800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553200" y="1828800"/>
              <a:ext cx="838200" cy="762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C0</a:t>
              </a:r>
              <a:endParaRPr lang="en-US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553200" y="2667000"/>
              <a:ext cx="838200" cy="762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C1</a:t>
              </a:r>
              <a:endParaRPr lang="en-US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6553200" y="3505200"/>
              <a:ext cx="838200" cy="762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C2</a:t>
              </a:r>
              <a:endParaRPr lang="en-US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553200" y="5181600"/>
              <a:ext cx="838200" cy="762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Cn</a:t>
              </a:r>
              <a:endParaRPr lang="en-US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553200" y="4343400"/>
              <a:ext cx="838200" cy="762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. . .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24600" y="14478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Population</a:t>
              </a:r>
              <a:endParaRPr lang="en-US" dirty="0"/>
            </a:p>
          </p:txBody>
        </p:sp>
      </p:grpSp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972648453"/>
              </p:ext>
            </p:extLst>
          </p:nvPr>
        </p:nvGraphicFramePr>
        <p:xfrm>
          <a:off x="4419600" y="2057400"/>
          <a:ext cx="4724400" cy="332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5334000" y="1828800"/>
            <a:ext cx="3335867" cy="1981200"/>
            <a:chOff x="990600" y="533400"/>
            <a:chExt cx="3335867" cy="1981200"/>
          </a:xfrm>
        </p:grpSpPr>
        <p:grpSp>
          <p:nvGrpSpPr>
            <p:cNvPr id="19" name="Group 18"/>
            <p:cNvGrpSpPr/>
            <p:nvPr/>
          </p:nvGrpSpPr>
          <p:grpSpPr>
            <a:xfrm>
              <a:off x="990600" y="1828800"/>
              <a:ext cx="3335867" cy="685800"/>
              <a:chOff x="5291666" y="3429000"/>
              <a:chExt cx="3335867" cy="6858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91666" y="3429000"/>
                <a:ext cx="668867" cy="685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960533" y="3429000"/>
                <a:ext cx="668867" cy="685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629400" y="3429000"/>
                <a:ext cx="668867" cy="685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298267" y="3429000"/>
                <a:ext cx="668867" cy="685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958666" y="3429000"/>
                <a:ext cx="668867" cy="685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</p:grpSp>
        <p:sp>
          <p:nvSpPr>
            <p:cNvPr id="29" name="Rounded Rectangle 28"/>
            <p:cNvSpPr/>
            <p:nvPr/>
          </p:nvSpPr>
          <p:spPr>
            <a:xfrm>
              <a:off x="2209800" y="533400"/>
              <a:ext cx="838200" cy="762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C0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334000" y="3897868"/>
            <a:ext cx="838200" cy="674132"/>
            <a:chOff x="8298873" y="5867400"/>
            <a:chExt cx="762000" cy="674132"/>
          </a:xfrm>
        </p:grpSpPr>
        <p:sp>
          <p:nvSpPr>
            <p:cNvPr id="34" name="Left Brace 33"/>
            <p:cNvSpPr/>
            <p:nvPr/>
          </p:nvSpPr>
          <p:spPr>
            <a:xfrm rot="16200000">
              <a:off x="8458200" y="5715000"/>
              <a:ext cx="304800" cy="6096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298873" y="61722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Gene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010400" y="4202668"/>
            <a:ext cx="1600200" cy="369332"/>
            <a:chOff x="4953000" y="6172200"/>
            <a:chExt cx="1600200" cy="369332"/>
          </a:xfrm>
        </p:grpSpPr>
        <p:grpSp>
          <p:nvGrpSpPr>
            <p:cNvPr id="40" name="Group 39"/>
            <p:cNvGrpSpPr/>
            <p:nvPr/>
          </p:nvGrpSpPr>
          <p:grpSpPr>
            <a:xfrm>
              <a:off x="4953000" y="6172200"/>
              <a:ext cx="1600200" cy="369332"/>
              <a:chOff x="4953000" y="6172200"/>
              <a:chExt cx="1600200" cy="369332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4953000" y="6172200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Alleles = </a:t>
                </a:r>
                <a:endParaRPr lang="en-US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943600" y="617220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0,1</a:t>
                </a:r>
                <a:endParaRPr lang="en-US" dirty="0"/>
              </a:p>
            </p:txBody>
          </p:sp>
        </p:grpSp>
        <p:sp>
          <p:nvSpPr>
            <p:cNvPr id="39" name="Double Brace 38"/>
            <p:cNvSpPr/>
            <p:nvPr/>
          </p:nvSpPr>
          <p:spPr>
            <a:xfrm>
              <a:off x="5943600" y="6248400"/>
              <a:ext cx="457200" cy="228600"/>
            </a:xfrm>
            <a:prstGeom prst="brace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Left Brace 32"/>
          <p:cNvSpPr/>
          <p:nvPr/>
        </p:nvSpPr>
        <p:spPr>
          <a:xfrm rot="5400000">
            <a:off x="6819900" y="1181100"/>
            <a:ext cx="304800" cy="3276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28" grpId="0">
        <p:bldAsOne/>
      </p:bldGraphic>
      <p:bldGraphic spid="28" grpId="1">
        <p:bldAsOne/>
      </p:bldGraphic>
      <p:bldP spid="33" grpId="0" animBg="1"/>
      <p:bldP spid="3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 Methods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648199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Identical</a:t>
            </a:r>
          </a:p>
          <a:p>
            <a:pPr lvl="1"/>
            <a:r>
              <a:rPr lang="en-US" sz="2800" dirty="0" smtClean="0">
                <a:solidFill>
                  <a:srgbClr val="FFFFFF"/>
                </a:solidFill>
              </a:rPr>
              <a:t>Crossover, mutation and selection</a:t>
            </a:r>
            <a:endParaRPr lang="en-US" sz="2800" dirty="0">
              <a:solidFill>
                <a:srgbClr val="FFFFFF"/>
              </a:solidFill>
            </a:endParaRP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Fitness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A Chromosome’s fitness depends on the </a:t>
            </a:r>
            <a:r>
              <a:rPr lang="en-US" dirty="0" smtClean="0">
                <a:solidFill>
                  <a:srgbClr val="FFFFFF"/>
                </a:solidFill>
              </a:rPr>
              <a:t>opponent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Rewards </a:t>
            </a:r>
            <a:r>
              <a:rPr lang="en-US" dirty="0">
                <a:solidFill>
                  <a:srgbClr val="FFFFFF"/>
                </a:solidFill>
              </a:rPr>
              <a:t>constructing units and destroying </a:t>
            </a:r>
            <a:r>
              <a:rPr lang="en-US" dirty="0" smtClean="0">
                <a:solidFill>
                  <a:srgbClr val="FFFFFF"/>
                </a:solidFill>
              </a:rPr>
              <a:t>opponent</a:t>
            </a:r>
          </a:p>
          <a:p>
            <a:pPr lvl="1"/>
            <a:r>
              <a:rPr lang="en-US" sz="2800" dirty="0" smtClean="0">
                <a:solidFill>
                  <a:srgbClr val="FFFFFF"/>
                </a:solidFill>
              </a:rPr>
              <a:t>Shared Fitness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A Chromosome’s shared fitness depends on the fitness of all other chromosomes in the </a:t>
            </a:r>
            <a:r>
              <a:rPr lang="en-US" dirty="0" smtClean="0">
                <a:solidFill>
                  <a:srgbClr val="FFFFFF"/>
                </a:solidFill>
              </a:rPr>
              <a:t>population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Rewards </a:t>
            </a:r>
            <a:r>
              <a:rPr lang="en-US" dirty="0">
                <a:solidFill>
                  <a:srgbClr val="FFFFFF"/>
                </a:solidFill>
              </a:rPr>
              <a:t>defeating opponents other chromosomes cant </a:t>
            </a:r>
            <a:r>
              <a:rPr lang="en-US" dirty="0" smtClean="0">
                <a:solidFill>
                  <a:srgbClr val="FFFFFF"/>
                </a:solidFill>
              </a:rPr>
              <a:t>defeat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572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2900" dirty="0" smtClean="0"/>
              <a:t>Difference</a:t>
            </a:r>
          </a:p>
          <a:p>
            <a:pPr lvl="1"/>
            <a:r>
              <a:rPr lang="en-US" sz="2900" dirty="0">
                <a:solidFill>
                  <a:srgbClr val="FFFFFF"/>
                </a:solidFill>
              </a:rPr>
              <a:t>CA</a:t>
            </a:r>
          </a:p>
          <a:p>
            <a:pPr lvl="2"/>
            <a:r>
              <a:rPr lang="en-US" sz="2900" dirty="0" err="1">
                <a:solidFill>
                  <a:srgbClr val="FFFFFF"/>
                </a:solidFill>
              </a:rPr>
              <a:t>Teachset</a:t>
            </a:r>
            <a:r>
              <a:rPr lang="en-US" sz="2900" dirty="0">
                <a:solidFill>
                  <a:srgbClr val="FFFFFF"/>
                </a:solidFill>
              </a:rPr>
              <a:t> (8 Opponents)</a:t>
            </a:r>
          </a:p>
          <a:p>
            <a:pPr lvl="3"/>
            <a:r>
              <a:rPr lang="en-US" sz="2000" dirty="0">
                <a:solidFill>
                  <a:srgbClr val="FFFFFF"/>
                </a:solidFill>
              </a:rPr>
              <a:t>Hall of Fame (HOF)</a:t>
            </a:r>
          </a:p>
          <a:p>
            <a:pPr lvl="4"/>
            <a:r>
              <a:rPr lang="en-US" sz="2000" dirty="0">
                <a:solidFill>
                  <a:srgbClr val="FFFFFF"/>
                </a:solidFill>
              </a:rPr>
              <a:t>History of best chromosomes from previous generations</a:t>
            </a:r>
          </a:p>
          <a:p>
            <a:pPr lvl="3"/>
            <a:r>
              <a:rPr lang="en-US" sz="2000" dirty="0">
                <a:solidFill>
                  <a:srgbClr val="FFFFFF"/>
                </a:solidFill>
              </a:rPr>
              <a:t>Shared Sampling</a:t>
            </a:r>
          </a:p>
          <a:p>
            <a:pPr lvl="4"/>
            <a:r>
              <a:rPr lang="en-US" sz="2000" dirty="0">
                <a:solidFill>
                  <a:srgbClr val="FFFFFF"/>
                </a:solidFill>
              </a:rPr>
              <a:t>Chromosomes which defeat different opponents</a:t>
            </a:r>
          </a:p>
          <a:p>
            <a:pPr lvl="4"/>
            <a:r>
              <a:rPr lang="en-US" sz="2000" dirty="0">
                <a:solidFill>
                  <a:srgbClr val="FFFFFF"/>
                </a:solidFill>
              </a:rPr>
              <a:t>Pose diverse problems </a:t>
            </a:r>
            <a:endParaRPr lang="en-US" sz="2000" dirty="0" smtClean="0">
              <a:solidFill>
                <a:srgbClr val="FFFFFF"/>
              </a:solidFill>
            </a:endParaRPr>
          </a:p>
          <a:p>
            <a:pPr lvl="3"/>
            <a:r>
              <a:rPr lang="en-US" sz="2000" dirty="0" smtClean="0">
                <a:solidFill>
                  <a:srgbClr val="FFFFFF"/>
                </a:solidFill>
              </a:rPr>
              <a:t>Bootstrapped by CA</a:t>
            </a:r>
            <a:endParaRPr lang="en-US" sz="2000" dirty="0">
              <a:solidFill>
                <a:srgbClr val="FFFFFF"/>
              </a:solidFill>
            </a:endParaRPr>
          </a:p>
          <a:p>
            <a:pPr lvl="1"/>
            <a:r>
              <a:rPr lang="en-US" sz="2900" dirty="0">
                <a:solidFill>
                  <a:srgbClr val="FFFFFF"/>
                </a:solidFill>
              </a:rPr>
              <a:t>GA</a:t>
            </a:r>
          </a:p>
          <a:p>
            <a:pPr lvl="2"/>
            <a:r>
              <a:rPr lang="en-US" sz="2900" dirty="0" err="1">
                <a:solidFill>
                  <a:srgbClr val="FFFFFF"/>
                </a:solidFill>
              </a:rPr>
              <a:t>Teachset</a:t>
            </a:r>
            <a:r>
              <a:rPr lang="en-US" sz="2900" dirty="0">
                <a:solidFill>
                  <a:srgbClr val="FFFFFF"/>
                </a:solidFill>
              </a:rPr>
              <a:t> (3 Opponents)</a:t>
            </a:r>
          </a:p>
          <a:p>
            <a:pPr lvl="3"/>
            <a:r>
              <a:rPr lang="en-US" sz="2000" dirty="0">
                <a:solidFill>
                  <a:srgbClr val="FFFFFF"/>
                </a:solidFill>
              </a:rPr>
              <a:t>Opponents never change</a:t>
            </a:r>
          </a:p>
          <a:p>
            <a:pPr lvl="3"/>
            <a:r>
              <a:rPr lang="en-US" sz="2000" dirty="0" smtClean="0">
                <a:solidFill>
                  <a:srgbClr val="FFFFFF"/>
                </a:solidFill>
              </a:rPr>
              <a:t>Must be hand-coded</a:t>
            </a:r>
            <a:endParaRPr lang="en-US" sz="2000" dirty="0">
              <a:solidFill>
                <a:srgbClr val="FFFFFF"/>
              </a:solidFill>
            </a:endParaRPr>
          </a:p>
          <a:p>
            <a:pPr lvl="2"/>
            <a:endParaRPr lang="en-US" dirty="0"/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699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 - Baseline Build-Orders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Provide a diverse set of challenges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Fast Build-Order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Quickly build 5 Marines and attacks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Doesn’t need much infrastructure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Medium Build-Order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Build 10 Marines and attack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Slow Build-Order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Build 5 Vultures and attacks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Slow, requires a lot of infrastructure</a:t>
            </a:r>
          </a:p>
          <a:p>
            <a:r>
              <a:rPr lang="en-US" dirty="0">
                <a:solidFill>
                  <a:srgbClr val="FFFFFF"/>
                </a:solidFill>
              </a:rPr>
              <a:t>Encoded as a </a:t>
            </a:r>
            <a:r>
              <a:rPr lang="en-US" dirty="0" smtClean="0">
                <a:solidFill>
                  <a:srgbClr val="FFFFFF"/>
                </a:solidFill>
              </a:rPr>
              <a:t>chromosome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85800" y="5334000"/>
            <a:ext cx="8229600" cy="914400"/>
            <a:chOff x="609600" y="4343400"/>
            <a:chExt cx="8229600" cy="914400"/>
          </a:xfrm>
        </p:grpSpPr>
        <p:sp>
          <p:nvSpPr>
            <p:cNvPr id="15" name="Rectangle 14"/>
            <p:cNvSpPr/>
            <p:nvPr/>
          </p:nvSpPr>
          <p:spPr>
            <a:xfrm>
              <a:off x="609600" y="4343400"/>
              <a:ext cx="914400" cy="9144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24000" y="4343400"/>
              <a:ext cx="914400" cy="9144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38400" y="4343400"/>
              <a:ext cx="914400" cy="9144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52800" y="4343400"/>
              <a:ext cx="914400" cy="9144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67200" y="4343400"/>
              <a:ext cx="914400" cy="9144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181600" y="4343400"/>
              <a:ext cx="914400" cy="9144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96000" y="4343400"/>
              <a:ext cx="914400" cy="914400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010400" y="4343400"/>
              <a:ext cx="914400" cy="914400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924800" y="4343400"/>
              <a:ext cx="914400" cy="914400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" name="Group 30"/>
            <p:cNvGrpSpPr/>
            <p:nvPr/>
          </p:nvGrpSpPr>
          <p:grpSpPr>
            <a:xfrm>
              <a:off x="6400800" y="4648200"/>
              <a:ext cx="2209800" cy="381000"/>
              <a:chOff x="6324600" y="3581400"/>
              <a:chExt cx="2209800" cy="3810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324600" y="3581400"/>
                <a:ext cx="381000" cy="381000"/>
              </a:xfrm>
              <a:prstGeom prst="ellipse">
                <a:avLst/>
              </a:prstGeom>
              <a:solidFill>
                <a:schemeClr val="bg1">
                  <a:lumMod val="85000"/>
                  <a:lumOff val="15000"/>
                </a:schemeClr>
              </a:solidFill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239000" y="3581400"/>
                <a:ext cx="381000" cy="381000"/>
              </a:xfrm>
              <a:prstGeom prst="ellipse">
                <a:avLst/>
              </a:prstGeom>
              <a:solidFill>
                <a:schemeClr val="bg1">
                  <a:lumMod val="85000"/>
                  <a:lumOff val="15000"/>
                </a:schemeClr>
              </a:solidFill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8153400" y="3581400"/>
                <a:ext cx="381000" cy="381000"/>
              </a:xfrm>
              <a:prstGeom prst="ellipse">
                <a:avLst/>
              </a:prstGeom>
              <a:solidFill>
                <a:schemeClr val="bg1">
                  <a:lumMod val="85000"/>
                  <a:lumOff val="15000"/>
                </a:schemeClr>
              </a:solidFill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- BOL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/>
          </a:bodyPr>
          <a:lstStyle/>
          <a:p>
            <a:pPr marL="582930" indent="-514350"/>
            <a:r>
              <a:rPr lang="en-US" sz="2800" dirty="0" smtClean="0"/>
              <a:t>Build-Order List (BOL)</a:t>
            </a:r>
          </a:p>
          <a:p>
            <a:pPr marL="582930" indent="-514350"/>
            <a:r>
              <a:rPr lang="en-US" sz="2800" dirty="0" err="1" smtClean="0"/>
              <a:t>Bitstring</a:t>
            </a:r>
            <a:endParaRPr lang="en-US" sz="2800" dirty="0" smtClean="0"/>
          </a:p>
          <a:p>
            <a:pPr marL="912114" lvl="1" indent="-514350"/>
            <a:r>
              <a:rPr lang="en-US" sz="2400" dirty="0" smtClean="0"/>
              <a:t>3-bits per action</a:t>
            </a:r>
          </a:p>
          <a:p>
            <a:pPr marL="912114" lvl="1" indent="-514350"/>
            <a:r>
              <a:rPr lang="en-US" sz="2400" dirty="0" smtClean="0"/>
              <a:t>Decoded sequentially</a:t>
            </a:r>
          </a:p>
          <a:p>
            <a:pPr marL="912114" lvl="1" indent="-514350"/>
            <a:r>
              <a:rPr lang="en-US" sz="2400" dirty="0" smtClean="0"/>
              <a:t>Inserts required prerequisites</a:t>
            </a:r>
          </a:p>
          <a:p>
            <a:pPr marL="610362" indent="-514350"/>
            <a:r>
              <a:rPr lang="en-US" sz="2800" dirty="0" smtClean="0"/>
              <a:t>Used by a game AI to play a game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871308"/>
              </p:ext>
            </p:extLst>
          </p:nvPr>
        </p:nvGraphicFramePr>
        <p:xfrm>
          <a:off x="4953000" y="1295400"/>
          <a:ext cx="3810000" cy="3762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524000"/>
                <a:gridCol w="1066800"/>
              </a:tblGrid>
              <a:tr h="4209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Bit Sequence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Prereq</a:t>
                      </a:r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4209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000-001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Build SCV</a:t>
                      </a:r>
                      <a:r>
                        <a:rPr lang="en-US" sz="1400" baseline="0" dirty="0" smtClean="0"/>
                        <a:t> (Minerals)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</a:tr>
              <a:tr h="4209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Build Marine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Barracks</a:t>
                      </a:r>
                      <a:endParaRPr lang="en-US" sz="1400" dirty="0"/>
                    </a:p>
                  </a:txBody>
                  <a:tcPr/>
                </a:tc>
              </a:tr>
              <a:tr h="4209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011-100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Build </a:t>
                      </a:r>
                      <a:r>
                        <a:rPr lang="en-US" sz="1400" dirty="0" err="1" smtClean="0"/>
                        <a:t>Firebat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Barracks, Refinery, Academy</a:t>
                      </a:r>
                      <a:endParaRPr lang="en-US" sz="1400" dirty="0"/>
                    </a:p>
                  </a:txBody>
                  <a:tcPr/>
                </a:tc>
              </a:tr>
              <a:tr h="4209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Build Vulture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Barracks,</a:t>
                      </a:r>
                      <a:r>
                        <a:rPr lang="en-US" sz="1400" baseline="0" dirty="0" smtClean="0"/>
                        <a:t> Refinery, Factory</a:t>
                      </a:r>
                      <a:endParaRPr lang="en-US" sz="1400" dirty="0"/>
                    </a:p>
                  </a:txBody>
                  <a:tcPr/>
                </a:tc>
              </a:tr>
              <a:tr h="4209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Build SCV</a:t>
                      </a:r>
                      <a:r>
                        <a:rPr lang="en-US" sz="1400" baseline="0" dirty="0" smtClean="0"/>
                        <a:t> (Gas)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Refinery</a:t>
                      </a:r>
                      <a:endParaRPr lang="en-US" sz="1400" dirty="0"/>
                    </a:p>
                  </a:txBody>
                  <a:tcPr/>
                </a:tc>
              </a:tr>
              <a:tr h="4209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Attack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85800" y="5257800"/>
            <a:ext cx="2743200" cy="10668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876800" y="2362200"/>
            <a:ext cx="3962400" cy="4572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429000" y="5257800"/>
            <a:ext cx="2743200" cy="10668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76800" y="2819400"/>
            <a:ext cx="3962400" cy="6858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172200" y="5257800"/>
            <a:ext cx="2743200" cy="10668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– Game 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Sequentially executes actions as quickly as possible</a:t>
            </a:r>
          </a:p>
          <a:p>
            <a:pPr lvl="1"/>
            <a:r>
              <a:rPr lang="en-US" sz="1800" dirty="0" smtClean="0"/>
              <a:t>Do not skip any actions</a:t>
            </a:r>
          </a:p>
          <a:p>
            <a:r>
              <a:rPr lang="en-US" sz="2000" dirty="0" smtClean="0"/>
              <a:t>“Attack” action</a:t>
            </a:r>
          </a:p>
          <a:p>
            <a:pPr lvl="1"/>
            <a:r>
              <a:rPr lang="en-US" sz="1800" dirty="0" smtClean="0"/>
              <a:t>All Marines, </a:t>
            </a:r>
            <a:r>
              <a:rPr lang="en-US" sz="1800" dirty="0" err="1" smtClean="0"/>
              <a:t>Firebats</a:t>
            </a:r>
            <a:r>
              <a:rPr lang="en-US" sz="1800" dirty="0" smtClean="0"/>
              <a:t>, and Vultures attack opponents Command Center</a:t>
            </a:r>
          </a:p>
          <a:p>
            <a:pPr lvl="2"/>
            <a:r>
              <a:rPr lang="en-US" sz="1800" dirty="0" smtClean="0"/>
              <a:t>Attack any other opponent units/buildings along the way</a:t>
            </a:r>
          </a:p>
          <a:p>
            <a:pPr lvl="2"/>
            <a:r>
              <a:rPr lang="en-US" sz="1800" dirty="0" smtClean="0"/>
              <a:t>If nearby ally-unit is attacked, assist it by attacking opponent’s unit</a:t>
            </a:r>
          </a:p>
          <a:p>
            <a:r>
              <a:rPr lang="en-US" sz="2000" dirty="0" smtClean="0"/>
              <a:t>If Command Center is attacked, send SCVs to defend</a:t>
            </a:r>
          </a:p>
          <a:p>
            <a:pPr lvl="1"/>
            <a:r>
              <a:rPr lang="en-US" sz="1800" dirty="0" smtClean="0"/>
              <a:t>Once all threats have been eliminated, SCVs return to their tasks</a:t>
            </a:r>
          </a:p>
          <a:p>
            <a:r>
              <a:rPr lang="en-US" sz="2000" dirty="0" smtClean="0"/>
              <a:t>Can a GA and CA use this representation to defeat our baselines?</a:t>
            </a:r>
          </a:p>
          <a:p>
            <a:pPr lvl="1"/>
            <a:r>
              <a:rPr lang="en-US" sz="1800" dirty="0" smtClean="0"/>
              <a:t>Does the CA and GA find different build-orders?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#1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905933" y="6096000"/>
            <a:ext cx="7848600" cy="4572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Ballinger, C.; Louis, S., "Comparing Heuristic Search Methods for Finding Effective </a:t>
            </a:r>
            <a:r>
              <a:rPr lang="en-US" dirty="0" smtClean="0"/>
              <a:t>Real-Time Strategy </a:t>
            </a:r>
            <a:r>
              <a:rPr lang="en-US" dirty="0"/>
              <a:t>Game </a:t>
            </a:r>
            <a:r>
              <a:rPr lang="en-US" dirty="0" smtClean="0"/>
              <a:t>Plans“,</a:t>
            </a:r>
          </a:p>
          <a:p>
            <a:pPr algn="l"/>
            <a:r>
              <a:rPr lang="en-US" dirty="0" smtClean="0"/>
              <a:t>	IEEE </a:t>
            </a:r>
            <a:r>
              <a:rPr lang="en-US" dirty="0"/>
              <a:t>Symposium Series on Computational Intelligence (SSCI) 2013</a:t>
            </a:r>
            <a:endParaRPr lang="en-US" dirty="0" smtClean="0"/>
          </a:p>
          <a:p>
            <a:pPr algn="l"/>
            <a:r>
              <a:rPr lang="en-US" dirty="0"/>
              <a:t>Ballinger, C.; Louis, S., "Comparing Coevolution, Genetic Algorithms, and Hill-Climbers for Finding Real-Time Strategy </a:t>
            </a:r>
            <a:r>
              <a:rPr lang="en-US" dirty="0" smtClean="0"/>
              <a:t>	Game Plans“, ACM </a:t>
            </a:r>
            <a:r>
              <a:rPr lang="en-US" dirty="0"/>
              <a:t>SIGEVO Genetic and Evolutionary Computation Conference (GECCO) 2013,</a:t>
            </a:r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Can GAs and </a:t>
            </a:r>
            <a:r>
              <a:rPr lang="en-US" sz="3200" dirty="0">
                <a:solidFill>
                  <a:srgbClr val="FFFFFF"/>
                </a:solidFill>
              </a:rPr>
              <a:t>CAs find </a:t>
            </a:r>
            <a:r>
              <a:rPr lang="en-US" sz="3200" dirty="0" smtClean="0">
                <a:solidFill>
                  <a:srgbClr val="FFFFFF"/>
                </a:solidFill>
              </a:rPr>
              <a:t>winning BOLs?</a:t>
            </a:r>
            <a:endParaRPr lang="en-US" sz="3200" dirty="0">
              <a:solidFill>
                <a:srgbClr val="FFFFFF"/>
              </a:solidFill>
            </a:endParaRP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Compare to Exhaustive </a:t>
            </a:r>
            <a:r>
              <a:rPr lang="en-US" sz="2800" dirty="0" smtClean="0">
                <a:solidFill>
                  <a:srgbClr val="FFFFFF"/>
                </a:solidFill>
              </a:rPr>
              <a:t>Search</a:t>
            </a:r>
            <a:endParaRPr lang="en-US" dirty="0">
              <a:solidFill>
                <a:srgbClr val="FFFFFF"/>
              </a:solidFill>
            </a:endParaRPr>
          </a:p>
          <a:p>
            <a:pPr lvl="2"/>
            <a:r>
              <a:rPr lang="en-US" dirty="0">
                <a:solidFill>
                  <a:srgbClr val="FFFFFF"/>
                </a:solidFill>
              </a:rPr>
              <a:t>5-actions(15-bits) is the most we </a:t>
            </a:r>
            <a:r>
              <a:rPr lang="en-US" dirty="0" smtClean="0">
                <a:solidFill>
                  <a:srgbClr val="FFFFFF"/>
                </a:solidFill>
              </a:rPr>
              <a:t>can search</a:t>
            </a:r>
          </a:p>
          <a:p>
            <a:pPr lvl="3"/>
            <a:r>
              <a:rPr lang="en-US" dirty="0" smtClean="0">
                <a:solidFill>
                  <a:srgbClr val="FFFFFF"/>
                </a:solidFill>
              </a:rPr>
              <a:t>All 5-action build-orders compete against all three baselines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Provides an absolute measure of BOL quality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sz="2800" dirty="0" smtClean="0">
                <a:solidFill>
                  <a:srgbClr val="FFFFFF"/>
                </a:solidFill>
              </a:rPr>
              <a:t>Evolved </a:t>
            </a:r>
            <a:r>
              <a:rPr lang="en-US" sz="2800" dirty="0">
                <a:solidFill>
                  <a:srgbClr val="FFFFFF"/>
                </a:solidFill>
              </a:rPr>
              <a:t>5-actions(15-bits) </a:t>
            </a:r>
            <a:r>
              <a:rPr lang="en-US" sz="2800" dirty="0" smtClean="0">
                <a:solidFill>
                  <a:srgbClr val="FFFFFF"/>
                </a:solidFill>
              </a:rPr>
              <a:t>BOLs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GA evaluates BOLs against the baselines</a:t>
            </a:r>
            <a:endParaRPr lang="en-US" dirty="0">
              <a:solidFill>
                <a:srgbClr val="FFFFFF"/>
              </a:solidFill>
            </a:endParaRPr>
          </a:p>
          <a:p>
            <a:pPr lvl="2"/>
            <a:r>
              <a:rPr lang="en-US" dirty="0">
                <a:solidFill>
                  <a:srgbClr val="FFFFFF"/>
                </a:solidFill>
              </a:rPr>
              <a:t>CA never </a:t>
            </a:r>
            <a:r>
              <a:rPr lang="en-US" dirty="0" smtClean="0">
                <a:solidFill>
                  <a:srgbClr val="FFFFFF"/>
                </a:solidFill>
              </a:rPr>
              <a:t>evaluates BOLs against </a:t>
            </a:r>
            <a:r>
              <a:rPr lang="en-US" dirty="0">
                <a:solidFill>
                  <a:srgbClr val="FFFFFF"/>
                </a:solidFill>
              </a:rPr>
              <a:t>the </a:t>
            </a:r>
            <a:r>
              <a:rPr lang="en-US" dirty="0" smtClean="0">
                <a:solidFill>
                  <a:srgbClr val="FFFFFF"/>
                </a:solidFill>
              </a:rPr>
              <a:t>baselines</a:t>
            </a:r>
          </a:p>
          <a:p>
            <a:endParaRPr lang="en-US" sz="3200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00600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Board Games</a:t>
            </a:r>
          </a:p>
          <a:p>
            <a:pPr lvl="1"/>
            <a:r>
              <a:rPr lang="en-US" dirty="0" smtClean="0"/>
              <a:t>RTS Games</a:t>
            </a:r>
          </a:p>
          <a:p>
            <a:pPr lvl="2"/>
            <a:r>
              <a:rPr lang="en-US" dirty="0" smtClean="0"/>
              <a:t>Challenges</a:t>
            </a:r>
          </a:p>
          <a:p>
            <a:pPr lvl="2"/>
            <a:r>
              <a:rPr lang="en-US" dirty="0" smtClean="0"/>
              <a:t>Build-Orders</a:t>
            </a:r>
          </a:p>
          <a:p>
            <a:pPr lvl="2"/>
            <a:r>
              <a:rPr lang="en-US" dirty="0" smtClean="0"/>
              <a:t>Prior Work</a:t>
            </a:r>
          </a:p>
          <a:p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Evolutionary Approaches</a:t>
            </a:r>
          </a:p>
          <a:p>
            <a:pPr lvl="1"/>
            <a:r>
              <a:rPr lang="en-US" dirty="0" smtClean="0"/>
              <a:t>Representation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Previous Results</a:t>
            </a:r>
          </a:p>
          <a:p>
            <a:pPr lvl="1"/>
            <a:r>
              <a:rPr lang="en-US" dirty="0" smtClean="0"/>
              <a:t>New Results</a:t>
            </a:r>
          </a:p>
          <a:p>
            <a:pPr lvl="2"/>
            <a:r>
              <a:rPr lang="en-US" dirty="0" smtClean="0"/>
              <a:t>Case Injection</a:t>
            </a:r>
          </a:p>
          <a:p>
            <a:pPr lvl="2"/>
            <a:r>
              <a:rPr lang="en-US" dirty="0" smtClean="0"/>
              <a:t>Expanded Representation</a:t>
            </a:r>
          </a:p>
          <a:p>
            <a:r>
              <a:rPr lang="en-US" dirty="0" smtClean="0"/>
              <a:t>Conclusions </a:t>
            </a:r>
          </a:p>
          <a:p>
            <a:r>
              <a:rPr lang="en-US" dirty="0" smtClean="0"/>
              <a:t>Future Work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1910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Exhaustive Search</a:t>
            </a:r>
          </a:p>
          <a:p>
            <a:pPr lvl="1"/>
            <a:r>
              <a:rPr lang="en-US" sz="2200" dirty="0" smtClean="0"/>
              <a:t>32,768(2</a:t>
            </a:r>
            <a:r>
              <a:rPr lang="en-US" sz="2200" baseline="30000" dirty="0" smtClean="0"/>
              <a:t>15</a:t>
            </a:r>
            <a:r>
              <a:rPr lang="en-US" sz="2200" dirty="0" smtClean="0"/>
              <a:t>) possible BOL</a:t>
            </a:r>
          </a:p>
          <a:p>
            <a:pPr lvl="2"/>
            <a:r>
              <a:rPr lang="en-US" sz="2000" dirty="0" smtClean="0"/>
              <a:t>80% of BOLs lose to all three baselines</a:t>
            </a:r>
          </a:p>
          <a:p>
            <a:pPr lvl="2"/>
            <a:r>
              <a:rPr lang="en-US" sz="2000" dirty="0" smtClean="0"/>
              <a:t>19.9% of possible BOLs beat only one baseline</a:t>
            </a:r>
          </a:p>
          <a:p>
            <a:pPr lvl="2"/>
            <a:r>
              <a:rPr lang="en-US" sz="2000" dirty="0" smtClean="0"/>
              <a:t>0.1% of possible BOLs can defeat two baselines</a:t>
            </a:r>
          </a:p>
          <a:p>
            <a:pPr lvl="3"/>
            <a:r>
              <a:rPr lang="en-US" sz="1600" dirty="0" smtClean="0"/>
              <a:t>30 </a:t>
            </a:r>
            <a:r>
              <a:rPr lang="en-US" sz="1600" dirty="0"/>
              <a:t>BOLs</a:t>
            </a:r>
            <a:endParaRPr lang="en-US" sz="1600" dirty="0" smtClean="0"/>
          </a:p>
          <a:p>
            <a:pPr lvl="2"/>
            <a:r>
              <a:rPr lang="en-US" sz="2000" dirty="0" smtClean="0"/>
              <a:t>Zero BOLs could beat three</a:t>
            </a:r>
          </a:p>
          <a:p>
            <a:r>
              <a:rPr lang="en-US" dirty="0" smtClean="0"/>
              <a:t>Quality of BOLs found by CA and GA?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169076051"/>
              </p:ext>
            </p:extLst>
          </p:nvPr>
        </p:nvGraphicFramePr>
        <p:xfrm>
          <a:off x="4419600" y="2133600"/>
          <a:ext cx="4876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Footer Placeholder 3"/>
          <p:cNvSpPr txBox="1">
            <a:spLocks/>
          </p:cNvSpPr>
          <p:nvPr/>
        </p:nvSpPr>
        <p:spPr>
          <a:xfrm>
            <a:off x="905933" y="6096000"/>
            <a:ext cx="7848600" cy="4572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Ballinger, C.; Louis, S., "Comparing Heuristic Search Methods for Finding Effective Real-Time Strategy Game Plans“,</a:t>
            </a:r>
          </a:p>
          <a:p>
            <a:pPr algn="l"/>
            <a:r>
              <a:rPr lang="en-US" dirty="0"/>
              <a:t>	IEEE Symposium Series on Computational Intelligence (SSCI) 2013</a:t>
            </a:r>
          </a:p>
          <a:p>
            <a:pPr algn="l"/>
            <a:r>
              <a:rPr lang="en-US" dirty="0"/>
              <a:t>Ballinger, C.; Louis, S., "Comparing Coevolution, Genetic Algorithms, and Hill-Climbers for Finding Real-Time Strategy 	Game Plans“, ACM SIGEVO Genetic and Evolutionary Computation Conference (GECCO) 2013,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524000"/>
            <a:ext cx="4648201" cy="4525963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Ran GA and CA 10 times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Population size of </a:t>
            </a:r>
            <a:r>
              <a:rPr lang="en-US" dirty="0" smtClean="0">
                <a:solidFill>
                  <a:srgbClr val="FFFFFF"/>
                </a:solidFill>
              </a:rPr>
              <a:t>50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Runs for 100 generations</a:t>
            </a:r>
            <a:endParaRPr lang="en-US" dirty="0">
              <a:solidFill>
                <a:srgbClr val="FFFFFF"/>
              </a:solidFill>
            </a:endParaRPr>
          </a:p>
          <a:p>
            <a:pPr lvl="2"/>
            <a:r>
              <a:rPr lang="en-US" dirty="0">
                <a:solidFill>
                  <a:srgbClr val="FFFFFF"/>
                </a:solidFill>
              </a:rPr>
              <a:t>Results are averaged over </a:t>
            </a:r>
            <a:r>
              <a:rPr lang="en-US" dirty="0" smtClean="0">
                <a:solidFill>
                  <a:srgbClr val="FFFFFF"/>
                </a:solidFill>
              </a:rPr>
              <a:t>10 </a:t>
            </a:r>
            <a:r>
              <a:rPr lang="en-US" dirty="0">
                <a:solidFill>
                  <a:srgbClr val="FFFFFF"/>
                </a:solidFill>
              </a:rPr>
              <a:t>runs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Do we </a:t>
            </a:r>
            <a:r>
              <a:rPr lang="en-US" dirty="0" smtClean="0">
                <a:solidFill>
                  <a:srgbClr val="FFFFFF"/>
                </a:solidFill>
              </a:rPr>
              <a:t>reproduce </a:t>
            </a:r>
            <a:r>
              <a:rPr lang="en-US" dirty="0">
                <a:solidFill>
                  <a:srgbClr val="FFFFFF"/>
                </a:solidFill>
              </a:rPr>
              <a:t>our results?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GA always found the </a:t>
            </a:r>
            <a:r>
              <a:rPr lang="en-US" dirty="0" smtClean="0">
                <a:solidFill>
                  <a:srgbClr val="FFFFFF"/>
                </a:solidFill>
              </a:rPr>
              <a:t>two </a:t>
            </a:r>
            <a:r>
              <a:rPr lang="en-US" dirty="0">
                <a:solidFill>
                  <a:srgbClr val="FFFFFF"/>
                </a:solidFill>
              </a:rPr>
              <a:t>BOLs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CA always found </a:t>
            </a:r>
            <a:r>
              <a:rPr lang="en-US" dirty="0" smtClean="0">
                <a:solidFill>
                  <a:srgbClr val="FFFFFF"/>
                </a:solidFill>
              </a:rPr>
              <a:t>one BOL</a:t>
            </a:r>
            <a:endParaRPr lang="en-US" sz="3200" dirty="0" smtClean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GA</a:t>
            </a:r>
            <a:endParaRPr lang="en-US" sz="2800" dirty="0">
              <a:solidFill>
                <a:srgbClr val="FFFFFF"/>
              </a:solidFill>
            </a:endParaRP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Always </a:t>
            </a:r>
            <a:r>
              <a:rPr lang="en-US" sz="2400" dirty="0" smtClean="0">
                <a:solidFill>
                  <a:srgbClr val="FFFFFF"/>
                </a:solidFill>
              </a:rPr>
              <a:t>converged to two BOLs </a:t>
            </a:r>
            <a:r>
              <a:rPr lang="en-US" sz="2400" dirty="0">
                <a:solidFill>
                  <a:srgbClr val="FFFFFF"/>
                </a:solidFill>
              </a:rPr>
              <a:t>that could beat two baselines</a:t>
            </a:r>
          </a:p>
          <a:p>
            <a:pPr>
              <a:defRPr/>
            </a:pPr>
            <a:r>
              <a:rPr lang="en-US" sz="2900" dirty="0"/>
              <a:t>CA</a:t>
            </a:r>
          </a:p>
          <a:p>
            <a:pPr lvl="1">
              <a:defRPr/>
            </a:pPr>
            <a:r>
              <a:rPr lang="en-US" sz="2400" dirty="0"/>
              <a:t>Always </a:t>
            </a:r>
            <a:r>
              <a:rPr lang="en-US" sz="2400" dirty="0" smtClean="0"/>
              <a:t>converged to one BOL</a:t>
            </a:r>
          </a:p>
          <a:p>
            <a:pPr lvl="2">
              <a:defRPr/>
            </a:pPr>
            <a:r>
              <a:rPr lang="en-US" sz="2200" dirty="0" smtClean="0"/>
              <a:t>Different from GA BOL</a:t>
            </a:r>
            <a:endParaRPr lang="en-US" sz="2200" dirty="0"/>
          </a:p>
          <a:p>
            <a:pPr lvl="1">
              <a:defRPr/>
            </a:pPr>
            <a:r>
              <a:rPr lang="en-US" sz="2400" dirty="0" smtClean="0"/>
              <a:t>Never </a:t>
            </a:r>
            <a:r>
              <a:rPr lang="en-US" sz="2400" dirty="0"/>
              <a:t>defeats any baselines</a:t>
            </a:r>
          </a:p>
          <a:p>
            <a:pPr lvl="2">
              <a:defRPr/>
            </a:pPr>
            <a:r>
              <a:rPr lang="en-US" dirty="0" smtClean="0"/>
              <a:t>Still </a:t>
            </a:r>
            <a:r>
              <a:rPr lang="en-US" dirty="0"/>
              <a:t>improves score</a:t>
            </a:r>
          </a:p>
          <a:p>
            <a:pPr lvl="1">
              <a:defRPr/>
            </a:pPr>
            <a:r>
              <a:rPr lang="en-US" sz="2400" dirty="0"/>
              <a:t>Beats other 5-action BOLs</a:t>
            </a:r>
          </a:p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905933" y="6096000"/>
            <a:ext cx="7848600" cy="4572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Ballinger, C.; Louis, S., "Comparing Heuristic Search Methods for Finding Effective Real-Time Strategy Game Plans“,</a:t>
            </a:r>
          </a:p>
          <a:p>
            <a:pPr algn="l"/>
            <a:r>
              <a:rPr lang="en-US" dirty="0"/>
              <a:t>	IEEE Symposium Series on Computational Intelligence (SSCI) 2013</a:t>
            </a:r>
          </a:p>
          <a:p>
            <a:pPr algn="l"/>
            <a:r>
              <a:rPr lang="en-US" dirty="0"/>
              <a:t>Ballinger, C.; Louis, S., "Comparing Coevolution, Genetic Algorithms, and Hill-Climbers for Finding Real-Time Strategy 	Game Plans“, ACM SIGEVO Genetic and Evolutionary Computation Conference (GECCO) 2013,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152119057"/>
              </p:ext>
            </p:extLst>
          </p:nvPr>
        </p:nvGraphicFramePr>
        <p:xfrm>
          <a:off x="4648200" y="2667000"/>
          <a:ext cx="46482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/>
          <a:lstStyle/>
          <a:p>
            <a:r>
              <a:rPr lang="en-US" dirty="0" smtClean="0"/>
              <a:t>GA reliably produces high-quality BOLs</a:t>
            </a:r>
          </a:p>
          <a:p>
            <a:r>
              <a:rPr lang="en-US" dirty="0" smtClean="0"/>
              <a:t>CA improves against baselines </a:t>
            </a:r>
          </a:p>
          <a:p>
            <a:pPr lvl="1"/>
            <a:r>
              <a:rPr lang="en-US" dirty="0" smtClean="0"/>
              <a:t>Never used baselines to evaluate BOL fitness</a:t>
            </a:r>
          </a:p>
          <a:p>
            <a:pPr lvl="1"/>
            <a:r>
              <a:rPr lang="en-US" dirty="0" smtClean="0"/>
              <a:t>5-actions is very limited</a:t>
            </a:r>
          </a:p>
          <a:p>
            <a:pPr lvl="1"/>
            <a:r>
              <a:rPr lang="en-US" dirty="0" smtClean="0"/>
              <a:t>Huge disadvantage against the baselines</a:t>
            </a:r>
          </a:p>
          <a:p>
            <a:pPr lvl="2"/>
            <a:r>
              <a:rPr lang="en-US" dirty="0" smtClean="0"/>
              <a:t>Baselines use up to 13-actions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905933" y="6096000"/>
            <a:ext cx="7848600" cy="4572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Ballinger, C.; Louis, S., "Comparing Heuristic Search Methods for Finding Effective Real-Time Strategy Game Plans“,</a:t>
            </a:r>
          </a:p>
          <a:p>
            <a:pPr algn="l"/>
            <a:r>
              <a:rPr lang="en-US" dirty="0"/>
              <a:t>	IEEE Symposium Series on Computational Intelligence (SSCI) 2013</a:t>
            </a:r>
          </a:p>
          <a:p>
            <a:pPr algn="l"/>
            <a:r>
              <a:rPr lang="en-US" dirty="0"/>
              <a:t>Ballinger, C.; Louis, S., "Comparing Coevolution, Genetic Algorithms, and Hill-Climbers for Finding Real-Time Strategy 	Game Plans“, ACM SIGEVO Genetic and Evolutionary Computation Conference (GECCO) 2013,</a:t>
            </a:r>
          </a:p>
        </p:txBody>
      </p:sp>
    </p:spTree>
    <p:extLst>
      <p:ext uri="{BB962C8B-B14F-4D97-AF65-F5344CB8AC3E}">
        <p14:creationId xmlns:p14="http://schemas.microsoft.com/office/powerpoint/2010/main" val="1186402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#2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905933" y="6096000"/>
            <a:ext cx="7848600" cy="4572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Ballinger, C.; Louis, S., "Robustness of Coevolved Strategies in a Real-Time Strategy </a:t>
            </a:r>
            <a:r>
              <a:rPr lang="en-US" dirty="0" smtClean="0"/>
              <a:t>Game“, </a:t>
            </a:r>
          </a:p>
          <a:p>
            <a:pPr algn="l"/>
            <a:r>
              <a:rPr lang="en-US" dirty="0"/>
              <a:t>	IEEE Congress on Evolutionary Computation (CEC) 2013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Will CA perform better on a level playing field?</a:t>
            </a:r>
          </a:p>
          <a:p>
            <a:r>
              <a:rPr lang="en-US" dirty="0">
                <a:solidFill>
                  <a:srgbClr val="FFFFFF"/>
                </a:solidFill>
              </a:rPr>
              <a:t>Increased bit-string length to </a:t>
            </a:r>
            <a:r>
              <a:rPr lang="en-US" dirty="0" smtClean="0">
                <a:solidFill>
                  <a:srgbClr val="FFFFFF"/>
                </a:solidFill>
              </a:rPr>
              <a:t>39 (13-actions)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sz="2200" dirty="0">
                <a:solidFill>
                  <a:srgbClr val="FFFFFF"/>
                </a:solidFill>
              </a:rPr>
              <a:t>Same length as our longest baseline</a:t>
            </a:r>
          </a:p>
          <a:p>
            <a:r>
              <a:rPr lang="en-US" dirty="0">
                <a:solidFill>
                  <a:srgbClr val="FFFFFF"/>
                </a:solidFill>
              </a:rPr>
              <a:t>Ran GA and CA 10 </a:t>
            </a:r>
            <a:r>
              <a:rPr lang="en-US" dirty="0" smtClean="0">
                <a:solidFill>
                  <a:srgbClr val="FFFFFF"/>
                </a:solidFill>
              </a:rPr>
              <a:t>times</a:t>
            </a:r>
          </a:p>
          <a:p>
            <a:pPr lvl="1"/>
            <a:r>
              <a:rPr lang="en-US" sz="2200" dirty="0">
                <a:solidFill>
                  <a:srgbClr val="FFFFFF"/>
                </a:solidFill>
              </a:rPr>
              <a:t>Population size of </a:t>
            </a:r>
            <a:r>
              <a:rPr lang="en-US" sz="2200" dirty="0" smtClean="0">
                <a:solidFill>
                  <a:srgbClr val="FFFFFF"/>
                </a:solidFill>
              </a:rPr>
              <a:t>50, </a:t>
            </a:r>
            <a:r>
              <a:rPr lang="en-US" sz="2200" dirty="0">
                <a:solidFill>
                  <a:srgbClr val="FFFFFF"/>
                </a:solidFill>
              </a:rPr>
              <a:t>runs for </a:t>
            </a:r>
            <a:r>
              <a:rPr lang="en-US" sz="2200" dirty="0" smtClean="0">
                <a:solidFill>
                  <a:srgbClr val="FFFFFF"/>
                </a:solidFill>
              </a:rPr>
              <a:t>50 generations</a:t>
            </a:r>
            <a:endParaRPr lang="en-US" sz="2200" dirty="0">
              <a:solidFill>
                <a:srgbClr val="FFFFFF"/>
              </a:solidFill>
            </a:endParaRPr>
          </a:p>
          <a:p>
            <a:pPr lvl="2"/>
            <a:r>
              <a:rPr lang="en-US" sz="2000" dirty="0">
                <a:solidFill>
                  <a:srgbClr val="FFFFFF"/>
                </a:solidFill>
              </a:rPr>
              <a:t>Results are averaged over all 10 </a:t>
            </a:r>
            <a:r>
              <a:rPr lang="en-US" sz="2000" dirty="0" smtClean="0">
                <a:solidFill>
                  <a:srgbClr val="FFFFFF"/>
                </a:solidFill>
              </a:rPr>
              <a:t>runs</a:t>
            </a:r>
            <a:endParaRPr lang="en-US" dirty="0" smtClean="0">
              <a:solidFill>
                <a:srgbClr val="FFFFFF"/>
              </a:solidFill>
            </a:endParaRPr>
          </a:p>
          <a:p>
            <a:pPr lvl="1"/>
            <a:r>
              <a:rPr lang="en-US" sz="2200" dirty="0" smtClean="0">
                <a:solidFill>
                  <a:srgbClr val="FFFFFF"/>
                </a:solidFill>
              </a:rPr>
              <a:t>GA converged to one </a:t>
            </a:r>
            <a:r>
              <a:rPr lang="en-US" sz="2200" dirty="0">
                <a:solidFill>
                  <a:srgbClr val="FFFFFF"/>
                </a:solidFill>
              </a:rPr>
              <a:t>BOL</a:t>
            </a:r>
          </a:p>
          <a:p>
            <a:pPr lvl="1"/>
            <a:r>
              <a:rPr lang="en-US" sz="2200" dirty="0">
                <a:solidFill>
                  <a:srgbClr val="FFFFFF"/>
                </a:solidFill>
              </a:rPr>
              <a:t>CA </a:t>
            </a:r>
            <a:r>
              <a:rPr lang="en-US" sz="2200" dirty="0" smtClean="0">
                <a:solidFill>
                  <a:srgbClr val="FFFFFF"/>
                </a:solidFill>
              </a:rPr>
              <a:t>converged to three BOLs</a:t>
            </a:r>
            <a:endParaRPr lang="en-US" sz="3000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Generated 10 random BOLs</a:t>
            </a:r>
          </a:p>
          <a:p>
            <a:r>
              <a:rPr lang="en-US" dirty="0">
                <a:solidFill>
                  <a:srgbClr val="FFFFFF"/>
                </a:solidFill>
              </a:rPr>
              <a:t>All GA, </a:t>
            </a:r>
            <a:r>
              <a:rPr lang="en-US" dirty="0" smtClean="0">
                <a:solidFill>
                  <a:srgbClr val="FFFFFF"/>
                </a:solidFill>
              </a:rPr>
              <a:t>CA, </a:t>
            </a:r>
            <a:r>
              <a:rPr lang="en-US" dirty="0">
                <a:solidFill>
                  <a:srgbClr val="FFFFFF"/>
                </a:solidFill>
              </a:rPr>
              <a:t>Random, and Baseline BOLs competed against each other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- Score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525963"/>
          </a:xfrm>
        </p:spPr>
        <p:txBody>
          <a:bodyPr/>
          <a:lstStyle/>
          <a:p>
            <a:r>
              <a:rPr lang="en-US" dirty="0" smtClean="0"/>
              <a:t>GA fitness highest against baselines</a:t>
            </a:r>
          </a:p>
          <a:p>
            <a:r>
              <a:rPr lang="en-US" dirty="0" smtClean="0"/>
              <a:t>CA fitness highest against all other BOLs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238604"/>
              </p:ext>
            </p:extLst>
          </p:nvPr>
        </p:nvGraphicFramePr>
        <p:xfrm>
          <a:off x="762000" y="3810000"/>
          <a:ext cx="7010400" cy="1854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2080"/>
                <a:gridCol w="1402080"/>
                <a:gridCol w="1402080"/>
                <a:gridCol w="1402080"/>
                <a:gridCol w="14020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Rand(10)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4591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3573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3925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2830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3775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Rand(10)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1851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Footer Placeholder 3"/>
          <p:cNvSpPr txBox="1">
            <a:spLocks/>
          </p:cNvSpPr>
          <p:nvPr/>
        </p:nvSpPr>
        <p:spPr>
          <a:xfrm>
            <a:off x="905933" y="6096000"/>
            <a:ext cx="7848600" cy="4572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Ballinger, C.; Louis, S., "Robustness of Coevolved Strategies in a Real-Time Strategy Game“, </a:t>
            </a:r>
          </a:p>
          <a:p>
            <a:pPr algn="l"/>
            <a:r>
              <a:rPr lang="en-US" dirty="0"/>
              <a:t>	IEEE Congress on Evolutionary Computation (CEC) 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- Wins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 always wins against the baselines</a:t>
            </a:r>
          </a:p>
          <a:p>
            <a:r>
              <a:rPr lang="en-US" dirty="0" smtClean="0"/>
              <a:t>CA beats two of the three baselines</a:t>
            </a:r>
          </a:p>
          <a:p>
            <a:pPr lvl="1"/>
            <a:r>
              <a:rPr lang="en-US" dirty="0" smtClean="0"/>
              <a:t>CA did not independently find baselines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14614"/>
              </p:ext>
            </p:extLst>
          </p:nvPr>
        </p:nvGraphicFramePr>
        <p:xfrm>
          <a:off x="762000" y="3810000"/>
          <a:ext cx="7010400" cy="1854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2080"/>
                <a:gridCol w="1402080"/>
                <a:gridCol w="1402080"/>
                <a:gridCol w="1402080"/>
                <a:gridCol w="14020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Rand(10)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Rand(10)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Footer Placeholder 3"/>
          <p:cNvSpPr txBox="1">
            <a:spLocks/>
          </p:cNvSpPr>
          <p:nvPr/>
        </p:nvSpPr>
        <p:spPr>
          <a:xfrm>
            <a:off x="905933" y="6096000"/>
            <a:ext cx="7848600" cy="4572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Ballinger, C.; Louis, S., "Robustness of Coevolved Strategies in a Real-Time Strategy Game“, </a:t>
            </a:r>
          </a:p>
          <a:p>
            <a:pPr algn="l"/>
            <a:r>
              <a:rPr lang="en-US" dirty="0"/>
              <a:t>	IEEE Congress on Evolutionary Computation (CEC) 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GA produces high-quality BOLs for specific opponents</a:t>
            </a:r>
          </a:p>
          <a:p>
            <a:pPr lvl="1"/>
            <a:r>
              <a:rPr lang="en-US" sz="2000" dirty="0" smtClean="0"/>
              <a:t>Highest score against the baselines used for evaluating BOL fitness</a:t>
            </a:r>
          </a:p>
          <a:p>
            <a:r>
              <a:rPr lang="en-US" sz="2400" dirty="0" smtClean="0"/>
              <a:t>CA produces more robust BOLs</a:t>
            </a:r>
          </a:p>
          <a:p>
            <a:pPr lvl="1"/>
            <a:r>
              <a:rPr lang="en-US" sz="2000" dirty="0" smtClean="0"/>
              <a:t>Defeats baselines not used for evaluation</a:t>
            </a:r>
          </a:p>
          <a:p>
            <a:r>
              <a:rPr lang="en-US" sz="2400" dirty="0" smtClean="0"/>
              <a:t>How difficult are these BOLs to a human player?</a:t>
            </a:r>
          </a:p>
          <a:p>
            <a:r>
              <a:rPr lang="en-US" sz="2400" dirty="0" smtClean="0"/>
              <a:t>Can we bias a CA to defeat a human?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905933" y="6096000"/>
            <a:ext cx="7848600" cy="4572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Ballinger, C.; Louis, S., "Robustness of Coevolved Strategies in a Real-Time Strategy Game“, </a:t>
            </a:r>
          </a:p>
          <a:p>
            <a:pPr algn="l"/>
            <a:r>
              <a:rPr lang="en-US" dirty="0"/>
              <a:t>	IEEE Congress on Evolutionary Computation (CEC) 2013</a:t>
            </a:r>
          </a:p>
        </p:txBody>
      </p:sp>
    </p:spTree>
    <p:extLst>
      <p:ext uri="{BB962C8B-B14F-4D97-AF65-F5344CB8AC3E}">
        <p14:creationId xmlns:p14="http://schemas.microsoft.com/office/powerpoint/2010/main" val="1484285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#3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Recorded actions of a human player against </a:t>
            </a:r>
            <a:r>
              <a:rPr lang="en-US" sz="2200" dirty="0" smtClean="0">
                <a:solidFill>
                  <a:srgbClr val="FFFFFF"/>
                </a:solidFill>
              </a:rPr>
              <a:t>a coevolved BOL</a:t>
            </a:r>
            <a:endParaRPr lang="en-US" sz="2200" dirty="0">
              <a:solidFill>
                <a:srgbClr val="FFFFFF"/>
              </a:solidFill>
            </a:endParaRP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Coevolved strategy was 39-bits (13 actions)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Human (me) selected which units to build in real-time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Unit actions were </a:t>
            </a:r>
            <a:r>
              <a:rPr lang="en-US" sz="1800" dirty="0" smtClean="0">
                <a:solidFill>
                  <a:srgbClr val="FFFFFF"/>
                </a:solidFill>
              </a:rPr>
              <a:t>controlled by same AI used </a:t>
            </a:r>
            <a:r>
              <a:rPr lang="en-US" sz="1800" dirty="0">
                <a:solidFill>
                  <a:srgbClr val="FFFFFF"/>
                </a:solidFill>
              </a:rPr>
              <a:t>by the GA </a:t>
            </a:r>
            <a:r>
              <a:rPr lang="en-US" sz="1800" dirty="0" smtClean="0">
                <a:solidFill>
                  <a:srgbClr val="FFFFFF"/>
                </a:solidFill>
              </a:rPr>
              <a:t>and CA</a:t>
            </a:r>
            <a:endParaRPr lang="en-US" sz="1800" dirty="0">
              <a:solidFill>
                <a:srgbClr val="FFFFFF"/>
              </a:solidFill>
            </a:endParaRP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Human build-orders took 75-bits (25 actions) to encode</a:t>
            </a:r>
          </a:p>
          <a:p>
            <a:pPr lvl="2"/>
            <a:r>
              <a:rPr lang="en-US" sz="1800" dirty="0">
                <a:solidFill>
                  <a:srgbClr val="FFFFFF"/>
                </a:solidFill>
              </a:rPr>
              <a:t>Very hard to find winning 39-bit </a:t>
            </a:r>
            <a:r>
              <a:rPr lang="en-US" sz="1800" dirty="0" smtClean="0">
                <a:solidFill>
                  <a:srgbClr val="FFFFFF"/>
                </a:solidFill>
              </a:rPr>
              <a:t>BOLs </a:t>
            </a:r>
            <a:r>
              <a:rPr lang="en-US" sz="1800" dirty="0">
                <a:solidFill>
                  <a:srgbClr val="FFFFFF"/>
                </a:solidFill>
              </a:rPr>
              <a:t>without “peeking”</a:t>
            </a:r>
          </a:p>
          <a:p>
            <a:pPr lvl="2"/>
            <a:r>
              <a:rPr lang="en-US" sz="1800" dirty="0">
                <a:solidFill>
                  <a:srgbClr val="FFFFFF"/>
                </a:solidFill>
              </a:rPr>
              <a:t>39-bit </a:t>
            </a:r>
            <a:r>
              <a:rPr lang="en-US" sz="1800" dirty="0" smtClean="0">
                <a:solidFill>
                  <a:srgbClr val="FFFFFF"/>
                </a:solidFill>
              </a:rPr>
              <a:t>BOLs </a:t>
            </a:r>
            <a:r>
              <a:rPr lang="en-US" sz="1800" dirty="0">
                <a:solidFill>
                  <a:srgbClr val="FFFFFF"/>
                </a:solidFill>
              </a:rPr>
              <a:t>can still defeat 75-bit build-</a:t>
            </a:r>
            <a:r>
              <a:rPr lang="en-US" sz="1800" dirty="0" smtClean="0">
                <a:solidFill>
                  <a:srgbClr val="FFFFFF"/>
                </a:solidFill>
              </a:rPr>
              <a:t>orders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905933" y="6096000"/>
            <a:ext cx="7848600" cy="4572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Ballinger, C.; Louis, S., "Finding Robust Strategies to Defeat Specific Opponents Using Case-Injected </a:t>
            </a:r>
            <a:r>
              <a:rPr lang="en-US" dirty="0" smtClean="0"/>
              <a:t>Coevolution“,</a:t>
            </a:r>
          </a:p>
          <a:p>
            <a:pPr algn="l"/>
            <a:r>
              <a:rPr lang="en-US" dirty="0"/>
              <a:t>	IEEE Conference on Computational Intelligence and Games (CIG) 2013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 – Human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5780" indent="-457200"/>
            <a:r>
              <a:rPr lang="en-US" sz="2600" dirty="0" smtClean="0"/>
              <a:t>We selected two human build-orders</a:t>
            </a:r>
          </a:p>
          <a:p>
            <a:pPr marL="854964" lvl="1" indent="-457200"/>
            <a:r>
              <a:rPr lang="en-US" sz="2200" dirty="0" smtClean="0"/>
              <a:t>Easy Human (EH) Build-Order (75-bits, 25 actions)</a:t>
            </a:r>
          </a:p>
          <a:p>
            <a:pPr marL="996696" lvl="2" indent="-342900"/>
            <a:r>
              <a:rPr lang="en-US" sz="2200" dirty="0" smtClean="0"/>
              <a:t>Quickly build 2 Marines, attack, repeat</a:t>
            </a:r>
          </a:p>
          <a:p>
            <a:pPr marL="996696" lvl="2" indent="-342900"/>
            <a:r>
              <a:rPr lang="en-US" sz="2200" dirty="0" smtClean="0"/>
              <a:t>Slows down opponent and chips away at the base</a:t>
            </a:r>
          </a:p>
          <a:p>
            <a:pPr marL="854964" lvl="1" indent="-457200"/>
            <a:r>
              <a:rPr lang="en-US" sz="2200" dirty="0" smtClean="0"/>
              <a:t>Hard Human (HH) Build-Order (75-bits </a:t>
            </a:r>
            <a:r>
              <a:rPr lang="en-US" sz="2200" dirty="0"/>
              <a:t>, 25 actions)</a:t>
            </a:r>
            <a:endParaRPr lang="en-US" sz="2200" dirty="0" smtClean="0"/>
          </a:p>
          <a:p>
            <a:pPr marL="996696" lvl="2" indent="-342900"/>
            <a:r>
              <a:rPr lang="en-US" sz="2200" dirty="0" smtClean="0"/>
              <a:t>Build 9 SCVs, then build </a:t>
            </a:r>
            <a:r>
              <a:rPr lang="en-US" sz="2200" dirty="0" err="1" smtClean="0"/>
              <a:t>Firebats</a:t>
            </a:r>
            <a:r>
              <a:rPr lang="en-US" sz="2200" dirty="0" smtClean="0"/>
              <a:t> and Vultures in parallel until opponent sends attack force</a:t>
            </a:r>
          </a:p>
          <a:p>
            <a:pPr marL="996696" lvl="2" indent="-342900"/>
            <a:r>
              <a:rPr lang="en-US" sz="2200" dirty="0" smtClean="0"/>
              <a:t>Defend Command Center and send remaining units to destroy opponents defenseless base</a:t>
            </a:r>
          </a:p>
          <a:p>
            <a:pPr marL="996696" lvl="2" indent="-342900"/>
            <a:r>
              <a:rPr lang="en-US" sz="2200" dirty="0" smtClean="0"/>
              <a:t>Slow, requires a lot of infrastructure</a:t>
            </a:r>
          </a:p>
          <a:p>
            <a:pPr marL="854964" lvl="1" indent="-457200"/>
            <a:endParaRPr lang="en-US" dirty="0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905933" y="6096000"/>
            <a:ext cx="7848600" cy="4572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Ballinger, C.; Louis, S., "Finding Robust Strategies to Defeat Specific Opponents Using Case-Injected Coevolution“,</a:t>
            </a:r>
          </a:p>
          <a:p>
            <a:pPr algn="l"/>
            <a:r>
              <a:rPr lang="en-US" dirty="0"/>
              <a:t>	IEEE Conference on Computational Intelligence and Games (CIG) 2013</a:t>
            </a:r>
          </a:p>
        </p:txBody>
      </p:sp>
    </p:spTree>
    <p:extLst>
      <p:ext uri="{BB962C8B-B14F-4D97-AF65-F5344CB8AC3E}">
        <p14:creationId xmlns:p14="http://schemas.microsoft.com/office/powerpoint/2010/main" val="1939019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Case-Injection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Injected human replays into CA </a:t>
            </a:r>
            <a:r>
              <a:rPr lang="en-US" dirty="0" err="1" smtClean="0"/>
              <a:t>teachset</a:t>
            </a:r>
            <a:endParaRPr lang="en-US" dirty="0" smtClean="0"/>
          </a:p>
          <a:p>
            <a:pPr lvl="1"/>
            <a:r>
              <a:rPr lang="en-US" dirty="0" smtClean="0"/>
              <a:t>2 of the 8 </a:t>
            </a:r>
            <a:r>
              <a:rPr lang="en-US" dirty="0" err="1" smtClean="0"/>
              <a:t>teachset</a:t>
            </a:r>
            <a:r>
              <a:rPr lang="en-US" dirty="0" smtClean="0"/>
              <a:t> spaces are permanently replaced with the human cases</a:t>
            </a:r>
          </a:p>
          <a:p>
            <a:pPr lvl="1"/>
            <a:r>
              <a:rPr lang="en-US" dirty="0" smtClean="0"/>
              <a:t>Not injecting human cases into the population (yet)</a:t>
            </a:r>
          </a:p>
          <a:p>
            <a:r>
              <a:rPr lang="en-US" dirty="0" smtClean="0"/>
              <a:t>GA only evaluates BOLs against the human cases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905933" y="6096000"/>
            <a:ext cx="7848600" cy="4572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Ballinger, C.; Louis, S., "Finding Robust Strategies to Defeat Specific Opponents Using Case-Injected Coevolution“,</a:t>
            </a:r>
          </a:p>
          <a:p>
            <a:pPr algn="l"/>
            <a:r>
              <a:rPr lang="en-US" dirty="0"/>
              <a:t>	IEEE Conference on Computational Intelligence and Games (CIG) 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Games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Present challenging problems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Complex state space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Adversarial planning</a:t>
            </a:r>
          </a:p>
          <a:p>
            <a:r>
              <a:rPr lang="en-US" sz="3200" dirty="0">
                <a:solidFill>
                  <a:srgbClr val="FFFFFF"/>
                </a:solidFill>
              </a:rPr>
              <a:t>Checkers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Board States - (10</a:t>
            </a:r>
            <a:r>
              <a:rPr lang="en-US" sz="2800" baseline="30000" dirty="0">
                <a:solidFill>
                  <a:srgbClr val="FFFFFF"/>
                </a:solidFill>
              </a:rPr>
              <a:t>20</a:t>
            </a:r>
            <a:r>
              <a:rPr lang="en-US" sz="2800" dirty="0">
                <a:solidFill>
                  <a:srgbClr val="FFFFFF"/>
                </a:solidFill>
              </a:rPr>
              <a:t>)</a:t>
            </a:r>
          </a:p>
          <a:p>
            <a:r>
              <a:rPr lang="en-US" sz="3200" dirty="0">
                <a:solidFill>
                  <a:srgbClr val="FFFFFF"/>
                </a:solidFill>
              </a:rPr>
              <a:t>Chess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Board States - (10</a:t>
            </a:r>
            <a:r>
              <a:rPr lang="en-US" sz="2800" baseline="30000" dirty="0">
                <a:solidFill>
                  <a:srgbClr val="FFFFFF"/>
                </a:solidFill>
              </a:rPr>
              <a:t>50</a:t>
            </a:r>
            <a:r>
              <a:rPr lang="en-US" sz="2800" dirty="0">
                <a:solidFill>
                  <a:srgbClr val="FFFFFF"/>
                </a:solidFill>
              </a:rPr>
              <a:t>)</a:t>
            </a:r>
          </a:p>
          <a:p>
            <a:r>
              <a:rPr lang="en-US" sz="3200" dirty="0">
                <a:solidFill>
                  <a:srgbClr val="FFFFFF"/>
                </a:solidFill>
              </a:rPr>
              <a:t>Go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Board States - (10</a:t>
            </a:r>
            <a:r>
              <a:rPr lang="en-US" sz="2800" baseline="30000" dirty="0">
                <a:solidFill>
                  <a:srgbClr val="FFFFFF"/>
                </a:solidFill>
              </a:rPr>
              <a:t>170</a:t>
            </a:r>
            <a:r>
              <a:rPr lang="en-US" sz="2800" dirty="0">
                <a:solidFill>
                  <a:srgbClr val="FFFFFF"/>
                </a:solidFill>
              </a:rPr>
              <a:t>)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Number of protons in the universe - (10</a:t>
            </a:r>
            <a:r>
              <a:rPr lang="en-US" baseline="30000" dirty="0">
                <a:solidFill>
                  <a:srgbClr val="FFFFFF"/>
                </a:solidFill>
              </a:rPr>
              <a:t>80</a:t>
            </a:r>
            <a:r>
              <a:rPr lang="en-US" dirty="0">
                <a:solidFill>
                  <a:srgbClr val="FFFFFF"/>
                </a:solidFill>
              </a:rPr>
              <a:t>)</a:t>
            </a:r>
          </a:p>
          <a:p>
            <a:r>
              <a:rPr lang="en-US" sz="3200" dirty="0">
                <a:solidFill>
                  <a:srgbClr val="FFFFFF"/>
                </a:solidFill>
              </a:rPr>
              <a:t>A lot of research in the past used board games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Game AIs play competitively against humans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Recently, researchers have been using computer games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RTS games are particularly interesting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goboar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2895601"/>
            <a:ext cx="1981200" cy="1924363"/>
          </a:xfrm>
          <a:prstGeom prst="rect">
            <a:avLst/>
          </a:prstGeom>
        </p:spPr>
      </p:pic>
      <p:pic>
        <p:nvPicPr>
          <p:cNvPr id="7" name="Picture 6" descr="checkers-2-players-masthead-b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2331" y="914400"/>
            <a:ext cx="2741669" cy="2057400"/>
          </a:xfrm>
          <a:prstGeom prst="rect">
            <a:avLst/>
          </a:prstGeom>
        </p:spPr>
      </p:pic>
      <p:pic>
        <p:nvPicPr>
          <p:cNvPr id="8" name="Picture 7" descr="che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25717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00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Ran GA and CA 10 times</a:t>
            </a:r>
          </a:p>
          <a:p>
            <a:pPr lvl="1"/>
            <a:r>
              <a:rPr lang="en-US" dirty="0" smtClean="0"/>
              <a:t>Population size of 50, runs for 50 generations</a:t>
            </a:r>
          </a:p>
          <a:p>
            <a:pPr lvl="2"/>
            <a:r>
              <a:rPr lang="en-US" dirty="0" smtClean="0"/>
              <a:t>Results are averaged over all 10 runs</a:t>
            </a:r>
          </a:p>
          <a:p>
            <a:pPr lvl="1"/>
            <a:r>
              <a:rPr lang="en-US" dirty="0" smtClean="0"/>
              <a:t>GA always converged to one build-order</a:t>
            </a:r>
          </a:p>
          <a:p>
            <a:pPr lvl="1"/>
            <a:r>
              <a:rPr lang="en-US" dirty="0" smtClean="0"/>
              <a:t>CA always converged to a different build-order</a:t>
            </a:r>
          </a:p>
          <a:p>
            <a:r>
              <a:rPr lang="en-US" dirty="0" smtClean="0"/>
              <a:t>Averaged the population’s performance against each human build-order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905933" y="6096000"/>
            <a:ext cx="7848600" cy="4572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Ballinger, C.; Louis, S., "Finding Robust Strategies to Defeat Specific Opponents Using Case-Injected Coevolution“,</a:t>
            </a:r>
          </a:p>
          <a:p>
            <a:pPr algn="l"/>
            <a:r>
              <a:rPr lang="en-US" dirty="0"/>
              <a:t>	IEEE Conference on Computational Intelligence and Games (CIG) 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914400"/>
          </a:xfrm>
        </p:spPr>
        <p:txBody>
          <a:bodyPr/>
          <a:lstStyle/>
          <a:p>
            <a:r>
              <a:rPr lang="en-US" dirty="0" smtClean="0"/>
              <a:t>Results – Score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905933" y="6096000"/>
            <a:ext cx="7848600" cy="4572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Ballinger, C.; Louis, S., "Finding Robust Strategies to Defeat Specific Opponents Using Case-Injected Coevolution“,</a:t>
            </a:r>
          </a:p>
          <a:p>
            <a:pPr algn="l"/>
            <a:r>
              <a:rPr lang="en-US" dirty="0"/>
              <a:t>	IEEE Conference on Computational Intelligence and Games (CIG) 2013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152400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GA got the highest scores against the </a:t>
            </a:r>
            <a:r>
              <a:rPr lang="en-US" sz="3200" dirty="0" smtClean="0">
                <a:solidFill>
                  <a:srgbClr val="FFFFFF"/>
                </a:solidFill>
              </a:rPr>
              <a:t>EH</a:t>
            </a:r>
            <a:endParaRPr lang="en-US" sz="3200" dirty="0">
              <a:solidFill>
                <a:srgbClr val="FFFFFF"/>
              </a:solidFill>
            </a:endParaRPr>
          </a:p>
          <a:p>
            <a:r>
              <a:rPr lang="en-US" sz="3200" dirty="0">
                <a:solidFill>
                  <a:srgbClr val="FFFFFF"/>
                </a:solidFill>
              </a:rPr>
              <a:t>CA got the highest scores against the </a:t>
            </a:r>
            <a:r>
              <a:rPr lang="en-US" sz="3200" dirty="0" smtClean="0">
                <a:solidFill>
                  <a:srgbClr val="FFFFFF"/>
                </a:solidFill>
              </a:rPr>
              <a:t>HH</a:t>
            </a:r>
            <a:endParaRPr lang="en-US" sz="3200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graphicFrame>
        <p:nvGraphicFramePr>
          <p:cNvPr id="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528253"/>
              </p:ext>
            </p:extLst>
          </p:nvPr>
        </p:nvGraphicFramePr>
        <p:xfrm>
          <a:off x="951089" y="2296583"/>
          <a:ext cx="7772400" cy="3799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- Wins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905933" y="6096000"/>
            <a:ext cx="7848600" cy="4572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Ballinger, C.; Louis, S., "Finding Robust Strategies to Defeat Specific Opponents Using Case-Injected Coevolution“,</a:t>
            </a:r>
          </a:p>
          <a:p>
            <a:pPr algn="l"/>
            <a:r>
              <a:rPr lang="en-US" dirty="0"/>
              <a:t>	IEEE Conference on Computational Intelligence and Games (CIG) 2013</a:t>
            </a:r>
          </a:p>
        </p:txBody>
      </p:sp>
      <p:graphicFrame>
        <p:nvGraphicFramePr>
          <p:cNvPr id="10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842966"/>
              </p:ext>
            </p:extLst>
          </p:nvPr>
        </p:nvGraphicFramePr>
        <p:xfrm>
          <a:off x="1066800" y="2362200"/>
          <a:ext cx="77724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121919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Trivial to beat </a:t>
            </a:r>
            <a:r>
              <a:rPr lang="en-US" dirty="0" smtClean="0"/>
              <a:t>EH</a:t>
            </a:r>
            <a:endParaRPr lang="en-US" dirty="0"/>
          </a:p>
          <a:p>
            <a:r>
              <a:rPr lang="en-US" dirty="0"/>
              <a:t>GA </a:t>
            </a:r>
            <a:r>
              <a:rPr lang="en-US" dirty="0" smtClean="0"/>
              <a:t>never defeat HH</a:t>
            </a:r>
            <a:endParaRPr lang="en-US" dirty="0"/>
          </a:p>
          <a:p>
            <a:pPr lvl="1"/>
            <a:r>
              <a:rPr lang="en-US" dirty="0"/>
              <a:t>Over specializes against </a:t>
            </a:r>
            <a:r>
              <a:rPr lang="en-US" dirty="0" smtClean="0"/>
              <a:t>EH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67200" y="1143000"/>
            <a:ext cx="4724400" cy="4906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CA </a:t>
            </a:r>
            <a:r>
              <a:rPr lang="en-US" dirty="0" smtClean="0"/>
              <a:t>quickly learns </a:t>
            </a:r>
            <a:r>
              <a:rPr lang="en-US" dirty="0"/>
              <a:t>to defeat HH</a:t>
            </a:r>
          </a:p>
          <a:p>
            <a:pPr lvl="1"/>
            <a:r>
              <a:rPr lang="en-US" dirty="0"/>
              <a:t>Still defeats </a:t>
            </a:r>
            <a:r>
              <a:rPr lang="en-US" dirty="0" smtClean="0"/>
              <a:t>EH as </a:t>
            </a:r>
            <a:r>
              <a:rPr lang="en-US" dirty="0"/>
              <a:t>often as the </a:t>
            </a:r>
            <a:r>
              <a:rPr lang="en-US" dirty="0" smtClean="0"/>
              <a:t>GA</a:t>
            </a:r>
          </a:p>
          <a:p>
            <a:pPr lvl="1"/>
            <a:r>
              <a:rPr lang="en-US" dirty="0" smtClean="0"/>
              <a:t>Score </a:t>
            </a:r>
            <a:r>
              <a:rPr lang="en-US" dirty="0"/>
              <a:t>isn’t as high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GA with fitness sharing can be mislead by large difficulty gap</a:t>
            </a:r>
          </a:p>
          <a:p>
            <a:pPr>
              <a:defRPr/>
            </a:pPr>
            <a:r>
              <a:rPr lang="en-US" dirty="0" smtClean="0"/>
              <a:t>CA produces high-quality robust BOLs</a:t>
            </a:r>
          </a:p>
          <a:p>
            <a:pPr lvl="1">
              <a:defRPr/>
            </a:pPr>
            <a:r>
              <a:rPr lang="en-US" dirty="0" smtClean="0"/>
              <a:t>Can be biased towards specific opponents</a:t>
            </a:r>
          </a:p>
          <a:p>
            <a:pPr lvl="1">
              <a:defRPr/>
            </a:pPr>
            <a:r>
              <a:rPr lang="en-US" dirty="0" smtClean="0"/>
              <a:t>Less prone to being mislead</a:t>
            </a:r>
          </a:p>
          <a:p>
            <a:pPr>
              <a:defRPr/>
            </a:pPr>
            <a:r>
              <a:rPr lang="en-US" dirty="0" smtClean="0"/>
              <a:t>Learned to defeat injected cases</a:t>
            </a:r>
          </a:p>
          <a:p>
            <a:pPr lvl="1">
              <a:defRPr/>
            </a:pPr>
            <a:r>
              <a:rPr lang="en-US" dirty="0" smtClean="0"/>
              <a:t>Can we learn to play LIKE injected cases?</a:t>
            </a:r>
          </a:p>
          <a:p>
            <a:pPr lvl="1">
              <a:defRPr/>
            </a:pPr>
            <a:r>
              <a:rPr lang="en-US" dirty="0" smtClean="0"/>
              <a:t>Will we lose robustness?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905933" y="6096000"/>
            <a:ext cx="7848600" cy="4572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Ballinger, C.; Louis, S., "Finding Robust Strategies to Defeat Specific Opponents Using Case-Injected Coevolution“,</a:t>
            </a:r>
          </a:p>
          <a:p>
            <a:pPr algn="l"/>
            <a:r>
              <a:rPr lang="en-US" dirty="0"/>
              <a:t>	IEEE Conference on Computational Intelligence and Games (CIG) 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#4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Learning to play like specific BOLs</a:t>
            </a:r>
          </a:p>
          <a:p>
            <a:pPr lvl="1"/>
            <a:r>
              <a:rPr lang="en-US" dirty="0" smtClean="0"/>
              <a:t>Training Case-Base</a:t>
            </a:r>
          </a:p>
          <a:p>
            <a:pPr lvl="2"/>
            <a:r>
              <a:rPr lang="en-US" dirty="0" smtClean="0"/>
              <a:t>Five 13-action BOLs previously evolved or hand-tuned</a:t>
            </a:r>
          </a:p>
          <a:p>
            <a:pPr lvl="2"/>
            <a:r>
              <a:rPr lang="en-US" dirty="0" smtClean="0"/>
              <a:t>Used for population and </a:t>
            </a:r>
            <a:r>
              <a:rPr lang="en-US" dirty="0" err="1" smtClean="0"/>
              <a:t>teachset</a:t>
            </a:r>
            <a:r>
              <a:rPr lang="en-US" dirty="0" smtClean="0"/>
              <a:t> injection</a:t>
            </a:r>
          </a:p>
          <a:p>
            <a:pPr lvl="1"/>
            <a:r>
              <a:rPr lang="en-US" dirty="0" smtClean="0"/>
              <a:t>Testing BOLs</a:t>
            </a:r>
          </a:p>
          <a:p>
            <a:pPr lvl="2"/>
            <a:r>
              <a:rPr lang="en-US" dirty="0" smtClean="0"/>
              <a:t>Five BOLs previously evolved or hand-tuned</a:t>
            </a:r>
          </a:p>
          <a:p>
            <a:pPr lvl="3"/>
            <a:r>
              <a:rPr lang="en-US" dirty="0" smtClean="0"/>
              <a:t>Different from cases in Training Case-Base</a:t>
            </a:r>
          </a:p>
          <a:p>
            <a:pPr lvl="2"/>
            <a:r>
              <a:rPr lang="en-US" dirty="0" smtClean="0"/>
              <a:t>Never used for evaluating a BOLs fitness</a:t>
            </a:r>
          </a:p>
          <a:p>
            <a:pPr lvl="2"/>
            <a:r>
              <a:rPr lang="en-US" dirty="0" smtClean="0"/>
              <a:t>Used to test the performance of build-orders</a:t>
            </a:r>
          </a:p>
          <a:p>
            <a:pPr lvl="1"/>
            <a:r>
              <a:rPr lang="en-US" dirty="0"/>
              <a:t>Tested four injection scenarios</a:t>
            </a:r>
          </a:p>
          <a:p>
            <a:pPr lvl="2"/>
            <a:r>
              <a:rPr lang="en-US" dirty="0"/>
              <a:t>No injection</a:t>
            </a:r>
          </a:p>
          <a:p>
            <a:pPr lvl="2"/>
            <a:r>
              <a:rPr lang="en-US" dirty="0" err="1"/>
              <a:t>Teachset</a:t>
            </a:r>
            <a:r>
              <a:rPr lang="en-US" dirty="0"/>
              <a:t> only injection</a:t>
            </a:r>
          </a:p>
          <a:p>
            <a:pPr lvl="2"/>
            <a:r>
              <a:rPr lang="en-US" dirty="0"/>
              <a:t>Population only injection</a:t>
            </a:r>
          </a:p>
          <a:p>
            <a:pPr lvl="2"/>
            <a:r>
              <a:rPr lang="en-US" dirty="0" err="1"/>
              <a:t>Teachset</a:t>
            </a:r>
            <a:r>
              <a:rPr lang="en-US" dirty="0"/>
              <a:t> and </a:t>
            </a:r>
            <a:r>
              <a:rPr lang="en-US" dirty="0" smtClean="0"/>
              <a:t>population injection</a:t>
            </a:r>
          </a:p>
          <a:p>
            <a:pPr lvl="1"/>
            <a:endParaRPr lang="en-US" dirty="0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905933" y="6096000"/>
            <a:ext cx="7848600" cy="4572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Ballinger, C.; Louis, S., </a:t>
            </a:r>
            <a:r>
              <a:rPr lang="en-US" dirty="0" smtClean="0"/>
              <a:t>"</a:t>
            </a:r>
            <a:r>
              <a:rPr lang="en-US" dirty="0"/>
              <a:t>Learning Robust Build-Orders from Previous Opponents with </a:t>
            </a:r>
            <a:r>
              <a:rPr lang="en-US" dirty="0" smtClean="0"/>
              <a:t>Coevolution“,</a:t>
            </a:r>
          </a:p>
          <a:p>
            <a:pPr algn="l"/>
            <a:r>
              <a:rPr lang="en-US" dirty="0"/>
              <a:t>	IEEE Conference on Computational Intelligence and Games (CIG)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660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#4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Teachset</a:t>
            </a:r>
            <a:r>
              <a:rPr lang="en-US" dirty="0" smtClean="0"/>
              <a:t> Injection</a:t>
            </a:r>
          </a:p>
          <a:p>
            <a:pPr lvl="1"/>
            <a:r>
              <a:rPr lang="en-US" dirty="0" smtClean="0"/>
              <a:t>In every generation, replace 2 </a:t>
            </a:r>
            <a:r>
              <a:rPr lang="en-US" dirty="0" err="1" smtClean="0"/>
              <a:t>teachset</a:t>
            </a:r>
            <a:r>
              <a:rPr lang="en-US" dirty="0" smtClean="0"/>
              <a:t> chromosomes with 2 random chromosomes from the training case-base</a:t>
            </a:r>
          </a:p>
          <a:p>
            <a:r>
              <a:rPr lang="en-US" dirty="0" smtClean="0"/>
              <a:t>Population Injection</a:t>
            </a:r>
          </a:p>
          <a:p>
            <a:pPr lvl="1"/>
            <a:r>
              <a:rPr lang="en-US" dirty="0" smtClean="0"/>
              <a:t>Every 5</a:t>
            </a:r>
            <a:r>
              <a:rPr lang="en-US" baseline="30000" dirty="0" smtClean="0"/>
              <a:t>th</a:t>
            </a:r>
            <a:r>
              <a:rPr lang="en-US" dirty="0" smtClean="0"/>
              <a:t> generation, replace the two lowest fitness chromosomes with two chromosomes from the training case-base</a:t>
            </a:r>
          </a:p>
          <a:p>
            <a:r>
              <a:rPr lang="en-US" dirty="0" smtClean="0"/>
              <a:t>Measure Hamming Distance</a:t>
            </a:r>
          </a:p>
          <a:p>
            <a:pPr lvl="1"/>
            <a:r>
              <a:rPr lang="en-US" dirty="0" smtClean="0"/>
              <a:t>Compare the bits in the highest fitness chromosome to the bits in all five injected chromosomes</a:t>
            </a:r>
          </a:p>
          <a:p>
            <a:pPr lvl="2"/>
            <a:r>
              <a:rPr lang="en-US" dirty="0" smtClean="0"/>
              <a:t>Count how many bits are different</a:t>
            </a:r>
          </a:p>
          <a:p>
            <a:pPr lvl="2"/>
            <a:r>
              <a:rPr lang="en-US" dirty="0" smtClean="0"/>
              <a:t>The lower the hamming distance, the more </a:t>
            </a:r>
            <a:r>
              <a:rPr lang="en-US" smtClean="0"/>
              <a:t>similar the chromosomes </a:t>
            </a:r>
            <a:r>
              <a:rPr lang="en-US" dirty="0" smtClean="0"/>
              <a:t>are</a:t>
            </a:r>
          </a:p>
          <a:p>
            <a:pPr lvl="1"/>
            <a:r>
              <a:rPr lang="en-US" dirty="0" smtClean="0"/>
              <a:t>Does injecting cases change the Hamming distance?</a:t>
            </a:r>
          </a:p>
          <a:p>
            <a:r>
              <a:rPr lang="en-US" dirty="0" smtClean="0"/>
              <a:t>Test highest fitness chromosomes against all chromosomes in the testing case-base</a:t>
            </a:r>
          </a:p>
          <a:p>
            <a:pPr lvl="1"/>
            <a:r>
              <a:rPr lang="en-US" dirty="0" smtClean="0"/>
              <a:t>Does changing the Hamming Distance change robustness?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905933" y="6096000"/>
            <a:ext cx="7848600" cy="4572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Ballinger, C.; Louis, S., "Learning Robust Build-Orders from Previous Opponents with Coevolution“,</a:t>
            </a:r>
          </a:p>
          <a:p>
            <a:pPr algn="l"/>
            <a:r>
              <a:rPr lang="en-US" dirty="0"/>
              <a:t>	IEEE Conference on Computational Intelligence and Games (CIG) 2014</a:t>
            </a:r>
          </a:p>
        </p:txBody>
      </p:sp>
    </p:spTree>
    <p:extLst>
      <p:ext uri="{BB962C8B-B14F-4D97-AF65-F5344CB8AC3E}">
        <p14:creationId xmlns:p14="http://schemas.microsoft.com/office/powerpoint/2010/main" val="79290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#4</a:t>
            </a:r>
            <a:endParaRPr lang="en-US" dirty="0"/>
          </a:p>
        </p:txBody>
      </p:sp>
      <p:graphicFrame>
        <p:nvGraphicFramePr>
          <p:cNvPr id="7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9528768"/>
              </p:ext>
            </p:extLst>
          </p:nvPr>
        </p:nvGraphicFramePr>
        <p:xfrm>
          <a:off x="533400" y="2971800"/>
          <a:ext cx="8153400" cy="315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4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962400" cy="15239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Injection into population has different results</a:t>
            </a:r>
          </a:p>
          <a:p>
            <a:pPr lvl="1"/>
            <a:r>
              <a:rPr lang="en-US" dirty="0"/>
              <a:t>Depends on the injected case</a:t>
            </a:r>
          </a:p>
          <a:p>
            <a:pPr lvl="2"/>
            <a:r>
              <a:rPr lang="en-US" dirty="0"/>
              <a:t>No effect</a:t>
            </a:r>
          </a:p>
          <a:p>
            <a:pPr lvl="2"/>
            <a:r>
              <a:rPr lang="en-US" dirty="0"/>
              <a:t>Plays like injected case</a:t>
            </a:r>
          </a:p>
          <a:p>
            <a:pPr lvl="2"/>
            <a:r>
              <a:rPr lang="en-US" dirty="0"/>
              <a:t>Plays differently than injected case</a:t>
            </a:r>
          </a:p>
          <a:p>
            <a:endParaRPr lang="en-US" dirty="0"/>
          </a:p>
        </p:txBody>
      </p:sp>
      <p:sp>
        <p:nvSpPr>
          <p:cNvPr id="15" name="Content Placeholder 8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4495800" cy="1447800"/>
          </a:xfrm>
        </p:spPr>
        <p:txBody>
          <a:bodyPr>
            <a:normAutofit/>
          </a:bodyPr>
          <a:lstStyle/>
          <a:p>
            <a:r>
              <a:rPr lang="en-US" sz="2000" dirty="0"/>
              <a:t>No negative effects on </a:t>
            </a:r>
            <a:r>
              <a:rPr lang="en-US" sz="2000" dirty="0" smtClean="0"/>
              <a:t>robustness</a:t>
            </a:r>
            <a:endParaRPr lang="en-US" sz="2000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905933" y="6096000"/>
            <a:ext cx="7848600" cy="4572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Ballinger, C.; Louis, S., "Learning Robust Build-Orders from Previous Opponents with Coevolution“,</a:t>
            </a:r>
          </a:p>
          <a:p>
            <a:pPr algn="l"/>
            <a:r>
              <a:rPr lang="en-US" dirty="0"/>
              <a:t>	IEEE Conference on Computational Intelligence and Games (CIG) 2014</a:t>
            </a:r>
          </a:p>
        </p:txBody>
      </p:sp>
    </p:spTree>
    <p:extLst>
      <p:ext uri="{BB962C8B-B14F-4D97-AF65-F5344CB8AC3E}">
        <p14:creationId xmlns:p14="http://schemas.microsoft.com/office/powerpoint/2010/main" val="3539171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#4</a:t>
            </a:r>
            <a:endParaRPr lang="en-US" dirty="0"/>
          </a:p>
        </p:txBody>
      </p:sp>
      <p:graphicFrame>
        <p:nvGraphicFramePr>
          <p:cNvPr id="7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44644514"/>
              </p:ext>
            </p:extLst>
          </p:nvPr>
        </p:nvGraphicFramePr>
        <p:xfrm>
          <a:off x="533400" y="2971800"/>
          <a:ext cx="8153400" cy="315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962400" cy="15239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Injection into population has different results</a:t>
            </a:r>
          </a:p>
          <a:p>
            <a:pPr lvl="1"/>
            <a:r>
              <a:rPr lang="en-US" dirty="0"/>
              <a:t>Depends on the injected case</a:t>
            </a:r>
          </a:p>
          <a:p>
            <a:pPr lvl="2"/>
            <a:r>
              <a:rPr lang="en-US" dirty="0"/>
              <a:t>No effect</a:t>
            </a:r>
          </a:p>
          <a:p>
            <a:pPr lvl="2"/>
            <a:r>
              <a:rPr lang="en-US" dirty="0"/>
              <a:t>Plays like injected case</a:t>
            </a:r>
          </a:p>
          <a:p>
            <a:pPr lvl="2"/>
            <a:r>
              <a:rPr lang="en-US" dirty="0"/>
              <a:t>Plays differently than injected case</a:t>
            </a:r>
          </a:p>
          <a:p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No negative effects on </a:t>
            </a:r>
            <a:r>
              <a:rPr lang="en-US" sz="2000" dirty="0" smtClean="0"/>
              <a:t>robustness</a:t>
            </a:r>
            <a:endParaRPr lang="en-US" sz="2000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905933" y="6096000"/>
            <a:ext cx="7848600" cy="4572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Ballinger, C.; Louis, S., "Learning Robust Build-Orders from Previous Opponents with Coevolution“,</a:t>
            </a:r>
          </a:p>
          <a:p>
            <a:pPr algn="l"/>
            <a:r>
              <a:rPr lang="en-US" dirty="0"/>
              <a:t>	IEEE Conference on Computational Intelligence and Games (CIG) 2014</a:t>
            </a:r>
          </a:p>
        </p:txBody>
      </p:sp>
    </p:spTree>
    <p:extLst>
      <p:ext uri="{BB962C8B-B14F-4D97-AF65-F5344CB8AC3E}">
        <p14:creationId xmlns:p14="http://schemas.microsoft.com/office/powerpoint/2010/main" val="3687384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#4</a:t>
            </a:r>
            <a:endParaRPr lang="en-US" dirty="0"/>
          </a:p>
        </p:txBody>
      </p:sp>
      <p:graphicFrame>
        <p:nvGraphicFramePr>
          <p:cNvPr id="7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43373942"/>
              </p:ext>
            </p:extLst>
          </p:nvPr>
        </p:nvGraphicFramePr>
        <p:xfrm>
          <a:off x="533400" y="2971800"/>
          <a:ext cx="8153400" cy="315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962400" cy="15239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Injection into population has different results</a:t>
            </a:r>
          </a:p>
          <a:p>
            <a:pPr lvl="1"/>
            <a:r>
              <a:rPr lang="en-US" dirty="0"/>
              <a:t>Depends on the injected case</a:t>
            </a:r>
          </a:p>
          <a:p>
            <a:pPr lvl="2"/>
            <a:r>
              <a:rPr lang="en-US" dirty="0"/>
              <a:t>No effect</a:t>
            </a:r>
          </a:p>
          <a:p>
            <a:pPr lvl="2"/>
            <a:r>
              <a:rPr lang="en-US" dirty="0"/>
              <a:t>Plays like injected case</a:t>
            </a:r>
          </a:p>
          <a:p>
            <a:pPr lvl="2"/>
            <a:r>
              <a:rPr lang="en-US" dirty="0"/>
              <a:t>Plays differently than injected case</a:t>
            </a:r>
          </a:p>
          <a:p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No negative effects on </a:t>
            </a:r>
            <a:r>
              <a:rPr lang="en-US" sz="2000" dirty="0" smtClean="0"/>
              <a:t>robustness</a:t>
            </a:r>
            <a:endParaRPr lang="en-US" sz="2000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905933" y="6096000"/>
            <a:ext cx="7848600" cy="4572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Ballinger, C.; Louis, S., "Learning Robust Build-Orders from Previous Opponents with Coevolution“,</a:t>
            </a:r>
          </a:p>
          <a:p>
            <a:pPr algn="l"/>
            <a:r>
              <a:rPr lang="en-US" dirty="0"/>
              <a:t>	IEEE Conference on Computational Intelligence and Games (CIG) 2014</a:t>
            </a:r>
          </a:p>
        </p:txBody>
      </p:sp>
    </p:spTree>
    <p:extLst>
      <p:ext uri="{BB962C8B-B14F-4D97-AF65-F5344CB8AC3E}">
        <p14:creationId xmlns:p14="http://schemas.microsoft.com/office/powerpoint/2010/main" val="105291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#4</a:t>
            </a:r>
          </a:p>
        </p:txBody>
      </p:sp>
      <p:graphicFrame>
        <p:nvGraphicFramePr>
          <p:cNvPr id="7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93628372"/>
              </p:ext>
            </p:extLst>
          </p:nvPr>
        </p:nvGraphicFramePr>
        <p:xfrm>
          <a:off x="533400" y="2971800"/>
          <a:ext cx="8153400" cy="315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962400" cy="15239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Injection into population has different results</a:t>
            </a:r>
          </a:p>
          <a:p>
            <a:pPr lvl="1"/>
            <a:r>
              <a:rPr lang="en-US" dirty="0"/>
              <a:t>Depends on the injected case</a:t>
            </a:r>
          </a:p>
          <a:p>
            <a:pPr lvl="2"/>
            <a:r>
              <a:rPr lang="en-US" dirty="0"/>
              <a:t>No effect</a:t>
            </a:r>
          </a:p>
          <a:p>
            <a:pPr lvl="2"/>
            <a:r>
              <a:rPr lang="en-US" dirty="0"/>
              <a:t>Plays like injected case</a:t>
            </a:r>
          </a:p>
          <a:p>
            <a:pPr lvl="2"/>
            <a:r>
              <a:rPr lang="en-US" dirty="0"/>
              <a:t>Plays differently than injected case</a:t>
            </a:r>
          </a:p>
          <a:p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No negative effects on </a:t>
            </a:r>
            <a:r>
              <a:rPr lang="en-US" sz="2000" dirty="0" smtClean="0"/>
              <a:t>robustness</a:t>
            </a:r>
            <a:endParaRPr lang="en-US" sz="2000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905933" y="6096000"/>
            <a:ext cx="7848600" cy="4572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Ballinger, C.; Louis, S., "Learning Robust Build-Orders from Previous Opponents with Coevolution“,</a:t>
            </a:r>
          </a:p>
          <a:p>
            <a:pPr algn="l"/>
            <a:r>
              <a:rPr lang="en-US" dirty="0"/>
              <a:t>	IEEE Conference on Computational Intelligence and Games (CIG) 2014</a:t>
            </a:r>
          </a:p>
        </p:txBody>
      </p:sp>
    </p:spTree>
    <p:extLst>
      <p:ext uri="{BB962C8B-B14F-4D97-AF65-F5344CB8AC3E}">
        <p14:creationId xmlns:p14="http://schemas.microsoft.com/office/powerpoint/2010/main" val="119224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Why RTS games?</a:t>
            </a:r>
          </a:p>
          <a:p>
            <a:pPr lvl="1"/>
            <a:r>
              <a:rPr lang="en-US" sz="2400" dirty="0" smtClean="0"/>
              <a:t>Present many challenging problems</a:t>
            </a:r>
          </a:p>
          <a:p>
            <a:pPr lvl="1"/>
            <a:r>
              <a:rPr lang="en-US" sz="2400" dirty="0" smtClean="0"/>
              <a:t>Share similarities to real-life problems</a:t>
            </a:r>
          </a:p>
          <a:p>
            <a:pPr lvl="2"/>
            <a:r>
              <a:rPr lang="en-US" sz="2000" dirty="0" smtClean="0"/>
              <a:t>Solving problems in RTS games have practical applications</a:t>
            </a:r>
          </a:p>
          <a:p>
            <a:pPr lvl="1"/>
            <a:r>
              <a:rPr lang="en-US" sz="2400" dirty="0" smtClean="0"/>
              <a:t>We believe designing a good RTS game player will advance AI research significantly </a:t>
            </a:r>
            <a:br>
              <a:rPr lang="en-US" sz="2400" dirty="0" smtClean="0"/>
            </a:br>
            <a:r>
              <a:rPr lang="en-US" sz="2400" dirty="0" smtClean="0"/>
              <a:t>(like chess and checkers did)</a:t>
            </a:r>
          </a:p>
          <a:p>
            <a:r>
              <a:rPr lang="en-US" sz="2800" dirty="0" smtClean="0"/>
              <a:t>What is an RTS game?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10601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CA can learn to be similar to injected cases</a:t>
            </a:r>
            <a:endParaRPr lang="en-US" dirty="0"/>
          </a:p>
          <a:p>
            <a:pPr lvl="1"/>
            <a:r>
              <a:rPr lang="en-US" dirty="0" smtClean="0"/>
              <a:t>Doesn’t lower robustness of BOLs</a:t>
            </a:r>
          </a:p>
          <a:p>
            <a:r>
              <a:rPr lang="en-US" dirty="0" smtClean="0"/>
              <a:t>CA works well for producing robust BOLs</a:t>
            </a:r>
          </a:p>
          <a:p>
            <a:pPr lvl="1"/>
            <a:r>
              <a:rPr lang="en-US" dirty="0" smtClean="0"/>
              <a:t>BOLs are limited</a:t>
            </a:r>
          </a:p>
          <a:p>
            <a:pPr lvl="2"/>
            <a:r>
              <a:rPr lang="en-US" dirty="0" smtClean="0"/>
              <a:t>Limited length</a:t>
            </a:r>
          </a:p>
          <a:p>
            <a:pPr lvl="2"/>
            <a:r>
              <a:rPr lang="en-US" dirty="0" smtClean="0"/>
              <a:t>Single, unchanging sequence</a:t>
            </a:r>
          </a:p>
          <a:p>
            <a:pPr lvl="1"/>
            <a:r>
              <a:rPr lang="en-US" dirty="0" smtClean="0"/>
              <a:t>Can a CA and GA utilize branches and loops to find stronger build-orders?</a:t>
            </a:r>
          </a:p>
          <a:p>
            <a:pPr lvl="2"/>
            <a:r>
              <a:rPr lang="en-US" dirty="0" smtClean="0"/>
              <a:t>Requires a lot of testing, we need a faster environment</a:t>
            </a:r>
          </a:p>
          <a:p>
            <a:endParaRPr lang="en-US" dirty="0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905933" y="6096000"/>
            <a:ext cx="7848600" cy="4572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Ballinger, C.; Louis, S., "Learning Robust Build-Orders from Previous Opponents with Coevolution“,</a:t>
            </a:r>
          </a:p>
          <a:p>
            <a:pPr algn="l"/>
            <a:r>
              <a:rPr lang="en-US" dirty="0"/>
              <a:t>	IEEE Conference on Computational Intelligence and Games (CIG) 2014</a:t>
            </a:r>
          </a:p>
        </p:txBody>
      </p:sp>
    </p:spTree>
    <p:extLst>
      <p:ext uri="{BB962C8B-B14F-4D97-AF65-F5344CB8AC3E}">
        <p14:creationId xmlns:p14="http://schemas.microsoft.com/office/powerpoint/2010/main" val="2962404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#5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199" y="1600200"/>
            <a:ext cx="8297333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Changed from </a:t>
            </a:r>
            <a:r>
              <a:rPr lang="en-US" sz="2800" dirty="0" err="1" smtClean="0"/>
              <a:t>WaterCraft</a:t>
            </a:r>
            <a:r>
              <a:rPr lang="en-US" sz="2800" dirty="0" smtClean="0"/>
              <a:t> to BOSS</a:t>
            </a:r>
            <a:endParaRPr lang="en-US" sz="2800" dirty="0"/>
          </a:p>
          <a:p>
            <a:pPr lvl="1"/>
            <a:r>
              <a:rPr lang="en-US" sz="2400" dirty="0" smtClean="0"/>
              <a:t>Different Games</a:t>
            </a:r>
          </a:p>
          <a:p>
            <a:pPr lvl="2"/>
            <a:r>
              <a:rPr lang="en-US" sz="2000" dirty="0" smtClean="0"/>
              <a:t>A build-order will produce different results in each game</a:t>
            </a:r>
          </a:p>
          <a:p>
            <a:pPr lvl="1"/>
            <a:r>
              <a:rPr lang="en-US" sz="2400" dirty="0"/>
              <a:t>Ran exhaustive search against the baselines </a:t>
            </a:r>
            <a:r>
              <a:rPr lang="en-US" sz="2400" dirty="0" smtClean="0"/>
              <a:t>again</a:t>
            </a:r>
            <a:endParaRPr lang="en-US" sz="24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905933" y="6096000"/>
            <a:ext cx="7848600" cy="4572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Ballinger, C.; Louis, S.; Liu, </a:t>
            </a:r>
            <a:r>
              <a:rPr lang="en-US" dirty="0" err="1"/>
              <a:t>S.“Coevolving</a:t>
            </a:r>
            <a:r>
              <a:rPr lang="en-US" dirty="0"/>
              <a:t> Robust Build-Order Iterative Lists for Real-Time Strategy Games” </a:t>
            </a:r>
            <a:endParaRPr lang="en-US" dirty="0" smtClean="0"/>
          </a:p>
          <a:p>
            <a:pPr algn="l"/>
            <a:r>
              <a:rPr lang="en-US" dirty="0"/>
              <a:t>	</a:t>
            </a:r>
            <a:r>
              <a:rPr lang="en-US" dirty="0" smtClean="0"/>
              <a:t>IEEE </a:t>
            </a:r>
            <a:r>
              <a:rPr lang="en-US" dirty="0"/>
              <a:t>Transactions on Computational Intelligence and AI in Games 2015, (Submitted for consideration)</a:t>
            </a:r>
          </a:p>
        </p:txBody>
      </p:sp>
    </p:spTree>
    <p:extLst>
      <p:ext uri="{BB962C8B-B14F-4D97-AF65-F5344CB8AC3E}">
        <p14:creationId xmlns:p14="http://schemas.microsoft.com/office/powerpoint/2010/main" val="2596718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#</a:t>
            </a:r>
            <a:r>
              <a:rPr lang="en-US" dirty="0" smtClean="0"/>
              <a:t>5: BOSS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46967"/>
              </p:ext>
            </p:extLst>
          </p:nvPr>
        </p:nvGraphicFramePr>
        <p:xfrm>
          <a:off x="457200" y="2590800"/>
          <a:ext cx="7467600" cy="353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609600" y="1524000"/>
            <a:ext cx="7467600" cy="990600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Qualitatively the same results</a:t>
            </a:r>
          </a:p>
          <a:p>
            <a:pPr lvl="1"/>
            <a:r>
              <a:rPr lang="en-US" dirty="0" smtClean="0"/>
              <a:t>Easier to win in BOSS</a:t>
            </a:r>
          </a:p>
          <a:p>
            <a:pPr lvl="2"/>
            <a:r>
              <a:rPr lang="en-US" dirty="0" smtClean="0"/>
              <a:t>SCV have a better advantage</a:t>
            </a:r>
          </a:p>
          <a:p>
            <a:r>
              <a:rPr lang="en-US" dirty="0" smtClean="0"/>
              <a:t>Extend BOL representation</a:t>
            </a:r>
            <a:endParaRPr lang="en-US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905933" y="6096000"/>
            <a:ext cx="7848600" cy="4572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Ballinger, C.; Louis, S.; Liu, </a:t>
            </a:r>
            <a:r>
              <a:rPr lang="en-US" dirty="0" err="1"/>
              <a:t>S.“Coevolving</a:t>
            </a:r>
            <a:r>
              <a:rPr lang="en-US" dirty="0"/>
              <a:t> Robust Build-Order Iterative Lists for Real-Time Strategy Games” </a:t>
            </a:r>
            <a:endParaRPr lang="en-US" dirty="0" smtClean="0"/>
          </a:p>
          <a:p>
            <a:pPr algn="l"/>
            <a:r>
              <a:rPr lang="en-US" dirty="0"/>
              <a:t>	</a:t>
            </a:r>
            <a:r>
              <a:rPr lang="en-US" dirty="0" smtClean="0"/>
              <a:t>IEEE </a:t>
            </a:r>
            <a:r>
              <a:rPr lang="en-US" dirty="0"/>
              <a:t>Transactions on Computational Intelligence and AI in Games 2015, (Submitted for consideration)</a:t>
            </a:r>
          </a:p>
        </p:txBody>
      </p:sp>
    </p:spTree>
    <p:extLst>
      <p:ext uri="{BB962C8B-B14F-4D97-AF65-F5344CB8AC3E}">
        <p14:creationId xmlns:p14="http://schemas.microsoft.com/office/powerpoint/2010/main" val="1422815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#5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199" y="1600200"/>
            <a:ext cx="8297333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Extend BOL to Build-Order Iterative List (BOIL)</a:t>
            </a:r>
          </a:p>
          <a:p>
            <a:pPr lvl="1"/>
            <a:r>
              <a:rPr lang="en-US" sz="2400" dirty="0" smtClean="0"/>
              <a:t>Encodes branches and loops</a:t>
            </a:r>
          </a:p>
          <a:p>
            <a:pPr lvl="2"/>
            <a:r>
              <a:rPr lang="en-US" sz="2000" dirty="0" smtClean="0"/>
              <a:t>Branches and loops can contain one of two different conditions</a:t>
            </a:r>
          </a:p>
          <a:p>
            <a:pPr lvl="3"/>
            <a:r>
              <a:rPr lang="en-US" sz="1800" dirty="0" smtClean="0"/>
              <a:t>Less than seven units built</a:t>
            </a:r>
          </a:p>
          <a:p>
            <a:pPr lvl="3"/>
            <a:r>
              <a:rPr lang="en-US" sz="1800" dirty="0" smtClean="0"/>
              <a:t>Seven or more units built</a:t>
            </a:r>
          </a:p>
          <a:p>
            <a:pPr lvl="2"/>
            <a:r>
              <a:rPr lang="en-US" sz="2000" dirty="0" smtClean="0"/>
              <a:t>After a loop or branch is encoded</a:t>
            </a:r>
            <a:r>
              <a:rPr lang="en-US" sz="2000" dirty="0"/>
              <a:t>:</a:t>
            </a:r>
            <a:endParaRPr lang="en-US" sz="2000" dirty="0" smtClean="0"/>
          </a:p>
          <a:p>
            <a:pPr lvl="3"/>
            <a:r>
              <a:rPr lang="en-US" sz="1600" dirty="0" smtClean="0"/>
              <a:t>Next three encoded actions belong to the loop or branch</a:t>
            </a:r>
          </a:p>
          <a:p>
            <a:pPr lvl="3"/>
            <a:r>
              <a:rPr lang="en-US" sz="1800" dirty="0" smtClean="0"/>
              <a:t>The build-actions will only occur if the condition is true</a:t>
            </a:r>
          </a:p>
          <a:p>
            <a:pPr lvl="1"/>
            <a:r>
              <a:rPr lang="en-US" sz="2400" dirty="0" smtClean="0"/>
              <a:t>Still encoded as a </a:t>
            </a:r>
            <a:r>
              <a:rPr lang="en-US" sz="2400" dirty="0" err="1" smtClean="0"/>
              <a:t>bitstring</a:t>
            </a:r>
            <a:endParaRPr lang="en-US" sz="2400" dirty="0" smtClean="0"/>
          </a:p>
          <a:p>
            <a:pPr lvl="1"/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905933" y="6096000"/>
            <a:ext cx="7848600" cy="4572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Ballinger, C.; Louis, S.; Liu, </a:t>
            </a:r>
            <a:r>
              <a:rPr lang="en-US" dirty="0" err="1"/>
              <a:t>S.“Coevolving</a:t>
            </a:r>
            <a:r>
              <a:rPr lang="en-US" dirty="0"/>
              <a:t> Robust Build-Order Iterative Lists for Real-Time Strategy Games” </a:t>
            </a:r>
            <a:endParaRPr lang="en-US" dirty="0" smtClean="0"/>
          </a:p>
          <a:p>
            <a:pPr algn="l"/>
            <a:r>
              <a:rPr lang="en-US" dirty="0"/>
              <a:t>	</a:t>
            </a:r>
            <a:r>
              <a:rPr lang="en-US" dirty="0" smtClean="0"/>
              <a:t>IEEE </a:t>
            </a:r>
            <a:r>
              <a:rPr lang="en-US" dirty="0"/>
              <a:t>Transactions on Computational Intelligence and AI in Games 2015, (Submitted for consideration)</a:t>
            </a:r>
          </a:p>
        </p:txBody>
      </p:sp>
    </p:spTree>
    <p:extLst>
      <p:ext uri="{BB962C8B-B14F-4D97-AF65-F5344CB8AC3E}">
        <p14:creationId xmlns:p14="http://schemas.microsoft.com/office/powerpoint/2010/main" val="95478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- BOIL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71999"/>
          </a:xfrm>
        </p:spPr>
        <p:txBody>
          <a:bodyPr>
            <a:normAutofit fontScale="92500" lnSpcReduction="10000"/>
          </a:bodyPr>
          <a:lstStyle/>
          <a:p>
            <a:pPr marL="582930" indent="-514350"/>
            <a:r>
              <a:rPr lang="en-US" dirty="0" smtClean="0"/>
              <a:t>BOIL</a:t>
            </a:r>
          </a:p>
          <a:p>
            <a:pPr marL="912114" lvl="1" indent="-514350"/>
            <a:r>
              <a:rPr lang="en-US" dirty="0"/>
              <a:t>4</a:t>
            </a:r>
            <a:r>
              <a:rPr lang="en-US" dirty="0" smtClean="0"/>
              <a:t>-bits per action</a:t>
            </a:r>
          </a:p>
          <a:p>
            <a:pPr marL="912114" lvl="1" indent="-514350"/>
            <a:r>
              <a:rPr lang="en-US" dirty="0" smtClean="0"/>
              <a:t>Decoded sequentially</a:t>
            </a:r>
            <a:endParaRPr lang="en-US" dirty="0"/>
          </a:p>
          <a:p>
            <a:pPr marL="912114" lvl="1" indent="-514350"/>
            <a:r>
              <a:rPr lang="en-US" dirty="0" err="1" smtClean="0"/>
              <a:t>Prereqs</a:t>
            </a:r>
            <a:r>
              <a:rPr lang="en-US" dirty="0" smtClean="0"/>
              <a:t>. MUST be encoded</a:t>
            </a:r>
          </a:p>
          <a:p>
            <a:pPr marL="1195578" lvl="2" indent="-514350"/>
            <a:r>
              <a:rPr lang="en-US" dirty="0" smtClean="0"/>
              <a:t>Makes finding build-orders harder</a:t>
            </a:r>
          </a:p>
          <a:p>
            <a:pPr marL="912114" lvl="1" indent="-514350"/>
            <a:r>
              <a:rPr lang="en-US" dirty="0" smtClean="0"/>
              <a:t>Two conditions</a:t>
            </a:r>
          </a:p>
          <a:p>
            <a:pPr marL="1195578" lvl="2" indent="-514350"/>
            <a:r>
              <a:rPr lang="en-US" dirty="0"/>
              <a:t>“Less than seven completed units</a:t>
            </a:r>
            <a:r>
              <a:rPr lang="en-US" dirty="0" smtClean="0"/>
              <a:t>”</a:t>
            </a:r>
            <a:endParaRPr lang="en-US" dirty="0"/>
          </a:p>
          <a:p>
            <a:pPr marL="1195578" lvl="2" indent="-514350"/>
            <a:r>
              <a:rPr lang="en-US" dirty="0"/>
              <a:t>“Seven or more completed units </a:t>
            </a:r>
            <a:r>
              <a:rPr lang="en-US" dirty="0" smtClean="0"/>
              <a:t>”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3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8569367"/>
              </p:ext>
            </p:extLst>
          </p:nvPr>
        </p:nvGraphicFramePr>
        <p:xfrm>
          <a:off x="4648200" y="1219200"/>
          <a:ext cx="4343400" cy="4878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850"/>
                <a:gridCol w="1352550"/>
                <a:gridCol w="1905000"/>
              </a:tblGrid>
              <a:tr h="29826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Two Conditions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Prerequisites</a:t>
                      </a:r>
                    </a:p>
                  </a:txBody>
                  <a:tcPr anchor="ctr"/>
                </a:tc>
              </a:tr>
              <a:tr h="298263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IF(Condition1)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N/A</a:t>
                      </a:r>
                    </a:p>
                  </a:txBody>
                  <a:tcPr anchor="ctr"/>
                </a:tc>
              </a:tr>
              <a:tr h="29826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0001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WHILE(Condition1)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N/A</a:t>
                      </a:r>
                    </a:p>
                  </a:txBody>
                  <a:tcPr anchor="ctr"/>
                </a:tc>
              </a:tr>
              <a:tr h="298263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0010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IF(Condition2)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N/A</a:t>
                      </a:r>
                    </a:p>
                  </a:txBody>
                  <a:tcPr anchor="ctr"/>
                </a:tc>
              </a:tr>
              <a:tr h="298263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0011-0100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WHILE(Condition2)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N/A</a:t>
                      </a:r>
                    </a:p>
                  </a:txBody>
                  <a:tcPr anchor="ctr"/>
                </a:tc>
              </a:tr>
              <a:tr h="330949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0101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Build SCV </a:t>
                      </a:r>
                      <a:endParaRPr lang="en-US" sz="1050" dirty="0" smtClean="0">
                        <a:effectLst/>
                        <a:latin typeface="Arial"/>
                      </a:endParaRPr>
                    </a:p>
                    <a:p>
                      <a:pPr algn="ctr"/>
                      <a:r>
                        <a:rPr lang="en-US" sz="1050" dirty="0" smtClean="0">
                          <a:effectLst/>
                          <a:latin typeface="Arial"/>
                        </a:rPr>
                        <a:t>(</a:t>
                      </a:r>
                      <a:r>
                        <a:rPr lang="en-US" sz="1050" dirty="0">
                          <a:effectLst/>
                          <a:latin typeface="Arial"/>
                        </a:rPr>
                        <a:t>Gather Minerals)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None</a:t>
                      </a:r>
                    </a:p>
                  </a:txBody>
                  <a:tcPr anchor="ctr"/>
                </a:tc>
              </a:tr>
              <a:tr h="29826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0110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Build SCV </a:t>
                      </a:r>
                      <a:endParaRPr lang="en-US" sz="1050" dirty="0" smtClean="0">
                        <a:effectLst/>
                        <a:latin typeface="Arial"/>
                      </a:endParaRPr>
                    </a:p>
                    <a:p>
                      <a:pPr algn="ctr"/>
                      <a:r>
                        <a:rPr lang="en-US" sz="1050" dirty="0" smtClean="0">
                          <a:effectLst/>
                          <a:latin typeface="Arial"/>
                        </a:rPr>
                        <a:t>(</a:t>
                      </a:r>
                      <a:r>
                        <a:rPr lang="en-US" sz="1050" dirty="0">
                          <a:effectLst/>
                          <a:latin typeface="Arial"/>
                        </a:rPr>
                        <a:t>Gather Gas)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None</a:t>
                      </a:r>
                    </a:p>
                  </a:txBody>
                  <a:tcPr anchor="ctr"/>
                </a:tc>
              </a:tr>
              <a:tr h="298263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0111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Build Marine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Barracks</a:t>
                      </a:r>
                    </a:p>
                  </a:txBody>
                  <a:tcPr anchor="ctr"/>
                </a:tc>
              </a:tr>
              <a:tr h="330949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Build </a:t>
                      </a:r>
                      <a:r>
                        <a:rPr lang="en-US" sz="1050" dirty="0" err="1" smtClean="0">
                          <a:effectLst/>
                          <a:latin typeface="Arial"/>
                        </a:rPr>
                        <a:t>Firebat</a:t>
                      </a:r>
                      <a:endParaRPr lang="en-US" sz="1050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effectLst/>
                          <a:latin typeface="Arial"/>
                        </a:rPr>
                        <a:t>Barracks, Refinery, </a:t>
                      </a:r>
                      <a:r>
                        <a:rPr lang="en-US" sz="1050" dirty="0">
                          <a:effectLst/>
                          <a:latin typeface="Arial"/>
                        </a:rPr>
                        <a:t>Academy</a:t>
                      </a:r>
                    </a:p>
                  </a:txBody>
                  <a:tcPr anchor="ctr"/>
                </a:tc>
              </a:tr>
              <a:tr h="330949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1001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Build Vulture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effectLst/>
                          <a:latin typeface="Arial"/>
                        </a:rPr>
                        <a:t>Barracks, Refinery, </a:t>
                      </a:r>
                      <a:r>
                        <a:rPr lang="en-US" sz="1050" dirty="0">
                          <a:effectLst/>
                          <a:latin typeface="Arial"/>
                        </a:rPr>
                        <a:t>Factory</a:t>
                      </a:r>
                    </a:p>
                  </a:txBody>
                  <a:tcPr anchor="ctr"/>
                </a:tc>
              </a:tr>
              <a:tr h="298263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1010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effectLst/>
                          <a:latin typeface="+mn-lt"/>
                        </a:rPr>
                        <a:t>Build </a:t>
                      </a:r>
                      <a:r>
                        <a:rPr lang="en-US" sz="1050" dirty="0" smtClean="0">
                          <a:effectLst/>
                          <a:latin typeface="Arial"/>
                        </a:rPr>
                        <a:t>Barracks</a:t>
                      </a:r>
                      <a:endParaRPr lang="en-US" sz="1050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None</a:t>
                      </a:r>
                    </a:p>
                  </a:txBody>
                  <a:tcPr anchor="ctr"/>
                </a:tc>
              </a:tr>
              <a:tr h="298263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1011-1100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effectLst/>
                          <a:latin typeface="+mn-lt"/>
                        </a:rPr>
                        <a:t>Build </a:t>
                      </a:r>
                      <a:r>
                        <a:rPr lang="en-US" sz="1050" dirty="0" smtClean="0">
                          <a:effectLst/>
                          <a:latin typeface="Arial"/>
                        </a:rPr>
                        <a:t>Factory</a:t>
                      </a:r>
                      <a:endParaRPr lang="en-US" sz="1050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Barracks</a:t>
                      </a:r>
                    </a:p>
                  </a:txBody>
                  <a:tcPr anchor="ctr"/>
                </a:tc>
              </a:tr>
              <a:tr h="298263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1101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effectLst/>
                          <a:latin typeface="+mn-lt"/>
                        </a:rPr>
                        <a:t>Build </a:t>
                      </a:r>
                      <a:r>
                        <a:rPr lang="en-US" sz="1050" dirty="0" smtClean="0">
                          <a:effectLst/>
                          <a:latin typeface="Arial"/>
                        </a:rPr>
                        <a:t>Refinery</a:t>
                      </a:r>
                      <a:endParaRPr lang="en-US" sz="1050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None</a:t>
                      </a:r>
                    </a:p>
                  </a:txBody>
                  <a:tcPr anchor="ctr"/>
                </a:tc>
              </a:tr>
              <a:tr h="298263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1110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effectLst/>
                          <a:latin typeface="+mn-lt"/>
                        </a:rPr>
                        <a:t>Build </a:t>
                      </a:r>
                      <a:r>
                        <a:rPr lang="en-US" sz="1050" dirty="0" smtClean="0">
                          <a:effectLst/>
                          <a:latin typeface="Arial"/>
                        </a:rPr>
                        <a:t>Academy</a:t>
                      </a:r>
                      <a:endParaRPr lang="en-US" sz="1050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Barracks</a:t>
                      </a:r>
                    </a:p>
                  </a:txBody>
                  <a:tcPr anchor="ctr"/>
                </a:tc>
              </a:tr>
              <a:tr h="298263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1111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Attack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N/A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381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- BOIL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895600"/>
            <a:ext cx="7467600" cy="3230563"/>
          </a:xfrm>
        </p:spPr>
        <p:txBody>
          <a:bodyPr/>
          <a:lstStyle/>
          <a:p>
            <a:r>
              <a:rPr lang="en-US" dirty="0" smtClean="0"/>
              <a:t>Build SCV</a:t>
            </a:r>
          </a:p>
          <a:p>
            <a:r>
              <a:rPr lang="en-US" dirty="0" smtClean="0"/>
              <a:t>While(Less Than)</a:t>
            </a:r>
          </a:p>
          <a:p>
            <a:pPr lvl="1"/>
            <a:r>
              <a:rPr lang="en-US" dirty="0" smtClean="0"/>
              <a:t>Build SCV</a:t>
            </a:r>
          </a:p>
          <a:p>
            <a:pPr lvl="1"/>
            <a:r>
              <a:rPr lang="en-US" dirty="0" smtClean="0"/>
              <a:t>Build Barracks</a:t>
            </a:r>
          </a:p>
          <a:p>
            <a:pPr lvl="1"/>
            <a:r>
              <a:rPr lang="en-US" dirty="0" smtClean="0"/>
              <a:t>Build Barracks</a:t>
            </a:r>
          </a:p>
          <a:p>
            <a:r>
              <a:rPr lang="en-US" dirty="0" smtClean="0"/>
              <a:t>Build Marine</a:t>
            </a:r>
          </a:p>
          <a:p>
            <a:pPr lvl="1"/>
            <a:endParaRPr lang="en-US" dirty="0" smtClean="0"/>
          </a:p>
        </p:txBody>
      </p:sp>
      <p:grpSp>
        <p:nvGrpSpPr>
          <p:cNvPr id="71" name="Group 70"/>
          <p:cNvGrpSpPr/>
          <p:nvPr/>
        </p:nvGrpSpPr>
        <p:grpSpPr>
          <a:xfrm>
            <a:off x="254000" y="1066795"/>
            <a:ext cx="8552392" cy="1715876"/>
            <a:chOff x="254000" y="1066795"/>
            <a:chExt cx="8552392" cy="1715876"/>
          </a:xfrm>
        </p:grpSpPr>
        <p:sp>
          <p:nvSpPr>
            <p:cNvPr id="10" name="Rectangle 9"/>
            <p:cNvSpPr/>
            <p:nvPr/>
          </p:nvSpPr>
          <p:spPr>
            <a:xfrm>
              <a:off x="254000" y="2411196"/>
              <a:ext cx="355600" cy="37147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600" y="2411196"/>
              <a:ext cx="355600" cy="37147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65200" y="2411196"/>
              <a:ext cx="355600" cy="37147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20800" y="2411196"/>
              <a:ext cx="355600" cy="37147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76400" y="2411196"/>
              <a:ext cx="355600" cy="37147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32000" y="2411196"/>
              <a:ext cx="355600" cy="37147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396067" y="2411196"/>
              <a:ext cx="355600" cy="37147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751667" y="2411196"/>
              <a:ext cx="355600" cy="37147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07267" y="2411196"/>
              <a:ext cx="355600" cy="37147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62867" y="2411196"/>
              <a:ext cx="355600" cy="37147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818467" y="2411196"/>
              <a:ext cx="355600" cy="37147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174067" y="2411196"/>
              <a:ext cx="355600" cy="37147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529667" y="2411196"/>
              <a:ext cx="355600" cy="37147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885267" y="2411196"/>
              <a:ext cx="355600" cy="37147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240867" y="2411196"/>
              <a:ext cx="355600" cy="37147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596467" y="2411196"/>
              <a:ext cx="355600" cy="37147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952067" y="2411196"/>
              <a:ext cx="355600" cy="37147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307667" y="2411196"/>
              <a:ext cx="355600" cy="37147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49" name="Left Brace 48"/>
            <p:cNvSpPr/>
            <p:nvPr/>
          </p:nvSpPr>
          <p:spPr>
            <a:xfrm rot="5400000">
              <a:off x="7844896" y="1375303"/>
              <a:ext cx="508000" cy="1262592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35504" y="1155264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Build SCV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6401" y="1126691"/>
              <a:ext cx="14308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While </a:t>
              </a:r>
              <a:br>
                <a:rPr lang="en-US" dirty="0" smtClean="0"/>
              </a:br>
              <a:r>
                <a:rPr lang="en-US" dirty="0" smtClean="0"/>
                <a:t>(Less Than)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298296" y="1115795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Build SCV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657196" y="1115795"/>
              <a:ext cx="124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Build Barracks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061604" y="1106269"/>
              <a:ext cx="124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Build Barracks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476596" y="1066795"/>
              <a:ext cx="124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Build Marine</a:t>
              </a:r>
              <a:endParaRPr lang="en-US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672792" y="2411196"/>
              <a:ext cx="355600" cy="37147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028392" y="2411196"/>
              <a:ext cx="355600" cy="37147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383992" y="2411196"/>
              <a:ext cx="355600" cy="37147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739592" y="2411196"/>
              <a:ext cx="355600" cy="37147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095192" y="2411196"/>
              <a:ext cx="355600" cy="37147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450792" y="2411196"/>
              <a:ext cx="355600" cy="37147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66" name="Left Brace 65"/>
            <p:cNvSpPr/>
            <p:nvPr/>
          </p:nvSpPr>
          <p:spPr>
            <a:xfrm rot="5400000">
              <a:off x="6429904" y="1375304"/>
              <a:ext cx="508000" cy="1262592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Left Brace 66"/>
            <p:cNvSpPr/>
            <p:nvPr/>
          </p:nvSpPr>
          <p:spPr>
            <a:xfrm rot="5400000">
              <a:off x="5025496" y="1375304"/>
              <a:ext cx="508000" cy="1262592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Left Brace 67"/>
            <p:cNvSpPr/>
            <p:nvPr/>
          </p:nvSpPr>
          <p:spPr>
            <a:xfrm rot="5400000">
              <a:off x="3577696" y="1375304"/>
              <a:ext cx="508000" cy="1262592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Left Brace 68"/>
            <p:cNvSpPr/>
            <p:nvPr/>
          </p:nvSpPr>
          <p:spPr>
            <a:xfrm rot="5400000">
              <a:off x="2129896" y="1375304"/>
              <a:ext cx="508000" cy="1262592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Left Brace 69"/>
            <p:cNvSpPr/>
            <p:nvPr/>
          </p:nvSpPr>
          <p:spPr>
            <a:xfrm rot="5400000">
              <a:off x="714904" y="1375304"/>
              <a:ext cx="508000" cy="1262592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Footer Placeholder 3"/>
          <p:cNvSpPr txBox="1">
            <a:spLocks/>
          </p:cNvSpPr>
          <p:nvPr/>
        </p:nvSpPr>
        <p:spPr>
          <a:xfrm>
            <a:off x="905933" y="6096000"/>
            <a:ext cx="7848600" cy="4572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Ballinger, C.; Louis, S.; Liu, </a:t>
            </a:r>
            <a:r>
              <a:rPr lang="en-US" dirty="0" err="1"/>
              <a:t>S.“Coevolving</a:t>
            </a:r>
            <a:r>
              <a:rPr lang="en-US" dirty="0"/>
              <a:t> Robust Build-Order Iterative Lists for Real-Time Strategy Games” </a:t>
            </a:r>
            <a:endParaRPr lang="en-US" dirty="0" smtClean="0"/>
          </a:p>
          <a:p>
            <a:pPr algn="l"/>
            <a:r>
              <a:rPr lang="en-US" dirty="0"/>
              <a:t>	</a:t>
            </a:r>
            <a:r>
              <a:rPr lang="en-US" dirty="0" smtClean="0"/>
              <a:t>IEEE </a:t>
            </a:r>
            <a:r>
              <a:rPr lang="en-US" dirty="0"/>
              <a:t>Transactions on Computational Intelligence and AI in Games 2015, (Submitted for consideration)</a:t>
            </a:r>
          </a:p>
        </p:txBody>
      </p:sp>
    </p:spTree>
    <p:extLst>
      <p:ext uri="{BB962C8B-B14F-4D97-AF65-F5344CB8AC3E}">
        <p14:creationId xmlns:p14="http://schemas.microsoft.com/office/powerpoint/2010/main" val="425604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Used 4 different BOIL representations</a:t>
            </a:r>
          </a:p>
          <a:p>
            <a:pPr lvl="1"/>
            <a:r>
              <a:rPr lang="en-US" dirty="0" smtClean="0"/>
              <a:t>No Loops/Branches</a:t>
            </a:r>
          </a:p>
          <a:p>
            <a:pPr lvl="1"/>
            <a:r>
              <a:rPr lang="en-US" dirty="0" smtClean="0"/>
              <a:t>“Less than seven completed units” condition</a:t>
            </a:r>
          </a:p>
          <a:p>
            <a:pPr lvl="1"/>
            <a:r>
              <a:rPr lang="en-US" dirty="0" smtClean="0"/>
              <a:t>“Seven or more completed units ” condition</a:t>
            </a:r>
          </a:p>
          <a:p>
            <a:pPr lvl="1"/>
            <a:r>
              <a:rPr lang="en-US" dirty="0" smtClean="0"/>
              <a:t>Both conditions</a:t>
            </a:r>
          </a:p>
          <a:p>
            <a:r>
              <a:rPr lang="en-US" dirty="0" smtClean="0"/>
              <a:t>Used 13-action(52-bit) BOILs in all cases</a:t>
            </a:r>
          </a:p>
          <a:p>
            <a:r>
              <a:rPr lang="en-US" dirty="0"/>
              <a:t>Ran GA and CA </a:t>
            </a:r>
            <a:r>
              <a:rPr lang="en-US" dirty="0" smtClean="0"/>
              <a:t>50 times</a:t>
            </a:r>
          </a:p>
          <a:p>
            <a:pPr lvl="1"/>
            <a:r>
              <a:rPr lang="en-US" dirty="0" smtClean="0"/>
              <a:t>Population </a:t>
            </a:r>
            <a:r>
              <a:rPr lang="en-US" dirty="0"/>
              <a:t>size of 50, runs for </a:t>
            </a:r>
            <a:r>
              <a:rPr lang="en-US" dirty="0" smtClean="0"/>
              <a:t>100 </a:t>
            </a:r>
            <a:r>
              <a:rPr lang="en-US" dirty="0"/>
              <a:t>generations</a:t>
            </a:r>
            <a:endParaRPr lang="en-US" dirty="0" smtClean="0"/>
          </a:p>
          <a:p>
            <a:pPr lvl="1"/>
            <a:r>
              <a:rPr lang="en-US" dirty="0"/>
              <a:t>Results are averaged over all </a:t>
            </a:r>
            <a:r>
              <a:rPr lang="en-US" dirty="0" smtClean="0"/>
              <a:t>50 runs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905933" y="6096000"/>
            <a:ext cx="7848600" cy="4572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Ballinger, C.; Louis, S.; Liu, </a:t>
            </a:r>
            <a:r>
              <a:rPr lang="en-US" dirty="0" err="1"/>
              <a:t>S.“Coevolving</a:t>
            </a:r>
            <a:r>
              <a:rPr lang="en-US" dirty="0"/>
              <a:t> Robust Build-Order Iterative Lists for Real-Time Strategy Games” </a:t>
            </a:r>
            <a:endParaRPr lang="en-US" dirty="0" smtClean="0"/>
          </a:p>
          <a:p>
            <a:pPr algn="l"/>
            <a:r>
              <a:rPr lang="en-US" dirty="0"/>
              <a:t>	</a:t>
            </a:r>
            <a:r>
              <a:rPr lang="en-US" dirty="0" smtClean="0"/>
              <a:t>IEEE </a:t>
            </a:r>
            <a:r>
              <a:rPr lang="en-US" dirty="0"/>
              <a:t>Transactions on Computational Intelligence and AI in Games 2015, (Submitted for consideration)</a:t>
            </a:r>
          </a:p>
        </p:txBody>
      </p:sp>
    </p:spTree>
    <p:extLst>
      <p:ext uri="{BB962C8B-B14F-4D97-AF65-F5344CB8AC3E}">
        <p14:creationId xmlns:p14="http://schemas.microsoft.com/office/powerpoint/2010/main" val="4122126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#5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 dirty="0"/>
          </a:p>
        </p:txBody>
      </p:sp>
      <p:graphicFrame>
        <p:nvGraphicFramePr>
          <p:cNvPr id="7" name="Content Placeholder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81263967"/>
              </p:ext>
            </p:extLst>
          </p:nvPr>
        </p:nvGraphicFramePr>
        <p:xfrm>
          <a:off x="457200" y="2057400"/>
          <a:ext cx="8686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219201"/>
            <a:ext cx="7467600" cy="990600"/>
          </a:xfrm>
          <a:prstGeom prst="rect">
            <a:avLst/>
          </a:prstGeom>
        </p:spPr>
        <p:txBody>
          <a:bodyPr/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Learns winning BOILs faster without branches and loops</a:t>
            </a:r>
          </a:p>
          <a:p>
            <a:r>
              <a:rPr lang="en-US" sz="2000" dirty="0"/>
              <a:t>Learns slowest with both-condition </a:t>
            </a:r>
            <a:r>
              <a:rPr lang="en-US" sz="2000" dirty="0" smtClean="0"/>
              <a:t>BOIL</a:t>
            </a:r>
            <a:endParaRPr lang="en-US" sz="2000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905933" y="6096000"/>
            <a:ext cx="7848600" cy="4572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Ballinger, C.; Louis, S.; Liu, </a:t>
            </a:r>
            <a:r>
              <a:rPr lang="en-US" dirty="0" err="1"/>
              <a:t>S.“Coevolving</a:t>
            </a:r>
            <a:r>
              <a:rPr lang="en-US" dirty="0"/>
              <a:t> Robust Build-Order Iterative Lists for Real-Time Strategy Games” </a:t>
            </a:r>
            <a:endParaRPr lang="en-US" dirty="0" smtClean="0"/>
          </a:p>
          <a:p>
            <a:pPr algn="l"/>
            <a:r>
              <a:rPr lang="en-US" dirty="0"/>
              <a:t>	</a:t>
            </a:r>
            <a:r>
              <a:rPr lang="en-US" dirty="0" smtClean="0"/>
              <a:t>IEEE </a:t>
            </a:r>
            <a:r>
              <a:rPr lang="en-US" dirty="0"/>
              <a:t>Transactions on Computational Intelligence and AI in Games 2015, (Submitted for consideration)</a:t>
            </a:r>
          </a:p>
        </p:txBody>
      </p:sp>
    </p:spTree>
    <p:extLst>
      <p:ext uri="{BB962C8B-B14F-4D97-AF65-F5344CB8AC3E}">
        <p14:creationId xmlns:p14="http://schemas.microsoft.com/office/powerpoint/2010/main" val="4278413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#5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 dirty="0"/>
          </a:p>
        </p:txBody>
      </p:sp>
      <p:graphicFrame>
        <p:nvGraphicFramePr>
          <p:cNvPr id="7" name="Content Placeholder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91011644"/>
              </p:ext>
            </p:extLst>
          </p:nvPr>
        </p:nvGraphicFramePr>
        <p:xfrm>
          <a:off x="457200" y="2057400"/>
          <a:ext cx="8686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19200"/>
            <a:ext cx="8610600" cy="990601"/>
          </a:xfrm>
          <a:prstGeom prst="rect">
            <a:avLst/>
          </a:prstGeom>
        </p:spPr>
        <p:txBody>
          <a:bodyPr/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B</a:t>
            </a:r>
            <a:r>
              <a:rPr lang="en-US" sz="2200" dirty="0" smtClean="0"/>
              <a:t>oth-condition BOILs are stronger, and defeat opponents faster</a:t>
            </a:r>
          </a:p>
          <a:p>
            <a:pPr lvl="1"/>
            <a:r>
              <a:rPr lang="en-US" sz="1800" dirty="0" smtClean="0"/>
              <a:t>Takes longer to optimize the branches and loops</a:t>
            </a: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905933" y="6096000"/>
            <a:ext cx="7848600" cy="4572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Ballinger, C.; Louis, S.; Liu, </a:t>
            </a:r>
            <a:r>
              <a:rPr lang="en-US" dirty="0" err="1"/>
              <a:t>S.“Coevolving</a:t>
            </a:r>
            <a:r>
              <a:rPr lang="en-US" dirty="0"/>
              <a:t> Robust Build-Order Iterative Lists for Real-Time Strategy Games” </a:t>
            </a:r>
            <a:endParaRPr lang="en-US" dirty="0" smtClean="0"/>
          </a:p>
          <a:p>
            <a:pPr algn="l"/>
            <a:r>
              <a:rPr lang="en-US" dirty="0"/>
              <a:t>	</a:t>
            </a:r>
            <a:r>
              <a:rPr lang="en-US" dirty="0" smtClean="0"/>
              <a:t>IEEE </a:t>
            </a:r>
            <a:r>
              <a:rPr lang="en-US" dirty="0"/>
              <a:t>Transactions on Computational Intelligence and AI in Games 2015, (Submitted for consideration)</a:t>
            </a:r>
          </a:p>
        </p:txBody>
      </p:sp>
    </p:spTree>
    <p:extLst>
      <p:ext uri="{BB962C8B-B14F-4D97-AF65-F5344CB8AC3E}">
        <p14:creationId xmlns:p14="http://schemas.microsoft.com/office/powerpoint/2010/main" val="651767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 #5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600200"/>
            <a:ext cx="8458201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Build-orders benefit from branches and loops</a:t>
            </a:r>
          </a:p>
          <a:p>
            <a:pPr lvl="1"/>
            <a:r>
              <a:rPr lang="en-US" sz="2400" dirty="0" smtClean="0"/>
              <a:t>Enables CAs and GAs to find stronger build-orders </a:t>
            </a:r>
          </a:p>
          <a:p>
            <a:pPr lvl="1"/>
            <a:r>
              <a:rPr lang="en-US" sz="2400" dirty="0" smtClean="0"/>
              <a:t>Takes CAs and GAs longer to optimize multiple paths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905933" y="6096000"/>
            <a:ext cx="7848600" cy="4572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Ballinger, C.; Louis, S.; Liu, </a:t>
            </a:r>
            <a:r>
              <a:rPr lang="en-US" dirty="0" err="1"/>
              <a:t>S.“Coevolving</a:t>
            </a:r>
            <a:r>
              <a:rPr lang="en-US" dirty="0"/>
              <a:t> Robust Build-Order Iterative Lists for Real-Time Strategy Games” </a:t>
            </a:r>
            <a:endParaRPr lang="en-US" dirty="0" smtClean="0"/>
          </a:p>
          <a:p>
            <a:pPr algn="l"/>
            <a:r>
              <a:rPr lang="en-US" dirty="0"/>
              <a:t>	</a:t>
            </a:r>
            <a:r>
              <a:rPr lang="en-US" dirty="0" smtClean="0"/>
              <a:t>IEEE </a:t>
            </a:r>
            <a:r>
              <a:rPr lang="en-US" dirty="0"/>
              <a:t>Transactions on Computational Intelligence and AI in Games 2015, (Submitted for consideration)</a:t>
            </a:r>
          </a:p>
        </p:txBody>
      </p:sp>
    </p:spTree>
    <p:extLst>
      <p:ext uri="{BB962C8B-B14F-4D97-AF65-F5344CB8AC3E}">
        <p14:creationId xmlns:p14="http://schemas.microsoft.com/office/powerpoint/2010/main" val="3111289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Strategy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Example: StarCraft</a:t>
            </a:r>
          </a:p>
          <a:p>
            <a:pPr lvl="1"/>
            <a:r>
              <a:rPr lang="en-US" dirty="0"/>
              <a:t>Manage economy</a:t>
            </a:r>
          </a:p>
          <a:p>
            <a:pPr lvl="1"/>
            <a:r>
              <a:rPr lang="en-US" dirty="0"/>
              <a:t>Build an army</a:t>
            </a:r>
          </a:p>
          <a:p>
            <a:pPr lvl="1"/>
            <a:r>
              <a:rPr lang="en-US" dirty="0"/>
              <a:t>Many types of units</a:t>
            </a:r>
          </a:p>
          <a:p>
            <a:pPr lvl="2"/>
            <a:r>
              <a:rPr lang="en-US" dirty="0"/>
              <a:t>Different strengths and weaknesses</a:t>
            </a:r>
          </a:p>
          <a:p>
            <a:pPr lvl="2"/>
            <a:r>
              <a:rPr lang="en-US" dirty="0"/>
              <a:t>Finding the right mix is critical</a:t>
            </a:r>
          </a:p>
          <a:p>
            <a:pPr lvl="1"/>
            <a:r>
              <a:rPr lang="en-US" dirty="0"/>
              <a:t>Research upgrades</a:t>
            </a:r>
          </a:p>
          <a:p>
            <a:pPr lvl="1"/>
            <a:r>
              <a:rPr lang="en-US" dirty="0"/>
              <a:t>Destroy </a:t>
            </a:r>
            <a:r>
              <a:rPr lang="en-US" dirty="0" smtClean="0"/>
              <a:t>enemy</a:t>
            </a:r>
          </a:p>
          <a:p>
            <a:r>
              <a:rPr lang="en-US" dirty="0" smtClean="0"/>
              <a:t>More complex than most board games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 descr="S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981200"/>
            <a:ext cx="4876799" cy="36576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324600" y="2362200"/>
            <a:ext cx="1066800" cy="990600"/>
          </a:xfrm>
          <a:prstGeom prst="ellipse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76800" y="2324100"/>
            <a:ext cx="1066800" cy="990600"/>
          </a:xfrm>
          <a:prstGeom prst="ellipse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077200" y="2057400"/>
            <a:ext cx="838200" cy="1714500"/>
          </a:xfrm>
          <a:prstGeom prst="ellipse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81800" y="3657600"/>
            <a:ext cx="1066800" cy="990600"/>
          </a:xfrm>
          <a:prstGeom prst="ellipse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15200" y="2590800"/>
            <a:ext cx="533400" cy="533400"/>
          </a:xfrm>
          <a:prstGeom prst="ellipse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001000" y="3600450"/>
            <a:ext cx="304800" cy="342900"/>
          </a:xfrm>
          <a:prstGeom prst="ellipse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077200" y="3143250"/>
            <a:ext cx="304800" cy="342900"/>
          </a:xfrm>
          <a:prstGeom prst="ellipse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14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Contributions</a:t>
            </a:r>
          </a:p>
          <a:p>
            <a:pPr lvl="1"/>
            <a:r>
              <a:rPr lang="en-US" dirty="0" smtClean="0"/>
              <a:t>Used a </a:t>
            </a:r>
            <a:r>
              <a:rPr lang="en-US" dirty="0" err="1" smtClean="0"/>
              <a:t>coevolutionary</a:t>
            </a:r>
            <a:r>
              <a:rPr lang="en-US" dirty="0" smtClean="0"/>
              <a:t> approach to generating robust build-orders</a:t>
            </a:r>
          </a:p>
          <a:p>
            <a:pPr lvl="1"/>
            <a:r>
              <a:rPr lang="en-US" dirty="0" smtClean="0"/>
              <a:t>Show that coevolved build-orders learn from case-injection while maintaining robustness</a:t>
            </a:r>
          </a:p>
          <a:p>
            <a:pPr lvl="1"/>
            <a:r>
              <a:rPr lang="en-US" dirty="0" smtClean="0"/>
              <a:t>Show that coevolved build-orders benefit from branches and loops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419600" cy="4525963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FFFF"/>
                </a:solidFill>
              </a:rPr>
              <a:t>Conclusion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CAs are a </a:t>
            </a:r>
            <a:r>
              <a:rPr lang="en-US" dirty="0" smtClean="0">
                <a:solidFill>
                  <a:srgbClr val="FFFFFF"/>
                </a:solidFill>
              </a:rPr>
              <a:t>promising </a:t>
            </a:r>
            <a:r>
              <a:rPr lang="en-US" dirty="0">
                <a:solidFill>
                  <a:srgbClr val="FFFFFF"/>
                </a:solidFill>
              </a:rPr>
              <a:t>approach for finding RTS build-orders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Produces robust </a:t>
            </a:r>
            <a:r>
              <a:rPr lang="en-US" dirty="0" smtClean="0">
                <a:solidFill>
                  <a:srgbClr val="FFFFFF"/>
                </a:solidFill>
              </a:rPr>
              <a:t>build-orders</a:t>
            </a:r>
            <a:endParaRPr lang="en-US" dirty="0">
              <a:solidFill>
                <a:srgbClr val="FFFFFF"/>
              </a:solidFill>
            </a:endParaRPr>
          </a:p>
          <a:p>
            <a:pPr lvl="3"/>
            <a:r>
              <a:rPr lang="en-US" dirty="0">
                <a:solidFill>
                  <a:srgbClr val="FFFFFF"/>
                </a:solidFill>
              </a:rPr>
              <a:t>Can defeat multiple opponents</a:t>
            </a:r>
          </a:p>
          <a:p>
            <a:pPr lvl="3"/>
            <a:r>
              <a:rPr lang="en-US" dirty="0">
                <a:solidFill>
                  <a:srgbClr val="FFFFFF"/>
                </a:solidFill>
              </a:rPr>
              <a:t>Can defeat opponents not seen during </a:t>
            </a:r>
            <a:r>
              <a:rPr lang="en-US" dirty="0" smtClean="0">
                <a:solidFill>
                  <a:srgbClr val="FFFFFF"/>
                </a:solidFill>
              </a:rPr>
              <a:t>training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Learn from case-injection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Effectively utilizes branches and loops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Promising approach for similar problems</a:t>
            </a:r>
          </a:p>
          <a:p>
            <a:pPr lvl="2"/>
            <a:endParaRPr lang="en-US" dirty="0">
              <a:solidFill>
                <a:srgbClr val="FFFFFF"/>
              </a:solidFill>
            </a:endParaRPr>
          </a:p>
          <a:p>
            <a:pPr lvl="2"/>
            <a:endParaRPr lang="en-US" dirty="0">
              <a:solidFill>
                <a:srgbClr val="FFFFFF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Future Work</a:t>
            </a:r>
          </a:p>
          <a:p>
            <a:pPr lvl="1"/>
            <a:r>
              <a:rPr lang="en-US" sz="2800" dirty="0" smtClean="0">
                <a:solidFill>
                  <a:srgbClr val="FFFFFF"/>
                </a:solidFill>
              </a:rPr>
              <a:t>BOIL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Additional Units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Additional Conditions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Coevolve branch/loop scope size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Future-Future Work</a:t>
            </a:r>
          </a:p>
          <a:p>
            <a:pPr lvl="1"/>
            <a:r>
              <a:rPr lang="en-US" sz="2800" dirty="0" smtClean="0">
                <a:solidFill>
                  <a:srgbClr val="FFFFFF"/>
                </a:solidFill>
              </a:rPr>
              <a:t>Coevolve complete </a:t>
            </a:r>
            <a:r>
              <a:rPr lang="en-US" sz="2800" dirty="0">
                <a:solidFill>
                  <a:srgbClr val="FFFFFF"/>
                </a:solidFill>
              </a:rPr>
              <a:t>game </a:t>
            </a:r>
            <a:r>
              <a:rPr lang="en-US" sz="2800" dirty="0" smtClean="0">
                <a:solidFill>
                  <a:srgbClr val="FFFFFF"/>
                </a:solidFill>
              </a:rPr>
              <a:t>AI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Micromanagement*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Better opponent </a:t>
            </a:r>
            <a:r>
              <a:rPr lang="en-US" sz="2800" dirty="0" smtClean="0">
                <a:solidFill>
                  <a:srgbClr val="FFFFFF"/>
                </a:solidFill>
              </a:rPr>
              <a:t>modeling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Represent human player build-orders in BOIL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905933" y="6096000"/>
            <a:ext cx="7848600" cy="4572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 smtClean="0"/>
          </a:p>
          <a:p>
            <a:pPr algn="l"/>
            <a:r>
              <a:rPr lang="en-US" dirty="0" smtClean="0"/>
              <a:t>*Liu</a:t>
            </a:r>
            <a:r>
              <a:rPr lang="en-US" dirty="0"/>
              <a:t>, S.; Louis, S.; Ballinger, C., “Evolving effective micro behaviors in RTS game”,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Computational </a:t>
            </a:r>
            <a:r>
              <a:rPr lang="en-US" dirty="0"/>
              <a:t>Intelligence and Games (CIG), 2014 IEEE Conference 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research is supported by ONR grant N000014-12-C-0522.</a:t>
            </a:r>
          </a:p>
          <a:p>
            <a:pPr marL="228600" indent="-228600">
              <a:spcBef>
                <a:spcPts val="0"/>
              </a:spcBef>
              <a:buNone/>
            </a:pPr>
            <a:endParaRPr lang="en-US" dirty="0" smtClean="0"/>
          </a:p>
          <a:p>
            <a:pPr marL="228600" indent="-228600">
              <a:spcBef>
                <a:spcPts val="0"/>
              </a:spcBef>
            </a:pPr>
            <a:r>
              <a:rPr lang="en-US" dirty="0" smtClean="0"/>
              <a:t>More information (papers, movies)</a:t>
            </a:r>
          </a:p>
          <a:p>
            <a:pPr marL="557784" lvl="1" indent="-228600">
              <a:spcBef>
                <a:spcPts val="0"/>
              </a:spcBef>
            </a:pPr>
            <a:r>
              <a:rPr lang="en-US" dirty="0" smtClean="0">
                <a:hlinkClick r:id="rId3"/>
              </a:rPr>
              <a:t>caballinger@cse.unr.edu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hlinkClick r:id="rId4"/>
              </a:rPr>
              <a:t>http://www.cse.unr.edu/~caballinger</a:t>
            </a:r>
            <a:r>
              <a:rPr lang="en-US" dirty="0" smtClean="0"/>
              <a:t>)</a:t>
            </a:r>
          </a:p>
          <a:p>
            <a:pPr marL="557784" lvl="1" indent="-228600">
              <a:spcBef>
                <a:spcPts val="0"/>
              </a:spcBef>
            </a:pPr>
            <a:r>
              <a:rPr lang="en-US" dirty="0" smtClean="0">
                <a:hlinkClick r:id="rId5"/>
              </a:rPr>
              <a:t>sushil@cse.unr.edu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hlinkClick r:id="rId6"/>
              </a:rPr>
              <a:t>http://www.cse.unr.edu/~sushil</a:t>
            </a:r>
            <a:r>
              <a:rPr lang="en-US" dirty="0" smtClean="0"/>
              <a:t>)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1910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FFFFF"/>
                </a:solidFill>
              </a:rPr>
              <a:t>Liu, S.; Ballinger, C.; Louis, S.; "Player Identification from RTS Game Replays", Computers and Their Applications (CATA), 2013 28th International Conference on, 4-6 March 2013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FFFFF"/>
                </a:solidFill>
              </a:rPr>
              <a:t>Ballinger, C.; Louis, S., "Comparing Heuristic Search Methods for Finding Effective Real-Time Strategy Game Plans", IEEE Symposium Series on Computational Intelligence (SSCI) 2013, 16-19 April 2013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FFFFF"/>
                </a:solidFill>
              </a:rPr>
              <a:t>Ballinger, C.; Louis, S., "Comparing Coevolution, Genetic Algorithms, and Hill-Climbers for Finding Real-Time Strategy Game Plans", Genetic and Evolutionary Computation Conference (GECCO) 2013, 6-10 July 2013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FFFFF"/>
                </a:solidFill>
              </a:rPr>
              <a:t>Ballinger, C.; Louis, S., "Robustness of Coevolved Strategies in a Real-Time Strategy Game", IEEE Congress on Evolutionary Computation (CEC) 2013, 20-23 June </a:t>
            </a:r>
            <a:r>
              <a:rPr lang="en-US" sz="2800" dirty="0" smtClean="0">
                <a:solidFill>
                  <a:srgbClr val="FFFFFF"/>
                </a:solidFill>
              </a:rPr>
              <a:t>2013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100" dirty="0" smtClean="0">
                <a:solidFill>
                  <a:srgbClr val="FFFFFF"/>
                </a:solidFill>
              </a:rPr>
              <a:t>Liu, S.; Louis, S.; Ballinger, C., “Evolving </a:t>
            </a:r>
            <a:r>
              <a:rPr lang="en-US" sz="1100" dirty="0">
                <a:solidFill>
                  <a:srgbClr val="FFFFFF"/>
                </a:solidFill>
              </a:rPr>
              <a:t>effective micro behaviors in RTS </a:t>
            </a:r>
            <a:r>
              <a:rPr lang="en-US" sz="1100" dirty="0" smtClean="0">
                <a:solidFill>
                  <a:srgbClr val="FFFFFF"/>
                </a:solidFill>
              </a:rPr>
              <a:t>game”, Computational </a:t>
            </a:r>
            <a:r>
              <a:rPr lang="en-US" sz="1100" dirty="0">
                <a:solidFill>
                  <a:srgbClr val="FFFFFF"/>
                </a:solidFill>
              </a:rPr>
              <a:t>Intelligence and Games (CIG), 2014 IEEE Conference on, 1-8</a:t>
            </a:r>
            <a:endParaRPr lang="en-US" sz="1100" dirty="0" smtClean="0">
              <a:solidFill>
                <a:srgbClr val="FFFFFF"/>
              </a:solidFill>
            </a:endParaRPr>
          </a:p>
          <a:p>
            <a:r>
              <a:rPr lang="en-US" sz="1100" dirty="0" smtClean="0">
                <a:solidFill>
                  <a:srgbClr val="FFFFFF"/>
                </a:solidFill>
              </a:rPr>
              <a:t>Ballinger</a:t>
            </a:r>
            <a:r>
              <a:rPr lang="en-US" sz="1100" dirty="0">
                <a:solidFill>
                  <a:srgbClr val="FFFFFF"/>
                </a:solidFill>
              </a:rPr>
              <a:t>, C.; Louis, S., "Finding Robust Strategies to Defeat Specific Opponents Using Case-Injected Coevolution", </a:t>
            </a:r>
            <a:r>
              <a:rPr lang="en-US" sz="1100" dirty="0" smtClean="0">
                <a:solidFill>
                  <a:srgbClr val="FFFFFF"/>
                </a:solidFill>
              </a:rPr>
              <a:t>IEEE </a:t>
            </a:r>
            <a:r>
              <a:rPr lang="en-US" sz="1100" dirty="0">
                <a:solidFill>
                  <a:srgbClr val="FFFFFF"/>
                </a:solidFill>
              </a:rPr>
              <a:t>Conference on Computational Intelligence and Games (CIG) 2013, 11-13 August 2013</a:t>
            </a:r>
          </a:p>
          <a:p>
            <a:r>
              <a:rPr lang="en-US" sz="1100" dirty="0">
                <a:solidFill>
                  <a:srgbClr val="FFFFFF"/>
                </a:solidFill>
              </a:rPr>
              <a:t>Ballinger, C.; Louis, S., "Learning robust build-orders from previous opponents with coevolution," IEEE Conference on Computational Intelligence and Games (CIG</a:t>
            </a:r>
            <a:r>
              <a:rPr lang="en-US" sz="1100" dirty="0" smtClean="0">
                <a:solidFill>
                  <a:srgbClr val="FFFFFF"/>
                </a:solidFill>
              </a:rPr>
              <a:t>) 2014, </a:t>
            </a:r>
            <a:r>
              <a:rPr lang="en-US" sz="1100" dirty="0">
                <a:solidFill>
                  <a:srgbClr val="FFFFFF"/>
                </a:solidFill>
              </a:rPr>
              <a:t>vol., no., pp.1,8, 26-29 Aug. 2014</a:t>
            </a:r>
            <a:endParaRPr lang="en-US" sz="1100" dirty="0"/>
          </a:p>
          <a:p>
            <a:r>
              <a:rPr lang="en-US" sz="1100" dirty="0">
                <a:solidFill>
                  <a:srgbClr val="FFFFFF"/>
                </a:solidFill>
              </a:rPr>
              <a:t>Ballinger, C.; Louis, S.; Liu, </a:t>
            </a:r>
            <a:r>
              <a:rPr lang="en-US" sz="1100" dirty="0" err="1">
                <a:solidFill>
                  <a:srgbClr val="FFFFFF"/>
                </a:solidFill>
              </a:rPr>
              <a:t>S.“Coevolving</a:t>
            </a:r>
            <a:r>
              <a:rPr lang="en-US" sz="1100" dirty="0">
                <a:solidFill>
                  <a:srgbClr val="FFFFFF"/>
                </a:solidFill>
              </a:rPr>
              <a:t> Robust Build-Order Iterative Lists for Real-Time Strategy Games” IEEE Transactions on Computational Intelligence and AI in </a:t>
            </a:r>
            <a:r>
              <a:rPr lang="en-US" sz="1100" dirty="0" smtClean="0">
                <a:solidFill>
                  <a:srgbClr val="FFFFFF"/>
                </a:solidFill>
              </a:rPr>
              <a:t>Games 2015, </a:t>
            </a:r>
            <a:r>
              <a:rPr lang="en-US" sz="1100" dirty="0">
                <a:solidFill>
                  <a:srgbClr val="FFFFFF"/>
                </a:solidFill>
              </a:rPr>
              <a:t>(Submitted for consideration</a:t>
            </a:r>
            <a:r>
              <a:rPr lang="en-US" sz="1100" dirty="0" smtClean="0">
                <a:solidFill>
                  <a:srgbClr val="FFFFFF"/>
                </a:solidFill>
              </a:rPr>
              <a:t>)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47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286000"/>
          </a:xfrm>
        </p:spPr>
        <p:txBody>
          <a:bodyPr>
            <a:normAutofit fontScale="85000" lnSpcReduction="10000"/>
          </a:bodyPr>
          <a:lstStyle/>
          <a:p>
            <a:pPr marL="420624" lvl="1" indent="-384048">
              <a:buSzPct val="80000"/>
              <a:buFont typeface="Wingdings 2"/>
              <a:buChar char=""/>
            </a:pPr>
            <a:r>
              <a:rPr lang="en-US" dirty="0" smtClean="0"/>
              <a:t>An autonomous entity which observes through sensors, acts upon an environment using actuators, and directs its activity towards achieving goals. (Russell &amp; </a:t>
            </a:r>
            <a:r>
              <a:rPr lang="en-US" dirty="0" err="1" smtClean="0"/>
              <a:t>Norvig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games, typically act as a player trying to win</a:t>
            </a:r>
          </a:p>
          <a:p>
            <a:pPr lvl="1"/>
            <a:r>
              <a:rPr lang="en-US" dirty="0" smtClean="0"/>
              <a:t>Colloquially </a:t>
            </a:r>
            <a:r>
              <a:rPr lang="en-US" dirty="0"/>
              <a:t>called the “Game AI”</a:t>
            </a:r>
          </a:p>
          <a:p>
            <a:pPr lvl="2"/>
            <a:r>
              <a:rPr lang="en-US" dirty="0"/>
              <a:t>Commonly </a:t>
            </a:r>
            <a:r>
              <a:rPr lang="en-US" dirty="0" smtClean="0"/>
              <a:t>used for board </a:t>
            </a:r>
            <a:r>
              <a:rPr lang="en-US" dirty="0"/>
              <a:t>games and computer </a:t>
            </a:r>
            <a:r>
              <a:rPr lang="en-US" dirty="0" smtClean="0"/>
              <a:t>games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1026" name="Picture 2" descr="C:\Users\Chris\Desktop\play_chess_with_robot_by_cu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36056"/>
            <a:ext cx="4267200" cy="256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36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600200" y="1752600"/>
            <a:ext cx="2362200" cy="480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905000" y="2209800"/>
            <a:ext cx="8382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C0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905000" y="3048000"/>
            <a:ext cx="8382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C1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905000" y="3886200"/>
            <a:ext cx="8382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905000" y="5562600"/>
            <a:ext cx="8382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Cn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905000" y="4724400"/>
            <a:ext cx="8382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 . 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705600" y="1981200"/>
            <a:ext cx="1600200" cy="45719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Evaluator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743200" y="2438400"/>
            <a:ext cx="3962400" cy="0"/>
          </a:xfrm>
          <a:prstGeom prst="straightConnector1">
            <a:avLst/>
          </a:prstGeom>
          <a:ln w="63500" cap="flat">
            <a:solidFill>
              <a:schemeClr val="accent1">
                <a:lumMod val="50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581400" y="2743200"/>
            <a:ext cx="3124200" cy="0"/>
          </a:xfrm>
          <a:prstGeom prst="straightConnector1">
            <a:avLst/>
          </a:prstGeom>
          <a:ln w="63500" cap="flat">
            <a:solidFill>
              <a:srgbClr val="C00000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2743200" y="2221089"/>
            <a:ext cx="8382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133600" y="1828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924300" y="2057400"/>
            <a:ext cx="255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Evaluate Chromosome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346222" y="2819399"/>
            <a:ext cx="174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Assign Fitness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743200" y="3265311"/>
            <a:ext cx="3962400" cy="0"/>
          </a:xfrm>
          <a:prstGeom prst="straightConnector1">
            <a:avLst/>
          </a:prstGeom>
          <a:ln w="63500" cap="flat">
            <a:solidFill>
              <a:schemeClr val="accent1">
                <a:lumMod val="50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3581400" y="3570111"/>
            <a:ext cx="3124200" cy="0"/>
          </a:xfrm>
          <a:prstGeom prst="straightConnector1">
            <a:avLst/>
          </a:prstGeom>
          <a:ln w="63500" cap="flat">
            <a:solidFill>
              <a:srgbClr val="C00000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2743200" y="3048000"/>
            <a:ext cx="8382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F1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743200" y="4103511"/>
            <a:ext cx="3962400" cy="0"/>
          </a:xfrm>
          <a:prstGeom prst="straightConnector1">
            <a:avLst/>
          </a:prstGeom>
          <a:ln w="63500" cap="flat">
            <a:solidFill>
              <a:schemeClr val="accent1">
                <a:lumMod val="50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3581400" y="4408311"/>
            <a:ext cx="3124200" cy="0"/>
          </a:xfrm>
          <a:prstGeom prst="straightConnector1">
            <a:avLst/>
          </a:prstGeom>
          <a:ln w="63500" cap="flat">
            <a:solidFill>
              <a:srgbClr val="C00000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2743200" y="3886200"/>
            <a:ext cx="8382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F2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743200" y="5779911"/>
            <a:ext cx="3962400" cy="0"/>
          </a:xfrm>
          <a:prstGeom prst="straightConnector1">
            <a:avLst/>
          </a:prstGeom>
          <a:ln w="63500" cap="flat">
            <a:solidFill>
              <a:schemeClr val="accent1">
                <a:lumMod val="50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3581400" y="6084711"/>
            <a:ext cx="3124200" cy="0"/>
          </a:xfrm>
          <a:prstGeom prst="straightConnector1">
            <a:avLst/>
          </a:prstGeom>
          <a:ln w="63500" cap="flat">
            <a:solidFill>
              <a:srgbClr val="C00000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2743200" y="5562600"/>
            <a:ext cx="8382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Fn</a:t>
            </a:r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743200" y="4941711"/>
            <a:ext cx="3962400" cy="0"/>
          </a:xfrm>
          <a:prstGeom prst="straightConnector1">
            <a:avLst/>
          </a:prstGeom>
          <a:ln w="63500" cap="flat">
            <a:solidFill>
              <a:schemeClr val="accent1">
                <a:lumMod val="50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3581400" y="5246511"/>
            <a:ext cx="3124200" cy="0"/>
          </a:xfrm>
          <a:prstGeom prst="straightConnector1">
            <a:avLst/>
          </a:prstGeom>
          <a:ln w="63500" cap="flat">
            <a:solidFill>
              <a:srgbClr val="C00000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2743200" y="4724400"/>
            <a:ext cx="8382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762000"/>
          </a:xfrm>
        </p:spPr>
        <p:txBody>
          <a:bodyPr/>
          <a:lstStyle/>
          <a:p>
            <a:pPr marL="420624" lvl="2" indent="-384048"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dirty="0"/>
              <a:t>Assign a fitness to all chromosomes in the </a:t>
            </a:r>
            <a:r>
              <a:rPr lang="en-US" dirty="0" smtClean="0"/>
              <a:t>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86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7" grpId="0"/>
      <p:bldP spid="38" grpId="0"/>
      <p:bldP spid="44" grpId="0" animBg="1"/>
      <p:bldP spid="47" grpId="0" animBg="1"/>
      <p:bldP spid="50" grpId="0" animBg="1"/>
      <p:bldP spid="5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534400" cy="1295400"/>
          </a:xfrm>
        </p:spPr>
        <p:txBody>
          <a:bodyPr numCol="1">
            <a:normAutofit fontScale="92500" lnSpcReduction="10000"/>
          </a:bodyPr>
          <a:lstStyle/>
          <a:p>
            <a:r>
              <a:rPr lang="en-US" dirty="0" smtClean="0"/>
              <a:t>A method for selecting which chromosomes we should select for crossover, and how often.</a:t>
            </a:r>
          </a:p>
          <a:p>
            <a:pPr lvl="1"/>
            <a:r>
              <a:rPr lang="en-US" dirty="0" smtClean="0"/>
              <a:t>Roulette Wheel Selection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57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3306233" y="2971800"/>
            <a:ext cx="2743200" cy="2683849"/>
            <a:chOff x="3505200" y="2726351"/>
            <a:chExt cx="2743200" cy="2683849"/>
          </a:xfrm>
        </p:grpSpPr>
        <p:grpSp>
          <p:nvGrpSpPr>
            <p:cNvPr id="37" name="Group 36"/>
            <p:cNvGrpSpPr/>
            <p:nvPr/>
          </p:nvGrpSpPr>
          <p:grpSpPr>
            <a:xfrm>
              <a:off x="3505200" y="2743200"/>
              <a:ext cx="2743200" cy="2667000"/>
              <a:chOff x="3505200" y="2362200"/>
              <a:chExt cx="2743200" cy="2667000"/>
            </a:xfrm>
          </p:grpSpPr>
          <p:sp>
            <p:nvSpPr>
              <p:cNvPr id="28" name="Pie 27"/>
              <p:cNvSpPr/>
              <p:nvPr/>
            </p:nvSpPr>
            <p:spPr>
              <a:xfrm>
                <a:off x="3505200" y="2362200"/>
                <a:ext cx="2743200" cy="2667000"/>
              </a:xfrm>
              <a:prstGeom prst="pie">
                <a:avLst>
                  <a:gd name="adj1" fmla="val 10840920"/>
                  <a:gd name="adj2" fmla="val 1620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Pie 31"/>
              <p:cNvSpPr/>
              <p:nvPr/>
            </p:nvSpPr>
            <p:spPr>
              <a:xfrm>
                <a:off x="3505200" y="2362200"/>
                <a:ext cx="2743200" cy="2667000"/>
              </a:xfrm>
              <a:prstGeom prst="pie">
                <a:avLst>
                  <a:gd name="adj1" fmla="val 1628278"/>
                  <a:gd name="adj2" fmla="val 10803805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Pie 33"/>
              <p:cNvSpPr/>
              <p:nvPr/>
            </p:nvSpPr>
            <p:spPr>
              <a:xfrm>
                <a:off x="3505200" y="2362200"/>
                <a:ext cx="2743200" cy="2667000"/>
              </a:xfrm>
              <a:prstGeom prst="pie">
                <a:avLst>
                  <a:gd name="adj1" fmla="val 16215817"/>
                  <a:gd name="adj2" fmla="val 16996200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Pie 34"/>
              <p:cNvSpPr/>
              <p:nvPr/>
            </p:nvSpPr>
            <p:spPr>
              <a:xfrm>
                <a:off x="3505200" y="2362200"/>
                <a:ext cx="2743200" cy="2667000"/>
              </a:xfrm>
              <a:prstGeom prst="pie">
                <a:avLst>
                  <a:gd name="adj1" fmla="val 17044994"/>
                  <a:gd name="adj2" fmla="val 1566725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4114800" y="3352800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F0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479387" y="4387334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F1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77533" y="3505200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F2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770967" y="2726351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Fn</a:t>
              </a:r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379049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70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Crossover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31333" y="3505200"/>
            <a:ext cx="668867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00200" y="3505200"/>
            <a:ext cx="668867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69067" y="3505200"/>
            <a:ext cx="668867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37934" y="3505200"/>
            <a:ext cx="668867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606801" y="3505200"/>
            <a:ext cx="668867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342465" y="3505200"/>
            <a:ext cx="668867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011332" y="3505200"/>
            <a:ext cx="668867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80199" y="3505200"/>
            <a:ext cx="668867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349066" y="3505200"/>
            <a:ext cx="668867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017933" y="3505200"/>
            <a:ext cx="668867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31333" y="3505200"/>
            <a:ext cx="668867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600200" y="3505200"/>
            <a:ext cx="668867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269067" y="3505200"/>
            <a:ext cx="668867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937934" y="3505200"/>
            <a:ext cx="668867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606801" y="3505200"/>
            <a:ext cx="668867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342465" y="3505200"/>
            <a:ext cx="668867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011332" y="3505200"/>
            <a:ext cx="668867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680199" y="3505200"/>
            <a:ext cx="668867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349066" y="3505200"/>
            <a:ext cx="668867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8017933" y="3505200"/>
            <a:ext cx="668867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652225" y="2988707"/>
            <a:ext cx="2359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Randomly Select Index</a:t>
            </a:r>
            <a:endParaRPr lang="en-US" dirty="0"/>
          </a:p>
        </p:txBody>
      </p:sp>
      <p:sp>
        <p:nvSpPr>
          <p:cNvPr id="29" name="Down Arrow 28"/>
          <p:cNvSpPr/>
          <p:nvPr/>
        </p:nvSpPr>
        <p:spPr>
          <a:xfrm>
            <a:off x="2043289" y="2590800"/>
            <a:ext cx="471311" cy="9144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6462889" y="2590800"/>
            <a:ext cx="471311" cy="9144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043289" y="4343400"/>
            <a:ext cx="156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Parent 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057400" y="6107668"/>
            <a:ext cx="156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Child 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589888" y="4343400"/>
            <a:ext cx="156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Parent 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589888" y="6107668"/>
            <a:ext cx="156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Child 2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603501" y="4191000"/>
            <a:ext cx="4406899" cy="9906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590800" y="4191000"/>
            <a:ext cx="4423833" cy="9906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467600" cy="4525963"/>
          </a:xfrm>
        </p:spPr>
        <p:txBody>
          <a:bodyPr/>
          <a:lstStyle/>
          <a:p>
            <a:pPr marL="420624" lvl="2" indent="-384048"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dirty="0"/>
              <a:t>A method to exchange information between two chromosomes (parents), attempting to produce more effective chromosomes (children)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8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-0.00504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00313 0.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2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0.48195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7" y="12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48386 0.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84" y="12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0.48577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88" y="12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-0.48004 0.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125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-0.48195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7" y="12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48368 0.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84" y="125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-0.00225 0.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25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00416 0.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4" grpId="0"/>
      <p:bldP spid="3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486400" y="4419600"/>
            <a:ext cx="668867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505200" y="4419600"/>
            <a:ext cx="668867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819400" y="2895600"/>
            <a:ext cx="668867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486400" y="2133600"/>
            <a:ext cx="668867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19400" y="2133600"/>
            <a:ext cx="668867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88267" y="2133600"/>
            <a:ext cx="668867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57134" y="2133600"/>
            <a:ext cx="668867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26001" y="2133600"/>
            <a:ext cx="668867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86400" y="2133600"/>
            <a:ext cx="668867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19400" y="2895600"/>
            <a:ext cx="668867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488267" y="2895600"/>
            <a:ext cx="668867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157134" y="2895600"/>
            <a:ext cx="668867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26001" y="2895600"/>
            <a:ext cx="668867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494868" y="2895600"/>
            <a:ext cx="668867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827865" y="3657600"/>
            <a:ext cx="668867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496732" y="3657600"/>
            <a:ext cx="668867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165599" y="3657600"/>
            <a:ext cx="668867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834466" y="3657600"/>
            <a:ext cx="668867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503333" y="3657600"/>
            <a:ext cx="668867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819400" y="5181600"/>
            <a:ext cx="668867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488267" y="5181600"/>
            <a:ext cx="668867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157134" y="5181600"/>
            <a:ext cx="668867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826001" y="5181600"/>
            <a:ext cx="668867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494868" y="5181600"/>
            <a:ext cx="668867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827865" y="4419600"/>
            <a:ext cx="668867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505200" y="4419600"/>
            <a:ext cx="668867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165599" y="4419600"/>
            <a:ext cx="668867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834466" y="4419600"/>
            <a:ext cx="668867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486400" y="4419600"/>
            <a:ext cx="668867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3810000" y="6019800"/>
            <a:ext cx="1295400" cy="381000"/>
            <a:chOff x="6705600" y="3581400"/>
            <a:chExt cx="1295400" cy="381000"/>
          </a:xfrm>
        </p:grpSpPr>
        <p:sp>
          <p:nvSpPr>
            <p:cNvPr id="39" name="Oval 38"/>
            <p:cNvSpPr/>
            <p:nvPr/>
          </p:nvSpPr>
          <p:spPr>
            <a:xfrm>
              <a:off x="6705600" y="3581400"/>
              <a:ext cx="381000" cy="381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162800" y="3581400"/>
              <a:ext cx="381000" cy="381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7620000" y="3581400"/>
              <a:ext cx="381000" cy="381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4525963"/>
          </a:xfrm>
        </p:spPr>
        <p:txBody>
          <a:bodyPr/>
          <a:lstStyle/>
          <a:p>
            <a:pPr marL="420624" lvl="2" indent="-384048"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dirty="0"/>
              <a:t>A method to make sure certain patterns/capabilities do not permanently go extinct in the entire </a:t>
            </a:r>
            <a:r>
              <a:rPr lang="en-US" dirty="0" smtClean="0"/>
              <a:t>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19845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1FF1F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1FF1F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1FF1F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1FF1F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8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Strategy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2971799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Much more complex than board games</a:t>
            </a:r>
          </a:p>
          <a:p>
            <a:r>
              <a:rPr lang="en-US" sz="2800" dirty="0">
                <a:solidFill>
                  <a:srgbClr val="FFFFFF"/>
                </a:solidFill>
              </a:rPr>
              <a:t>Number of board states is orders of magnitude larger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(10</a:t>
            </a:r>
            <a:r>
              <a:rPr lang="en-US" baseline="30000" dirty="0">
                <a:solidFill>
                  <a:srgbClr val="FFFFFF"/>
                </a:solidFill>
              </a:rPr>
              <a:t>50</a:t>
            </a:r>
            <a:r>
              <a:rPr lang="en-US" dirty="0">
                <a:solidFill>
                  <a:srgbClr val="FFFFFF"/>
                </a:solidFill>
              </a:rPr>
              <a:t>)</a:t>
            </a:r>
            <a:r>
              <a:rPr lang="en-US" baseline="30000" dirty="0">
                <a:solidFill>
                  <a:srgbClr val="FFFFFF"/>
                </a:solidFill>
              </a:rPr>
              <a:t>36,000</a:t>
            </a:r>
            <a:r>
              <a:rPr lang="en-US" dirty="0">
                <a:solidFill>
                  <a:srgbClr val="FFFFFF"/>
                </a:solidFill>
              </a:rPr>
              <a:t>  to (10</a:t>
            </a:r>
            <a:r>
              <a:rPr lang="en-US" baseline="30000" dirty="0">
                <a:solidFill>
                  <a:srgbClr val="FFFFFF"/>
                </a:solidFill>
              </a:rPr>
              <a:t>200</a:t>
            </a:r>
            <a:r>
              <a:rPr lang="en-US" dirty="0">
                <a:solidFill>
                  <a:srgbClr val="FFFFFF"/>
                </a:solidFill>
              </a:rPr>
              <a:t>)</a:t>
            </a:r>
            <a:r>
              <a:rPr lang="en-US" baseline="30000" dirty="0">
                <a:solidFill>
                  <a:srgbClr val="FFFFFF"/>
                </a:solidFill>
              </a:rPr>
              <a:t>36,000 </a:t>
            </a:r>
            <a:r>
              <a:rPr lang="en-US" dirty="0">
                <a:solidFill>
                  <a:srgbClr val="FFFFFF"/>
                </a:solidFill>
              </a:rPr>
              <a:t> for an entire game match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Gameplay different from board games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Two categories of problems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Micromanagement</a:t>
            </a:r>
          </a:p>
          <a:p>
            <a:pPr lvl="2"/>
            <a:r>
              <a:rPr lang="en-US" dirty="0" err="1">
                <a:solidFill>
                  <a:srgbClr val="FFFFFF"/>
                </a:solidFill>
              </a:rPr>
              <a:t>Macromanagement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59326"/>
              </p:ext>
            </p:extLst>
          </p:nvPr>
        </p:nvGraphicFramePr>
        <p:xfrm>
          <a:off x="1524000" y="44704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RTS Games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Board Games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Simultaneous</a:t>
                      </a:r>
                      <a:r>
                        <a:rPr lang="en-US" baseline="0" dirty="0" smtClean="0"/>
                        <a:t> Moves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Turn-based Moves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Durative 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Instant Actions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Partially</a:t>
                      </a:r>
                      <a:r>
                        <a:rPr lang="en-US" baseline="0" dirty="0" smtClean="0"/>
                        <a:t> Observable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Fully Observable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Non-deterministic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Determinist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059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609600"/>
          </a:xfrm>
        </p:spPr>
        <p:txBody>
          <a:bodyPr>
            <a:normAutofit fontScale="85000" lnSpcReduction="10000"/>
          </a:bodyPr>
          <a:lstStyle/>
          <a:p>
            <a:pPr marL="420624" lvl="2" indent="-384048"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dirty="0" smtClean="0"/>
              <a:t> </a:t>
            </a:r>
            <a:r>
              <a:rPr lang="en-US" dirty="0"/>
              <a:t>All Children become the Parents for the start of the next generation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600200" y="1752600"/>
            <a:ext cx="2362200" cy="480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743200" y="2221089"/>
            <a:ext cx="8382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81200" y="16764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Old Population</a:t>
            </a:r>
          </a:p>
          <a:p>
            <a:pPr algn="ctr"/>
            <a:r>
              <a:rPr lang="en-US" sz="1600" dirty="0" smtClean="0"/>
              <a:t>(Parents)</a:t>
            </a:r>
            <a:endParaRPr lang="en-US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2743200" y="3048000"/>
            <a:ext cx="8382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F1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743200" y="3886200"/>
            <a:ext cx="8382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F2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2743200" y="5562600"/>
            <a:ext cx="8382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Fn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743200" y="4724400"/>
            <a:ext cx="8382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5562600" y="1752600"/>
            <a:ext cx="2362200" cy="4800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867400" y="2209800"/>
            <a:ext cx="8382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C0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5867400" y="3048000"/>
            <a:ext cx="8382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C1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5867400" y="3886200"/>
            <a:ext cx="8382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5867400" y="5562600"/>
            <a:ext cx="8382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Cn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5867400" y="4724400"/>
            <a:ext cx="8382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 . .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943600" y="16764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New Population</a:t>
            </a:r>
          </a:p>
          <a:p>
            <a:pPr algn="ctr"/>
            <a:r>
              <a:rPr lang="en-US" sz="1600" dirty="0" smtClean="0"/>
              <a:t>(Children)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1905000" y="3886200"/>
            <a:ext cx="8382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905000" y="5562600"/>
            <a:ext cx="8382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Cn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1905000" y="2209800"/>
            <a:ext cx="8382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C0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1905000" y="3048000"/>
            <a:ext cx="8382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C1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905000" y="4724400"/>
            <a:ext cx="8382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 . .</a:t>
            </a:r>
            <a:endParaRPr lang="en-US" dirty="0"/>
          </a:p>
        </p:txBody>
      </p:sp>
      <p:graphicFrame>
        <p:nvGraphicFramePr>
          <p:cNvPr id="30" name="Content Placeholder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57655"/>
              </p:ext>
            </p:extLst>
          </p:nvPr>
        </p:nvGraphicFramePr>
        <p:xfrm>
          <a:off x="990600" y="1600200"/>
          <a:ext cx="4191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6" name="Rounded Rectangle 45"/>
          <p:cNvSpPr/>
          <p:nvPr/>
        </p:nvSpPr>
        <p:spPr>
          <a:xfrm>
            <a:off x="952500" y="3238500"/>
            <a:ext cx="1295400" cy="91440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2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9278E-7 L 0.15833 -0.1498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74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9" grpId="0" animBg="1"/>
      <p:bldP spid="10" grpId="0" animBg="1"/>
      <p:bldP spid="33" grpId="0" animBg="1"/>
      <p:bldP spid="34" grpId="0" animBg="1"/>
      <p:bldP spid="11" grpId="0" animBg="1"/>
      <p:bldGraphic spid="30" grpId="0">
        <p:bldAsOne/>
      </p:bldGraphic>
      <p:bldP spid="46" grpId="0" animBg="1"/>
      <p:bldP spid="46" grpId="1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6553200" y="3429000"/>
            <a:ext cx="1905000" cy="30776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Differences </a:t>
            </a:r>
            <a:r>
              <a:rPr lang="en-US" dirty="0"/>
              <a:t>between our </a:t>
            </a:r>
            <a:r>
              <a:rPr lang="en-US" dirty="0" smtClean="0"/>
              <a:t>GA and CA?</a:t>
            </a:r>
          </a:p>
          <a:p>
            <a:pPr lvl="1"/>
            <a:r>
              <a:rPr lang="en-US" dirty="0" smtClean="0"/>
              <a:t>GA: Population plays against the same hand-tuned baselines every generation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1600200" y="3399367"/>
            <a:ext cx="1524000" cy="30776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1905000" y="3856567"/>
            <a:ext cx="8382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C0</a:t>
            </a:r>
            <a:endParaRPr lang="en-US" dirty="0"/>
          </a:p>
        </p:txBody>
      </p:sp>
      <p:sp>
        <p:nvSpPr>
          <p:cNvPr id="57" name="Rounded Rectangle 56"/>
          <p:cNvSpPr/>
          <p:nvPr/>
        </p:nvSpPr>
        <p:spPr>
          <a:xfrm>
            <a:off x="1905000" y="4694767"/>
            <a:ext cx="8382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C1</a:t>
            </a:r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1905000" y="5532967"/>
            <a:ext cx="8382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Cn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705600" y="4038600"/>
            <a:ext cx="1600200" cy="6095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Build-Order 1</a:t>
            </a:r>
          </a:p>
        </p:txBody>
      </p:sp>
      <p:cxnSp>
        <p:nvCxnSpPr>
          <p:cNvPr id="62" name="Straight Arrow Connector 61"/>
          <p:cNvCxnSpPr>
            <a:stCxn id="56" idx="3"/>
            <a:endCxn id="61" idx="1"/>
          </p:cNvCxnSpPr>
          <p:nvPr/>
        </p:nvCxnSpPr>
        <p:spPr>
          <a:xfrm>
            <a:off x="2743200" y="4237567"/>
            <a:ext cx="3962400" cy="105833"/>
          </a:xfrm>
          <a:prstGeom prst="straightConnector1">
            <a:avLst/>
          </a:prstGeom>
          <a:ln w="63500" cap="flat">
            <a:solidFill>
              <a:schemeClr val="accent1">
                <a:lumMod val="50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714500" y="3429000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cxnSp>
        <p:nvCxnSpPr>
          <p:cNvPr id="68" name="Straight Arrow Connector 67"/>
          <p:cNvCxnSpPr>
            <a:stCxn id="57" idx="3"/>
            <a:endCxn id="61" idx="1"/>
          </p:cNvCxnSpPr>
          <p:nvPr/>
        </p:nvCxnSpPr>
        <p:spPr>
          <a:xfrm flipV="1">
            <a:off x="2743200" y="4343400"/>
            <a:ext cx="3962400" cy="732367"/>
          </a:xfrm>
          <a:prstGeom prst="straightConnector1">
            <a:avLst/>
          </a:prstGeom>
          <a:ln w="63500" cap="flat">
            <a:solidFill>
              <a:schemeClr val="accent1">
                <a:lumMod val="50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8" idx="3"/>
            <a:endCxn id="61" idx="1"/>
          </p:cNvCxnSpPr>
          <p:nvPr/>
        </p:nvCxnSpPr>
        <p:spPr>
          <a:xfrm flipV="1">
            <a:off x="2743200" y="4343400"/>
            <a:ext cx="3962400" cy="1570567"/>
          </a:xfrm>
          <a:prstGeom prst="straightConnector1">
            <a:avLst/>
          </a:prstGeom>
          <a:ln w="63500" cap="flat">
            <a:solidFill>
              <a:schemeClr val="accent1">
                <a:lumMod val="50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56" idx="3"/>
            <a:endCxn id="110" idx="1"/>
          </p:cNvCxnSpPr>
          <p:nvPr/>
        </p:nvCxnSpPr>
        <p:spPr>
          <a:xfrm>
            <a:off x="2743200" y="4237567"/>
            <a:ext cx="3962400" cy="944034"/>
          </a:xfrm>
          <a:prstGeom prst="straightConnector1">
            <a:avLst/>
          </a:prstGeom>
          <a:ln w="63500" cap="flat">
            <a:solidFill>
              <a:schemeClr val="accent1">
                <a:lumMod val="75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57" idx="3"/>
            <a:endCxn id="110" idx="1"/>
          </p:cNvCxnSpPr>
          <p:nvPr/>
        </p:nvCxnSpPr>
        <p:spPr>
          <a:xfrm>
            <a:off x="2743200" y="5075767"/>
            <a:ext cx="3962400" cy="105834"/>
          </a:xfrm>
          <a:prstGeom prst="straightConnector1">
            <a:avLst/>
          </a:prstGeom>
          <a:ln w="63500" cap="flat">
            <a:solidFill>
              <a:schemeClr val="accent1">
                <a:lumMod val="75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58" idx="3"/>
            <a:endCxn id="110" idx="1"/>
          </p:cNvCxnSpPr>
          <p:nvPr/>
        </p:nvCxnSpPr>
        <p:spPr>
          <a:xfrm flipV="1">
            <a:off x="2743200" y="5181601"/>
            <a:ext cx="3962400" cy="732366"/>
          </a:xfrm>
          <a:prstGeom prst="straightConnector1">
            <a:avLst/>
          </a:prstGeom>
          <a:ln w="63500" cap="flat">
            <a:solidFill>
              <a:schemeClr val="accent1">
                <a:lumMod val="75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57" idx="3"/>
            <a:endCxn id="111" idx="1"/>
          </p:cNvCxnSpPr>
          <p:nvPr/>
        </p:nvCxnSpPr>
        <p:spPr>
          <a:xfrm>
            <a:off x="2743200" y="5075767"/>
            <a:ext cx="3962400" cy="944034"/>
          </a:xfrm>
          <a:prstGeom prst="straightConnector1">
            <a:avLst/>
          </a:prstGeom>
          <a:ln w="63500" cap="flat">
            <a:solidFill>
              <a:schemeClr val="accent1">
                <a:lumMod val="60000"/>
                <a:lumOff val="40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56" idx="3"/>
            <a:endCxn id="111" idx="1"/>
          </p:cNvCxnSpPr>
          <p:nvPr/>
        </p:nvCxnSpPr>
        <p:spPr>
          <a:xfrm>
            <a:off x="2743200" y="4237567"/>
            <a:ext cx="3962400" cy="1782234"/>
          </a:xfrm>
          <a:prstGeom prst="straightConnector1">
            <a:avLst/>
          </a:prstGeom>
          <a:ln w="63500" cap="flat">
            <a:solidFill>
              <a:schemeClr val="accent1">
                <a:lumMod val="60000"/>
                <a:lumOff val="40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58" idx="3"/>
            <a:endCxn id="111" idx="1"/>
          </p:cNvCxnSpPr>
          <p:nvPr/>
        </p:nvCxnSpPr>
        <p:spPr>
          <a:xfrm>
            <a:off x="2743200" y="5913967"/>
            <a:ext cx="3962400" cy="105834"/>
          </a:xfrm>
          <a:prstGeom prst="straightConnector1">
            <a:avLst/>
          </a:prstGeom>
          <a:ln w="63500" cap="flat">
            <a:solidFill>
              <a:schemeClr val="accent1">
                <a:lumMod val="60000"/>
                <a:lumOff val="40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6705600" y="4876801"/>
            <a:ext cx="1600200" cy="6095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Build-Order 2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6705600" y="5715001"/>
            <a:ext cx="1600200" cy="6095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Build-Order 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3962400" y="338666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Generation 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705600" y="3429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Teachset</a:t>
            </a:r>
            <a:endParaRPr lang="en-US" dirty="0" smtClean="0"/>
          </a:p>
          <a:p>
            <a:pPr algn="ctr"/>
            <a:r>
              <a:rPr lang="en-US" dirty="0" smtClean="0"/>
              <a:t>(Evaluators)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80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6553200" y="3429000"/>
            <a:ext cx="1905000" cy="30776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Differences </a:t>
            </a:r>
            <a:r>
              <a:rPr lang="en-US" dirty="0"/>
              <a:t>between our </a:t>
            </a:r>
            <a:r>
              <a:rPr lang="en-US" dirty="0" smtClean="0"/>
              <a:t>GA and CA?</a:t>
            </a:r>
          </a:p>
          <a:p>
            <a:pPr lvl="1"/>
            <a:r>
              <a:rPr lang="en-US" dirty="0" smtClean="0"/>
              <a:t>GA: Population plays against the same hand-tuned baselines every generation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1600200" y="3399367"/>
            <a:ext cx="1524000" cy="30776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1905000" y="3856567"/>
            <a:ext cx="8382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C0</a:t>
            </a:r>
            <a:endParaRPr lang="en-US" dirty="0"/>
          </a:p>
        </p:txBody>
      </p:sp>
      <p:sp>
        <p:nvSpPr>
          <p:cNvPr id="57" name="Rounded Rectangle 56"/>
          <p:cNvSpPr/>
          <p:nvPr/>
        </p:nvSpPr>
        <p:spPr>
          <a:xfrm>
            <a:off x="1905000" y="4694767"/>
            <a:ext cx="8382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C1</a:t>
            </a:r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1905000" y="5532967"/>
            <a:ext cx="8382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Cn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705600" y="4038600"/>
            <a:ext cx="1600200" cy="6095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Build-Order 1</a:t>
            </a:r>
          </a:p>
        </p:txBody>
      </p:sp>
      <p:cxnSp>
        <p:nvCxnSpPr>
          <p:cNvPr id="62" name="Straight Arrow Connector 61"/>
          <p:cNvCxnSpPr>
            <a:stCxn id="56" idx="3"/>
            <a:endCxn id="61" idx="1"/>
          </p:cNvCxnSpPr>
          <p:nvPr/>
        </p:nvCxnSpPr>
        <p:spPr>
          <a:xfrm>
            <a:off x="2743200" y="4237567"/>
            <a:ext cx="3962400" cy="105833"/>
          </a:xfrm>
          <a:prstGeom prst="straightConnector1">
            <a:avLst/>
          </a:prstGeom>
          <a:ln w="63500" cap="flat">
            <a:solidFill>
              <a:schemeClr val="accent1">
                <a:lumMod val="50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714500" y="3429000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cxnSp>
        <p:nvCxnSpPr>
          <p:cNvPr id="68" name="Straight Arrow Connector 67"/>
          <p:cNvCxnSpPr>
            <a:stCxn id="57" idx="3"/>
            <a:endCxn id="61" idx="1"/>
          </p:cNvCxnSpPr>
          <p:nvPr/>
        </p:nvCxnSpPr>
        <p:spPr>
          <a:xfrm flipV="1">
            <a:off x="2743200" y="4343400"/>
            <a:ext cx="3962400" cy="732367"/>
          </a:xfrm>
          <a:prstGeom prst="straightConnector1">
            <a:avLst/>
          </a:prstGeom>
          <a:ln w="63500" cap="flat">
            <a:solidFill>
              <a:schemeClr val="accent1">
                <a:lumMod val="50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8" idx="3"/>
            <a:endCxn id="61" idx="1"/>
          </p:cNvCxnSpPr>
          <p:nvPr/>
        </p:nvCxnSpPr>
        <p:spPr>
          <a:xfrm flipV="1">
            <a:off x="2743200" y="4343400"/>
            <a:ext cx="3962400" cy="1570567"/>
          </a:xfrm>
          <a:prstGeom prst="straightConnector1">
            <a:avLst/>
          </a:prstGeom>
          <a:ln w="63500" cap="flat">
            <a:solidFill>
              <a:schemeClr val="accent1">
                <a:lumMod val="50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56" idx="3"/>
            <a:endCxn id="110" idx="1"/>
          </p:cNvCxnSpPr>
          <p:nvPr/>
        </p:nvCxnSpPr>
        <p:spPr>
          <a:xfrm>
            <a:off x="2743200" y="4237567"/>
            <a:ext cx="3962400" cy="944034"/>
          </a:xfrm>
          <a:prstGeom prst="straightConnector1">
            <a:avLst/>
          </a:prstGeom>
          <a:ln w="63500" cap="flat">
            <a:solidFill>
              <a:schemeClr val="accent1">
                <a:lumMod val="75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57" idx="3"/>
            <a:endCxn id="110" idx="1"/>
          </p:cNvCxnSpPr>
          <p:nvPr/>
        </p:nvCxnSpPr>
        <p:spPr>
          <a:xfrm>
            <a:off x="2743200" y="5075767"/>
            <a:ext cx="3962400" cy="105834"/>
          </a:xfrm>
          <a:prstGeom prst="straightConnector1">
            <a:avLst/>
          </a:prstGeom>
          <a:ln w="63500" cap="flat">
            <a:solidFill>
              <a:schemeClr val="accent1">
                <a:lumMod val="75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58" idx="3"/>
            <a:endCxn id="110" idx="1"/>
          </p:cNvCxnSpPr>
          <p:nvPr/>
        </p:nvCxnSpPr>
        <p:spPr>
          <a:xfrm flipV="1">
            <a:off x="2743200" y="5181601"/>
            <a:ext cx="3962400" cy="732366"/>
          </a:xfrm>
          <a:prstGeom prst="straightConnector1">
            <a:avLst/>
          </a:prstGeom>
          <a:ln w="63500" cap="flat">
            <a:solidFill>
              <a:schemeClr val="accent1">
                <a:lumMod val="75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57" idx="3"/>
            <a:endCxn id="111" idx="1"/>
          </p:cNvCxnSpPr>
          <p:nvPr/>
        </p:nvCxnSpPr>
        <p:spPr>
          <a:xfrm>
            <a:off x="2743200" y="5075767"/>
            <a:ext cx="3962400" cy="944034"/>
          </a:xfrm>
          <a:prstGeom prst="straightConnector1">
            <a:avLst/>
          </a:prstGeom>
          <a:ln w="63500" cap="flat">
            <a:solidFill>
              <a:schemeClr val="accent1">
                <a:lumMod val="60000"/>
                <a:lumOff val="40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56" idx="3"/>
            <a:endCxn id="111" idx="1"/>
          </p:cNvCxnSpPr>
          <p:nvPr/>
        </p:nvCxnSpPr>
        <p:spPr>
          <a:xfrm>
            <a:off x="2743200" y="4237567"/>
            <a:ext cx="3962400" cy="1782234"/>
          </a:xfrm>
          <a:prstGeom prst="straightConnector1">
            <a:avLst/>
          </a:prstGeom>
          <a:ln w="63500" cap="flat">
            <a:solidFill>
              <a:schemeClr val="accent1">
                <a:lumMod val="60000"/>
                <a:lumOff val="40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58" idx="3"/>
            <a:endCxn id="111" idx="1"/>
          </p:cNvCxnSpPr>
          <p:nvPr/>
        </p:nvCxnSpPr>
        <p:spPr>
          <a:xfrm>
            <a:off x="2743200" y="5913967"/>
            <a:ext cx="3962400" cy="105834"/>
          </a:xfrm>
          <a:prstGeom prst="straightConnector1">
            <a:avLst/>
          </a:prstGeom>
          <a:ln w="63500" cap="flat">
            <a:solidFill>
              <a:schemeClr val="accent1">
                <a:lumMod val="60000"/>
                <a:lumOff val="40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6705600" y="4876801"/>
            <a:ext cx="1600200" cy="6095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Build-Order 2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6705600" y="5715001"/>
            <a:ext cx="1600200" cy="6095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Build-Order 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3962400" y="338666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Generation 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705600" y="3429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Teachset</a:t>
            </a:r>
            <a:endParaRPr lang="en-US" dirty="0" smtClean="0"/>
          </a:p>
          <a:p>
            <a:pPr algn="ctr"/>
            <a:r>
              <a:rPr lang="en-US" dirty="0" smtClean="0"/>
              <a:t>(Evaluators)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02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6553200" y="3429000"/>
            <a:ext cx="1905000" cy="30776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Differences </a:t>
            </a:r>
            <a:r>
              <a:rPr lang="en-US" dirty="0"/>
              <a:t>between our </a:t>
            </a:r>
            <a:r>
              <a:rPr lang="en-US" dirty="0" smtClean="0"/>
              <a:t>GA and CA?</a:t>
            </a:r>
          </a:p>
          <a:p>
            <a:pPr lvl="1"/>
            <a:r>
              <a:rPr lang="en-US" dirty="0" smtClean="0"/>
              <a:t>GA: Population plays against the same hand-tuned baselines every generation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1600200" y="3399367"/>
            <a:ext cx="1524000" cy="30776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1905000" y="3856567"/>
            <a:ext cx="8382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C0</a:t>
            </a:r>
            <a:endParaRPr lang="en-US" dirty="0"/>
          </a:p>
        </p:txBody>
      </p:sp>
      <p:sp>
        <p:nvSpPr>
          <p:cNvPr id="57" name="Rounded Rectangle 56"/>
          <p:cNvSpPr/>
          <p:nvPr/>
        </p:nvSpPr>
        <p:spPr>
          <a:xfrm>
            <a:off x="1905000" y="4694767"/>
            <a:ext cx="8382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C1</a:t>
            </a:r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1905000" y="5532967"/>
            <a:ext cx="8382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Cn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705600" y="4038600"/>
            <a:ext cx="1600200" cy="6095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Build-Order 1</a:t>
            </a:r>
            <a:endParaRPr lang="en-US" dirty="0"/>
          </a:p>
        </p:txBody>
      </p:sp>
      <p:cxnSp>
        <p:nvCxnSpPr>
          <p:cNvPr id="62" name="Straight Arrow Connector 61"/>
          <p:cNvCxnSpPr>
            <a:stCxn id="56" idx="3"/>
            <a:endCxn id="61" idx="1"/>
          </p:cNvCxnSpPr>
          <p:nvPr/>
        </p:nvCxnSpPr>
        <p:spPr>
          <a:xfrm>
            <a:off x="2743200" y="4237567"/>
            <a:ext cx="3962400" cy="105833"/>
          </a:xfrm>
          <a:prstGeom prst="straightConnector1">
            <a:avLst/>
          </a:prstGeom>
          <a:ln w="63500" cap="flat">
            <a:solidFill>
              <a:schemeClr val="accent1">
                <a:lumMod val="50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714500" y="3429000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cxnSp>
        <p:nvCxnSpPr>
          <p:cNvPr id="68" name="Straight Arrow Connector 67"/>
          <p:cNvCxnSpPr>
            <a:stCxn id="57" idx="3"/>
            <a:endCxn id="61" idx="1"/>
          </p:cNvCxnSpPr>
          <p:nvPr/>
        </p:nvCxnSpPr>
        <p:spPr>
          <a:xfrm flipV="1">
            <a:off x="2743200" y="4343400"/>
            <a:ext cx="3962400" cy="732367"/>
          </a:xfrm>
          <a:prstGeom prst="straightConnector1">
            <a:avLst/>
          </a:prstGeom>
          <a:ln w="63500" cap="flat">
            <a:solidFill>
              <a:schemeClr val="accent1">
                <a:lumMod val="50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8" idx="3"/>
            <a:endCxn id="61" idx="1"/>
          </p:cNvCxnSpPr>
          <p:nvPr/>
        </p:nvCxnSpPr>
        <p:spPr>
          <a:xfrm flipV="1">
            <a:off x="2743200" y="4343400"/>
            <a:ext cx="3962400" cy="1570567"/>
          </a:xfrm>
          <a:prstGeom prst="straightConnector1">
            <a:avLst/>
          </a:prstGeom>
          <a:ln w="63500" cap="flat">
            <a:solidFill>
              <a:schemeClr val="accent1">
                <a:lumMod val="50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56" idx="3"/>
            <a:endCxn id="110" idx="1"/>
          </p:cNvCxnSpPr>
          <p:nvPr/>
        </p:nvCxnSpPr>
        <p:spPr>
          <a:xfrm>
            <a:off x="2743200" y="4237567"/>
            <a:ext cx="3962400" cy="944034"/>
          </a:xfrm>
          <a:prstGeom prst="straightConnector1">
            <a:avLst/>
          </a:prstGeom>
          <a:ln w="63500" cap="flat">
            <a:solidFill>
              <a:schemeClr val="accent1">
                <a:lumMod val="75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57" idx="3"/>
            <a:endCxn id="110" idx="1"/>
          </p:cNvCxnSpPr>
          <p:nvPr/>
        </p:nvCxnSpPr>
        <p:spPr>
          <a:xfrm>
            <a:off x="2743200" y="5075767"/>
            <a:ext cx="3962400" cy="105834"/>
          </a:xfrm>
          <a:prstGeom prst="straightConnector1">
            <a:avLst/>
          </a:prstGeom>
          <a:ln w="63500" cap="flat">
            <a:solidFill>
              <a:schemeClr val="accent1">
                <a:lumMod val="75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58" idx="3"/>
            <a:endCxn id="110" idx="1"/>
          </p:cNvCxnSpPr>
          <p:nvPr/>
        </p:nvCxnSpPr>
        <p:spPr>
          <a:xfrm flipV="1">
            <a:off x="2743200" y="5181601"/>
            <a:ext cx="3962400" cy="732366"/>
          </a:xfrm>
          <a:prstGeom prst="straightConnector1">
            <a:avLst/>
          </a:prstGeom>
          <a:ln w="63500" cap="flat">
            <a:solidFill>
              <a:schemeClr val="accent1">
                <a:lumMod val="75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57" idx="3"/>
            <a:endCxn id="111" idx="1"/>
          </p:cNvCxnSpPr>
          <p:nvPr/>
        </p:nvCxnSpPr>
        <p:spPr>
          <a:xfrm>
            <a:off x="2743200" y="5075767"/>
            <a:ext cx="3962400" cy="944034"/>
          </a:xfrm>
          <a:prstGeom prst="straightConnector1">
            <a:avLst/>
          </a:prstGeom>
          <a:ln w="63500" cap="flat">
            <a:solidFill>
              <a:schemeClr val="accent1">
                <a:lumMod val="60000"/>
                <a:lumOff val="40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56" idx="3"/>
            <a:endCxn id="111" idx="1"/>
          </p:cNvCxnSpPr>
          <p:nvPr/>
        </p:nvCxnSpPr>
        <p:spPr>
          <a:xfrm>
            <a:off x="2743200" y="4237567"/>
            <a:ext cx="3962400" cy="1782234"/>
          </a:xfrm>
          <a:prstGeom prst="straightConnector1">
            <a:avLst/>
          </a:prstGeom>
          <a:ln w="63500" cap="flat">
            <a:solidFill>
              <a:schemeClr val="accent1">
                <a:lumMod val="60000"/>
                <a:lumOff val="40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58" idx="3"/>
            <a:endCxn id="111" idx="1"/>
          </p:cNvCxnSpPr>
          <p:nvPr/>
        </p:nvCxnSpPr>
        <p:spPr>
          <a:xfrm>
            <a:off x="2743200" y="5913967"/>
            <a:ext cx="3962400" cy="105834"/>
          </a:xfrm>
          <a:prstGeom prst="straightConnector1">
            <a:avLst/>
          </a:prstGeom>
          <a:ln w="63500" cap="flat">
            <a:solidFill>
              <a:schemeClr val="accent1">
                <a:lumMod val="60000"/>
                <a:lumOff val="40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6705600" y="4876801"/>
            <a:ext cx="1600200" cy="6095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Build-Order 2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6705600" y="5715001"/>
            <a:ext cx="1600200" cy="6095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Build-Order 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3962400" y="338666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Generation 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705600" y="3429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Teachset</a:t>
            </a:r>
            <a:endParaRPr lang="en-US" dirty="0" smtClean="0"/>
          </a:p>
          <a:p>
            <a:pPr algn="ctr"/>
            <a:r>
              <a:rPr lang="en-US" dirty="0" smtClean="0"/>
              <a:t>(Evaluators)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213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6553200" y="3429000"/>
            <a:ext cx="1905000" cy="30776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82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Differences </a:t>
            </a:r>
            <a:r>
              <a:rPr lang="en-US" dirty="0"/>
              <a:t>between our </a:t>
            </a:r>
            <a:r>
              <a:rPr lang="en-US" dirty="0" smtClean="0"/>
              <a:t>GA and CA?</a:t>
            </a:r>
          </a:p>
          <a:p>
            <a:pPr lvl="1"/>
            <a:r>
              <a:rPr lang="en-US" dirty="0" smtClean="0"/>
              <a:t>GA: Population plays against the same hand-tuned baselines every generation</a:t>
            </a:r>
          </a:p>
          <a:p>
            <a:pPr lvl="1"/>
            <a:r>
              <a:rPr lang="en-US" dirty="0"/>
              <a:t>CA: Population plays against chromosomes from previous </a:t>
            </a:r>
            <a:r>
              <a:rPr lang="en-US" dirty="0" smtClean="0"/>
              <a:t>generations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1600200" y="3399367"/>
            <a:ext cx="1524000" cy="30776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1905000" y="3856567"/>
            <a:ext cx="8382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C0</a:t>
            </a:r>
            <a:endParaRPr lang="en-US" dirty="0"/>
          </a:p>
        </p:txBody>
      </p:sp>
      <p:sp>
        <p:nvSpPr>
          <p:cNvPr id="57" name="Rounded Rectangle 56"/>
          <p:cNvSpPr/>
          <p:nvPr/>
        </p:nvSpPr>
        <p:spPr>
          <a:xfrm>
            <a:off x="1905000" y="4694767"/>
            <a:ext cx="8382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C1</a:t>
            </a:r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1905000" y="5532967"/>
            <a:ext cx="8382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Cn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705600" y="4038600"/>
            <a:ext cx="1600200" cy="6095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Parent 1</a:t>
            </a:r>
            <a:endParaRPr lang="en-US" dirty="0"/>
          </a:p>
        </p:txBody>
      </p:sp>
      <p:cxnSp>
        <p:nvCxnSpPr>
          <p:cNvPr id="62" name="Straight Arrow Connector 61"/>
          <p:cNvCxnSpPr>
            <a:stCxn id="56" idx="3"/>
            <a:endCxn id="61" idx="1"/>
          </p:cNvCxnSpPr>
          <p:nvPr/>
        </p:nvCxnSpPr>
        <p:spPr>
          <a:xfrm>
            <a:off x="2743200" y="4237567"/>
            <a:ext cx="3962400" cy="105833"/>
          </a:xfrm>
          <a:prstGeom prst="straightConnector1">
            <a:avLst/>
          </a:prstGeom>
          <a:ln w="63500" cap="flat">
            <a:solidFill>
              <a:schemeClr val="accent1">
                <a:lumMod val="50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695450" y="3445564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cxnSp>
        <p:nvCxnSpPr>
          <p:cNvPr id="68" name="Straight Arrow Connector 67"/>
          <p:cNvCxnSpPr>
            <a:stCxn id="57" idx="3"/>
            <a:endCxn id="61" idx="1"/>
          </p:cNvCxnSpPr>
          <p:nvPr/>
        </p:nvCxnSpPr>
        <p:spPr>
          <a:xfrm flipV="1">
            <a:off x="2743200" y="4343400"/>
            <a:ext cx="3962400" cy="732367"/>
          </a:xfrm>
          <a:prstGeom prst="straightConnector1">
            <a:avLst/>
          </a:prstGeom>
          <a:ln w="63500" cap="flat">
            <a:solidFill>
              <a:schemeClr val="accent1">
                <a:lumMod val="50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8" idx="3"/>
            <a:endCxn id="61" idx="1"/>
          </p:cNvCxnSpPr>
          <p:nvPr/>
        </p:nvCxnSpPr>
        <p:spPr>
          <a:xfrm flipV="1">
            <a:off x="2743200" y="4343400"/>
            <a:ext cx="3962400" cy="1570567"/>
          </a:xfrm>
          <a:prstGeom prst="straightConnector1">
            <a:avLst/>
          </a:prstGeom>
          <a:ln w="63500" cap="flat">
            <a:solidFill>
              <a:schemeClr val="accent1">
                <a:lumMod val="50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56" idx="3"/>
            <a:endCxn id="110" idx="1"/>
          </p:cNvCxnSpPr>
          <p:nvPr/>
        </p:nvCxnSpPr>
        <p:spPr>
          <a:xfrm>
            <a:off x="2743200" y="4237567"/>
            <a:ext cx="3962400" cy="944034"/>
          </a:xfrm>
          <a:prstGeom prst="straightConnector1">
            <a:avLst/>
          </a:prstGeom>
          <a:ln w="63500" cap="flat">
            <a:solidFill>
              <a:schemeClr val="accent1">
                <a:lumMod val="75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57" idx="3"/>
            <a:endCxn id="110" idx="1"/>
          </p:cNvCxnSpPr>
          <p:nvPr/>
        </p:nvCxnSpPr>
        <p:spPr>
          <a:xfrm>
            <a:off x="2743200" y="5075767"/>
            <a:ext cx="3962400" cy="105834"/>
          </a:xfrm>
          <a:prstGeom prst="straightConnector1">
            <a:avLst/>
          </a:prstGeom>
          <a:ln w="63500" cap="flat">
            <a:solidFill>
              <a:schemeClr val="accent1">
                <a:lumMod val="75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58" idx="3"/>
            <a:endCxn id="110" idx="1"/>
          </p:cNvCxnSpPr>
          <p:nvPr/>
        </p:nvCxnSpPr>
        <p:spPr>
          <a:xfrm flipV="1">
            <a:off x="2743200" y="5181601"/>
            <a:ext cx="3962400" cy="732366"/>
          </a:xfrm>
          <a:prstGeom prst="straightConnector1">
            <a:avLst/>
          </a:prstGeom>
          <a:ln w="63500" cap="flat">
            <a:solidFill>
              <a:schemeClr val="accent1">
                <a:lumMod val="75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57" idx="3"/>
            <a:endCxn id="111" idx="1"/>
          </p:cNvCxnSpPr>
          <p:nvPr/>
        </p:nvCxnSpPr>
        <p:spPr>
          <a:xfrm>
            <a:off x="2743200" y="5075767"/>
            <a:ext cx="3962400" cy="944034"/>
          </a:xfrm>
          <a:prstGeom prst="straightConnector1">
            <a:avLst/>
          </a:prstGeom>
          <a:ln w="63500" cap="flat">
            <a:solidFill>
              <a:schemeClr val="accent1">
                <a:lumMod val="60000"/>
                <a:lumOff val="40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56" idx="3"/>
            <a:endCxn id="111" idx="1"/>
          </p:cNvCxnSpPr>
          <p:nvPr/>
        </p:nvCxnSpPr>
        <p:spPr>
          <a:xfrm>
            <a:off x="2743200" y="4237567"/>
            <a:ext cx="3962400" cy="1782234"/>
          </a:xfrm>
          <a:prstGeom prst="straightConnector1">
            <a:avLst/>
          </a:prstGeom>
          <a:ln w="63500" cap="flat">
            <a:solidFill>
              <a:schemeClr val="accent1">
                <a:lumMod val="60000"/>
                <a:lumOff val="40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58" idx="3"/>
            <a:endCxn id="111" idx="1"/>
          </p:cNvCxnSpPr>
          <p:nvPr/>
        </p:nvCxnSpPr>
        <p:spPr>
          <a:xfrm>
            <a:off x="2743200" y="5913967"/>
            <a:ext cx="3962400" cy="105834"/>
          </a:xfrm>
          <a:prstGeom prst="straightConnector1">
            <a:avLst/>
          </a:prstGeom>
          <a:ln w="63500" cap="flat">
            <a:solidFill>
              <a:schemeClr val="accent1">
                <a:lumMod val="60000"/>
                <a:lumOff val="40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6705600" y="4876801"/>
            <a:ext cx="1600200" cy="6095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Parent 2</a:t>
            </a:r>
            <a:endParaRPr lang="en-US" dirty="0"/>
          </a:p>
        </p:txBody>
      </p:sp>
      <p:sp>
        <p:nvSpPr>
          <p:cNvPr id="111" name="Rectangle 110"/>
          <p:cNvSpPr/>
          <p:nvPr/>
        </p:nvSpPr>
        <p:spPr>
          <a:xfrm>
            <a:off x="6705600" y="5715001"/>
            <a:ext cx="1600200" cy="6095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Parent 3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3962400" y="338666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Generation 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705600" y="3429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Teachset</a:t>
            </a:r>
            <a:endParaRPr lang="en-US" dirty="0" smtClean="0"/>
          </a:p>
          <a:p>
            <a:pPr algn="ctr"/>
            <a:r>
              <a:rPr lang="en-US" dirty="0" smtClean="0"/>
              <a:t>(Evaluators)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668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6553200" y="3429000"/>
            <a:ext cx="1905000" cy="30776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82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Differences </a:t>
            </a:r>
            <a:r>
              <a:rPr lang="en-US" dirty="0"/>
              <a:t>between our </a:t>
            </a:r>
            <a:r>
              <a:rPr lang="en-US" dirty="0" smtClean="0"/>
              <a:t>GA and CA?</a:t>
            </a:r>
          </a:p>
          <a:p>
            <a:pPr lvl="1"/>
            <a:r>
              <a:rPr lang="en-US" dirty="0" smtClean="0"/>
              <a:t>GA: Population plays against the same hand-tuned baselines every generation</a:t>
            </a:r>
          </a:p>
          <a:p>
            <a:pPr lvl="1"/>
            <a:r>
              <a:rPr lang="en-US" dirty="0"/>
              <a:t>CA: Population plays against chromosomes from previous </a:t>
            </a:r>
            <a:r>
              <a:rPr lang="en-US" dirty="0" smtClean="0"/>
              <a:t>generations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1600200" y="3399367"/>
            <a:ext cx="1524000" cy="30776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1905000" y="3856567"/>
            <a:ext cx="8382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C0</a:t>
            </a:r>
            <a:endParaRPr lang="en-US" dirty="0"/>
          </a:p>
        </p:txBody>
      </p:sp>
      <p:sp>
        <p:nvSpPr>
          <p:cNvPr id="57" name="Rounded Rectangle 56"/>
          <p:cNvSpPr/>
          <p:nvPr/>
        </p:nvSpPr>
        <p:spPr>
          <a:xfrm>
            <a:off x="1905000" y="4694767"/>
            <a:ext cx="8382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C1</a:t>
            </a:r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1905000" y="5532967"/>
            <a:ext cx="8382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Cn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705600" y="4038600"/>
            <a:ext cx="1600200" cy="6095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Parent 1</a:t>
            </a:r>
            <a:endParaRPr lang="en-US" dirty="0"/>
          </a:p>
        </p:txBody>
      </p:sp>
      <p:cxnSp>
        <p:nvCxnSpPr>
          <p:cNvPr id="62" name="Straight Arrow Connector 61"/>
          <p:cNvCxnSpPr>
            <a:stCxn id="56" idx="3"/>
            <a:endCxn id="61" idx="1"/>
          </p:cNvCxnSpPr>
          <p:nvPr/>
        </p:nvCxnSpPr>
        <p:spPr>
          <a:xfrm>
            <a:off x="2743200" y="4237567"/>
            <a:ext cx="3962400" cy="105833"/>
          </a:xfrm>
          <a:prstGeom prst="straightConnector1">
            <a:avLst/>
          </a:prstGeom>
          <a:ln w="63500" cap="flat">
            <a:solidFill>
              <a:schemeClr val="accent1">
                <a:lumMod val="50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714500" y="3429000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cxnSp>
        <p:nvCxnSpPr>
          <p:cNvPr id="68" name="Straight Arrow Connector 67"/>
          <p:cNvCxnSpPr>
            <a:stCxn id="57" idx="3"/>
            <a:endCxn id="61" idx="1"/>
          </p:cNvCxnSpPr>
          <p:nvPr/>
        </p:nvCxnSpPr>
        <p:spPr>
          <a:xfrm flipV="1">
            <a:off x="2743200" y="4343400"/>
            <a:ext cx="3962400" cy="732367"/>
          </a:xfrm>
          <a:prstGeom prst="straightConnector1">
            <a:avLst/>
          </a:prstGeom>
          <a:ln w="63500" cap="flat">
            <a:solidFill>
              <a:schemeClr val="accent1">
                <a:lumMod val="50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8" idx="3"/>
            <a:endCxn id="61" idx="1"/>
          </p:cNvCxnSpPr>
          <p:nvPr/>
        </p:nvCxnSpPr>
        <p:spPr>
          <a:xfrm flipV="1">
            <a:off x="2743200" y="4343400"/>
            <a:ext cx="3962400" cy="1570567"/>
          </a:xfrm>
          <a:prstGeom prst="straightConnector1">
            <a:avLst/>
          </a:prstGeom>
          <a:ln w="63500" cap="flat">
            <a:solidFill>
              <a:schemeClr val="accent1">
                <a:lumMod val="50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56" idx="3"/>
            <a:endCxn id="110" idx="1"/>
          </p:cNvCxnSpPr>
          <p:nvPr/>
        </p:nvCxnSpPr>
        <p:spPr>
          <a:xfrm>
            <a:off x="2743200" y="4237567"/>
            <a:ext cx="3962400" cy="944034"/>
          </a:xfrm>
          <a:prstGeom prst="straightConnector1">
            <a:avLst/>
          </a:prstGeom>
          <a:ln w="63500" cap="flat">
            <a:solidFill>
              <a:schemeClr val="accent1">
                <a:lumMod val="75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57" idx="3"/>
            <a:endCxn id="110" idx="1"/>
          </p:cNvCxnSpPr>
          <p:nvPr/>
        </p:nvCxnSpPr>
        <p:spPr>
          <a:xfrm>
            <a:off x="2743200" y="5075767"/>
            <a:ext cx="3962400" cy="105834"/>
          </a:xfrm>
          <a:prstGeom prst="straightConnector1">
            <a:avLst/>
          </a:prstGeom>
          <a:ln w="63500" cap="flat">
            <a:solidFill>
              <a:schemeClr val="accent1">
                <a:lumMod val="75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58" idx="3"/>
            <a:endCxn id="110" idx="1"/>
          </p:cNvCxnSpPr>
          <p:nvPr/>
        </p:nvCxnSpPr>
        <p:spPr>
          <a:xfrm flipV="1">
            <a:off x="2743200" y="5181601"/>
            <a:ext cx="3962400" cy="732366"/>
          </a:xfrm>
          <a:prstGeom prst="straightConnector1">
            <a:avLst/>
          </a:prstGeom>
          <a:ln w="63500" cap="flat">
            <a:solidFill>
              <a:schemeClr val="accent1">
                <a:lumMod val="75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57" idx="3"/>
            <a:endCxn id="111" idx="1"/>
          </p:cNvCxnSpPr>
          <p:nvPr/>
        </p:nvCxnSpPr>
        <p:spPr>
          <a:xfrm>
            <a:off x="2743200" y="5075767"/>
            <a:ext cx="3962400" cy="944034"/>
          </a:xfrm>
          <a:prstGeom prst="straightConnector1">
            <a:avLst/>
          </a:prstGeom>
          <a:ln w="63500" cap="flat">
            <a:solidFill>
              <a:schemeClr val="accent1">
                <a:lumMod val="60000"/>
                <a:lumOff val="40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56" idx="3"/>
            <a:endCxn id="111" idx="1"/>
          </p:cNvCxnSpPr>
          <p:nvPr/>
        </p:nvCxnSpPr>
        <p:spPr>
          <a:xfrm>
            <a:off x="2743200" y="4237567"/>
            <a:ext cx="3962400" cy="1782234"/>
          </a:xfrm>
          <a:prstGeom prst="straightConnector1">
            <a:avLst/>
          </a:prstGeom>
          <a:ln w="63500" cap="flat">
            <a:solidFill>
              <a:schemeClr val="accent1">
                <a:lumMod val="60000"/>
                <a:lumOff val="40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58" idx="3"/>
            <a:endCxn id="111" idx="1"/>
          </p:cNvCxnSpPr>
          <p:nvPr/>
        </p:nvCxnSpPr>
        <p:spPr>
          <a:xfrm>
            <a:off x="2743200" y="5913967"/>
            <a:ext cx="3962400" cy="105834"/>
          </a:xfrm>
          <a:prstGeom prst="straightConnector1">
            <a:avLst/>
          </a:prstGeom>
          <a:ln w="63500" cap="flat">
            <a:solidFill>
              <a:schemeClr val="accent1">
                <a:lumMod val="60000"/>
                <a:lumOff val="40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6705600" y="4876801"/>
            <a:ext cx="1600200" cy="6095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Parent 2</a:t>
            </a:r>
            <a:endParaRPr lang="en-US" dirty="0"/>
          </a:p>
        </p:txBody>
      </p:sp>
      <p:sp>
        <p:nvSpPr>
          <p:cNvPr id="111" name="Rectangle 110"/>
          <p:cNvSpPr/>
          <p:nvPr/>
        </p:nvSpPr>
        <p:spPr>
          <a:xfrm>
            <a:off x="6705600" y="5715001"/>
            <a:ext cx="1600200" cy="6095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Parent 3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3962400" y="338666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Generation 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705600" y="3429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Teachset</a:t>
            </a:r>
            <a:endParaRPr lang="en-US" dirty="0" smtClean="0"/>
          </a:p>
          <a:p>
            <a:pPr algn="ctr"/>
            <a:r>
              <a:rPr lang="en-US" dirty="0" smtClean="0"/>
              <a:t>(Evaluators)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42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6553200" y="3429000"/>
            <a:ext cx="1905000" cy="30776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82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Differences </a:t>
            </a:r>
            <a:r>
              <a:rPr lang="en-US" dirty="0"/>
              <a:t>between our </a:t>
            </a:r>
            <a:r>
              <a:rPr lang="en-US" dirty="0" smtClean="0"/>
              <a:t>GA and CA?</a:t>
            </a:r>
          </a:p>
          <a:p>
            <a:pPr lvl="1"/>
            <a:r>
              <a:rPr lang="en-US" dirty="0" smtClean="0"/>
              <a:t>GA: Population plays against the same hand-tuned baselines every generation</a:t>
            </a:r>
          </a:p>
          <a:p>
            <a:pPr lvl="1"/>
            <a:r>
              <a:rPr lang="en-US" dirty="0"/>
              <a:t>CA: Population plays against chromosomes from previous </a:t>
            </a:r>
            <a:r>
              <a:rPr lang="en-US" dirty="0" smtClean="0"/>
              <a:t>generations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1600200" y="3399367"/>
            <a:ext cx="1524000" cy="30776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1905000" y="3856567"/>
            <a:ext cx="8382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C0</a:t>
            </a:r>
            <a:endParaRPr lang="en-US" dirty="0"/>
          </a:p>
        </p:txBody>
      </p:sp>
      <p:sp>
        <p:nvSpPr>
          <p:cNvPr id="57" name="Rounded Rectangle 56"/>
          <p:cNvSpPr/>
          <p:nvPr/>
        </p:nvSpPr>
        <p:spPr>
          <a:xfrm>
            <a:off x="1905000" y="4694767"/>
            <a:ext cx="8382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C1</a:t>
            </a:r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1905000" y="5532967"/>
            <a:ext cx="8382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Cn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705600" y="4038600"/>
            <a:ext cx="1600200" cy="6095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Parent 1</a:t>
            </a:r>
            <a:endParaRPr lang="en-US" dirty="0"/>
          </a:p>
        </p:txBody>
      </p:sp>
      <p:cxnSp>
        <p:nvCxnSpPr>
          <p:cNvPr id="62" name="Straight Arrow Connector 61"/>
          <p:cNvCxnSpPr>
            <a:stCxn id="56" idx="3"/>
            <a:endCxn id="61" idx="1"/>
          </p:cNvCxnSpPr>
          <p:nvPr/>
        </p:nvCxnSpPr>
        <p:spPr>
          <a:xfrm>
            <a:off x="2743200" y="4237567"/>
            <a:ext cx="3962400" cy="105833"/>
          </a:xfrm>
          <a:prstGeom prst="straightConnector1">
            <a:avLst/>
          </a:prstGeom>
          <a:ln w="63500" cap="flat">
            <a:solidFill>
              <a:schemeClr val="accent1">
                <a:lumMod val="50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714500" y="3429000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cxnSp>
        <p:nvCxnSpPr>
          <p:cNvPr id="68" name="Straight Arrow Connector 67"/>
          <p:cNvCxnSpPr>
            <a:stCxn id="57" idx="3"/>
            <a:endCxn id="61" idx="1"/>
          </p:cNvCxnSpPr>
          <p:nvPr/>
        </p:nvCxnSpPr>
        <p:spPr>
          <a:xfrm flipV="1">
            <a:off x="2743200" y="4343400"/>
            <a:ext cx="3962400" cy="732367"/>
          </a:xfrm>
          <a:prstGeom prst="straightConnector1">
            <a:avLst/>
          </a:prstGeom>
          <a:ln w="63500" cap="flat">
            <a:solidFill>
              <a:schemeClr val="accent1">
                <a:lumMod val="50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8" idx="3"/>
            <a:endCxn id="61" idx="1"/>
          </p:cNvCxnSpPr>
          <p:nvPr/>
        </p:nvCxnSpPr>
        <p:spPr>
          <a:xfrm flipV="1">
            <a:off x="2743200" y="4343400"/>
            <a:ext cx="3962400" cy="1570567"/>
          </a:xfrm>
          <a:prstGeom prst="straightConnector1">
            <a:avLst/>
          </a:prstGeom>
          <a:ln w="63500" cap="flat">
            <a:solidFill>
              <a:schemeClr val="accent1">
                <a:lumMod val="50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56" idx="3"/>
            <a:endCxn id="110" idx="1"/>
          </p:cNvCxnSpPr>
          <p:nvPr/>
        </p:nvCxnSpPr>
        <p:spPr>
          <a:xfrm>
            <a:off x="2743200" y="4237567"/>
            <a:ext cx="3962400" cy="944034"/>
          </a:xfrm>
          <a:prstGeom prst="straightConnector1">
            <a:avLst/>
          </a:prstGeom>
          <a:ln w="63500" cap="flat">
            <a:solidFill>
              <a:schemeClr val="accent1">
                <a:lumMod val="75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57" idx="3"/>
            <a:endCxn id="110" idx="1"/>
          </p:cNvCxnSpPr>
          <p:nvPr/>
        </p:nvCxnSpPr>
        <p:spPr>
          <a:xfrm>
            <a:off x="2743200" y="5075767"/>
            <a:ext cx="3962400" cy="105834"/>
          </a:xfrm>
          <a:prstGeom prst="straightConnector1">
            <a:avLst/>
          </a:prstGeom>
          <a:ln w="63500" cap="flat">
            <a:solidFill>
              <a:schemeClr val="accent1">
                <a:lumMod val="75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58" idx="3"/>
            <a:endCxn id="110" idx="1"/>
          </p:cNvCxnSpPr>
          <p:nvPr/>
        </p:nvCxnSpPr>
        <p:spPr>
          <a:xfrm flipV="1">
            <a:off x="2743200" y="5181601"/>
            <a:ext cx="3962400" cy="732366"/>
          </a:xfrm>
          <a:prstGeom prst="straightConnector1">
            <a:avLst/>
          </a:prstGeom>
          <a:ln w="63500" cap="flat">
            <a:solidFill>
              <a:schemeClr val="accent1">
                <a:lumMod val="75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57" idx="3"/>
            <a:endCxn id="111" idx="1"/>
          </p:cNvCxnSpPr>
          <p:nvPr/>
        </p:nvCxnSpPr>
        <p:spPr>
          <a:xfrm>
            <a:off x="2743200" y="5075767"/>
            <a:ext cx="3951111" cy="944034"/>
          </a:xfrm>
          <a:prstGeom prst="straightConnector1">
            <a:avLst/>
          </a:prstGeom>
          <a:ln w="63500" cap="flat">
            <a:solidFill>
              <a:schemeClr val="accent1">
                <a:lumMod val="60000"/>
                <a:lumOff val="40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56" idx="3"/>
            <a:endCxn id="111" idx="1"/>
          </p:cNvCxnSpPr>
          <p:nvPr/>
        </p:nvCxnSpPr>
        <p:spPr>
          <a:xfrm>
            <a:off x="2743200" y="4237567"/>
            <a:ext cx="3951111" cy="1782234"/>
          </a:xfrm>
          <a:prstGeom prst="straightConnector1">
            <a:avLst/>
          </a:prstGeom>
          <a:ln w="63500" cap="flat">
            <a:solidFill>
              <a:schemeClr val="accent1">
                <a:lumMod val="60000"/>
                <a:lumOff val="40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58" idx="3"/>
            <a:endCxn id="111" idx="1"/>
          </p:cNvCxnSpPr>
          <p:nvPr/>
        </p:nvCxnSpPr>
        <p:spPr>
          <a:xfrm>
            <a:off x="2743200" y="5913967"/>
            <a:ext cx="3951111" cy="105834"/>
          </a:xfrm>
          <a:prstGeom prst="straightConnector1">
            <a:avLst/>
          </a:prstGeom>
          <a:ln w="63500" cap="flat">
            <a:solidFill>
              <a:schemeClr val="accent1">
                <a:lumMod val="60000"/>
                <a:lumOff val="40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6705600" y="4876801"/>
            <a:ext cx="1600200" cy="6095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Parent 2</a:t>
            </a:r>
            <a:endParaRPr lang="en-US" dirty="0"/>
          </a:p>
        </p:txBody>
      </p:sp>
      <p:sp>
        <p:nvSpPr>
          <p:cNvPr id="111" name="Rectangle 110"/>
          <p:cNvSpPr/>
          <p:nvPr/>
        </p:nvSpPr>
        <p:spPr>
          <a:xfrm>
            <a:off x="6694311" y="5715001"/>
            <a:ext cx="1600200" cy="6095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Parent 3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3962400" y="338666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Generation 3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705600" y="3429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Teachset</a:t>
            </a:r>
            <a:endParaRPr lang="en-US" dirty="0" smtClean="0"/>
          </a:p>
          <a:p>
            <a:pPr algn="ctr"/>
            <a:r>
              <a:rPr lang="en-US" dirty="0" smtClean="0"/>
              <a:t>(Evaluators)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35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67</a:t>
            </a:fld>
            <a:endParaRPr lang="en-US"/>
          </a:p>
        </p:txBody>
      </p:sp>
      <p:grpSp>
        <p:nvGrpSpPr>
          <p:cNvPr id="4" name="Group 49"/>
          <p:cNvGrpSpPr>
            <a:grpSpLocks noChangeAspect="1"/>
          </p:cNvGrpSpPr>
          <p:nvPr/>
        </p:nvGrpSpPr>
        <p:grpSpPr bwMode="auto">
          <a:xfrm>
            <a:off x="0" y="4953000"/>
            <a:ext cx="9220200" cy="1335088"/>
            <a:chOff x="-2256" y="2784"/>
            <a:chExt cx="2784" cy="841"/>
          </a:xfrm>
        </p:grpSpPr>
        <p:sp>
          <p:nvSpPr>
            <p:cNvPr id="8" name="AutoShape 48"/>
            <p:cNvSpPr>
              <a:spLocks noChangeAspect="1" noChangeArrowheads="1" noTextEdit="1"/>
            </p:cNvSpPr>
            <p:nvPr/>
          </p:nvSpPr>
          <p:spPr bwMode="auto">
            <a:xfrm>
              <a:off x="-2256" y="2784"/>
              <a:ext cx="2784" cy="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50"/>
            <p:cNvSpPr>
              <a:spLocks noChangeShapeType="1"/>
            </p:cNvSpPr>
            <p:nvPr/>
          </p:nvSpPr>
          <p:spPr bwMode="auto">
            <a:xfrm flipH="1">
              <a:off x="-678" y="2953"/>
              <a:ext cx="360" cy="520"/>
            </a:xfrm>
            <a:prstGeom prst="line">
              <a:avLst/>
            </a:prstGeom>
            <a:noFill/>
            <a:ln w="12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1"/>
            <p:cNvSpPr>
              <a:spLocks noChangeArrowheads="1"/>
            </p:cNvSpPr>
            <p:nvPr/>
          </p:nvSpPr>
          <p:spPr bwMode="auto">
            <a:xfrm>
              <a:off x="-1440" y="2845"/>
              <a:ext cx="322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6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å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52"/>
            <p:cNvSpPr>
              <a:spLocks noChangeArrowheads="1"/>
            </p:cNvSpPr>
            <p:nvPr/>
          </p:nvSpPr>
          <p:spPr bwMode="auto">
            <a:xfrm>
              <a:off x="-1413" y="3370"/>
              <a:ext cx="1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Î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53"/>
            <p:cNvSpPr>
              <a:spLocks noChangeArrowheads="1"/>
            </p:cNvSpPr>
            <p:nvPr/>
          </p:nvSpPr>
          <p:spPr bwMode="auto">
            <a:xfrm>
              <a:off x="353" y="3098"/>
              <a:ext cx="115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7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ú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54"/>
            <p:cNvSpPr>
              <a:spLocks noChangeArrowheads="1"/>
            </p:cNvSpPr>
            <p:nvPr/>
          </p:nvSpPr>
          <p:spPr bwMode="auto">
            <a:xfrm>
              <a:off x="353" y="3200"/>
              <a:ext cx="115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7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û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55"/>
            <p:cNvSpPr>
              <a:spLocks noChangeArrowheads="1"/>
            </p:cNvSpPr>
            <p:nvPr/>
          </p:nvSpPr>
          <p:spPr bwMode="auto">
            <a:xfrm>
              <a:off x="353" y="2813"/>
              <a:ext cx="115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7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ù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56"/>
            <p:cNvSpPr>
              <a:spLocks noChangeArrowheads="1"/>
            </p:cNvSpPr>
            <p:nvPr/>
          </p:nvSpPr>
          <p:spPr bwMode="auto">
            <a:xfrm>
              <a:off x="-940" y="3098"/>
              <a:ext cx="115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7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ê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57"/>
            <p:cNvSpPr>
              <a:spLocks noChangeArrowheads="1"/>
            </p:cNvSpPr>
            <p:nvPr/>
          </p:nvSpPr>
          <p:spPr bwMode="auto">
            <a:xfrm>
              <a:off x="-940" y="3200"/>
              <a:ext cx="115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7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ë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58"/>
            <p:cNvSpPr>
              <a:spLocks noChangeArrowheads="1"/>
            </p:cNvSpPr>
            <p:nvPr/>
          </p:nvSpPr>
          <p:spPr bwMode="auto">
            <a:xfrm>
              <a:off x="-940" y="2813"/>
              <a:ext cx="115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7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é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60"/>
            <p:cNvSpPr>
              <a:spLocks noChangeArrowheads="1"/>
            </p:cNvSpPr>
            <p:nvPr/>
          </p:nvSpPr>
          <p:spPr bwMode="auto">
            <a:xfrm>
              <a:off x="-231" y="3175"/>
              <a:ext cx="115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7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ø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61"/>
            <p:cNvSpPr>
              <a:spLocks noChangeArrowheads="1"/>
            </p:cNvSpPr>
            <p:nvPr/>
          </p:nvSpPr>
          <p:spPr bwMode="auto">
            <a:xfrm>
              <a:off x="-231" y="2908"/>
              <a:ext cx="115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7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ö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63"/>
            <p:cNvSpPr>
              <a:spLocks noChangeArrowheads="1"/>
            </p:cNvSpPr>
            <p:nvPr/>
          </p:nvSpPr>
          <p:spPr bwMode="auto">
            <a:xfrm>
              <a:off x="-832" y="3175"/>
              <a:ext cx="115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7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è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64"/>
            <p:cNvSpPr>
              <a:spLocks noChangeArrowheads="1"/>
            </p:cNvSpPr>
            <p:nvPr/>
          </p:nvSpPr>
          <p:spPr bwMode="auto">
            <a:xfrm>
              <a:off x="-832" y="2908"/>
              <a:ext cx="115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7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æ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65"/>
            <p:cNvSpPr>
              <a:spLocks noChangeArrowheads="1"/>
            </p:cNvSpPr>
            <p:nvPr/>
          </p:nvSpPr>
          <p:spPr bwMode="auto">
            <a:xfrm>
              <a:off x="-1715" y="2955"/>
              <a:ext cx="164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7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66"/>
            <p:cNvSpPr>
              <a:spLocks noChangeArrowheads="1"/>
            </p:cNvSpPr>
            <p:nvPr/>
          </p:nvSpPr>
          <p:spPr bwMode="auto">
            <a:xfrm>
              <a:off x="-1299" y="3441"/>
              <a:ext cx="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67"/>
            <p:cNvSpPr>
              <a:spLocks noChangeArrowheads="1"/>
            </p:cNvSpPr>
            <p:nvPr/>
          </p:nvSpPr>
          <p:spPr bwMode="auto">
            <a:xfrm>
              <a:off x="-1363" y="3383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68"/>
            <p:cNvSpPr>
              <a:spLocks noChangeArrowheads="1"/>
            </p:cNvSpPr>
            <p:nvPr/>
          </p:nvSpPr>
          <p:spPr bwMode="auto">
            <a:xfrm>
              <a:off x="-1438" y="3360"/>
              <a:ext cx="4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j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69"/>
            <p:cNvSpPr>
              <a:spLocks noChangeArrowheads="1"/>
            </p:cNvSpPr>
            <p:nvPr/>
          </p:nvSpPr>
          <p:spPr bwMode="auto">
            <a:xfrm>
              <a:off x="135" y="3093"/>
              <a:ext cx="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1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ij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70"/>
            <p:cNvSpPr>
              <a:spLocks noChangeArrowheads="1"/>
            </p:cNvSpPr>
            <p:nvPr/>
          </p:nvSpPr>
          <p:spPr bwMode="auto">
            <a:xfrm>
              <a:off x="-316" y="3253"/>
              <a:ext cx="4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71"/>
            <p:cNvSpPr>
              <a:spLocks noChangeArrowheads="1"/>
            </p:cNvSpPr>
            <p:nvPr/>
          </p:nvSpPr>
          <p:spPr bwMode="auto">
            <a:xfrm>
              <a:off x="-2034" y="2885"/>
              <a:ext cx="47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shared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72"/>
            <p:cNvSpPr>
              <a:spLocks noChangeArrowheads="1"/>
            </p:cNvSpPr>
            <p:nvPr/>
          </p:nvSpPr>
          <p:spPr bwMode="auto">
            <a:xfrm>
              <a:off x="-2058" y="3278"/>
              <a:ext cx="4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1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73"/>
            <p:cNvSpPr>
              <a:spLocks noChangeArrowheads="1"/>
            </p:cNvSpPr>
            <p:nvPr/>
          </p:nvSpPr>
          <p:spPr bwMode="auto">
            <a:xfrm>
              <a:off x="65" y="2989"/>
              <a:ext cx="183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7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F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74"/>
            <p:cNvSpPr>
              <a:spLocks noChangeArrowheads="1"/>
            </p:cNvSpPr>
            <p:nvPr/>
          </p:nvSpPr>
          <p:spPr bwMode="auto">
            <a:xfrm>
              <a:off x="-397" y="3143"/>
              <a:ext cx="83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7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j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75"/>
            <p:cNvSpPr>
              <a:spLocks noChangeArrowheads="1"/>
            </p:cNvSpPr>
            <p:nvPr/>
          </p:nvSpPr>
          <p:spPr bwMode="auto">
            <a:xfrm>
              <a:off x="-2134" y="2905"/>
              <a:ext cx="125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6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f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76"/>
            <p:cNvSpPr>
              <a:spLocks noChangeArrowheads="1"/>
            </p:cNvSpPr>
            <p:nvPr/>
          </p:nvSpPr>
          <p:spPr bwMode="auto">
            <a:xfrm>
              <a:off x="-612" y="2915"/>
              <a:ext cx="149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7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47"/>
          <p:cNvGrpSpPr>
            <a:grpSpLocks noChangeAspect="1"/>
          </p:cNvGrpSpPr>
          <p:nvPr/>
        </p:nvGrpSpPr>
        <p:grpSpPr bwMode="auto">
          <a:xfrm>
            <a:off x="404046" y="2438400"/>
            <a:ext cx="9124950" cy="1236663"/>
            <a:chOff x="966" y="1741"/>
            <a:chExt cx="3857" cy="779"/>
          </a:xfrm>
        </p:grpSpPr>
        <p:sp>
          <p:nvSpPr>
            <p:cNvPr id="41" name="AutoShape 46"/>
            <p:cNvSpPr>
              <a:spLocks noChangeAspect="1" noChangeArrowheads="1" noTextEdit="1"/>
            </p:cNvSpPr>
            <p:nvPr/>
          </p:nvSpPr>
          <p:spPr bwMode="auto">
            <a:xfrm>
              <a:off x="966" y="1800"/>
              <a:ext cx="385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8"/>
            <p:cNvSpPr>
              <a:spLocks noChangeArrowheads="1"/>
            </p:cNvSpPr>
            <p:nvPr/>
          </p:nvSpPr>
          <p:spPr bwMode="auto">
            <a:xfrm>
              <a:off x="3890" y="1741"/>
              <a:ext cx="334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8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å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9"/>
            <p:cNvSpPr>
              <a:spLocks noChangeArrowheads="1"/>
            </p:cNvSpPr>
            <p:nvPr/>
          </p:nvSpPr>
          <p:spPr bwMode="auto">
            <a:xfrm>
              <a:off x="2545" y="1741"/>
              <a:ext cx="334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8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å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50"/>
            <p:cNvSpPr>
              <a:spLocks noChangeArrowheads="1"/>
            </p:cNvSpPr>
            <p:nvPr/>
          </p:nvSpPr>
          <p:spPr bwMode="auto">
            <a:xfrm>
              <a:off x="3893" y="2248"/>
              <a:ext cx="13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Î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51"/>
            <p:cNvSpPr>
              <a:spLocks noChangeArrowheads="1"/>
            </p:cNvSpPr>
            <p:nvPr/>
          </p:nvSpPr>
          <p:spPr bwMode="auto">
            <a:xfrm>
              <a:off x="2549" y="2248"/>
              <a:ext cx="13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Î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52"/>
            <p:cNvSpPr>
              <a:spLocks noChangeArrowheads="1"/>
            </p:cNvSpPr>
            <p:nvPr/>
          </p:nvSpPr>
          <p:spPr bwMode="auto">
            <a:xfrm>
              <a:off x="3441" y="1824"/>
              <a:ext cx="173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9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+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53"/>
            <p:cNvSpPr>
              <a:spLocks noChangeArrowheads="1"/>
            </p:cNvSpPr>
            <p:nvPr/>
          </p:nvSpPr>
          <p:spPr bwMode="auto">
            <a:xfrm>
              <a:off x="2077" y="1824"/>
              <a:ext cx="173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9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+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54"/>
            <p:cNvSpPr>
              <a:spLocks noChangeArrowheads="1"/>
            </p:cNvSpPr>
            <p:nvPr/>
          </p:nvSpPr>
          <p:spPr bwMode="auto">
            <a:xfrm>
              <a:off x="1379" y="1824"/>
              <a:ext cx="173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9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55"/>
            <p:cNvSpPr>
              <a:spLocks noChangeArrowheads="1"/>
            </p:cNvSpPr>
            <p:nvPr/>
          </p:nvSpPr>
          <p:spPr bwMode="auto">
            <a:xfrm>
              <a:off x="4188" y="2336"/>
              <a:ext cx="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j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56"/>
            <p:cNvSpPr>
              <a:spLocks noChangeArrowheads="1"/>
            </p:cNvSpPr>
            <p:nvPr/>
          </p:nvSpPr>
          <p:spPr bwMode="auto">
            <a:xfrm>
              <a:off x="2836" y="2317"/>
              <a:ext cx="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i="1" dirty="0" smtClean="0">
                  <a:latin typeface="Times New Roman" pitchFamily="18" charset="0"/>
                  <a:cs typeface="Arial" pitchFamily="34" charset="0"/>
                </a:rPr>
                <a:t>j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57"/>
            <p:cNvSpPr>
              <a:spLocks noChangeArrowheads="1"/>
            </p:cNvSpPr>
            <p:nvPr/>
          </p:nvSpPr>
          <p:spPr bwMode="auto">
            <a:xfrm>
              <a:off x="2999" y="2064"/>
              <a:ext cx="5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58"/>
            <p:cNvSpPr>
              <a:spLocks noChangeArrowheads="1"/>
            </p:cNvSpPr>
            <p:nvPr/>
          </p:nvSpPr>
          <p:spPr bwMode="auto">
            <a:xfrm>
              <a:off x="4019" y="2268"/>
              <a:ext cx="24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BD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59"/>
            <p:cNvSpPr>
              <a:spLocks noChangeArrowheads="1"/>
            </p:cNvSpPr>
            <p:nvPr/>
          </p:nvSpPr>
          <p:spPr bwMode="auto">
            <a:xfrm>
              <a:off x="3810" y="2268"/>
              <a:ext cx="8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61"/>
            <p:cNvSpPr>
              <a:spLocks noChangeArrowheads="1"/>
            </p:cNvSpPr>
            <p:nvPr/>
          </p:nvSpPr>
          <p:spPr bwMode="auto">
            <a:xfrm>
              <a:off x="2652" y="2268"/>
              <a:ext cx="26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62"/>
            <p:cNvSpPr>
              <a:spLocks noChangeArrowheads="1"/>
            </p:cNvSpPr>
            <p:nvPr/>
          </p:nvSpPr>
          <p:spPr bwMode="auto">
            <a:xfrm>
              <a:off x="2465" y="2268"/>
              <a:ext cx="8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63"/>
            <p:cNvSpPr>
              <a:spLocks noChangeArrowheads="1"/>
            </p:cNvSpPr>
            <p:nvPr/>
          </p:nvSpPr>
          <p:spPr bwMode="auto">
            <a:xfrm>
              <a:off x="1836" y="2040"/>
              <a:ext cx="5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1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64"/>
            <p:cNvSpPr>
              <a:spLocks noChangeArrowheads="1"/>
            </p:cNvSpPr>
            <p:nvPr/>
          </p:nvSpPr>
          <p:spPr bwMode="auto">
            <a:xfrm>
              <a:off x="1137" y="1979"/>
              <a:ext cx="10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1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ij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65"/>
            <p:cNvSpPr>
              <a:spLocks noChangeArrowheads="1"/>
            </p:cNvSpPr>
            <p:nvPr/>
          </p:nvSpPr>
          <p:spPr bwMode="auto">
            <a:xfrm>
              <a:off x="4101" y="1833"/>
              <a:ext cx="403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9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BC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66"/>
            <p:cNvSpPr>
              <a:spLocks noChangeArrowheads="1"/>
            </p:cNvSpPr>
            <p:nvPr/>
          </p:nvSpPr>
          <p:spPr bwMode="auto">
            <a:xfrm>
              <a:off x="2724" y="1841"/>
              <a:ext cx="437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9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UC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67"/>
            <p:cNvSpPr>
              <a:spLocks noChangeArrowheads="1"/>
            </p:cNvSpPr>
            <p:nvPr/>
          </p:nvSpPr>
          <p:spPr bwMode="auto">
            <a:xfrm>
              <a:off x="1625" y="1859"/>
              <a:ext cx="35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9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68"/>
            <p:cNvSpPr>
              <a:spLocks noChangeArrowheads="1"/>
            </p:cNvSpPr>
            <p:nvPr/>
          </p:nvSpPr>
          <p:spPr bwMode="auto">
            <a:xfrm>
              <a:off x="1007" y="1859"/>
              <a:ext cx="193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9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F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69"/>
            <p:cNvSpPr>
              <a:spLocks noChangeArrowheads="1"/>
            </p:cNvSpPr>
            <p:nvPr/>
          </p:nvSpPr>
          <p:spPr bwMode="auto">
            <a:xfrm>
              <a:off x="3757" y="1841"/>
              <a:ext cx="158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9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70"/>
            <p:cNvSpPr>
              <a:spLocks noChangeArrowheads="1"/>
            </p:cNvSpPr>
            <p:nvPr/>
          </p:nvSpPr>
          <p:spPr bwMode="auto">
            <a:xfrm>
              <a:off x="2391" y="1859"/>
              <a:ext cx="158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9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0" name="Rectangle 57"/>
          <p:cNvSpPr>
            <a:spLocks noChangeArrowheads="1"/>
          </p:cNvSpPr>
          <p:nvPr/>
        </p:nvSpPr>
        <p:spPr bwMode="auto">
          <a:xfrm>
            <a:off x="8420489" y="3021013"/>
            <a:ext cx="67606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k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Left Brace 2"/>
          <p:cNvSpPr/>
          <p:nvPr/>
        </p:nvSpPr>
        <p:spPr>
          <a:xfrm rot="5400000">
            <a:off x="1951133" y="2198757"/>
            <a:ext cx="609600" cy="533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Left Brace 67"/>
          <p:cNvSpPr/>
          <p:nvPr/>
        </p:nvSpPr>
        <p:spPr>
          <a:xfrm rot="5400000">
            <a:off x="4366445" y="1761974"/>
            <a:ext cx="609600" cy="10668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Left Brace 71"/>
          <p:cNvSpPr/>
          <p:nvPr/>
        </p:nvSpPr>
        <p:spPr>
          <a:xfrm rot="5400000">
            <a:off x="7592918" y="1645482"/>
            <a:ext cx="609600" cy="118769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85771" y="105266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Resources Spent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3414802" y="903213"/>
            <a:ext cx="2817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Resource Cost of Destroyed Opponent Units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6684380" y="914161"/>
            <a:ext cx="2469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Resource Cost of Destroyed Opponent Buildings</a:t>
            </a:r>
            <a:endParaRPr lang="en-US" dirty="0"/>
          </a:p>
        </p:txBody>
      </p:sp>
      <p:sp>
        <p:nvSpPr>
          <p:cNvPr id="75" name="Left Brace 74"/>
          <p:cNvSpPr/>
          <p:nvPr/>
        </p:nvSpPr>
        <p:spPr>
          <a:xfrm rot="5400000">
            <a:off x="2637686" y="4610100"/>
            <a:ext cx="609600" cy="533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Left Brace 75"/>
          <p:cNvSpPr/>
          <p:nvPr/>
        </p:nvSpPr>
        <p:spPr>
          <a:xfrm rot="5400000">
            <a:off x="5501638" y="3718042"/>
            <a:ext cx="609600" cy="218099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Left Brace 76"/>
          <p:cNvSpPr/>
          <p:nvPr/>
        </p:nvSpPr>
        <p:spPr>
          <a:xfrm rot="5400000">
            <a:off x="7614258" y="4570631"/>
            <a:ext cx="609600" cy="533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2256685" y="3840033"/>
            <a:ext cx="1693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Opponents Defeated by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4721904" y="3563033"/>
            <a:ext cx="2175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Number of times opponent j lost to all chromosomes</a:t>
            </a:r>
            <a:endParaRPr lang="en-US" dirty="0"/>
          </a:p>
        </p:txBody>
      </p:sp>
      <p:sp>
        <p:nvSpPr>
          <p:cNvPr id="71" name="Left Brace 70"/>
          <p:cNvSpPr/>
          <p:nvPr/>
        </p:nvSpPr>
        <p:spPr>
          <a:xfrm rot="5400000">
            <a:off x="416449" y="2198757"/>
            <a:ext cx="609600" cy="533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0" y="775660"/>
            <a:ext cx="1676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Fitness of </a:t>
            </a:r>
            <a:r>
              <a:rPr lang="en-US" dirty="0" err="1" smtClean="0"/>
              <a:t>Chromosomei</a:t>
            </a:r>
            <a:r>
              <a:rPr lang="en-US" dirty="0" smtClean="0"/>
              <a:t> against </a:t>
            </a:r>
            <a:r>
              <a:rPr lang="en-US" dirty="0" err="1" smtClean="0"/>
              <a:t>Chromosomej</a:t>
            </a:r>
            <a:endParaRPr lang="en-US" dirty="0"/>
          </a:p>
        </p:txBody>
      </p:sp>
      <p:sp>
        <p:nvSpPr>
          <p:cNvPr id="81" name="Left Brace 80"/>
          <p:cNvSpPr/>
          <p:nvPr/>
        </p:nvSpPr>
        <p:spPr>
          <a:xfrm rot="5400000">
            <a:off x="651449" y="4352460"/>
            <a:ext cx="609600" cy="113440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0" y="3886200"/>
            <a:ext cx="2187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Shared Fitness of </a:t>
            </a:r>
            <a:r>
              <a:rPr lang="en-US" dirty="0" err="1" smtClean="0"/>
              <a:t>Chromosomei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246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Exhaustive Search</a:t>
            </a:r>
            <a:endParaRPr lang="en-US" dirty="0"/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715000" y="1295400"/>
            <a:ext cx="1371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Solution 1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696200" y="1295400"/>
            <a:ext cx="1371600" cy="19812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Baseline 1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696200" y="1630680"/>
            <a:ext cx="1371600" cy="19812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Baseline 2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696200" y="1981200"/>
            <a:ext cx="1371600" cy="19812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Baseline 3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7086600" y="1394460"/>
            <a:ext cx="609600" cy="358140"/>
          </a:xfrm>
          <a:prstGeom prst="straightConnector1">
            <a:avLst/>
          </a:prstGeom>
          <a:ln w="31750">
            <a:solidFill>
              <a:schemeClr val="bg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  <a:endCxn id="8" idx="1"/>
          </p:cNvCxnSpPr>
          <p:nvPr/>
        </p:nvCxnSpPr>
        <p:spPr>
          <a:xfrm flipV="1">
            <a:off x="7086600" y="1729740"/>
            <a:ext cx="609600" cy="22860"/>
          </a:xfrm>
          <a:prstGeom prst="straightConnector1">
            <a:avLst/>
          </a:prstGeom>
          <a:ln w="31750">
            <a:solidFill>
              <a:schemeClr val="bg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9" idx="1"/>
          </p:cNvCxnSpPr>
          <p:nvPr/>
        </p:nvCxnSpPr>
        <p:spPr>
          <a:xfrm>
            <a:off x="7086600" y="1752600"/>
            <a:ext cx="609600" cy="327660"/>
          </a:xfrm>
          <a:prstGeom prst="straightConnector1">
            <a:avLst/>
          </a:prstGeom>
          <a:ln w="31750">
            <a:solidFill>
              <a:schemeClr val="bg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715000" y="2316480"/>
            <a:ext cx="1371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Solution 2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7696200" y="2316480"/>
            <a:ext cx="1371600" cy="19812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Baseline 1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7696200" y="2651760"/>
            <a:ext cx="1371600" cy="19812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Baseline 2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7696200" y="3002280"/>
            <a:ext cx="1371600" cy="19812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Baseline 3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9" idx="3"/>
            <a:endCxn id="20" idx="1"/>
          </p:cNvCxnSpPr>
          <p:nvPr/>
        </p:nvCxnSpPr>
        <p:spPr>
          <a:xfrm flipV="1">
            <a:off x="7086600" y="2415540"/>
            <a:ext cx="609600" cy="358140"/>
          </a:xfrm>
          <a:prstGeom prst="straightConnector1">
            <a:avLst/>
          </a:prstGeom>
          <a:ln w="31750">
            <a:solidFill>
              <a:schemeClr val="bg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3"/>
            <a:endCxn id="21" idx="1"/>
          </p:cNvCxnSpPr>
          <p:nvPr/>
        </p:nvCxnSpPr>
        <p:spPr>
          <a:xfrm flipV="1">
            <a:off x="7086600" y="2750820"/>
            <a:ext cx="609600" cy="22860"/>
          </a:xfrm>
          <a:prstGeom prst="straightConnector1">
            <a:avLst/>
          </a:prstGeom>
          <a:ln w="31750">
            <a:solidFill>
              <a:schemeClr val="bg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3"/>
            <a:endCxn id="22" idx="1"/>
          </p:cNvCxnSpPr>
          <p:nvPr/>
        </p:nvCxnSpPr>
        <p:spPr>
          <a:xfrm>
            <a:off x="7086600" y="2773680"/>
            <a:ext cx="609600" cy="327660"/>
          </a:xfrm>
          <a:prstGeom prst="straightConnector1">
            <a:avLst/>
          </a:prstGeom>
          <a:ln w="31750">
            <a:solidFill>
              <a:schemeClr val="bg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5715000" y="4373880"/>
            <a:ext cx="1371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Solution N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7696200" y="4373880"/>
            <a:ext cx="1371600" cy="19812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Baseline 1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7696200" y="4709160"/>
            <a:ext cx="1371600" cy="19812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Baseline 2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7696200" y="5059680"/>
            <a:ext cx="1371600" cy="19812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Baseline 3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33" idx="3"/>
            <a:endCxn id="34" idx="1"/>
          </p:cNvCxnSpPr>
          <p:nvPr/>
        </p:nvCxnSpPr>
        <p:spPr>
          <a:xfrm flipV="1">
            <a:off x="7086600" y="4472940"/>
            <a:ext cx="609600" cy="358140"/>
          </a:xfrm>
          <a:prstGeom prst="straightConnector1">
            <a:avLst/>
          </a:prstGeom>
          <a:ln w="31750">
            <a:solidFill>
              <a:schemeClr val="bg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3" idx="3"/>
            <a:endCxn id="35" idx="1"/>
          </p:cNvCxnSpPr>
          <p:nvPr/>
        </p:nvCxnSpPr>
        <p:spPr>
          <a:xfrm flipV="1">
            <a:off x="7086600" y="4808220"/>
            <a:ext cx="609600" cy="22860"/>
          </a:xfrm>
          <a:prstGeom prst="straightConnector1">
            <a:avLst/>
          </a:prstGeom>
          <a:ln w="31750">
            <a:solidFill>
              <a:schemeClr val="bg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3" idx="3"/>
            <a:endCxn id="36" idx="1"/>
          </p:cNvCxnSpPr>
          <p:nvPr/>
        </p:nvCxnSpPr>
        <p:spPr>
          <a:xfrm>
            <a:off x="7086600" y="4831080"/>
            <a:ext cx="609600" cy="327660"/>
          </a:xfrm>
          <a:prstGeom prst="straightConnector1">
            <a:avLst/>
          </a:prstGeom>
          <a:ln w="31750">
            <a:solidFill>
              <a:schemeClr val="bg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0"/>
          <p:cNvGrpSpPr/>
          <p:nvPr/>
        </p:nvGrpSpPr>
        <p:grpSpPr>
          <a:xfrm>
            <a:off x="6629400" y="3581400"/>
            <a:ext cx="1295400" cy="381000"/>
            <a:chOff x="6705600" y="3581400"/>
            <a:chExt cx="1295400" cy="381000"/>
          </a:xfrm>
        </p:grpSpPr>
        <p:sp>
          <p:nvSpPr>
            <p:cNvPr id="52" name="Oval 51"/>
            <p:cNvSpPr/>
            <p:nvPr/>
          </p:nvSpPr>
          <p:spPr>
            <a:xfrm>
              <a:off x="6705600" y="3581400"/>
              <a:ext cx="381000" cy="381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162800" y="3581400"/>
              <a:ext cx="381000" cy="381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7620000" y="3581400"/>
              <a:ext cx="381000" cy="381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ooter Placeholder 3"/>
          <p:cNvSpPr txBox="1">
            <a:spLocks/>
          </p:cNvSpPr>
          <p:nvPr/>
        </p:nvSpPr>
        <p:spPr>
          <a:xfrm>
            <a:off x="905933" y="6096000"/>
            <a:ext cx="7848600" cy="4572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Ballinger, C.; Louis, S., "Comparing Heuristic Search Methods for Finding Effective </a:t>
            </a:r>
            <a:r>
              <a:rPr lang="en-US" dirty="0" smtClean="0"/>
              <a:t>Real-Time Strategy </a:t>
            </a:r>
            <a:r>
              <a:rPr lang="en-US" dirty="0"/>
              <a:t>Game </a:t>
            </a:r>
            <a:r>
              <a:rPr lang="en-US" dirty="0" smtClean="0"/>
              <a:t>Plans“</a:t>
            </a:r>
          </a:p>
          <a:p>
            <a:pPr algn="l"/>
            <a:r>
              <a:rPr lang="en-US" dirty="0"/>
              <a:t>Ballinger, C.; Louis, S., "Comparing Coevolution, Genetic Algorithms, and Hill-Climbers for Finding Real-Time Strategy Game Plans</a:t>
            </a:r>
            <a:r>
              <a:rPr lang="en-US" dirty="0" smtClean="0"/>
              <a:t>"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Baselines encoded in 24-39bits</a:t>
            </a:r>
          </a:p>
          <a:p>
            <a:pPr lvl="1"/>
            <a:r>
              <a:rPr lang="en-US" sz="2000" dirty="0"/>
              <a:t>Have advantage against </a:t>
            </a:r>
            <a:r>
              <a:rPr lang="en-US" sz="2000" dirty="0" smtClean="0"/>
              <a:t>15-bit BOLs</a:t>
            </a:r>
            <a:endParaRPr lang="en-US" sz="2000" dirty="0"/>
          </a:p>
          <a:p>
            <a:r>
              <a:rPr lang="en-US" sz="2400" dirty="0"/>
              <a:t>Shows how frequently the best/worst BOLs occur</a:t>
            </a:r>
          </a:p>
          <a:p>
            <a:r>
              <a:rPr lang="en-US" sz="2400" dirty="0"/>
              <a:t>Ranks all BOLs by how many baselines they </a:t>
            </a:r>
            <a:r>
              <a:rPr lang="en-US" sz="2400" dirty="0" smtClean="0"/>
              <a:t>defeat</a:t>
            </a:r>
          </a:p>
          <a:p>
            <a:r>
              <a:rPr lang="en-US" sz="2400" dirty="0" smtClean="0"/>
              <a:t>Shows how hard it will be to find winning BOLs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10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Exhaustive Search</a:t>
            </a:r>
          </a:p>
          <a:p>
            <a:pPr lvl="1"/>
            <a:r>
              <a:rPr lang="en-US" sz="2200" dirty="0" smtClean="0"/>
              <a:t>32,768(2</a:t>
            </a:r>
            <a:r>
              <a:rPr lang="en-US" sz="2200" baseline="30000" dirty="0" smtClean="0"/>
              <a:t>15</a:t>
            </a:r>
            <a:r>
              <a:rPr lang="en-US" sz="2200" dirty="0" smtClean="0"/>
              <a:t>) possible BOL</a:t>
            </a:r>
          </a:p>
          <a:p>
            <a:pPr lvl="2"/>
            <a:r>
              <a:rPr lang="en-US" sz="2000" dirty="0" smtClean="0"/>
              <a:t>80% of BOLs lose to all three baselines</a:t>
            </a:r>
          </a:p>
          <a:p>
            <a:pPr lvl="2"/>
            <a:r>
              <a:rPr lang="en-US" sz="2000" dirty="0" smtClean="0"/>
              <a:t>19.9% of possible BOLs beat only one baseline</a:t>
            </a:r>
          </a:p>
          <a:p>
            <a:pPr lvl="2"/>
            <a:r>
              <a:rPr lang="en-US" sz="2000" dirty="0" smtClean="0"/>
              <a:t>0.1% of possible BOLs can defeat two baselines</a:t>
            </a:r>
          </a:p>
          <a:p>
            <a:pPr lvl="3"/>
            <a:r>
              <a:rPr lang="en-US" sz="1600" dirty="0" smtClean="0"/>
              <a:t>30 </a:t>
            </a:r>
            <a:r>
              <a:rPr lang="en-US" sz="1600" dirty="0"/>
              <a:t>BOLs</a:t>
            </a:r>
            <a:endParaRPr lang="en-US" sz="1600" dirty="0" smtClean="0"/>
          </a:p>
          <a:p>
            <a:pPr lvl="2"/>
            <a:r>
              <a:rPr lang="en-US" sz="2000" dirty="0" smtClean="0"/>
              <a:t>Zero BOLs could beat three</a:t>
            </a:r>
          </a:p>
          <a:p>
            <a:r>
              <a:rPr lang="en-US" dirty="0" smtClean="0"/>
              <a:t>Quality of BOLs found by CA and GA?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69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443311217"/>
              </p:ext>
            </p:extLst>
          </p:nvPr>
        </p:nvGraphicFramePr>
        <p:xfrm>
          <a:off x="4419600" y="0"/>
          <a:ext cx="4876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986760795"/>
              </p:ext>
            </p:extLst>
          </p:nvPr>
        </p:nvGraphicFramePr>
        <p:xfrm>
          <a:off x="4419600" y="2743200"/>
          <a:ext cx="4876800" cy="34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Footer Placeholder 3"/>
          <p:cNvSpPr txBox="1">
            <a:spLocks/>
          </p:cNvSpPr>
          <p:nvPr/>
        </p:nvSpPr>
        <p:spPr>
          <a:xfrm>
            <a:off x="905933" y="6172200"/>
            <a:ext cx="7848600" cy="4572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Ballinger, C.; Louis, S., "Comparing Heuristic Search Methods for Finding Effective </a:t>
            </a:r>
            <a:r>
              <a:rPr lang="en-US" dirty="0" smtClean="0"/>
              <a:t>Real-Time Strategy </a:t>
            </a:r>
            <a:r>
              <a:rPr lang="en-US" dirty="0"/>
              <a:t>Game </a:t>
            </a:r>
            <a:r>
              <a:rPr lang="en-US" dirty="0" smtClean="0"/>
              <a:t>Plans“</a:t>
            </a:r>
          </a:p>
          <a:p>
            <a:pPr algn="l"/>
            <a:r>
              <a:rPr lang="en-US" dirty="0"/>
              <a:t>Ballinger, C.; Louis, S., "Comparing Coevolution, Genetic Algorithms, and Hill-Climbers for Finding Real-Time Strategy Game Plans</a:t>
            </a:r>
            <a:r>
              <a:rPr lang="en-US" dirty="0" smtClean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73698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Strategy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sc2example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667000" y="4114800"/>
            <a:ext cx="4191000" cy="23574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7000" y="373380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StarCraft</a:t>
            </a:r>
            <a:r>
              <a:rPr lang="en-US" dirty="0" smtClean="0"/>
              <a:t>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924800" cy="220979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Micromanagement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Short-term control problems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Interacting with units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Managing unit positions during combat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Not focused Micromanagement in this </a:t>
            </a:r>
            <a:r>
              <a:rPr lang="en-US" sz="2800" dirty="0" smtClean="0">
                <a:solidFill>
                  <a:srgbClr val="FFFFFF"/>
                </a:solidFill>
              </a:rPr>
              <a:t>work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66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373033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CA</a:t>
            </a:r>
          </a:p>
          <a:p>
            <a:pPr lvl="1">
              <a:defRPr/>
            </a:pPr>
            <a:r>
              <a:rPr lang="en-US" sz="2000" dirty="0" smtClean="0"/>
              <a:t>Always found the same BOL</a:t>
            </a:r>
          </a:p>
          <a:p>
            <a:pPr lvl="2">
              <a:defRPr/>
            </a:pPr>
            <a:r>
              <a:rPr lang="en-US" sz="2000" dirty="0" smtClean="0"/>
              <a:t>Four Vultures and a </a:t>
            </a:r>
            <a:r>
              <a:rPr lang="en-US" sz="2000" dirty="0" err="1" smtClean="0"/>
              <a:t>Firebat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smtClean="0"/>
              <a:t>Never defeats any baselines</a:t>
            </a:r>
          </a:p>
          <a:p>
            <a:pPr lvl="2">
              <a:defRPr/>
            </a:pPr>
            <a:r>
              <a:rPr lang="en-US" sz="2000" dirty="0" smtClean="0"/>
              <a:t>Doesn’t plan for BOLs that take more than 5 actions</a:t>
            </a:r>
          </a:p>
          <a:p>
            <a:pPr lvl="2">
              <a:defRPr/>
            </a:pPr>
            <a:r>
              <a:rPr lang="en-US" sz="2000" dirty="0" smtClean="0"/>
              <a:t>Still improves score</a:t>
            </a:r>
          </a:p>
          <a:p>
            <a:pPr lvl="1">
              <a:defRPr/>
            </a:pPr>
            <a:r>
              <a:rPr lang="en-US" sz="2000" dirty="0" smtClean="0"/>
              <a:t>Beats other 5-action BOLs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70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972354084"/>
              </p:ext>
            </p:extLst>
          </p:nvPr>
        </p:nvGraphicFramePr>
        <p:xfrm>
          <a:off x="4419600" y="2743200"/>
          <a:ext cx="4876800" cy="34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Footer Placeholder 3"/>
          <p:cNvSpPr txBox="1">
            <a:spLocks/>
          </p:cNvSpPr>
          <p:nvPr/>
        </p:nvSpPr>
        <p:spPr>
          <a:xfrm>
            <a:off x="905933" y="6172200"/>
            <a:ext cx="7848600" cy="4572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Ballinger, C.; Louis, S., "Comparing Heuristic Search Methods for Finding Effective </a:t>
            </a:r>
            <a:r>
              <a:rPr lang="en-US" dirty="0" smtClean="0"/>
              <a:t>Real-Time Strategy </a:t>
            </a:r>
            <a:r>
              <a:rPr lang="en-US" dirty="0"/>
              <a:t>Game </a:t>
            </a:r>
            <a:r>
              <a:rPr lang="en-US" dirty="0" smtClean="0"/>
              <a:t>Plans“</a:t>
            </a:r>
          </a:p>
          <a:p>
            <a:pPr algn="l"/>
            <a:r>
              <a:rPr lang="en-US" dirty="0"/>
              <a:t>Ballinger, C.; Louis, S., "Comparing Coevolution, Genetic Algorithms, and Hill-Climbers for Finding Real-Time Strategy Game Plans</a:t>
            </a:r>
            <a:r>
              <a:rPr lang="en-US" dirty="0" smtClean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573465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600200"/>
            <a:ext cx="4373033" cy="45259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GA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Always found BOLs that could beat two baselines</a:t>
            </a:r>
          </a:p>
          <a:p>
            <a:pPr lvl="2"/>
            <a:r>
              <a:rPr lang="en-US" sz="2000" dirty="0">
                <a:solidFill>
                  <a:srgbClr val="FFFFFF"/>
                </a:solidFill>
              </a:rPr>
              <a:t>Build-order 1</a:t>
            </a:r>
          </a:p>
          <a:p>
            <a:pPr lvl="3"/>
            <a:r>
              <a:rPr lang="en-US" sz="1800" dirty="0">
                <a:solidFill>
                  <a:srgbClr val="FFFFFF"/>
                </a:solidFill>
              </a:rPr>
              <a:t>Two SCVs, Two </a:t>
            </a:r>
            <a:r>
              <a:rPr lang="en-US" sz="1800" dirty="0" err="1">
                <a:solidFill>
                  <a:srgbClr val="FFFFFF"/>
                </a:solidFill>
              </a:rPr>
              <a:t>Firebats</a:t>
            </a:r>
            <a:r>
              <a:rPr lang="en-US" sz="1800" dirty="0">
                <a:solidFill>
                  <a:srgbClr val="FFFFFF"/>
                </a:solidFill>
              </a:rPr>
              <a:t>, One Vulture</a:t>
            </a:r>
          </a:p>
          <a:p>
            <a:pPr lvl="3"/>
            <a:r>
              <a:rPr lang="en-US" sz="1800" dirty="0">
                <a:solidFill>
                  <a:srgbClr val="FFFFFF"/>
                </a:solidFill>
              </a:rPr>
              <a:t>Quick but weak defense</a:t>
            </a:r>
          </a:p>
          <a:p>
            <a:pPr lvl="2"/>
            <a:r>
              <a:rPr lang="en-US" sz="2000" dirty="0">
                <a:solidFill>
                  <a:srgbClr val="FFFFFF"/>
                </a:solidFill>
              </a:rPr>
              <a:t>Build-order 2</a:t>
            </a:r>
          </a:p>
          <a:p>
            <a:pPr lvl="3"/>
            <a:r>
              <a:rPr lang="en-US" sz="1800" dirty="0">
                <a:solidFill>
                  <a:srgbClr val="FFFFFF"/>
                </a:solidFill>
              </a:rPr>
              <a:t>Four </a:t>
            </a:r>
            <a:r>
              <a:rPr lang="en-US" sz="1800" dirty="0" err="1">
                <a:solidFill>
                  <a:srgbClr val="FFFFFF"/>
                </a:solidFill>
              </a:rPr>
              <a:t>Firebats</a:t>
            </a:r>
            <a:r>
              <a:rPr lang="en-US" sz="1800" dirty="0">
                <a:solidFill>
                  <a:srgbClr val="FFFFFF"/>
                </a:solidFill>
              </a:rPr>
              <a:t>, One Vulture</a:t>
            </a:r>
          </a:p>
          <a:p>
            <a:pPr lvl="3"/>
            <a:r>
              <a:rPr lang="en-US" sz="1800" dirty="0">
                <a:solidFill>
                  <a:srgbClr val="FFFFFF"/>
                </a:solidFill>
              </a:rPr>
              <a:t>Strong but slow defense</a:t>
            </a:r>
          </a:p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905933" y="6172200"/>
            <a:ext cx="7848600" cy="4572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Ballinger, C.; Louis, S., "Comparing Heuristic Search Methods for Finding Effective </a:t>
            </a:r>
            <a:r>
              <a:rPr lang="en-US" dirty="0" smtClean="0"/>
              <a:t>Real-Time Strategy </a:t>
            </a:r>
            <a:r>
              <a:rPr lang="en-US" dirty="0"/>
              <a:t>Game </a:t>
            </a:r>
            <a:r>
              <a:rPr lang="en-US" dirty="0" smtClean="0"/>
              <a:t>Plans“</a:t>
            </a:r>
          </a:p>
          <a:p>
            <a:pPr algn="l"/>
            <a:r>
              <a:rPr lang="en-US" dirty="0"/>
              <a:t>Ballinger, C.; Louis, S., "Comparing Coevolution, Genetic Algorithms, and Hill-Climbers for Finding Real-Time Strategy Game Plans</a:t>
            </a:r>
            <a:r>
              <a:rPr lang="en-US" dirty="0" smtClean="0"/>
              <a:t>"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944563117"/>
              </p:ext>
            </p:extLst>
          </p:nvPr>
        </p:nvGraphicFramePr>
        <p:xfrm>
          <a:off x="4419600" y="2743200"/>
          <a:ext cx="4876800" cy="34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551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Command Centers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n-US" dirty="0"/>
              <a:t>Percent </a:t>
            </a:r>
            <a:r>
              <a:rPr lang="en-US" dirty="0" smtClean="0"/>
              <a:t>of C.C. destroyed were </a:t>
            </a:r>
            <a:r>
              <a:rPr lang="en-US" dirty="0"/>
              <a:t>very similar</a:t>
            </a:r>
            <a:endParaRPr lang="en-US" dirty="0" smtClean="0"/>
          </a:p>
          <a:p>
            <a:pPr lvl="1"/>
            <a:r>
              <a:rPr lang="en-US" dirty="0" smtClean="0"/>
              <a:t>Only two of the three CA build-orders attack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72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965869"/>
              </p:ext>
            </p:extLst>
          </p:nvPr>
        </p:nvGraphicFramePr>
        <p:xfrm>
          <a:off x="762000" y="3810000"/>
          <a:ext cx="7010400" cy="1854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2080"/>
                <a:gridCol w="1402080"/>
                <a:gridCol w="1402080"/>
                <a:gridCol w="1402080"/>
                <a:gridCol w="14020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Rand(10)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Rand(10)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Footer Placeholder 3"/>
          <p:cNvSpPr txBox="1">
            <a:spLocks/>
          </p:cNvSpPr>
          <p:nvPr/>
        </p:nvSpPr>
        <p:spPr>
          <a:xfrm>
            <a:off x="905933" y="6096000"/>
            <a:ext cx="7848600" cy="4572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Ballinger, C.; Louis, S., "Robustness of Coevolved Strategies in a Real-Time Strategy Game"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40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BOIL Representation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151126"/>
              </p:ext>
            </p:extLst>
          </p:nvPr>
        </p:nvGraphicFramePr>
        <p:xfrm>
          <a:off x="609600" y="1295400"/>
          <a:ext cx="8001000" cy="4765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371600"/>
                <a:gridCol w="1371600"/>
                <a:gridCol w="1600200"/>
                <a:gridCol w="2514600"/>
              </a:tblGrid>
              <a:tr h="29826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URWPalladioL-Roma"/>
                        </a:rPr>
                        <a:t>No Conditions</a:t>
                      </a:r>
                      <a:endParaRPr lang="en-US" sz="1050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Single Condition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Two Conditions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Prerequisites</a:t>
                      </a:r>
                    </a:p>
                  </a:txBody>
                  <a:tcPr anchor="ctr"/>
                </a:tc>
              </a:tr>
              <a:tr h="298263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URWPalladioL-Roma"/>
                        </a:rPr>
                        <a:t>N/A</a:t>
                      </a:r>
                      <a:endParaRPr lang="en-US" sz="105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IF(Condition1)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N/A</a:t>
                      </a:r>
                    </a:p>
                  </a:txBody>
                  <a:tcPr anchor="ctr"/>
                </a:tc>
              </a:tr>
              <a:tr h="298263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URWPalladioL-Roma"/>
                        </a:rPr>
                        <a:t>N/A</a:t>
                      </a:r>
                      <a:endParaRPr lang="en-US" sz="105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0001-0010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0001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WHILE(Condition1)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N/A</a:t>
                      </a:r>
                    </a:p>
                  </a:txBody>
                  <a:tcPr anchor="ctr"/>
                </a:tc>
              </a:tr>
              <a:tr h="298263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URWPalladioL-Roma"/>
                        </a:rPr>
                        <a:t>N/A</a:t>
                      </a:r>
                      <a:endParaRPr lang="en-US" sz="105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0010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IF(Condition2)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N/A</a:t>
                      </a:r>
                    </a:p>
                  </a:txBody>
                  <a:tcPr anchor="ctr"/>
                </a:tc>
              </a:tr>
              <a:tr h="298263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URWPalladioL-Roma"/>
                        </a:rPr>
                        <a:t>N/A</a:t>
                      </a:r>
                      <a:endParaRPr lang="en-US" sz="105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0011-0100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WHILE(Condition2)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N/A</a:t>
                      </a:r>
                    </a:p>
                  </a:txBody>
                  <a:tcPr anchor="ctr"/>
                </a:tc>
              </a:tr>
              <a:tr h="330949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URWPalladioL-Roma"/>
                        </a:rPr>
                        <a:t>0000</a:t>
                      </a:r>
                      <a:endParaRPr lang="en-US" sz="105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0011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0101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Build SCV </a:t>
                      </a:r>
                      <a:endParaRPr lang="en-US" sz="1050" dirty="0" smtClean="0">
                        <a:effectLst/>
                        <a:latin typeface="Arial"/>
                      </a:endParaRPr>
                    </a:p>
                    <a:p>
                      <a:pPr algn="ctr"/>
                      <a:r>
                        <a:rPr lang="en-US" sz="1050" dirty="0" smtClean="0">
                          <a:effectLst/>
                          <a:latin typeface="Arial"/>
                        </a:rPr>
                        <a:t>(</a:t>
                      </a:r>
                      <a:r>
                        <a:rPr lang="en-US" sz="1050" dirty="0">
                          <a:effectLst/>
                          <a:latin typeface="Arial"/>
                        </a:rPr>
                        <a:t>Gather Minerals)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None</a:t>
                      </a:r>
                    </a:p>
                  </a:txBody>
                  <a:tcPr anchor="ctr"/>
                </a:tc>
              </a:tr>
              <a:tr h="298263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URWPalladioL-Roma"/>
                        </a:rPr>
                        <a:t>0001-0010</a:t>
                      </a:r>
                      <a:endParaRPr lang="en-US" sz="105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0100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0110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Build SCV </a:t>
                      </a:r>
                      <a:endParaRPr lang="en-US" sz="1050" dirty="0" smtClean="0">
                        <a:effectLst/>
                        <a:latin typeface="Arial"/>
                      </a:endParaRPr>
                    </a:p>
                    <a:p>
                      <a:pPr algn="ctr"/>
                      <a:r>
                        <a:rPr lang="en-US" sz="1050" dirty="0" smtClean="0">
                          <a:effectLst/>
                          <a:latin typeface="Arial"/>
                        </a:rPr>
                        <a:t>(</a:t>
                      </a:r>
                      <a:r>
                        <a:rPr lang="en-US" sz="1050" dirty="0">
                          <a:effectLst/>
                          <a:latin typeface="Arial"/>
                        </a:rPr>
                        <a:t>Gather Gas)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None</a:t>
                      </a:r>
                    </a:p>
                  </a:txBody>
                  <a:tcPr anchor="ctr"/>
                </a:tc>
              </a:tr>
              <a:tr h="298263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URWPalladioL-Roma"/>
                        </a:rPr>
                        <a:t>0011-0100</a:t>
                      </a:r>
                      <a:endParaRPr lang="en-US" sz="105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0101-0110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0111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Build Marine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Barracks</a:t>
                      </a:r>
                    </a:p>
                  </a:txBody>
                  <a:tcPr anchor="ctr"/>
                </a:tc>
              </a:tr>
              <a:tr h="330949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URWPalladioL-Roma"/>
                        </a:rPr>
                        <a:t>0101</a:t>
                      </a:r>
                      <a:endParaRPr lang="en-US" sz="105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0111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Build </a:t>
                      </a:r>
                      <a:r>
                        <a:rPr lang="en-US" sz="1050" dirty="0" err="1" smtClean="0">
                          <a:effectLst/>
                          <a:latin typeface="Arial"/>
                        </a:rPr>
                        <a:t>Firebat</a:t>
                      </a:r>
                      <a:endParaRPr lang="en-US" sz="1050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effectLst/>
                          <a:latin typeface="Arial"/>
                        </a:rPr>
                        <a:t>Barracks, Refinery, </a:t>
                      </a:r>
                      <a:r>
                        <a:rPr lang="en-US" sz="1050" dirty="0">
                          <a:effectLst/>
                          <a:latin typeface="Arial"/>
                        </a:rPr>
                        <a:t>Academy</a:t>
                      </a:r>
                    </a:p>
                  </a:txBody>
                  <a:tcPr anchor="ctr"/>
                </a:tc>
              </a:tr>
              <a:tr h="330949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URWPalladioL-Roma"/>
                        </a:rPr>
                        <a:t>0110-0111</a:t>
                      </a:r>
                      <a:endParaRPr lang="en-US" sz="105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1001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Build Vulture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effectLst/>
                          <a:latin typeface="Arial"/>
                        </a:rPr>
                        <a:t>Barracks, Refinery, </a:t>
                      </a:r>
                      <a:r>
                        <a:rPr lang="en-US" sz="1050" dirty="0">
                          <a:effectLst/>
                          <a:latin typeface="Arial"/>
                        </a:rPr>
                        <a:t>Factory</a:t>
                      </a:r>
                    </a:p>
                  </a:txBody>
                  <a:tcPr anchor="ctr"/>
                </a:tc>
              </a:tr>
              <a:tr h="298263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URWPalladioL-Roma"/>
                        </a:rPr>
                        <a:t>1000-1001</a:t>
                      </a:r>
                      <a:endParaRPr lang="en-US" sz="105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1001-1010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1010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effectLst/>
                          <a:latin typeface="+mn-lt"/>
                        </a:rPr>
                        <a:t>Build </a:t>
                      </a:r>
                      <a:r>
                        <a:rPr lang="en-US" sz="1050" dirty="0" smtClean="0">
                          <a:effectLst/>
                          <a:latin typeface="Arial"/>
                        </a:rPr>
                        <a:t>Barracks</a:t>
                      </a:r>
                      <a:endParaRPr lang="en-US" sz="1050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None</a:t>
                      </a:r>
                    </a:p>
                  </a:txBody>
                  <a:tcPr anchor="ctr"/>
                </a:tc>
              </a:tr>
              <a:tr h="298263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URWPalladioL-Roma"/>
                        </a:rPr>
                        <a:t>1010</a:t>
                      </a:r>
                      <a:endParaRPr lang="en-US" sz="105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1011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1011-1100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effectLst/>
                          <a:latin typeface="+mn-lt"/>
                        </a:rPr>
                        <a:t>Build </a:t>
                      </a:r>
                      <a:r>
                        <a:rPr lang="en-US" sz="1050" dirty="0" smtClean="0">
                          <a:effectLst/>
                          <a:latin typeface="Arial"/>
                        </a:rPr>
                        <a:t>Factory</a:t>
                      </a:r>
                      <a:endParaRPr lang="en-US" sz="1050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Barracks</a:t>
                      </a:r>
                    </a:p>
                  </a:txBody>
                  <a:tcPr anchor="ctr"/>
                </a:tc>
              </a:tr>
              <a:tr h="298263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URWPalladioL-Roma"/>
                        </a:rPr>
                        <a:t>1011-1100</a:t>
                      </a:r>
                      <a:endParaRPr lang="en-US" sz="105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1100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1101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effectLst/>
                          <a:latin typeface="+mn-lt"/>
                        </a:rPr>
                        <a:t>Build </a:t>
                      </a:r>
                      <a:r>
                        <a:rPr lang="en-US" sz="1050" dirty="0" smtClean="0">
                          <a:effectLst/>
                          <a:latin typeface="Arial"/>
                        </a:rPr>
                        <a:t>Refinery</a:t>
                      </a:r>
                      <a:endParaRPr lang="en-US" sz="1050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None</a:t>
                      </a:r>
                    </a:p>
                  </a:txBody>
                  <a:tcPr anchor="ctr"/>
                </a:tc>
              </a:tr>
              <a:tr h="298263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URWPalladioL-Roma"/>
                        </a:rPr>
                        <a:t>1101-1110</a:t>
                      </a:r>
                      <a:endParaRPr lang="en-US" sz="105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1101-1110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1110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effectLst/>
                          <a:latin typeface="+mn-lt"/>
                        </a:rPr>
                        <a:t>Build </a:t>
                      </a:r>
                      <a:r>
                        <a:rPr lang="en-US" sz="1050" dirty="0" smtClean="0">
                          <a:effectLst/>
                          <a:latin typeface="Arial"/>
                        </a:rPr>
                        <a:t>Academy</a:t>
                      </a:r>
                      <a:endParaRPr lang="en-US" sz="1050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Barracks</a:t>
                      </a:r>
                    </a:p>
                  </a:txBody>
                  <a:tcPr anchor="ctr"/>
                </a:tc>
              </a:tr>
              <a:tr h="298263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URWPalladioL-Roma"/>
                        </a:rPr>
                        <a:t>1111</a:t>
                      </a:r>
                      <a:endParaRPr lang="en-US" sz="105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1111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1111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Attack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N/A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10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BOIL Representation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756499"/>
              </p:ext>
            </p:extLst>
          </p:nvPr>
        </p:nvGraphicFramePr>
        <p:xfrm>
          <a:off x="609600" y="1295400"/>
          <a:ext cx="4343400" cy="5105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850"/>
                <a:gridCol w="1266825"/>
                <a:gridCol w="1990725"/>
              </a:tblGrid>
              <a:tr h="29826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Two Conditions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Prerequisites</a:t>
                      </a:r>
                    </a:p>
                  </a:txBody>
                  <a:tcPr anchor="ctr"/>
                </a:tc>
              </a:tr>
              <a:tr h="298263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IF(Condition1)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N/A</a:t>
                      </a:r>
                    </a:p>
                  </a:txBody>
                  <a:tcPr anchor="ctr"/>
                </a:tc>
              </a:tr>
              <a:tr h="298263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0001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WHILE(Condition1)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N/A</a:t>
                      </a:r>
                    </a:p>
                  </a:txBody>
                  <a:tcPr anchor="ctr"/>
                </a:tc>
              </a:tr>
              <a:tr h="298263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0010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IF(Condition2)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N/A</a:t>
                      </a:r>
                    </a:p>
                  </a:txBody>
                  <a:tcPr anchor="ctr"/>
                </a:tc>
              </a:tr>
              <a:tr h="298263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0011-0100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WHILE(Condition2)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N/A</a:t>
                      </a:r>
                    </a:p>
                  </a:txBody>
                  <a:tcPr anchor="ctr"/>
                </a:tc>
              </a:tr>
              <a:tr h="330949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0101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Build SCV </a:t>
                      </a:r>
                      <a:endParaRPr lang="en-US" sz="1050" dirty="0" smtClean="0">
                        <a:effectLst/>
                        <a:latin typeface="Arial"/>
                      </a:endParaRPr>
                    </a:p>
                    <a:p>
                      <a:pPr algn="ctr"/>
                      <a:r>
                        <a:rPr lang="en-US" sz="1050" dirty="0" smtClean="0">
                          <a:effectLst/>
                          <a:latin typeface="Arial"/>
                        </a:rPr>
                        <a:t>(</a:t>
                      </a:r>
                      <a:r>
                        <a:rPr lang="en-US" sz="1050" dirty="0">
                          <a:effectLst/>
                          <a:latin typeface="Arial"/>
                        </a:rPr>
                        <a:t>Gather Minerals)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None</a:t>
                      </a:r>
                    </a:p>
                  </a:txBody>
                  <a:tcPr anchor="ctr"/>
                </a:tc>
              </a:tr>
              <a:tr h="29826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0110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Build SCV </a:t>
                      </a:r>
                      <a:endParaRPr lang="en-US" sz="1050" dirty="0" smtClean="0">
                        <a:effectLst/>
                        <a:latin typeface="Arial"/>
                      </a:endParaRPr>
                    </a:p>
                    <a:p>
                      <a:pPr algn="ctr"/>
                      <a:r>
                        <a:rPr lang="en-US" sz="1050" dirty="0" smtClean="0">
                          <a:effectLst/>
                          <a:latin typeface="Arial"/>
                        </a:rPr>
                        <a:t>(</a:t>
                      </a:r>
                      <a:r>
                        <a:rPr lang="en-US" sz="1050" dirty="0">
                          <a:effectLst/>
                          <a:latin typeface="Arial"/>
                        </a:rPr>
                        <a:t>Gather Gas)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None</a:t>
                      </a:r>
                    </a:p>
                  </a:txBody>
                  <a:tcPr anchor="ctr"/>
                </a:tc>
              </a:tr>
              <a:tr h="298263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0111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Build Marine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Barracks</a:t>
                      </a:r>
                    </a:p>
                  </a:txBody>
                  <a:tcPr anchor="ctr"/>
                </a:tc>
              </a:tr>
              <a:tr h="330949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Build </a:t>
                      </a:r>
                      <a:r>
                        <a:rPr lang="en-US" sz="1050" dirty="0" err="1" smtClean="0">
                          <a:effectLst/>
                          <a:latin typeface="Arial"/>
                        </a:rPr>
                        <a:t>Firebat</a:t>
                      </a:r>
                      <a:endParaRPr lang="en-US" sz="1050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effectLst/>
                          <a:latin typeface="Arial"/>
                        </a:rPr>
                        <a:t>Barracks, Refinery, </a:t>
                      </a:r>
                      <a:r>
                        <a:rPr lang="en-US" sz="1050" dirty="0">
                          <a:effectLst/>
                          <a:latin typeface="Arial"/>
                        </a:rPr>
                        <a:t>Academy</a:t>
                      </a:r>
                    </a:p>
                  </a:txBody>
                  <a:tcPr anchor="ctr"/>
                </a:tc>
              </a:tr>
              <a:tr h="330949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1001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Build Vulture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effectLst/>
                          <a:latin typeface="Arial"/>
                        </a:rPr>
                        <a:t>Barracks, Refinery, </a:t>
                      </a:r>
                      <a:r>
                        <a:rPr lang="en-US" sz="1050" dirty="0">
                          <a:effectLst/>
                          <a:latin typeface="Arial"/>
                        </a:rPr>
                        <a:t>Factory</a:t>
                      </a:r>
                    </a:p>
                  </a:txBody>
                  <a:tcPr anchor="ctr"/>
                </a:tc>
              </a:tr>
              <a:tr h="298263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1010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effectLst/>
                          <a:latin typeface="+mn-lt"/>
                        </a:rPr>
                        <a:t>Build </a:t>
                      </a:r>
                      <a:r>
                        <a:rPr lang="en-US" sz="1050" dirty="0" smtClean="0">
                          <a:effectLst/>
                          <a:latin typeface="Arial"/>
                        </a:rPr>
                        <a:t>Barracks</a:t>
                      </a:r>
                      <a:endParaRPr lang="en-US" sz="1050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None</a:t>
                      </a:r>
                    </a:p>
                  </a:txBody>
                  <a:tcPr anchor="ctr"/>
                </a:tc>
              </a:tr>
              <a:tr h="298263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1011-1100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effectLst/>
                          <a:latin typeface="+mn-lt"/>
                        </a:rPr>
                        <a:t>Build </a:t>
                      </a:r>
                      <a:r>
                        <a:rPr lang="en-US" sz="1050" dirty="0" smtClean="0">
                          <a:effectLst/>
                          <a:latin typeface="Arial"/>
                        </a:rPr>
                        <a:t>Factory</a:t>
                      </a:r>
                      <a:endParaRPr lang="en-US" sz="1050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Barracks</a:t>
                      </a:r>
                    </a:p>
                  </a:txBody>
                  <a:tcPr anchor="ctr"/>
                </a:tc>
              </a:tr>
              <a:tr h="298263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1101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effectLst/>
                          <a:latin typeface="+mn-lt"/>
                        </a:rPr>
                        <a:t>Build </a:t>
                      </a:r>
                      <a:r>
                        <a:rPr lang="en-US" sz="1050" dirty="0" smtClean="0">
                          <a:effectLst/>
                          <a:latin typeface="Arial"/>
                        </a:rPr>
                        <a:t>Refinery</a:t>
                      </a:r>
                      <a:endParaRPr lang="en-US" sz="1050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None</a:t>
                      </a:r>
                    </a:p>
                  </a:txBody>
                  <a:tcPr anchor="ctr"/>
                </a:tc>
              </a:tr>
              <a:tr h="298263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1110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effectLst/>
                          <a:latin typeface="+mn-lt"/>
                        </a:rPr>
                        <a:t>Build </a:t>
                      </a:r>
                      <a:r>
                        <a:rPr lang="en-US" sz="1050" dirty="0" smtClean="0">
                          <a:effectLst/>
                          <a:latin typeface="Arial"/>
                        </a:rPr>
                        <a:t>Academy</a:t>
                      </a:r>
                      <a:endParaRPr lang="en-US" sz="1050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Barracks</a:t>
                      </a:r>
                    </a:p>
                  </a:txBody>
                  <a:tcPr anchor="ctr"/>
                </a:tc>
              </a:tr>
              <a:tr h="298263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1111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rial"/>
                        </a:rPr>
                        <a:t>Attack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rial"/>
                        </a:rPr>
                        <a:t>N/A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73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Strategy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/>
          </a:bodyPr>
          <a:lstStyle/>
          <a:p>
            <a:r>
              <a:rPr lang="en-US" sz="3200" dirty="0" err="1">
                <a:solidFill>
                  <a:srgbClr val="FFFFFF"/>
                </a:solidFill>
              </a:rPr>
              <a:t>Macromanagement</a:t>
            </a:r>
            <a:endParaRPr lang="en-US" sz="3200" dirty="0">
              <a:solidFill>
                <a:srgbClr val="FFFFFF"/>
              </a:solidFill>
            </a:endParaRP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Longer-term strategic planning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Resource </a:t>
            </a:r>
            <a:r>
              <a:rPr lang="en-US" dirty="0" smtClean="0">
                <a:solidFill>
                  <a:srgbClr val="FFFFFF"/>
                </a:solidFill>
              </a:rPr>
              <a:t>management</a:t>
            </a:r>
            <a:endParaRPr lang="en-US" dirty="0">
              <a:solidFill>
                <a:srgbClr val="FFFFFF"/>
              </a:solidFill>
            </a:endParaRPr>
          </a:p>
          <a:p>
            <a:pPr lvl="2"/>
            <a:r>
              <a:rPr lang="en-US" dirty="0">
                <a:solidFill>
                  <a:srgbClr val="FFFFFF"/>
                </a:solidFill>
              </a:rPr>
              <a:t>Force </a:t>
            </a:r>
            <a:r>
              <a:rPr lang="en-US" dirty="0" smtClean="0">
                <a:solidFill>
                  <a:srgbClr val="FFFFFF"/>
                </a:solidFill>
              </a:rPr>
              <a:t>composition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Decisions under </a:t>
            </a:r>
            <a:r>
              <a:rPr lang="en-US" dirty="0" smtClean="0">
                <a:solidFill>
                  <a:srgbClr val="FFFFFF"/>
                </a:solidFill>
              </a:rPr>
              <a:t>uncertainty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Temporal </a:t>
            </a:r>
            <a:r>
              <a:rPr lang="en-US" dirty="0" smtClean="0">
                <a:solidFill>
                  <a:srgbClr val="FFFFFF"/>
                </a:solidFill>
              </a:rPr>
              <a:t>reasoning</a:t>
            </a:r>
          </a:p>
          <a:p>
            <a:pPr lvl="1"/>
            <a:r>
              <a:rPr lang="en-US" sz="2800" dirty="0" smtClean="0">
                <a:solidFill>
                  <a:srgbClr val="FFFFFF"/>
                </a:solidFill>
              </a:rPr>
              <a:t>Specifically</a:t>
            </a:r>
            <a:r>
              <a:rPr lang="en-US" sz="2800" dirty="0">
                <a:solidFill>
                  <a:srgbClr val="FFFFFF"/>
                </a:solidFill>
              </a:rPr>
              <a:t>, we are interested in planning which units to </a:t>
            </a:r>
            <a:r>
              <a:rPr lang="en-US" sz="2800" b="1" i="1" u="sng" dirty="0">
                <a:solidFill>
                  <a:srgbClr val="FFFFFF"/>
                </a:solidFill>
              </a:rPr>
              <a:t>build</a:t>
            </a:r>
            <a:r>
              <a:rPr lang="en-US" sz="2800" dirty="0">
                <a:solidFill>
                  <a:srgbClr val="FFFFFF"/>
                </a:solidFill>
              </a:rPr>
              <a:t>, and the </a:t>
            </a:r>
            <a:r>
              <a:rPr lang="en-US" sz="2800" b="1" i="1" u="sng" dirty="0">
                <a:solidFill>
                  <a:srgbClr val="FFFFFF"/>
                </a:solidFill>
              </a:rPr>
              <a:t>order</a:t>
            </a:r>
            <a:r>
              <a:rPr lang="en-US" sz="2800" dirty="0">
                <a:solidFill>
                  <a:srgbClr val="FFFFFF"/>
                </a:solidFill>
              </a:rPr>
              <a:t> in which to build them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Plans that address this problem are called “Build-Orders”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05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Strategy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5064546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Why RTS build-orders?</a:t>
            </a:r>
          </a:p>
          <a:p>
            <a:pPr lvl="1"/>
            <a:r>
              <a:rPr lang="en-US" dirty="0" smtClean="0"/>
              <a:t>Important for winning</a:t>
            </a:r>
          </a:p>
          <a:p>
            <a:pPr lvl="1"/>
            <a:r>
              <a:rPr lang="en-US" dirty="0" smtClean="0"/>
              <a:t>Intransitive </a:t>
            </a:r>
            <a:r>
              <a:rPr lang="en-US" dirty="0"/>
              <a:t>relationships between build-orders</a:t>
            </a:r>
          </a:p>
          <a:p>
            <a:pPr lvl="2"/>
            <a:r>
              <a:rPr lang="en-US" dirty="0"/>
              <a:t>Exemplified by rock-paper-scissors</a:t>
            </a:r>
          </a:p>
          <a:p>
            <a:pPr lvl="2"/>
            <a:r>
              <a:rPr lang="en-US" dirty="0"/>
              <a:t>No one optimal build-</a:t>
            </a:r>
            <a:r>
              <a:rPr lang="en-US" dirty="0" smtClean="0"/>
              <a:t>orders dominates all other build-orders</a:t>
            </a:r>
            <a:endParaRPr lang="en-US" dirty="0"/>
          </a:p>
          <a:p>
            <a:pPr lvl="2"/>
            <a:r>
              <a:rPr lang="en-US" dirty="0"/>
              <a:t>Robustness </a:t>
            </a:r>
            <a:r>
              <a:rPr lang="en-US" dirty="0" smtClean="0"/>
              <a:t>and strength </a:t>
            </a:r>
            <a:r>
              <a:rPr lang="en-US" dirty="0"/>
              <a:t>of build-</a:t>
            </a:r>
            <a:r>
              <a:rPr lang="en-US" dirty="0" smtClean="0"/>
              <a:t>orders</a:t>
            </a:r>
          </a:p>
          <a:p>
            <a:pPr lvl="2"/>
            <a:r>
              <a:rPr lang="en-US" dirty="0" smtClean="0"/>
              <a:t>Difficult to find winning build-order</a:t>
            </a:r>
          </a:p>
          <a:p>
            <a:r>
              <a:rPr lang="en-US" dirty="0" smtClean="0"/>
              <a:t>Want to find build-orders that will allow a game AI to quickly defeat multiple opponents</a:t>
            </a:r>
          </a:p>
          <a:p>
            <a:r>
              <a:rPr lang="en-US" dirty="0" smtClean="0"/>
              <a:t>How do we test build-orders?</a:t>
            </a:r>
          </a:p>
          <a:p>
            <a:pPr lvl="1"/>
            <a:r>
              <a:rPr lang="en-US" dirty="0" smtClean="0"/>
              <a:t>Have a game AI use the build-orders in an RTS game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93346" y="2362200"/>
            <a:ext cx="879054" cy="762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n w="12700">
                  <a:solidFill>
                    <a:schemeClr val="bg1"/>
                  </a:solidFill>
                </a:ln>
              </a:rPr>
              <a:t>B</a:t>
            </a:r>
            <a:r>
              <a:rPr lang="en-US" sz="3000" baseline="-25000" dirty="0" smtClean="0">
                <a:ln w="12700">
                  <a:solidFill>
                    <a:schemeClr val="bg1"/>
                  </a:solidFill>
                </a:ln>
              </a:rPr>
              <a:t>1</a:t>
            </a:r>
            <a:endParaRPr lang="en-US" sz="3000" baseline="-25000" dirty="0">
              <a:ln w="12700">
                <a:solidFill>
                  <a:schemeClr val="bg1"/>
                </a:solidFill>
              </a:ln>
            </a:endParaRPr>
          </a:p>
        </p:txBody>
      </p:sp>
      <p:sp>
        <p:nvSpPr>
          <p:cNvPr id="14" name="Oval 13"/>
          <p:cNvSpPr/>
          <p:nvPr/>
        </p:nvSpPr>
        <p:spPr>
          <a:xfrm>
            <a:off x="5521746" y="3810000"/>
            <a:ext cx="879054" cy="762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12700">
                  <a:solidFill>
                    <a:schemeClr val="bg1"/>
                  </a:solidFill>
                </a:ln>
              </a:rPr>
              <a:t>B</a:t>
            </a:r>
            <a:r>
              <a:rPr lang="en-US" sz="3000" baseline="-25000" dirty="0" smtClean="0">
                <a:ln w="12700">
                  <a:solidFill>
                    <a:schemeClr val="bg1"/>
                  </a:solidFill>
                </a:ln>
              </a:rPr>
              <a:t>3</a:t>
            </a:r>
            <a:endParaRPr lang="en-US" sz="3000" baseline="-25000" dirty="0">
              <a:ln w="12700">
                <a:solidFill>
                  <a:schemeClr val="bg1"/>
                </a:solidFill>
              </a:ln>
            </a:endParaRPr>
          </a:p>
        </p:txBody>
      </p:sp>
      <p:sp>
        <p:nvSpPr>
          <p:cNvPr id="15" name="Oval 14"/>
          <p:cNvSpPr/>
          <p:nvPr/>
        </p:nvSpPr>
        <p:spPr>
          <a:xfrm>
            <a:off x="8264946" y="3810000"/>
            <a:ext cx="879054" cy="762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12700">
                  <a:solidFill>
                    <a:schemeClr val="bg1"/>
                  </a:solidFill>
                </a:ln>
              </a:rPr>
              <a:t>B</a:t>
            </a:r>
            <a:r>
              <a:rPr lang="en-US" sz="3000" baseline="-25000" dirty="0" smtClean="0">
                <a:ln w="12700">
                  <a:solidFill>
                    <a:schemeClr val="bg1"/>
                  </a:solidFill>
                </a:ln>
              </a:rPr>
              <a:t>2</a:t>
            </a:r>
            <a:endParaRPr lang="en-US" sz="3000" baseline="-25000" dirty="0">
              <a:ln w="12700">
                <a:solidFill>
                  <a:schemeClr val="bg1"/>
                </a:solidFill>
              </a:ln>
            </a:endParaRPr>
          </a:p>
        </p:txBody>
      </p:sp>
      <p:cxnSp>
        <p:nvCxnSpPr>
          <p:cNvPr id="16" name="Straight Arrow Connector 15"/>
          <p:cNvCxnSpPr>
            <a:stCxn id="13" idx="5"/>
            <a:endCxn id="15" idx="1"/>
          </p:cNvCxnSpPr>
          <p:nvPr/>
        </p:nvCxnSpPr>
        <p:spPr>
          <a:xfrm>
            <a:off x="7643666" y="3012608"/>
            <a:ext cx="750014" cy="908984"/>
          </a:xfrm>
          <a:prstGeom prst="straightConnector1">
            <a:avLst/>
          </a:prstGeom>
          <a:ln w="63500" cmpd="sng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7"/>
            <a:endCxn id="13" idx="3"/>
          </p:cNvCxnSpPr>
          <p:nvPr/>
        </p:nvCxnSpPr>
        <p:spPr>
          <a:xfrm flipV="1">
            <a:off x="6272066" y="3012608"/>
            <a:ext cx="750014" cy="908984"/>
          </a:xfrm>
          <a:prstGeom prst="straightConnector1">
            <a:avLst/>
          </a:prstGeom>
          <a:ln w="63500" cmpd="sng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5" idx="2"/>
            <a:endCxn id="14" idx="6"/>
          </p:cNvCxnSpPr>
          <p:nvPr/>
        </p:nvCxnSpPr>
        <p:spPr>
          <a:xfrm flipH="1">
            <a:off x="6400800" y="4191000"/>
            <a:ext cx="1864146" cy="0"/>
          </a:xfrm>
          <a:prstGeom prst="straightConnector1">
            <a:avLst/>
          </a:prstGeom>
          <a:ln w="63500" cmpd="sng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725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15057</TotalTime>
  <Words>9593</Words>
  <Application>Microsoft Macintosh PowerPoint</Application>
  <PresentationFormat>On-screen Show (4:3)</PresentationFormat>
  <Paragraphs>1715</Paragraphs>
  <Slides>74</Slides>
  <Notes>70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Technic</vt:lpstr>
      <vt:lpstr>Coevolutionary Approaches to Generating Robust Build-Orders for Real-Time Strategy Games</vt:lpstr>
      <vt:lpstr>Outline</vt:lpstr>
      <vt:lpstr>Board Games</vt:lpstr>
      <vt:lpstr>Real-Time Strategy</vt:lpstr>
      <vt:lpstr>Real-Time Strategy</vt:lpstr>
      <vt:lpstr>Real-Time Strategy</vt:lpstr>
      <vt:lpstr>Real-Time Strategy</vt:lpstr>
      <vt:lpstr>Real-Time Strategy</vt:lpstr>
      <vt:lpstr>Real-Time Strategy</vt:lpstr>
      <vt:lpstr>StarCraft</vt:lpstr>
      <vt:lpstr>WaterCraft</vt:lpstr>
      <vt:lpstr>Build-Order Simulator Software </vt:lpstr>
      <vt:lpstr>Previous Work</vt:lpstr>
      <vt:lpstr>Evolutionary Methods</vt:lpstr>
      <vt:lpstr>Evolutionary Methods</vt:lpstr>
      <vt:lpstr>Metric - Baseline Build-Orders</vt:lpstr>
      <vt:lpstr>Representation - BOL</vt:lpstr>
      <vt:lpstr>Representation – Game AI</vt:lpstr>
      <vt:lpstr>Experiment #1</vt:lpstr>
      <vt:lpstr>Results</vt:lpstr>
      <vt:lpstr>Results</vt:lpstr>
      <vt:lpstr>Discussion #1</vt:lpstr>
      <vt:lpstr>Experiment #2</vt:lpstr>
      <vt:lpstr>Results - Score</vt:lpstr>
      <vt:lpstr>Results - Wins</vt:lpstr>
      <vt:lpstr>Discussion #2</vt:lpstr>
      <vt:lpstr>Experiment #3</vt:lpstr>
      <vt:lpstr>Metric – Human Cases</vt:lpstr>
      <vt:lpstr>Case-Injection</vt:lpstr>
      <vt:lpstr>Results</vt:lpstr>
      <vt:lpstr>Results – Score</vt:lpstr>
      <vt:lpstr>Results - Wins</vt:lpstr>
      <vt:lpstr>Discussion #3</vt:lpstr>
      <vt:lpstr>Experiment #4</vt:lpstr>
      <vt:lpstr>Experiment #4</vt:lpstr>
      <vt:lpstr>Results #4</vt:lpstr>
      <vt:lpstr>Results #4</vt:lpstr>
      <vt:lpstr>Results #4</vt:lpstr>
      <vt:lpstr>Results #4</vt:lpstr>
      <vt:lpstr>Discussion #4</vt:lpstr>
      <vt:lpstr>Experiment #5</vt:lpstr>
      <vt:lpstr>Experiment #5: BOSS</vt:lpstr>
      <vt:lpstr>Experiment #5</vt:lpstr>
      <vt:lpstr>Representation - BOIL</vt:lpstr>
      <vt:lpstr>Representation - BOIL</vt:lpstr>
      <vt:lpstr>Experiment #5</vt:lpstr>
      <vt:lpstr>Results #5</vt:lpstr>
      <vt:lpstr>Results #5</vt:lpstr>
      <vt:lpstr>Discussion #5</vt:lpstr>
      <vt:lpstr>Conclusion</vt:lpstr>
      <vt:lpstr>Future Work</vt:lpstr>
      <vt:lpstr>Acknowledgements</vt:lpstr>
      <vt:lpstr>Publications</vt:lpstr>
      <vt:lpstr>Appendix</vt:lpstr>
      <vt:lpstr>Intelligent Agents</vt:lpstr>
      <vt:lpstr>Evaluation</vt:lpstr>
      <vt:lpstr>Selection</vt:lpstr>
      <vt:lpstr>Crossover</vt:lpstr>
      <vt:lpstr>Mutation</vt:lpstr>
      <vt:lpstr>New Population</vt:lpstr>
      <vt:lpstr>Evolutionary Methods</vt:lpstr>
      <vt:lpstr>Evolutionary Methods</vt:lpstr>
      <vt:lpstr>Evolutionary Methods</vt:lpstr>
      <vt:lpstr>Evolutionary Methods</vt:lpstr>
      <vt:lpstr>Evolutionary Methods</vt:lpstr>
      <vt:lpstr>Evolutionary Methods</vt:lpstr>
      <vt:lpstr>PowerPoint Presentation</vt:lpstr>
      <vt:lpstr>Exhaustive Search</vt:lpstr>
      <vt:lpstr>Results</vt:lpstr>
      <vt:lpstr>Results</vt:lpstr>
      <vt:lpstr>Results</vt:lpstr>
      <vt:lpstr>Results – Command Centers</vt:lpstr>
      <vt:lpstr>Full BOIL Representation</vt:lpstr>
      <vt:lpstr>Full BOIL Representation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Coevolving Influence Maps for Spatial Team Tactics in a RTS Game</dc:title>
  <dc:creator>Pippa</dc:creator>
  <cp:lastModifiedBy>Chris Ballinger</cp:lastModifiedBy>
  <cp:revision>3006</cp:revision>
  <dcterms:created xsi:type="dcterms:W3CDTF">2010-06-25T19:34:11Z</dcterms:created>
  <dcterms:modified xsi:type="dcterms:W3CDTF">2014-12-03T20:23:11Z</dcterms:modified>
</cp:coreProperties>
</file>