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0" r:id="rId1"/>
  </p:sldMasterIdLst>
  <p:notesMasterIdLst>
    <p:notesMasterId r:id="rId25"/>
  </p:notesMasterIdLst>
  <p:handoutMasterIdLst>
    <p:handoutMasterId r:id="rId26"/>
  </p:handoutMasterIdLst>
  <p:sldIdLst>
    <p:sldId id="256" r:id="rId2"/>
    <p:sldId id="280" r:id="rId3"/>
    <p:sldId id="285" r:id="rId4"/>
    <p:sldId id="286" r:id="rId5"/>
    <p:sldId id="287" r:id="rId6"/>
    <p:sldId id="288" r:id="rId7"/>
    <p:sldId id="309" r:id="rId8"/>
    <p:sldId id="289" r:id="rId9"/>
    <p:sldId id="308" r:id="rId10"/>
    <p:sldId id="290" r:id="rId11"/>
    <p:sldId id="291" r:id="rId12"/>
    <p:sldId id="299" r:id="rId13"/>
    <p:sldId id="313" r:id="rId14"/>
    <p:sldId id="292" r:id="rId15"/>
    <p:sldId id="293" r:id="rId16"/>
    <p:sldId id="294" r:id="rId17"/>
    <p:sldId id="321" r:id="rId18"/>
    <p:sldId id="322" r:id="rId19"/>
    <p:sldId id="323" r:id="rId20"/>
    <p:sldId id="324" r:id="rId21"/>
    <p:sldId id="318" r:id="rId22"/>
    <p:sldId id="319" r:id="rId23"/>
    <p:sldId id="320" r:id="rId24"/>
  </p:sldIdLst>
  <p:sldSz cx="9144000" cy="6858000" type="screen4x3"/>
  <p:notesSz cx="6858000" cy="9117013"/>
  <p:defaultTextStyle>
    <a:defPPr>
      <a:defRPr lang="en-C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66FFFF"/>
    <a:srgbClr val="660066"/>
    <a:srgbClr val="99FFCC"/>
    <a:srgbClr val="0000FF"/>
    <a:srgbClr val="0000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3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1206" y="3288"/>
      </p:cViewPr>
      <p:guideLst>
        <p:guide orient="horz" pos="287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82550" y="1254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5" tIns="46034" rIns="92065" bIns="46034" numCol="1" anchor="t" anchorCtr="0" compatLnSpc="1">
            <a:prstTxWarp prst="textNoShape">
              <a:avLst/>
            </a:prstTxWarp>
          </a:bodyPr>
          <a:lstStyle>
            <a:lvl1pPr>
              <a:defRPr sz="900" i="1">
                <a:latin typeface="AGaramond" pitchFamily="18" charset="0"/>
              </a:defRPr>
            </a:lvl1pPr>
          </a:lstStyle>
          <a:p>
            <a:pPr>
              <a:defRPr/>
            </a:pPr>
            <a:r>
              <a:rPr lang="en-CA"/>
              <a:t>University of Nevada, Reno</a:t>
            </a:r>
          </a:p>
          <a:p>
            <a:pPr>
              <a:defRPr/>
            </a:pPr>
            <a:r>
              <a:rPr lang="en-CA"/>
              <a:t>Department of Computer Science &amp; Engineering</a:t>
            </a:r>
          </a:p>
        </p:txBody>
      </p:sp>
      <p:sp>
        <p:nvSpPr>
          <p:cNvPr id="4099" name="Rectangle 3"/>
          <p:cNvSpPr>
            <a:spLocks noGrp="1" noChangeArrowheads="1"/>
          </p:cNvSpPr>
          <p:nvPr>
            <p:ph type="dt" sz="quarter" idx="1"/>
          </p:nvPr>
        </p:nvSpPr>
        <p:spPr bwMode="auto">
          <a:xfrm>
            <a:off x="4495800" y="128588"/>
            <a:ext cx="228758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5" tIns="46034" rIns="92065" bIns="46034" numCol="1" anchor="t" anchorCtr="0" compatLnSpc="1">
            <a:prstTxWarp prst="textNoShape">
              <a:avLst/>
            </a:prstTxWarp>
          </a:bodyPr>
          <a:lstStyle>
            <a:lvl3pPr lvl="2" algn="ctr">
              <a:defRPr sz="900" i="1" dirty="0" smtClean="0">
                <a:latin typeface="AGaramond" pitchFamily="18" charset="0"/>
              </a:defRPr>
            </a:lvl3pPr>
          </a:lstStyle>
          <a:p>
            <a:pPr lvl="2">
              <a:defRPr/>
            </a:pPr>
            <a:r>
              <a:rPr lang="en-CA"/>
              <a:t> </a:t>
            </a:r>
            <a:endParaRPr lang="en-CA"/>
          </a:p>
        </p:txBody>
      </p:sp>
      <p:sp>
        <p:nvSpPr>
          <p:cNvPr id="4100" name="Rectangle 4"/>
          <p:cNvSpPr>
            <a:spLocks noGrp="1" noChangeArrowheads="1"/>
          </p:cNvSpPr>
          <p:nvPr>
            <p:ph type="ftr" sz="quarter" idx="2"/>
          </p:nvPr>
        </p:nvSpPr>
        <p:spPr bwMode="auto">
          <a:xfrm>
            <a:off x="0" y="8534400"/>
            <a:ext cx="14478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5" tIns="46034" rIns="92065" bIns="46034" numCol="1" anchor="b" anchorCtr="0" compatLnSpc="1">
            <a:prstTxWarp prst="textNoShape">
              <a:avLst/>
            </a:prstTxWarp>
          </a:bodyPr>
          <a:lstStyle>
            <a:lvl1pPr>
              <a:defRPr sz="800" i="1" dirty="0" smtClean="0"/>
            </a:lvl1pPr>
          </a:lstStyle>
          <a:p>
            <a:pPr>
              <a:defRPr/>
            </a:pPr>
            <a:r>
              <a:rPr lang="en-CA"/>
              <a:t> </a:t>
            </a:r>
            <a:endParaRPr lang="en-CA"/>
          </a:p>
        </p:txBody>
      </p:sp>
      <p:sp>
        <p:nvSpPr>
          <p:cNvPr id="4101" name="Rectangle 5"/>
          <p:cNvSpPr>
            <a:spLocks noGrp="1" noChangeArrowheads="1"/>
          </p:cNvSpPr>
          <p:nvPr>
            <p:ph type="sldNum" sz="quarter" idx="3"/>
          </p:nvPr>
        </p:nvSpPr>
        <p:spPr bwMode="auto">
          <a:xfrm>
            <a:off x="5180013" y="8610600"/>
            <a:ext cx="16779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5" tIns="46034" rIns="92065" bIns="46034" numCol="1" anchor="b" anchorCtr="0" compatLnSpc="1">
            <a:prstTxWarp prst="textNoShape">
              <a:avLst/>
            </a:prstTxWarp>
          </a:bodyPr>
          <a:lstStyle>
            <a:lvl2pPr lvl="1" algn="r">
              <a:defRPr sz="800" i="1">
                <a:latin typeface="AGaramond" pitchFamily="18" charset="0"/>
              </a:defRPr>
            </a:lvl2pPr>
          </a:lstStyle>
          <a:p>
            <a:pPr lvl="1">
              <a:defRPr/>
            </a:pPr>
            <a:r>
              <a:rPr lang="en-US"/>
              <a:t> </a:t>
            </a:r>
          </a:p>
        </p:txBody>
      </p:sp>
    </p:spTree>
    <p:extLst>
      <p:ext uri="{BB962C8B-B14F-4D97-AF65-F5344CB8AC3E}">
        <p14:creationId xmlns:p14="http://schemas.microsoft.com/office/powerpoint/2010/main" val="2992801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746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8" tIns="0" rIns="19048" bIns="0" numCol="1" anchor="t" anchorCtr="0" compatLnSpc="1">
            <a:prstTxWarp prst="textNoShape">
              <a:avLst/>
            </a:prstTxWarp>
          </a:bodyPr>
          <a:lstStyle>
            <a:lvl1pPr>
              <a:defRPr sz="1000" i="1">
                <a:latin typeface="Times New Roman" pitchFamily="18" charset="0"/>
              </a:defRPr>
            </a:lvl1pPr>
          </a:lstStyle>
          <a:p>
            <a:pPr>
              <a:defRPr/>
            </a:pPr>
            <a:endParaRPr lang="en-CA"/>
          </a:p>
        </p:txBody>
      </p:sp>
      <p:sp>
        <p:nvSpPr>
          <p:cNvPr id="2051" name="Rectangle 3"/>
          <p:cNvSpPr>
            <a:spLocks noGrp="1" noChangeArrowheads="1"/>
          </p:cNvSpPr>
          <p:nvPr>
            <p:ph type="dt" idx="1"/>
          </p:nvPr>
        </p:nvSpPr>
        <p:spPr bwMode="auto">
          <a:xfrm>
            <a:off x="3886200" y="1746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8" tIns="0" rIns="19048" bIns="0" numCol="1" anchor="t" anchorCtr="0" compatLnSpc="1">
            <a:prstTxWarp prst="textNoShape">
              <a:avLst/>
            </a:prstTxWarp>
          </a:bodyPr>
          <a:lstStyle>
            <a:lvl1pPr algn="r">
              <a:defRPr sz="1000" i="1">
                <a:latin typeface="Times New Roman" pitchFamily="18" charset="0"/>
              </a:defRPr>
            </a:lvl1pPr>
          </a:lstStyle>
          <a:p>
            <a:pPr>
              <a:defRPr/>
            </a:pPr>
            <a:r>
              <a:rPr lang="en-CA"/>
              <a:t>September 12, 2001</a:t>
            </a:r>
          </a:p>
        </p:txBody>
      </p:sp>
      <p:sp>
        <p:nvSpPr>
          <p:cNvPr id="26628" name="Rectangle 4"/>
          <p:cNvSpPr>
            <a:spLocks noChangeArrowheads="1" noTextEdit="1"/>
          </p:cNvSpPr>
          <p:nvPr>
            <p:ph type="sldImg" idx="2"/>
          </p:nvPr>
        </p:nvSpPr>
        <p:spPr bwMode="auto">
          <a:xfrm>
            <a:off x="1181100" y="715963"/>
            <a:ext cx="4497388" cy="33734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27525"/>
            <a:ext cx="5029200" cy="407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5" tIns="46034" rIns="92065" bIns="46034" numCol="1" anchor="t" anchorCtr="0" compatLnSpc="1">
            <a:prstTxWarp prst="textNoShape">
              <a:avLst/>
            </a:prstTxWarp>
          </a:bodyPr>
          <a:lstStyle/>
          <a:p>
            <a:pPr lvl="0"/>
            <a:r>
              <a:rPr lang="en-CA" noProof="0" smtClean="0"/>
              <a:t>Click to edit Master text styles</a:t>
            </a:r>
          </a:p>
          <a:p>
            <a:pPr lvl="0"/>
            <a:r>
              <a:rPr lang="en-CA" noProof="0" smtClean="0"/>
              <a:t>Second level</a:t>
            </a:r>
          </a:p>
          <a:p>
            <a:pPr lvl="0"/>
            <a:r>
              <a:rPr lang="en-CA" noProof="0" smtClean="0"/>
              <a:t>Third level</a:t>
            </a:r>
          </a:p>
          <a:p>
            <a:pPr lvl="0"/>
            <a:r>
              <a:rPr lang="en-CA" noProof="0" smtClean="0"/>
              <a:t>Fourth level</a:t>
            </a:r>
          </a:p>
          <a:p>
            <a:pPr lvl="0"/>
            <a:r>
              <a:rPr lang="en-CA" noProof="0" smtClean="0"/>
              <a:t>Fifth level</a:t>
            </a:r>
          </a:p>
        </p:txBody>
      </p:sp>
      <p:sp>
        <p:nvSpPr>
          <p:cNvPr id="2054" name="Rectangle 6"/>
          <p:cNvSpPr>
            <a:spLocks noGrp="1" noChangeArrowheads="1"/>
          </p:cNvSpPr>
          <p:nvPr>
            <p:ph type="ftr" sz="quarter" idx="4"/>
          </p:nvPr>
        </p:nvSpPr>
        <p:spPr bwMode="auto">
          <a:xfrm>
            <a:off x="0" y="863600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8" tIns="0" rIns="19048" bIns="0" numCol="1" anchor="b" anchorCtr="0" compatLnSpc="1">
            <a:prstTxWarp prst="textNoShape">
              <a:avLst/>
            </a:prstTxWarp>
          </a:bodyPr>
          <a:lstStyle>
            <a:lvl1pPr>
              <a:defRPr sz="1000" i="1">
                <a:latin typeface="Times New Roman" pitchFamily="18" charset="0"/>
              </a:defRPr>
            </a:lvl1pPr>
          </a:lstStyle>
          <a:p>
            <a:pPr>
              <a:defRPr/>
            </a:pPr>
            <a:endParaRPr lang="en-CA"/>
          </a:p>
        </p:txBody>
      </p:sp>
      <p:sp>
        <p:nvSpPr>
          <p:cNvPr id="2055" name="Rectangle 7"/>
          <p:cNvSpPr>
            <a:spLocks noGrp="1" noChangeArrowheads="1"/>
          </p:cNvSpPr>
          <p:nvPr>
            <p:ph type="sldNum" sz="quarter" idx="5"/>
          </p:nvPr>
        </p:nvSpPr>
        <p:spPr bwMode="auto">
          <a:xfrm>
            <a:off x="3886200" y="863600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8" tIns="0" rIns="19048" bIns="0" numCol="1" anchor="b" anchorCtr="0" compatLnSpc="1">
            <a:prstTxWarp prst="textNoShape">
              <a:avLst/>
            </a:prstTxWarp>
          </a:bodyPr>
          <a:lstStyle>
            <a:lvl1pPr algn="r">
              <a:defRPr sz="1000" i="1">
                <a:latin typeface="Times New Roman" pitchFamily="18" charset="0"/>
              </a:defRPr>
            </a:lvl1pPr>
          </a:lstStyle>
          <a:p>
            <a:pPr>
              <a:defRPr/>
            </a:pPr>
            <a:fld id="{9D527C97-886D-4701-8EC6-0FDF7C0CF2DA}" type="slidenum">
              <a:rPr lang="en-CA"/>
              <a:pPr>
                <a:defRPr/>
              </a:pPr>
              <a:t>‹#›</a:t>
            </a:fld>
            <a:endParaRPr lang="en-CA"/>
          </a:p>
        </p:txBody>
      </p:sp>
    </p:spTree>
    <p:extLst>
      <p:ext uri="{BB962C8B-B14F-4D97-AF65-F5344CB8AC3E}">
        <p14:creationId xmlns:p14="http://schemas.microsoft.com/office/powerpoint/2010/main" val="1549414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cap="flat"/>
        </p:spPr>
      </p:sp>
      <p:sp>
        <p:nvSpPr>
          <p:cNvPr id="27651"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cap="flat"/>
        </p:spPr>
      </p:sp>
      <p:sp>
        <p:nvSpPr>
          <p:cNvPr id="3789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cap="flat"/>
        </p:spPr>
      </p:sp>
      <p:sp>
        <p:nvSpPr>
          <p:cNvPr id="38915"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ln cap="flat"/>
        </p:spPr>
      </p:sp>
      <p:sp>
        <p:nvSpPr>
          <p:cNvPr id="39939" name="Rectangle 3"/>
          <p:cNvSpPr>
            <a:spLocks noGrp="1" noChangeArrowheads="1"/>
          </p:cNvSpPr>
          <p:nvPr>
            <p:ph type="body" idx="1"/>
          </p:nvPr>
        </p:nvSpPr>
        <p:spPr>
          <a:noFill/>
        </p:spPr>
        <p:txBody>
          <a:bodyPr lIns="92055" tIns="46030" rIns="92055" bIns="46030"/>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cap="flat"/>
        </p:spPr>
      </p:sp>
      <p:sp>
        <p:nvSpPr>
          <p:cNvPr id="4096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ln cap="flat"/>
        </p:spPr>
      </p:sp>
      <p:sp>
        <p:nvSpPr>
          <p:cNvPr id="41987"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cap="flat"/>
        </p:spPr>
      </p:sp>
      <p:sp>
        <p:nvSpPr>
          <p:cNvPr id="4301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ln cap="flat"/>
        </p:spPr>
      </p:sp>
      <p:sp>
        <p:nvSpPr>
          <p:cNvPr id="44035"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cap="flat"/>
        </p:spPr>
      </p:sp>
      <p:sp>
        <p:nvSpPr>
          <p:cNvPr id="4505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ln cap="flat"/>
        </p:spPr>
      </p:sp>
      <p:sp>
        <p:nvSpPr>
          <p:cNvPr id="4608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cap="flat"/>
        </p:spPr>
      </p:sp>
      <p:sp>
        <p:nvSpPr>
          <p:cNvPr id="28675"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ChangeArrowheads="1" noTextEdit="1"/>
          </p:cNvSpPr>
          <p:nvPr>
            <p:ph type="sldImg"/>
          </p:nvPr>
        </p:nvSpPr>
        <p:spPr>
          <a:ln cap="flat"/>
        </p:spPr>
      </p:sp>
      <p:sp>
        <p:nvSpPr>
          <p:cNvPr id="47107" name="Rectangle 1027"/>
          <p:cNvSpPr>
            <a:spLocks noGrp="1" noChangeArrowheads="1"/>
          </p:cNvSpPr>
          <p:nvPr>
            <p:ph type="body" idx="1"/>
          </p:nvPr>
        </p:nvSpPr>
        <p:spPr>
          <a:noFill/>
        </p:spPr>
        <p:txBody>
          <a:bodyPr lIns="92055" tIns="46030" rIns="92055" bIns="46030"/>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ChangeArrowheads="1" noTextEdit="1"/>
          </p:cNvSpPr>
          <p:nvPr>
            <p:ph type="sldImg"/>
          </p:nvPr>
        </p:nvSpPr>
        <p:spPr>
          <a:ln cap="flat"/>
        </p:spPr>
      </p:sp>
      <p:sp>
        <p:nvSpPr>
          <p:cNvPr id="48131" name="Rectangle 1027"/>
          <p:cNvSpPr>
            <a:spLocks noGrp="1" noChangeArrowheads="1"/>
          </p:cNvSpPr>
          <p:nvPr>
            <p:ph type="body" idx="1"/>
          </p:nvPr>
        </p:nvSpPr>
        <p:spPr>
          <a:noFill/>
        </p:spPr>
        <p:txBody>
          <a:bodyPr lIns="92055" tIns="46030" rIns="92055" bIns="46030"/>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cap="flat"/>
        </p:spPr>
      </p:sp>
      <p:sp>
        <p:nvSpPr>
          <p:cNvPr id="49155" name="Rectangle 3"/>
          <p:cNvSpPr>
            <a:spLocks noGrp="1" noChangeArrowheads="1"/>
          </p:cNvSpPr>
          <p:nvPr>
            <p:ph type="body" idx="1"/>
          </p:nvPr>
        </p:nvSpPr>
        <p:spPr>
          <a:noFill/>
        </p:spPr>
        <p:txBody>
          <a:bodyPr lIns="92055" tIns="46030" rIns="92055" bIns="46030"/>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cap="flat"/>
        </p:spPr>
      </p:sp>
      <p:sp>
        <p:nvSpPr>
          <p:cNvPr id="50179" name="Rectangle 3"/>
          <p:cNvSpPr>
            <a:spLocks noGrp="1" noChangeArrowheads="1"/>
          </p:cNvSpPr>
          <p:nvPr>
            <p:ph type="body" idx="1"/>
          </p:nvPr>
        </p:nvSpPr>
        <p:spPr>
          <a:noFill/>
        </p:spPr>
        <p:txBody>
          <a:bodyPr lIns="92055" tIns="46030" rIns="92055" bIns="46030"/>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ln cap="flat"/>
        </p:spPr>
      </p:sp>
      <p:sp>
        <p:nvSpPr>
          <p:cNvPr id="2969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cap="flat"/>
        </p:spPr>
      </p:sp>
      <p:sp>
        <p:nvSpPr>
          <p:cNvPr id="3072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368650"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36865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67D0BB23-58E4-4EDA-ACCF-9D10B8AFF51D}" type="slidenum">
              <a:rPr lang="en-US"/>
              <a:pPr>
                <a:defRPr/>
              </a:pPr>
              <a:t>‹#›</a:t>
            </a:fld>
            <a:endParaRPr lang="en-US"/>
          </a:p>
        </p:txBody>
      </p:sp>
    </p:spTree>
    <p:extLst>
      <p:ext uri="{BB962C8B-B14F-4D97-AF65-F5344CB8AC3E}">
        <p14:creationId xmlns:p14="http://schemas.microsoft.com/office/powerpoint/2010/main" val="76155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72E88016-77BD-4904-932D-471D625A858A}" type="slidenum">
              <a:rPr lang="en-US"/>
              <a:pPr>
                <a:defRPr/>
              </a:pPr>
              <a:t>‹#›</a:t>
            </a:fld>
            <a:endParaRPr lang="en-US"/>
          </a:p>
        </p:txBody>
      </p:sp>
    </p:spTree>
    <p:extLst>
      <p:ext uri="{BB962C8B-B14F-4D97-AF65-F5344CB8AC3E}">
        <p14:creationId xmlns:p14="http://schemas.microsoft.com/office/powerpoint/2010/main" val="153838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236E1E80-D781-4D21-BD9D-AAC1032CAE6A}" type="slidenum">
              <a:rPr lang="en-US"/>
              <a:pPr>
                <a:defRPr/>
              </a:pPr>
              <a:t>‹#›</a:t>
            </a:fld>
            <a:endParaRPr lang="en-US"/>
          </a:p>
        </p:txBody>
      </p:sp>
    </p:spTree>
    <p:extLst>
      <p:ext uri="{BB962C8B-B14F-4D97-AF65-F5344CB8AC3E}">
        <p14:creationId xmlns:p14="http://schemas.microsoft.com/office/powerpoint/2010/main" val="21381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8AA10380-2AF2-46CE-8221-C3F0AC30ECC0}" type="slidenum">
              <a:rPr lang="en-US"/>
              <a:pPr>
                <a:defRPr/>
              </a:pPr>
              <a:t>‹#›</a:t>
            </a:fld>
            <a:endParaRPr lang="en-US"/>
          </a:p>
        </p:txBody>
      </p:sp>
    </p:spTree>
    <p:extLst>
      <p:ext uri="{BB962C8B-B14F-4D97-AF65-F5344CB8AC3E}">
        <p14:creationId xmlns:p14="http://schemas.microsoft.com/office/powerpoint/2010/main" val="239130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DBF5A048-A37D-4D35-993A-E10305D3B227}" type="slidenum">
              <a:rPr lang="en-US"/>
              <a:pPr>
                <a:defRPr/>
              </a:pPr>
              <a:t>‹#›</a:t>
            </a:fld>
            <a:endParaRPr lang="en-US"/>
          </a:p>
        </p:txBody>
      </p:sp>
    </p:spTree>
    <p:extLst>
      <p:ext uri="{BB962C8B-B14F-4D97-AF65-F5344CB8AC3E}">
        <p14:creationId xmlns:p14="http://schemas.microsoft.com/office/powerpoint/2010/main" val="198527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3A0C9B2-2E1A-43C7-906D-CA29FD6E2E17}" type="slidenum">
              <a:rPr lang="en-US"/>
              <a:pPr>
                <a:defRPr/>
              </a:pPr>
              <a:t>‹#›</a:t>
            </a:fld>
            <a:endParaRPr lang="en-US"/>
          </a:p>
        </p:txBody>
      </p:sp>
    </p:spTree>
    <p:extLst>
      <p:ext uri="{BB962C8B-B14F-4D97-AF65-F5344CB8AC3E}">
        <p14:creationId xmlns:p14="http://schemas.microsoft.com/office/powerpoint/2010/main" val="161784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EB31E31A-B0FB-49B9-836F-69EA1442FD74}" type="slidenum">
              <a:rPr lang="en-US"/>
              <a:pPr>
                <a:defRPr/>
              </a:pPr>
              <a:t>‹#›</a:t>
            </a:fld>
            <a:endParaRPr lang="en-US"/>
          </a:p>
        </p:txBody>
      </p:sp>
    </p:spTree>
    <p:extLst>
      <p:ext uri="{BB962C8B-B14F-4D97-AF65-F5344CB8AC3E}">
        <p14:creationId xmlns:p14="http://schemas.microsoft.com/office/powerpoint/2010/main" val="388859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3407D4A8-1D30-402D-9EC7-D62B546DEE4A}" type="slidenum">
              <a:rPr lang="en-US"/>
              <a:pPr>
                <a:defRPr/>
              </a:pPr>
              <a:t>‹#›</a:t>
            </a:fld>
            <a:endParaRPr lang="en-US"/>
          </a:p>
        </p:txBody>
      </p:sp>
    </p:spTree>
    <p:extLst>
      <p:ext uri="{BB962C8B-B14F-4D97-AF65-F5344CB8AC3E}">
        <p14:creationId xmlns:p14="http://schemas.microsoft.com/office/powerpoint/2010/main" val="143426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FDDA7F72-44A9-42BB-89BB-DC3C01E170A7}" type="slidenum">
              <a:rPr lang="en-US"/>
              <a:pPr>
                <a:defRPr/>
              </a:pPr>
              <a:t>‹#›</a:t>
            </a:fld>
            <a:endParaRPr lang="en-US"/>
          </a:p>
        </p:txBody>
      </p:sp>
    </p:spTree>
    <p:extLst>
      <p:ext uri="{BB962C8B-B14F-4D97-AF65-F5344CB8AC3E}">
        <p14:creationId xmlns:p14="http://schemas.microsoft.com/office/powerpoint/2010/main" val="993377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728D1B84-32FF-4CEF-9733-E7C95343B278}" type="slidenum">
              <a:rPr lang="en-US"/>
              <a:pPr>
                <a:defRPr/>
              </a:pPr>
              <a:t>‹#›</a:t>
            </a:fld>
            <a:endParaRPr lang="en-US"/>
          </a:p>
        </p:txBody>
      </p:sp>
    </p:spTree>
    <p:extLst>
      <p:ext uri="{BB962C8B-B14F-4D97-AF65-F5344CB8AC3E}">
        <p14:creationId xmlns:p14="http://schemas.microsoft.com/office/powerpoint/2010/main" val="241409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514ABEFF-AD33-4047-BCE2-9F8AF9F5C9CC}" type="slidenum">
              <a:rPr lang="en-US"/>
              <a:pPr>
                <a:defRPr/>
              </a:pPr>
              <a:t>‹#›</a:t>
            </a:fld>
            <a:endParaRPr lang="en-US"/>
          </a:p>
        </p:txBody>
      </p:sp>
    </p:spTree>
    <p:extLst>
      <p:ext uri="{BB962C8B-B14F-4D97-AF65-F5344CB8AC3E}">
        <p14:creationId xmlns:p14="http://schemas.microsoft.com/office/powerpoint/2010/main" val="2947850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36761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762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762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762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36762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6762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762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36762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36763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8C9E7468-EFB5-434D-9596-00906307281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7"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omg.com/" TargetMode="External"/><Relationship Id="rId3" Type="http://schemas.openxmlformats.org/officeDocument/2006/relationships/hyperlink" Target="http://www.cse.unr.edu/~dascalus/tse2013.html" TargetMode="External"/><Relationship Id="rId7" Type="http://schemas.openxmlformats.org/officeDocument/2006/relationships/hyperlink" Target="http://www.tcs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ei.cmu.edu/" TargetMode="External"/><Relationship Id="rId5" Type="http://schemas.openxmlformats.org/officeDocument/2006/relationships/hyperlink" Target="http://www.acm.org/" TargetMode="External"/><Relationship Id="rId4" Type="http://schemas.openxmlformats.org/officeDocument/2006/relationships/hyperlink" Target="http://www.ieee.org/" TargetMode="External"/><Relationship Id="rId9" Type="http://schemas.openxmlformats.org/officeDocument/2006/relationships/hyperlink" Target="http://www.rational.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atalog.unr.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unr.edu/mathcente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unr.edu/writing_center/" TargetMode="External"/><Relationship Id="rId4" Type="http://schemas.openxmlformats.org/officeDocument/2006/relationships/hyperlink" Target="http://www.unr.edu/tutorin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ascalus@cse.unr.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se.unr.edu/~dascal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44D5FCC-AA5E-49BF-B690-0EF36D63503C}" type="slidenum">
              <a:rPr lang="en-US"/>
              <a:pPr>
                <a:defRPr/>
              </a:pPr>
              <a:t>1</a:t>
            </a:fld>
            <a:endParaRPr lang="en-US"/>
          </a:p>
        </p:txBody>
      </p:sp>
      <p:sp>
        <p:nvSpPr>
          <p:cNvPr id="5122" name="Rectangle 2"/>
          <p:cNvSpPr>
            <a:spLocks noGrp="1" noChangeArrowheads="1"/>
          </p:cNvSpPr>
          <p:nvPr>
            <p:ph type="title"/>
          </p:nvPr>
        </p:nvSpPr>
        <p:spPr>
          <a:xfrm>
            <a:off x="0" y="533400"/>
            <a:ext cx="9144000" cy="2819400"/>
          </a:xfrm>
        </p:spPr>
        <p:txBody>
          <a:bodyPr lIns="92075" tIns="46038" rIns="92075" bIns="46038" anchor="b" anchorCtr="0"/>
          <a:lstStyle/>
          <a:p>
            <a:pPr>
              <a:defRPr/>
            </a:pPr>
            <a:r>
              <a:rPr lang="en-CA" sz="4000" dirty="0" smtClean="0">
                <a:solidFill>
                  <a:srgbClr val="66FFFF"/>
                </a:solidFill>
              </a:rPr>
              <a:t>CS </a:t>
            </a:r>
            <a:r>
              <a:rPr lang="en-CA" sz="4000" dirty="0">
                <a:solidFill>
                  <a:srgbClr val="66FFFF"/>
                </a:solidFill>
              </a:rPr>
              <a:t>7</a:t>
            </a:r>
            <a:r>
              <a:rPr lang="en-CA" sz="4000" dirty="0" smtClean="0">
                <a:solidFill>
                  <a:srgbClr val="66FFFF"/>
                </a:solidFill>
              </a:rPr>
              <a:t>09</a:t>
            </a:r>
            <a:br>
              <a:rPr lang="en-CA" sz="4000" dirty="0" smtClean="0">
                <a:solidFill>
                  <a:srgbClr val="66FFFF"/>
                </a:solidFill>
              </a:rPr>
            </a:br>
            <a:r>
              <a:rPr lang="en-CA" sz="4000" dirty="0" smtClean="0">
                <a:solidFill>
                  <a:srgbClr val="66FFFF"/>
                </a:solidFill>
              </a:rPr>
              <a:t>Advanced Topics in Computer Science</a:t>
            </a:r>
            <a:br>
              <a:rPr lang="en-CA" sz="4000" dirty="0" smtClean="0">
                <a:solidFill>
                  <a:srgbClr val="66FFFF"/>
                </a:solidFill>
              </a:rPr>
            </a:br>
            <a:r>
              <a:rPr lang="en-CA" sz="4000" dirty="0" smtClean="0">
                <a:solidFill>
                  <a:srgbClr val="66FFFF"/>
                </a:solidFill>
              </a:rPr>
              <a:t>[Software Engineering]</a:t>
            </a:r>
          </a:p>
        </p:txBody>
      </p:sp>
      <p:sp>
        <p:nvSpPr>
          <p:cNvPr id="5123" name="Rectangle 3"/>
          <p:cNvSpPr>
            <a:spLocks noGrp="1" noChangeArrowheads="1"/>
          </p:cNvSpPr>
          <p:nvPr>
            <p:ph type="body" idx="1"/>
          </p:nvPr>
        </p:nvSpPr>
        <p:spPr>
          <a:xfrm>
            <a:off x="534988" y="3951288"/>
            <a:ext cx="8151812" cy="2011362"/>
          </a:xfrm>
        </p:spPr>
        <p:txBody>
          <a:bodyPr lIns="92075" tIns="46038" rIns="92075" bIns="46038"/>
          <a:lstStyle/>
          <a:p>
            <a:pPr algn="ctr">
              <a:lnSpc>
                <a:spcPct val="90000"/>
              </a:lnSpc>
              <a:buFont typeface="Wingdings" pitchFamily="2" charset="2"/>
              <a:buNone/>
              <a:defRPr/>
            </a:pPr>
            <a:r>
              <a:rPr lang="en-CA" sz="2800" dirty="0" smtClean="0"/>
              <a:t>Fall 2017 </a:t>
            </a:r>
          </a:p>
          <a:p>
            <a:pPr algn="ctr">
              <a:lnSpc>
                <a:spcPct val="90000"/>
              </a:lnSpc>
              <a:buFont typeface="Wingdings" pitchFamily="2" charset="2"/>
              <a:buNone/>
              <a:defRPr/>
            </a:pPr>
            <a:r>
              <a:rPr lang="en-CA" sz="2800" dirty="0" smtClean="0"/>
              <a:t>Course Syllabus</a:t>
            </a:r>
          </a:p>
          <a:p>
            <a:pPr algn="ctr">
              <a:lnSpc>
                <a:spcPct val="90000"/>
              </a:lnSpc>
              <a:buFont typeface="Wingdings" pitchFamily="2" charset="2"/>
              <a:buNone/>
              <a:defRPr/>
            </a:pPr>
            <a:endParaRPr lang="en-CA" sz="2800" b="1" dirty="0" smtClean="0"/>
          </a:p>
          <a:p>
            <a:pPr algn="ctr">
              <a:lnSpc>
                <a:spcPct val="90000"/>
              </a:lnSpc>
              <a:buFont typeface="Wingdings" pitchFamily="2" charset="2"/>
              <a:buNone/>
              <a:defRPr/>
            </a:pPr>
            <a:r>
              <a:rPr lang="en-CA" sz="2000" dirty="0" smtClean="0"/>
              <a:t>August 29, 2017</a:t>
            </a:r>
          </a:p>
          <a:p>
            <a:pPr algn="ctr">
              <a:lnSpc>
                <a:spcPct val="90000"/>
              </a:lnSpc>
              <a:buFont typeface="Wingdings" pitchFamily="2" charset="2"/>
              <a:buNone/>
              <a:defRPr/>
            </a:pPr>
            <a:endParaRPr lang="en-CA" sz="2000" dirty="0" smtClean="0">
              <a:latin typeface="AGaramond" pitchFamily="18" charset="0"/>
            </a:endParaRPr>
          </a:p>
        </p:txBody>
      </p:sp>
      <p:sp>
        <p:nvSpPr>
          <p:cNvPr id="3077" name="Line 4"/>
          <p:cNvSpPr>
            <a:spLocks noChangeShapeType="1"/>
          </p:cNvSpPr>
          <p:nvPr/>
        </p:nvSpPr>
        <p:spPr bwMode="auto">
          <a:xfrm>
            <a:off x="1219200" y="3657600"/>
            <a:ext cx="76962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D689B2B-12C5-44DA-946F-BE166DF5E1F6}" type="slidenum">
              <a:rPr lang="en-US"/>
              <a:pPr>
                <a:defRPr/>
              </a:pPr>
              <a:t>10</a:t>
            </a:fld>
            <a:endParaRPr lang="en-US"/>
          </a:p>
        </p:txBody>
      </p:sp>
      <p:sp>
        <p:nvSpPr>
          <p:cNvPr id="187394"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Initial WWW Pointers</a:t>
            </a:r>
            <a:endParaRPr lang="en-CA" dirty="0" smtClean="0">
              <a:solidFill>
                <a:srgbClr val="66FFFF"/>
              </a:solidFill>
            </a:endParaRPr>
          </a:p>
        </p:txBody>
      </p:sp>
      <p:sp>
        <p:nvSpPr>
          <p:cNvPr id="187395" name="Rectangle 3"/>
          <p:cNvSpPr>
            <a:spLocks noGrp="1" noChangeArrowheads="1"/>
          </p:cNvSpPr>
          <p:nvPr>
            <p:ph type="body" idx="1"/>
          </p:nvPr>
        </p:nvSpPr>
        <p:spPr>
          <a:xfrm>
            <a:off x="941388" y="1828800"/>
            <a:ext cx="8231187" cy="4211638"/>
          </a:xfrm>
        </p:spPr>
        <p:txBody>
          <a:bodyPr lIns="92075" tIns="46038" rIns="92075" bIns="46038"/>
          <a:lstStyle/>
          <a:p>
            <a:pPr eaLnBrk="1" hangingPunct="1">
              <a:lnSpc>
                <a:spcPct val="90000"/>
              </a:lnSpc>
              <a:defRPr/>
            </a:pPr>
            <a:r>
              <a:rPr lang="en-US" sz="2400" dirty="0" smtClean="0"/>
              <a:t>The course website: </a:t>
            </a:r>
            <a:r>
              <a:rPr lang="en-US" sz="2400" dirty="0" smtClean="0">
                <a:hlinkClick r:id="rId3"/>
              </a:rPr>
              <a:t>www.cse.unr.edu/~dascalus/tse2013.html</a:t>
            </a:r>
            <a:endParaRPr lang="en-US" sz="2400" dirty="0" smtClean="0"/>
          </a:p>
          <a:p>
            <a:pPr eaLnBrk="1" hangingPunct="1">
              <a:lnSpc>
                <a:spcPct val="90000"/>
              </a:lnSpc>
              <a:defRPr/>
            </a:pPr>
            <a:r>
              <a:rPr lang="en-US" sz="2400" dirty="0" smtClean="0"/>
              <a:t>IEEE’s Digital Library, via </a:t>
            </a:r>
            <a:r>
              <a:rPr lang="en-US" sz="2400" dirty="0" smtClean="0">
                <a:solidFill>
                  <a:srgbClr val="FFFF00"/>
                </a:solidFill>
                <a:hlinkClick r:id="rId4"/>
              </a:rPr>
              <a:t>www.ieee.org</a:t>
            </a:r>
            <a:endParaRPr lang="en-US" sz="2400" dirty="0" smtClean="0">
              <a:solidFill>
                <a:srgbClr val="FFFF00"/>
              </a:solidFill>
            </a:endParaRPr>
          </a:p>
          <a:p>
            <a:pPr eaLnBrk="1" hangingPunct="1">
              <a:lnSpc>
                <a:spcPct val="90000"/>
              </a:lnSpc>
              <a:defRPr/>
            </a:pPr>
            <a:r>
              <a:rPr lang="es-MX" sz="2400" dirty="0" smtClean="0"/>
              <a:t>ACM Digital Library, </a:t>
            </a:r>
            <a:r>
              <a:rPr lang="es-MX" sz="2400" dirty="0" err="1" smtClean="0"/>
              <a:t>via</a:t>
            </a:r>
            <a:r>
              <a:rPr lang="es-MX" sz="2400" dirty="0" smtClean="0"/>
              <a:t> </a:t>
            </a:r>
            <a:r>
              <a:rPr lang="es-MX" sz="2400" dirty="0" smtClean="0">
                <a:solidFill>
                  <a:srgbClr val="FFFF00"/>
                </a:solidFill>
                <a:hlinkClick r:id="rId5"/>
              </a:rPr>
              <a:t>www.acm.org</a:t>
            </a:r>
            <a:endParaRPr lang="es-MX" sz="2400" dirty="0" smtClean="0">
              <a:solidFill>
                <a:srgbClr val="FFFF00"/>
              </a:solidFill>
            </a:endParaRPr>
          </a:p>
          <a:p>
            <a:pPr eaLnBrk="1" hangingPunct="1">
              <a:lnSpc>
                <a:spcPct val="90000"/>
              </a:lnSpc>
              <a:defRPr/>
            </a:pPr>
            <a:r>
              <a:rPr lang="en-US" sz="2400" dirty="0" smtClean="0"/>
              <a:t>The Software Engineering Institute, at Carnegie Mellon University, </a:t>
            </a:r>
            <a:r>
              <a:rPr lang="en-US" sz="2400" dirty="0" smtClean="0">
                <a:solidFill>
                  <a:srgbClr val="FFFF00"/>
                </a:solidFill>
                <a:hlinkClick r:id="rId6"/>
              </a:rPr>
              <a:t>www.sei.cmu.edu</a:t>
            </a:r>
            <a:endParaRPr lang="en-US" sz="2400" dirty="0" smtClean="0">
              <a:solidFill>
                <a:srgbClr val="FFFF00"/>
              </a:solidFill>
              <a:sym typeface="Symbol" pitchFamily="18" charset="2"/>
            </a:endParaRPr>
          </a:p>
          <a:p>
            <a:pPr eaLnBrk="1" hangingPunct="1">
              <a:lnSpc>
                <a:spcPct val="90000"/>
              </a:lnSpc>
              <a:defRPr/>
            </a:pPr>
            <a:r>
              <a:rPr lang="en-US" sz="2400" dirty="0" smtClean="0"/>
              <a:t>IEEE Computer Society’s Technical Council on Software Engineering, </a:t>
            </a:r>
            <a:r>
              <a:rPr lang="en-US" sz="2400" dirty="0" smtClean="0">
                <a:hlinkClick r:id="rId7"/>
              </a:rPr>
              <a:t>www.tcse.org</a:t>
            </a:r>
            <a:endParaRPr lang="en-US" sz="2400" dirty="0" smtClean="0">
              <a:sym typeface="Symbol" pitchFamily="18" charset="2"/>
            </a:endParaRPr>
          </a:p>
          <a:p>
            <a:pPr eaLnBrk="1" hangingPunct="1">
              <a:lnSpc>
                <a:spcPct val="90000"/>
              </a:lnSpc>
              <a:defRPr/>
            </a:pPr>
            <a:r>
              <a:rPr lang="en-US" sz="2400" dirty="0" smtClean="0">
                <a:sym typeface="Symbol" pitchFamily="18" charset="2"/>
              </a:rPr>
              <a:t>T</a:t>
            </a:r>
            <a:r>
              <a:rPr lang="en-US" sz="2400" dirty="0" smtClean="0"/>
              <a:t>he Object Management Group, </a:t>
            </a:r>
            <a:r>
              <a:rPr lang="en-US" sz="2400" dirty="0" smtClean="0">
                <a:hlinkClick r:id="rId8"/>
              </a:rPr>
              <a:t>www.omg.com</a:t>
            </a:r>
            <a:endParaRPr lang="en-US" sz="2400" dirty="0" smtClean="0"/>
          </a:p>
          <a:p>
            <a:pPr eaLnBrk="1" hangingPunct="1">
              <a:lnSpc>
                <a:spcPct val="90000"/>
              </a:lnSpc>
              <a:defRPr/>
            </a:pPr>
            <a:r>
              <a:rPr lang="en-US" sz="2400" dirty="0" smtClean="0"/>
              <a:t>IBM / Rational Software, </a:t>
            </a:r>
            <a:r>
              <a:rPr lang="en-US" sz="2400" dirty="0" smtClean="0">
                <a:hlinkClick r:id="rId9"/>
              </a:rPr>
              <a:t>www.rational.com</a:t>
            </a:r>
            <a:r>
              <a:rPr lang="en-US" sz="2400" dirty="0" smtClean="0"/>
              <a:t> </a:t>
            </a:r>
          </a:p>
        </p:txBody>
      </p:sp>
      <p:sp>
        <p:nvSpPr>
          <p:cNvPr id="1229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D0B19CC-D6A1-4976-809F-4C8BA5880962}" type="slidenum">
              <a:rPr lang="en-US"/>
              <a:pPr>
                <a:defRPr/>
              </a:pPr>
              <a:t>11</a:t>
            </a:fld>
            <a:endParaRPr lang="en-US"/>
          </a:p>
        </p:txBody>
      </p:sp>
      <p:sp>
        <p:nvSpPr>
          <p:cNvPr id="189442"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Grading Scheme.</a:t>
            </a:r>
            <a:endParaRPr lang="en-CA" dirty="0" smtClean="0">
              <a:solidFill>
                <a:srgbClr val="66FFFF"/>
              </a:solidFill>
            </a:endParaRPr>
          </a:p>
        </p:txBody>
      </p:sp>
      <p:sp>
        <p:nvSpPr>
          <p:cNvPr id="189443" name="Rectangle 3"/>
          <p:cNvSpPr>
            <a:spLocks noGrp="1" noChangeArrowheads="1"/>
          </p:cNvSpPr>
          <p:nvPr>
            <p:ph type="body" idx="1"/>
          </p:nvPr>
        </p:nvSpPr>
        <p:spPr>
          <a:xfrm>
            <a:off x="762000" y="2057400"/>
            <a:ext cx="8077200" cy="3276600"/>
          </a:xfrm>
        </p:spPr>
        <p:txBody>
          <a:bodyPr lIns="92075" tIns="46038" rIns="92075" bIns="46038"/>
          <a:lstStyle/>
          <a:p>
            <a:pPr eaLnBrk="1" hangingPunct="1">
              <a:lnSpc>
                <a:spcPct val="90000"/>
              </a:lnSpc>
              <a:defRPr/>
            </a:pPr>
            <a:r>
              <a:rPr lang="en-US" sz="2400" dirty="0" smtClean="0"/>
              <a:t>Grading Scheme (tentative):</a:t>
            </a:r>
          </a:p>
          <a:p>
            <a:pPr eaLnBrk="1" hangingPunct="1">
              <a:lnSpc>
                <a:spcPct val="90000"/>
              </a:lnSpc>
              <a:buFont typeface="Wingdings" pitchFamily="2" charset="2"/>
              <a:buNone/>
              <a:defRPr/>
            </a:pPr>
            <a:endParaRPr lang="en-US" sz="2400" dirty="0" smtClean="0"/>
          </a:p>
          <a:p>
            <a:pPr lvl="1" eaLnBrk="1" hangingPunct="1">
              <a:lnSpc>
                <a:spcPct val="90000"/>
              </a:lnSpc>
              <a:defRPr/>
            </a:pPr>
            <a:r>
              <a:rPr lang="en-US" sz="2400" dirty="0" smtClean="0">
                <a:effectLst/>
              </a:rPr>
              <a:t>Assignments 				10%</a:t>
            </a:r>
          </a:p>
          <a:p>
            <a:pPr lvl="1" eaLnBrk="1" hangingPunct="1">
              <a:lnSpc>
                <a:spcPct val="90000"/>
              </a:lnSpc>
              <a:defRPr/>
            </a:pPr>
            <a:r>
              <a:rPr lang="en-US" sz="2400" dirty="0" smtClean="0">
                <a:effectLst/>
              </a:rPr>
              <a:t>Presentations 				10%</a:t>
            </a:r>
          </a:p>
          <a:p>
            <a:pPr lvl="1" eaLnBrk="1" hangingPunct="1">
              <a:lnSpc>
                <a:spcPct val="90000"/>
              </a:lnSpc>
              <a:defRPr/>
            </a:pPr>
            <a:r>
              <a:rPr lang="en-US" sz="2400" dirty="0" smtClean="0">
                <a:effectLst/>
              </a:rPr>
              <a:t>Midterm test 				25%</a:t>
            </a:r>
          </a:p>
          <a:p>
            <a:pPr lvl="1" eaLnBrk="1" hangingPunct="1">
              <a:lnSpc>
                <a:spcPct val="90000"/>
              </a:lnSpc>
              <a:defRPr/>
            </a:pPr>
            <a:r>
              <a:rPr lang="en-US" sz="2400" dirty="0" smtClean="0">
                <a:effectLst/>
              </a:rPr>
              <a:t>Project &amp; paper 			50%</a:t>
            </a:r>
          </a:p>
          <a:p>
            <a:pPr lvl="1" eaLnBrk="1" hangingPunct="1">
              <a:lnSpc>
                <a:spcPct val="90000"/>
              </a:lnSpc>
              <a:defRPr/>
            </a:pPr>
            <a:r>
              <a:rPr lang="en-US" sz="2400" dirty="0" smtClean="0">
                <a:effectLst/>
              </a:rPr>
              <a:t>Class participation 			  5%</a:t>
            </a:r>
          </a:p>
          <a:p>
            <a:pPr lvl="1" eaLnBrk="1" hangingPunct="1">
              <a:lnSpc>
                <a:spcPct val="90000"/>
              </a:lnSpc>
              <a:buFont typeface="Wingdings" pitchFamily="2" charset="2"/>
              <a:buNone/>
              <a:defRPr/>
            </a:pPr>
            <a:r>
              <a:rPr lang="en-US" dirty="0" smtClean="0">
                <a:solidFill>
                  <a:srgbClr val="FFFF00"/>
                </a:solidFill>
                <a:effectLst/>
              </a:rPr>
              <a:t>	</a:t>
            </a:r>
            <a:r>
              <a:rPr lang="en-US" sz="2400" dirty="0" smtClean="0">
                <a:solidFill>
                  <a:srgbClr val="FFFFCC"/>
                </a:solidFill>
                <a:effectLst/>
              </a:rPr>
              <a:t>TOTAL 				          100%</a:t>
            </a:r>
          </a:p>
        </p:txBody>
      </p:sp>
      <p:sp>
        <p:nvSpPr>
          <p:cNvPr id="1331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C7019F9-1CE7-41FC-966E-E0C81212A646}" type="slidenum">
              <a:rPr lang="en-US"/>
              <a:pPr>
                <a:defRPr/>
              </a:pPr>
              <a:t>12</a:t>
            </a:fld>
            <a:endParaRPr lang="en-US"/>
          </a:p>
        </p:txBody>
      </p:sp>
      <p:sp>
        <p:nvSpPr>
          <p:cNvPr id="209922"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.Grading Scheme</a:t>
            </a:r>
            <a:endParaRPr lang="en-CA" dirty="0" smtClean="0">
              <a:solidFill>
                <a:srgbClr val="66FFFF"/>
              </a:solidFill>
            </a:endParaRPr>
          </a:p>
        </p:txBody>
      </p:sp>
      <p:sp>
        <p:nvSpPr>
          <p:cNvPr id="209923" name="Rectangle 3"/>
          <p:cNvSpPr>
            <a:spLocks noGrp="1" noChangeArrowheads="1"/>
          </p:cNvSpPr>
          <p:nvPr>
            <p:ph type="body" idx="1"/>
          </p:nvPr>
        </p:nvSpPr>
        <p:spPr>
          <a:xfrm>
            <a:off x="976313" y="1828800"/>
            <a:ext cx="8167687" cy="4343400"/>
          </a:xfrm>
        </p:spPr>
        <p:txBody>
          <a:bodyPr lIns="92075" tIns="46038" rIns="92075" bIns="46038"/>
          <a:lstStyle/>
          <a:p>
            <a:pPr eaLnBrk="1" hangingPunct="1">
              <a:lnSpc>
                <a:spcPct val="90000"/>
              </a:lnSpc>
              <a:defRPr/>
            </a:pPr>
            <a:r>
              <a:rPr lang="en-US" sz="2400" dirty="0" smtClean="0">
                <a:latin typeface="+mj-lt"/>
              </a:rPr>
              <a:t>Passing conditions (</a:t>
            </a:r>
            <a:r>
              <a:rPr lang="en-US" sz="2400" u="sng" dirty="0" smtClean="0">
                <a:solidFill>
                  <a:schemeClr val="hlink"/>
                </a:solidFill>
                <a:effectLst/>
                <a:latin typeface="+mj-lt"/>
              </a:rPr>
              <a:t>all must be met</a:t>
            </a:r>
            <a:r>
              <a:rPr lang="en-US" sz="2400" dirty="0" smtClean="0">
                <a:latin typeface="+mj-lt"/>
              </a:rPr>
              <a:t>):</a:t>
            </a:r>
          </a:p>
          <a:p>
            <a:pPr lvl="1" eaLnBrk="1" hangingPunct="1">
              <a:lnSpc>
                <a:spcPct val="90000"/>
              </a:lnSpc>
              <a:defRPr/>
            </a:pPr>
            <a:r>
              <a:rPr lang="en-US" sz="2400" dirty="0" smtClean="0">
                <a:latin typeface="+mj-lt"/>
              </a:rPr>
              <a:t>50% overall &amp; </a:t>
            </a:r>
          </a:p>
          <a:p>
            <a:pPr lvl="1" eaLnBrk="1" hangingPunct="1">
              <a:lnSpc>
                <a:spcPct val="90000"/>
              </a:lnSpc>
              <a:defRPr/>
            </a:pPr>
            <a:r>
              <a:rPr lang="en-US" sz="2400" dirty="0" smtClean="0">
                <a:latin typeface="+mj-lt"/>
              </a:rPr>
              <a:t>50% in test &amp;</a:t>
            </a:r>
          </a:p>
          <a:p>
            <a:pPr lvl="1" eaLnBrk="1" hangingPunct="1">
              <a:lnSpc>
                <a:spcPct val="90000"/>
              </a:lnSpc>
              <a:defRPr/>
            </a:pPr>
            <a:r>
              <a:rPr lang="en-US" sz="2400" dirty="0" smtClean="0">
                <a:latin typeface="+mj-lt"/>
              </a:rPr>
              <a:t>50% in project and paper &amp; </a:t>
            </a:r>
          </a:p>
          <a:p>
            <a:pPr lvl="1" eaLnBrk="1" hangingPunct="1">
              <a:lnSpc>
                <a:spcPct val="90000"/>
              </a:lnSpc>
              <a:defRPr/>
            </a:pPr>
            <a:r>
              <a:rPr lang="en-US" sz="2400" dirty="0" smtClean="0">
                <a:latin typeface="+mj-lt"/>
              </a:rPr>
              <a:t>50% in assignments, presentations, and class participation</a:t>
            </a:r>
          </a:p>
          <a:p>
            <a:pPr eaLnBrk="1" hangingPunct="1">
              <a:lnSpc>
                <a:spcPct val="90000"/>
              </a:lnSpc>
              <a:defRPr/>
            </a:pPr>
            <a:r>
              <a:rPr lang="en-US" sz="2400" dirty="0" smtClean="0">
                <a:latin typeface="+mj-lt"/>
              </a:rPr>
              <a:t>For grade A: at least 90% overall, at least 90% in class participation and at least 60% in test </a:t>
            </a:r>
          </a:p>
          <a:p>
            <a:pPr eaLnBrk="1" hangingPunct="1">
              <a:lnSpc>
                <a:spcPct val="90000"/>
              </a:lnSpc>
              <a:defRPr/>
            </a:pPr>
            <a:r>
              <a:rPr lang="en-US" sz="2400" dirty="0" smtClean="0">
                <a:effectLst/>
                <a:latin typeface="+mj-lt"/>
              </a:rPr>
              <a:t>Note that there are no make-up tests or homework in this course</a:t>
            </a:r>
          </a:p>
          <a:p>
            <a:pPr eaLnBrk="1" hangingPunct="1">
              <a:lnSpc>
                <a:spcPct val="90000"/>
              </a:lnSpc>
              <a:defRPr/>
            </a:pPr>
            <a:r>
              <a:rPr lang="en-US" sz="2400" dirty="0" smtClean="0">
                <a:effectLst/>
                <a:latin typeface="+mj-lt"/>
                <a:cs typeface="Cambria"/>
              </a:rPr>
              <a:t>Note that poor class participation can significantly decrease your overall grade</a:t>
            </a:r>
            <a:endParaRPr lang="en-US" sz="2400" dirty="0" smtClean="0">
              <a:latin typeface="+mj-lt"/>
              <a:cs typeface="Cambria"/>
            </a:endParaRPr>
          </a:p>
        </p:txBody>
      </p:sp>
      <p:sp>
        <p:nvSpPr>
          <p:cNvPr id="1434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4F282B4-7340-4AAC-884A-49C4BD71C851}" type="slidenum">
              <a:rPr lang="en-US"/>
              <a:pPr>
                <a:defRPr/>
              </a:pPr>
              <a:t>13</a:t>
            </a:fld>
            <a:endParaRPr lang="en-US"/>
          </a:p>
        </p:txBody>
      </p:sp>
      <p:sp>
        <p:nvSpPr>
          <p:cNvPr id="380930"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Grading Scale</a:t>
            </a:r>
            <a:endParaRPr lang="en-CA" sz="3600" smtClean="0">
              <a:solidFill>
                <a:srgbClr val="66FFFF"/>
              </a:solidFill>
            </a:endParaRPr>
          </a:p>
        </p:txBody>
      </p:sp>
      <p:sp>
        <p:nvSpPr>
          <p:cNvPr id="380931" name="Rectangle 3"/>
          <p:cNvSpPr>
            <a:spLocks noGrp="1" noChangeArrowheads="1"/>
          </p:cNvSpPr>
          <p:nvPr>
            <p:ph type="body" idx="1"/>
          </p:nvPr>
        </p:nvSpPr>
        <p:spPr>
          <a:xfrm>
            <a:off x="1143000" y="1828800"/>
            <a:ext cx="7772400" cy="4648200"/>
          </a:xfrm>
        </p:spPr>
        <p:txBody>
          <a:bodyPr lIns="92075" tIns="46038" rIns="92075" bIns="46038"/>
          <a:lstStyle/>
          <a:p>
            <a:pPr eaLnBrk="1" hangingPunct="1">
              <a:lnSpc>
                <a:spcPct val="90000"/>
              </a:lnSpc>
              <a:defRPr/>
            </a:pPr>
            <a:r>
              <a:rPr lang="en-US" sz="2400" dirty="0" smtClean="0"/>
              <a:t>Numerical-letter grade correspondence</a:t>
            </a:r>
          </a:p>
          <a:p>
            <a:pPr lvl="1" eaLnBrk="1" hangingPunct="1">
              <a:lnSpc>
                <a:spcPct val="90000"/>
              </a:lnSpc>
              <a:defRPr/>
            </a:pPr>
            <a:r>
              <a:rPr lang="en-US" sz="2000" dirty="0" smtClean="0"/>
              <a:t>A		90 -100</a:t>
            </a:r>
          </a:p>
          <a:p>
            <a:pPr lvl="1" eaLnBrk="1" hangingPunct="1">
              <a:lnSpc>
                <a:spcPct val="90000"/>
              </a:lnSpc>
              <a:defRPr/>
            </a:pPr>
            <a:r>
              <a:rPr lang="en-US" sz="2000" dirty="0" smtClean="0"/>
              <a:t>A-	87 - 89</a:t>
            </a:r>
          </a:p>
          <a:p>
            <a:pPr lvl="1" eaLnBrk="1" hangingPunct="1">
              <a:lnSpc>
                <a:spcPct val="90000"/>
              </a:lnSpc>
              <a:defRPr/>
            </a:pPr>
            <a:r>
              <a:rPr lang="en-US" sz="2000" dirty="0" smtClean="0"/>
              <a:t>B+	84 - 86</a:t>
            </a:r>
          </a:p>
          <a:p>
            <a:pPr lvl="1" eaLnBrk="1" hangingPunct="1">
              <a:lnSpc>
                <a:spcPct val="90000"/>
              </a:lnSpc>
              <a:defRPr/>
            </a:pPr>
            <a:r>
              <a:rPr lang="en-US" sz="2000" dirty="0" smtClean="0"/>
              <a:t>B		79 - 83</a:t>
            </a:r>
          </a:p>
          <a:p>
            <a:pPr lvl="1" eaLnBrk="1" hangingPunct="1">
              <a:lnSpc>
                <a:spcPct val="90000"/>
              </a:lnSpc>
              <a:defRPr/>
            </a:pPr>
            <a:r>
              <a:rPr lang="en-US" sz="2000" dirty="0" smtClean="0"/>
              <a:t>B-	76 - 78</a:t>
            </a:r>
          </a:p>
          <a:p>
            <a:pPr lvl="1" eaLnBrk="1" hangingPunct="1">
              <a:lnSpc>
                <a:spcPct val="90000"/>
              </a:lnSpc>
              <a:defRPr/>
            </a:pPr>
            <a:r>
              <a:rPr lang="en-US" sz="2000" dirty="0" smtClean="0"/>
              <a:t>C+	73 - 75</a:t>
            </a:r>
          </a:p>
          <a:p>
            <a:pPr lvl="1" eaLnBrk="1" hangingPunct="1">
              <a:lnSpc>
                <a:spcPct val="90000"/>
              </a:lnSpc>
              <a:defRPr/>
            </a:pPr>
            <a:r>
              <a:rPr lang="en-US" sz="2000" dirty="0" smtClean="0"/>
              <a:t>C	68 - 72</a:t>
            </a:r>
          </a:p>
          <a:p>
            <a:pPr lvl="1" eaLnBrk="1" hangingPunct="1">
              <a:lnSpc>
                <a:spcPct val="90000"/>
              </a:lnSpc>
              <a:defRPr/>
            </a:pPr>
            <a:r>
              <a:rPr lang="en-US" sz="2000" dirty="0" smtClean="0"/>
              <a:t>C-	65 - 67</a:t>
            </a:r>
          </a:p>
          <a:p>
            <a:pPr lvl="1" eaLnBrk="1" hangingPunct="1">
              <a:lnSpc>
                <a:spcPct val="90000"/>
              </a:lnSpc>
              <a:defRPr/>
            </a:pPr>
            <a:r>
              <a:rPr lang="en-US" sz="2000" dirty="0" smtClean="0"/>
              <a:t>D+	61 - 64</a:t>
            </a:r>
          </a:p>
          <a:p>
            <a:pPr lvl="1" eaLnBrk="1" hangingPunct="1">
              <a:lnSpc>
                <a:spcPct val="90000"/>
              </a:lnSpc>
              <a:defRPr/>
            </a:pPr>
            <a:r>
              <a:rPr lang="en-US" sz="2000" dirty="0" smtClean="0"/>
              <a:t>D	56 - 60 </a:t>
            </a:r>
          </a:p>
          <a:p>
            <a:pPr lvl="1" eaLnBrk="1" hangingPunct="1">
              <a:lnSpc>
                <a:spcPct val="90000"/>
              </a:lnSpc>
              <a:defRPr/>
            </a:pPr>
            <a:r>
              <a:rPr lang="en-US" sz="2000" dirty="0" smtClean="0"/>
              <a:t>D-	50 - 55</a:t>
            </a:r>
          </a:p>
          <a:p>
            <a:pPr lvl="1" eaLnBrk="1" hangingPunct="1">
              <a:lnSpc>
                <a:spcPct val="90000"/>
              </a:lnSpc>
              <a:defRPr/>
            </a:pPr>
            <a:r>
              <a:rPr lang="en-US" sz="2000" dirty="0" smtClean="0"/>
              <a:t>F		&lt; 50</a:t>
            </a:r>
          </a:p>
          <a:p>
            <a:pPr eaLnBrk="1" hangingPunct="1">
              <a:lnSpc>
                <a:spcPct val="90000"/>
              </a:lnSpc>
              <a:buFont typeface="Wingdings" pitchFamily="2" charset="2"/>
              <a:buNone/>
              <a:defRPr/>
            </a:pPr>
            <a:endParaRPr lang="en-US" sz="2000" dirty="0" smtClean="0"/>
          </a:p>
          <a:p>
            <a:pPr lvl="1" eaLnBrk="1" hangingPunct="1">
              <a:lnSpc>
                <a:spcPct val="90000"/>
              </a:lnSpc>
              <a:defRPr/>
            </a:pPr>
            <a:endParaRPr lang="en-US" sz="2000" b="1" dirty="0" smtClean="0"/>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B6C1BD1-45FC-4B85-8724-6DE1A6DCD25F}" type="slidenum">
              <a:rPr lang="en-US"/>
              <a:pPr>
                <a:defRPr/>
              </a:pPr>
              <a:t>14</a:t>
            </a:fld>
            <a:endParaRPr lang="en-US"/>
          </a:p>
        </p:txBody>
      </p:sp>
      <p:sp>
        <p:nvSpPr>
          <p:cNvPr id="191490"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Policies…..</a:t>
            </a:r>
            <a:endParaRPr lang="en-CA" dirty="0" smtClean="0">
              <a:solidFill>
                <a:srgbClr val="66FFFF"/>
              </a:solidFill>
            </a:endParaRPr>
          </a:p>
        </p:txBody>
      </p:sp>
      <p:sp>
        <p:nvSpPr>
          <p:cNvPr id="191491" name="Rectangle 3"/>
          <p:cNvSpPr>
            <a:spLocks noGrp="1" noChangeArrowheads="1"/>
          </p:cNvSpPr>
          <p:nvPr>
            <p:ph type="body" idx="1"/>
          </p:nvPr>
        </p:nvSpPr>
        <p:spPr>
          <a:xfrm>
            <a:off x="457200" y="1687513"/>
            <a:ext cx="8229600" cy="3602037"/>
          </a:xfrm>
        </p:spPr>
        <p:txBody>
          <a:bodyPr lIns="92075" tIns="46038" rIns="92075" bIns="46038"/>
          <a:lstStyle/>
          <a:p>
            <a:pPr eaLnBrk="1" hangingPunct="1">
              <a:defRPr/>
            </a:pPr>
            <a:r>
              <a:rPr lang="en-US" sz="2800" smtClean="0"/>
              <a:t>Late submission policy:</a:t>
            </a:r>
          </a:p>
          <a:p>
            <a:pPr lvl="1" eaLnBrk="1" hangingPunct="1">
              <a:defRPr/>
            </a:pPr>
            <a:r>
              <a:rPr lang="en-US" sz="2400" smtClean="0">
                <a:effectLst/>
              </a:rPr>
              <a:t>Maximum 2 late days per assignment/project deliverable</a:t>
            </a:r>
          </a:p>
          <a:p>
            <a:pPr lvl="1" eaLnBrk="1" hangingPunct="1">
              <a:defRPr/>
            </a:pPr>
            <a:r>
              <a:rPr lang="en-US" sz="2400" smtClean="0">
                <a:effectLst/>
              </a:rPr>
              <a:t>Each late day penalized with 10%</a:t>
            </a:r>
          </a:p>
          <a:p>
            <a:pPr lvl="1" eaLnBrk="1" hangingPunct="1">
              <a:defRPr/>
            </a:pPr>
            <a:r>
              <a:rPr lang="en-US" sz="2400" smtClean="0">
                <a:effectLst/>
              </a:rPr>
              <a:t>No subdivision of late days (e.g. in hours)</a:t>
            </a:r>
          </a:p>
          <a:p>
            <a:pPr lvl="1" eaLnBrk="1" hangingPunct="1">
              <a:defRPr/>
            </a:pPr>
            <a:r>
              <a:rPr lang="en-US" sz="2400" smtClean="0">
                <a:effectLst/>
              </a:rPr>
              <a:t>No late days for presentations and test</a:t>
            </a:r>
          </a:p>
          <a:p>
            <a:pPr lvl="1" eaLnBrk="1" hangingPunct="1">
              <a:defRPr/>
            </a:pPr>
            <a:r>
              <a:rPr lang="en-US" sz="2400" smtClean="0">
                <a:effectLst/>
              </a:rPr>
              <a:t>Example: a 90/100 worth assignment gets 81/100 if one day late (90*0.9 = 81) or 72/100 if two days late (90*0.8 = 72)</a:t>
            </a:r>
            <a:endParaRPr lang="en-US" sz="2400" smtClean="0"/>
          </a:p>
          <a:p>
            <a:pPr lvl="1" eaLnBrk="1" hangingPunct="1">
              <a:defRPr/>
            </a:pPr>
            <a:endParaRPr lang="en-US" sz="2400" smtClean="0"/>
          </a:p>
          <a:p>
            <a:pPr lvl="1" eaLnBrk="1" hangingPunct="1">
              <a:defRPr/>
            </a:pPr>
            <a:endParaRPr lang="en-US" sz="2600" smtClean="0"/>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207F515-C3CB-48C1-96AF-6CC18E34E452}" type="slidenum">
              <a:rPr lang="en-US"/>
              <a:pPr>
                <a:defRPr/>
              </a:pPr>
              <a:t>15</a:t>
            </a:fld>
            <a:endParaRPr lang="en-US"/>
          </a:p>
        </p:txBody>
      </p:sp>
      <p:sp>
        <p:nvSpPr>
          <p:cNvPr id="193538"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.Policies….</a:t>
            </a:r>
            <a:endParaRPr lang="en-CA" dirty="0" smtClean="0">
              <a:solidFill>
                <a:srgbClr val="66FFFF"/>
              </a:solidFill>
            </a:endParaRPr>
          </a:p>
        </p:txBody>
      </p:sp>
      <p:sp>
        <p:nvSpPr>
          <p:cNvPr id="193539" name="Rectangle 3"/>
          <p:cNvSpPr>
            <a:spLocks noGrp="1" noChangeArrowheads="1"/>
          </p:cNvSpPr>
          <p:nvPr>
            <p:ph type="body" idx="1"/>
          </p:nvPr>
        </p:nvSpPr>
        <p:spPr>
          <a:xfrm>
            <a:off x="457200" y="1687513"/>
            <a:ext cx="8229600" cy="3602037"/>
          </a:xfrm>
        </p:spPr>
        <p:txBody>
          <a:bodyPr lIns="92075" tIns="46038" rIns="92075" bIns="46038"/>
          <a:lstStyle/>
          <a:p>
            <a:pPr eaLnBrk="1" hangingPunct="1">
              <a:defRPr/>
            </a:pPr>
            <a:r>
              <a:rPr lang="en-US" sz="2800" smtClean="0"/>
              <a:t>Legal notices on the world-wide web: Read and comply with accompanying legal notices of downloadable material</a:t>
            </a:r>
          </a:p>
          <a:p>
            <a:pPr eaLnBrk="1" hangingPunct="1">
              <a:defRPr/>
            </a:pPr>
            <a:r>
              <a:rPr lang="en-US" sz="2800" smtClean="0"/>
              <a:t>Specify references used </a:t>
            </a:r>
          </a:p>
          <a:p>
            <a:pPr eaLnBrk="1" hangingPunct="1">
              <a:defRPr/>
            </a:pPr>
            <a:r>
              <a:rPr lang="en-US" sz="2800" smtClean="0"/>
              <a:t>Do not plagiarize (see next slide)</a:t>
            </a: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2579EEC-74E3-44B9-AFF0-D75C7D0024AA}" type="slidenum">
              <a:rPr lang="en-US"/>
              <a:pPr>
                <a:defRPr/>
              </a:pPr>
              <a:t>16</a:t>
            </a:fld>
            <a:endParaRPr lang="en-US"/>
          </a:p>
        </p:txBody>
      </p:sp>
      <p:sp>
        <p:nvSpPr>
          <p:cNvPr id="19558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t>..</a:t>
            </a:r>
            <a:r>
              <a:rPr lang="en-US" dirty="0" smtClean="0">
                <a:solidFill>
                  <a:srgbClr val="66FFFF"/>
                </a:solidFill>
              </a:rPr>
              <a:t>Policies…</a:t>
            </a:r>
            <a:endParaRPr lang="en-CA" dirty="0" smtClean="0">
              <a:solidFill>
                <a:srgbClr val="66FFFF"/>
              </a:solidFill>
            </a:endParaRPr>
          </a:p>
        </p:txBody>
      </p:sp>
      <p:sp>
        <p:nvSpPr>
          <p:cNvPr id="195587" name="Rectangle 3"/>
          <p:cNvSpPr>
            <a:spLocks noGrp="1" noChangeArrowheads="1"/>
          </p:cNvSpPr>
          <p:nvPr>
            <p:ph type="body" idx="1"/>
          </p:nvPr>
        </p:nvSpPr>
        <p:spPr>
          <a:xfrm>
            <a:off x="457200" y="1687513"/>
            <a:ext cx="8610600" cy="3602037"/>
          </a:xfrm>
        </p:spPr>
        <p:txBody>
          <a:bodyPr lIns="92075" tIns="46038" rIns="92075" bIns="46038"/>
          <a:lstStyle/>
          <a:p>
            <a:pPr>
              <a:defRPr/>
            </a:pPr>
            <a:r>
              <a:rPr lang="en-US" sz="2800" b="1" dirty="0">
                <a:solidFill>
                  <a:srgbClr val="66FFFF"/>
                </a:solidFill>
                <a:effectLst/>
              </a:rPr>
              <a:t>Statement on academic dishonesty</a:t>
            </a:r>
            <a:r>
              <a:rPr lang="en-US" sz="2800" b="1" dirty="0">
                <a:effectLst/>
              </a:rPr>
              <a:t>:	</a:t>
            </a:r>
            <a:endParaRPr lang="en-US" sz="2800" dirty="0">
              <a:effectLst/>
            </a:endParaRPr>
          </a:p>
          <a:p>
            <a:pPr marL="0" indent="0">
              <a:buFont typeface="Wingdings" pitchFamily="2" charset="2"/>
              <a:buNone/>
              <a:defRPr/>
            </a:pPr>
            <a:r>
              <a:rPr lang="en-US" sz="2800" dirty="0" smtClean="0">
                <a:effectLst/>
              </a:rPr>
              <a:t>Cheating</a:t>
            </a:r>
            <a:r>
              <a:rPr lang="en-US" sz="2800" dirty="0">
                <a:effectLst/>
              </a:rPr>
              <a:t>, plagiarism or otherwise obtaining grades under false pretenses constitute academic dishonesty according to the code of this university. Academic dishonesty will not be tolerated and penalties can include canceling a student's enrollment without a grade, giving an F for the course or for the assignment. For more details, see the </a:t>
            </a:r>
            <a:r>
              <a:rPr lang="en-US" sz="2800" dirty="0">
                <a:effectLst/>
                <a:hlinkClick r:id="rId3"/>
              </a:rPr>
              <a:t>University of Nevada, Reno General Catalog</a:t>
            </a:r>
            <a:r>
              <a:rPr lang="en-US" sz="2800" dirty="0">
                <a:effectLst/>
              </a:rPr>
              <a:t>.</a:t>
            </a:r>
          </a:p>
          <a:p>
            <a:pPr eaLnBrk="1" hangingPunct="1">
              <a:buFont typeface="Wingdings" pitchFamily="2" charset="2"/>
              <a:buNone/>
              <a:defRPr/>
            </a:pPr>
            <a:r>
              <a:rPr lang="en-US" sz="2400" b="1" dirty="0" smtClean="0"/>
              <a:t>	</a:t>
            </a:r>
          </a:p>
          <a:p>
            <a:pPr lvl="1" eaLnBrk="1" hangingPunct="1">
              <a:buFont typeface="Wingdings" pitchFamily="2" charset="2"/>
              <a:buNone/>
              <a:defRPr/>
            </a:pPr>
            <a:endParaRPr lang="en-US" dirty="0" smtClean="0"/>
          </a:p>
          <a:p>
            <a:pPr lvl="1" eaLnBrk="1" hangingPunct="1">
              <a:defRPr/>
            </a:pPr>
            <a:endParaRPr lang="en-US" dirty="0" smtClean="0"/>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7E0431A-6091-4EFA-B847-FBA47DEBC409}" type="slidenum">
              <a:rPr lang="en-US"/>
              <a:pPr>
                <a:defRPr/>
              </a:pPr>
              <a:t>17</a:t>
            </a:fld>
            <a:endParaRPr lang="en-US"/>
          </a:p>
        </p:txBody>
      </p:sp>
      <p:sp>
        <p:nvSpPr>
          <p:cNvPr id="19558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t>…</a:t>
            </a:r>
            <a:r>
              <a:rPr lang="en-US" dirty="0" smtClean="0">
                <a:solidFill>
                  <a:srgbClr val="66FFFF"/>
                </a:solidFill>
              </a:rPr>
              <a:t>Policies..</a:t>
            </a:r>
            <a:endParaRPr lang="en-CA" dirty="0" smtClean="0">
              <a:solidFill>
                <a:srgbClr val="66FFFF"/>
              </a:solidFill>
            </a:endParaRPr>
          </a:p>
        </p:txBody>
      </p:sp>
      <p:sp>
        <p:nvSpPr>
          <p:cNvPr id="195587" name="Rectangle 3"/>
          <p:cNvSpPr>
            <a:spLocks noGrp="1" noChangeArrowheads="1"/>
          </p:cNvSpPr>
          <p:nvPr>
            <p:ph type="body" idx="1"/>
          </p:nvPr>
        </p:nvSpPr>
        <p:spPr>
          <a:xfrm>
            <a:off x="381000" y="1600200"/>
            <a:ext cx="8229600" cy="3602038"/>
          </a:xfrm>
        </p:spPr>
        <p:txBody>
          <a:bodyPr lIns="92075" tIns="46038" rIns="92075" bIns="46038"/>
          <a:lstStyle/>
          <a:p>
            <a:pPr eaLnBrk="1" hangingPunct="1">
              <a:defRPr/>
            </a:pPr>
            <a:r>
              <a:rPr lang="en-US" dirty="0" smtClean="0">
                <a:solidFill>
                  <a:srgbClr val="66FFFF"/>
                </a:solidFill>
                <a:effectLst/>
              </a:rPr>
              <a:t>Disability statement:</a:t>
            </a:r>
          </a:p>
          <a:p>
            <a:pPr marL="400050" lvl="1" indent="0" eaLnBrk="1" hangingPunct="1">
              <a:buFont typeface="Wingdings" pitchFamily="2" charset="2"/>
              <a:buNone/>
              <a:defRPr/>
            </a:pPr>
            <a:r>
              <a:rPr lang="en-US" sz="2400" dirty="0" smtClean="0">
                <a:effectLst/>
                <a:ea typeface="+mn-ea"/>
                <a:cs typeface="+mn-cs"/>
              </a:rPr>
              <a:t>If you have a disability for which you will need to request accommodations, please contact as soon as possible the instructors or the Disability Resource Center (Thompson Student Services - 107).</a:t>
            </a:r>
          </a:p>
        </p:txBody>
      </p:sp>
      <p:sp>
        <p:nvSpPr>
          <p:cNvPr id="1946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BB1F352-C32D-44EA-829A-CA245424DDAF}" type="slidenum">
              <a:rPr lang="en-US"/>
              <a:pPr>
                <a:defRPr/>
              </a:pPr>
              <a:t>18</a:t>
            </a:fld>
            <a:endParaRPr lang="en-US"/>
          </a:p>
        </p:txBody>
      </p:sp>
      <p:sp>
        <p:nvSpPr>
          <p:cNvPr id="19558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t>….</a:t>
            </a:r>
            <a:r>
              <a:rPr lang="en-US" dirty="0" smtClean="0">
                <a:solidFill>
                  <a:srgbClr val="66FFFF"/>
                </a:solidFill>
              </a:rPr>
              <a:t>Policies.</a:t>
            </a:r>
            <a:endParaRPr lang="en-CA" dirty="0" smtClean="0">
              <a:solidFill>
                <a:srgbClr val="66FFFF"/>
              </a:solidFill>
            </a:endParaRPr>
          </a:p>
        </p:txBody>
      </p:sp>
      <p:sp>
        <p:nvSpPr>
          <p:cNvPr id="195587" name="Rectangle 3"/>
          <p:cNvSpPr>
            <a:spLocks noGrp="1" noChangeArrowheads="1"/>
          </p:cNvSpPr>
          <p:nvPr>
            <p:ph type="body" idx="1"/>
          </p:nvPr>
        </p:nvSpPr>
        <p:spPr>
          <a:xfrm>
            <a:off x="381000" y="1600200"/>
            <a:ext cx="8229600" cy="3602038"/>
          </a:xfrm>
        </p:spPr>
        <p:txBody>
          <a:bodyPr lIns="92075" tIns="46038" rIns="92075" bIns="46038"/>
          <a:lstStyle/>
          <a:p>
            <a:pPr eaLnBrk="1" hangingPunct="1">
              <a:defRPr/>
            </a:pPr>
            <a:r>
              <a:rPr lang="en-US" dirty="0" smtClean="0">
                <a:solidFill>
                  <a:srgbClr val="66FFFF"/>
                </a:solidFill>
                <a:effectLst/>
              </a:rPr>
              <a:t>Academic success services: </a:t>
            </a:r>
            <a:endParaRPr lang="en-US" dirty="0" smtClean="0">
              <a:effectLst/>
            </a:endParaRPr>
          </a:p>
          <a:p>
            <a:pPr marL="0" indent="0" algn="just" eaLnBrk="1" hangingPunct="1">
              <a:buFont typeface="Wingdings" pitchFamily="2" charset="2"/>
              <a:buNone/>
              <a:defRPr/>
            </a:pPr>
            <a:r>
              <a:rPr lang="x-none" sz="2400" smtClean="0">
                <a:effectLst/>
              </a:rPr>
              <a:t>Your student fees cover usage of the Math Center (784-4433 or </a:t>
            </a:r>
            <a:r>
              <a:rPr lang="x-none" sz="2400" u="sng" smtClean="0">
                <a:effectLst/>
                <a:hlinkClick r:id="rId3"/>
              </a:rPr>
              <a:t>www.unr.edu/mathcenter/</a:t>
            </a:r>
            <a:r>
              <a:rPr lang="x-none" sz="2400" smtClean="0">
                <a:effectLst/>
              </a:rPr>
              <a:t>), Tutoring Center (784-6801 or </a:t>
            </a:r>
            <a:r>
              <a:rPr lang="x-none" sz="2400" u="sng" smtClean="0">
                <a:effectLst/>
                <a:hlinkClick r:id="rId4"/>
              </a:rPr>
              <a:t>www.unr.edu/tutoring/</a:t>
            </a:r>
            <a:r>
              <a:rPr lang="x-none" sz="2400" smtClean="0">
                <a:effectLst/>
              </a:rPr>
              <a:t>), and University Writing Center (784-6030 or </a:t>
            </a:r>
            <a:r>
              <a:rPr lang="x-none" sz="2400" u="sng" smtClean="0">
                <a:effectLst/>
                <a:hlinkClick r:id="rId5"/>
              </a:rPr>
              <a:t>http://www.unr.edu/writing_center/</a:t>
            </a:r>
            <a:r>
              <a:rPr lang="x-none" sz="2400" smtClean="0">
                <a:effectLst/>
              </a:rPr>
              <a:t>. These centers support your classroom learning; it is your responsibility to take advantage of their services. Keep in mind that seeking help outside of class is the sign of a responsible and successful student.</a:t>
            </a:r>
            <a:endParaRPr lang="en-US" sz="2400" dirty="0" smtClean="0">
              <a:effectLst/>
            </a:endParaRPr>
          </a:p>
        </p:txBody>
      </p:sp>
      <p:sp>
        <p:nvSpPr>
          <p:cNvPr id="2048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5528252-D381-4120-B6DF-FD1B164718CD}" type="slidenum">
              <a:rPr lang="en-US"/>
              <a:pPr>
                <a:defRPr/>
              </a:pPr>
              <a:t>19</a:t>
            </a:fld>
            <a:endParaRPr lang="en-US"/>
          </a:p>
        </p:txBody>
      </p:sp>
      <p:sp>
        <p:nvSpPr>
          <p:cNvPr id="19558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t>…..</a:t>
            </a:r>
            <a:r>
              <a:rPr lang="en-US" dirty="0" smtClean="0">
                <a:solidFill>
                  <a:srgbClr val="66FFFF"/>
                </a:solidFill>
              </a:rPr>
              <a:t>Policies</a:t>
            </a:r>
            <a:endParaRPr lang="en-CA" dirty="0" smtClean="0">
              <a:solidFill>
                <a:srgbClr val="66FFFF"/>
              </a:solidFill>
            </a:endParaRPr>
          </a:p>
        </p:txBody>
      </p:sp>
      <p:sp>
        <p:nvSpPr>
          <p:cNvPr id="195587" name="Rectangle 3"/>
          <p:cNvSpPr>
            <a:spLocks noGrp="1" noChangeArrowheads="1"/>
          </p:cNvSpPr>
          <p:nvPr>
            <p:ph type="body" idx="1"/>
          </p:nvPr>
        </p:nvSpPr>
        <p:spPr>
          <a:xfrm>
            <a:off x="381000" y="1600200"/>
            <a:ext cx="8229600" cy="3602038"/>
          </a:xfrm>
        </p:spPr>
        <p:txBody>
          <a:bodyPr lIns="92075" tIns="46038" rIns="92075" bIns="46038"/>
          <a:lstStyle/>
          <a:p>
            <a:pPr eaLnBrk="1" hangingPunct="1">
              <a:defRPr/>
            </a:pPr>
            <a:r>
              <a:rPr lang="en-US" dirty="0" smtClean="0">
                <a:solidFill>
                  <a:srgbClr val="66FFFF"/>
                </a:solidFill>
                <a:effectLst/>
              </a:rPr>
              <a:t>Statement on audio and video recording: </a:t>
            </a:r>
          </a:p>
          <a:p>
            <a:pPr marL="400050" lvl="1" indent="0" algn="just" eaLnBrk="1" hangingPunct="1">
              <a:buFont typeface="Wingdings" pitchFamily="2" charset="2"/>
              <a:buNone/>
              <a:defRPr/>
            </a:pPr>
            <a:r>
              <a:rPr lang="en-US" sz="2000" dirty="0" smtClean="0">
                <a:effectLst/>
                <a:ea typeface="+mn-ea"/>
                <a:cs typeface="+mn-cs"/>
              </a:rPr>
              <a:t>Surreptitious or covert video-taping of class or unauthorized audio recording of class is prohibited by law and by Board of Regents policy.  This class may be videotaped or audio recorded only with the written permission of the instructor.   In order to accommodate students with disabilities, some students may be given permission to record class lectures and discussions.  Therefore, students should understand that their comments during class may be recorded.</a:t>
            </a:r>
          </a:p>
        </p:txBody>
      </p:sp>
      <p:sp>
        <p:nvSpPr>
          <p:cNvPr id="2150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96B3AAC-511F-4F1E-8B02-BF8AFBD4C85D}" type="slidenum">
              <a:rPr lang="en-US"/>
              <a:pPr>
                <a:defRPr/>
              </a:pPr>
              <a:t>2</a:t>
            </a:fld>
            <a:endParaRPr lang="en-US"/>
          </a:p>
        </p:txBody>
      </p:sp>
      <p:sp>
        <p:nvSpPr>
          <p:cNvPr id="4099" name="Rectangle 2"/>
          <p:cNvSpPr>
            <a:spLocks noGrp="1" noChangeArrowheads="1"/>
          </p:cNvSpPr>
          <p:nvPr>
            <p:ph type="title"/>
          </p:nvPr>
        </p:nvSpPr>
        <p:spPr>
          <a:xfrm>
            <a:off x="1143000" y="762000"/>
            <a:ext cx="7416800" cy="687388"/>
          </a:xfrm>
          <a:noFill/>
        </p:spPr>
        <p:txBody>
          <a:bodyPr lIns="92075" tIns="46038" rIns="92075" bIns="46038" anchorCtr="0"/>
          <a:lstStyle/>
          <a:p>
            <a:pPr algn="l"/>
            <a:r>
              <a:rPr lang="en-CA" altLang="en-US" smtClean="0">
                <a:solidFill>
                  <a:srgbClr val="66FFFF"/>
                </a:solidFill>
                <a:effectLst/>
              </a:rPr>
              <a:t>Outline</a:t>
            </a:r>
          </a:p>
        </p:txBody>
      </p:sp>
      <p:sp>
        <p:nvSpPr>
          <p:cNvPr id="7171" name="Rectangle 3"/>
          <p:cNvSpPr>
            <a:spLocks noGrp="1" noChangeArrowheads="1"/>
          </p:cNvSpPr>
          <p:nvPr>
            <p:ph type="body" idx="1"/>
          </p:nvPr>
        </p:nvSpPr>
        <p:spPr>
          <a:xfrm>
            <a:off x="990600" y="1905000"/>
            <a:ext cx="7924800" cy="4724400"/>
          </a:xfrm>
        </p:spPr>
        <p:txBody>
          <a:bodyPr lIns="92075" tIns="46038" rIns="92075" bIns="46038"/>
          <a:lstStyle/>
          <a:p>
            <a:pPr eaLnBrk="1" hangingPunct="1">
              <a:defRPr/>
            </a:pPr>
            <a:r>
              <a:rPr lang="en-US" sz="2800" dirty="0" smtClean="0"/>
              <a:t>The Instructor</a:t>
            </a:r>
          </a:p>
          <a:p>
            <a:pPr eaLnBrk="1" hangingPunct="1">
              <a:defRPr/>
            </a:pPr>
            <a:r>
              <a:rPr lang="en-US" sz="2800" dirty="0" smtClean="0"/>
              <a:t>The Students</a:t>
            </a:r>
          </a:p>
          <a:p>
            <a:pPr eaLnBrk="1" hangingPunct="1">
              <a:defRPr/>
            </a:pPr>
            <a:r>
              <a:rPr lang="en-US" sz="2800" dirty="0" smtClean="0"/>
              <a:t>The Course</a:t>
            </a:r>
          </a:p>
          <a:p>
            <a:pPr eaLnBrk="1" hangingPunct="1">
              <a:defRPr/>
            </a:pPr>
            <a:r>
              <a:rPr lang="en-US" sz="2800" dirty="0" smtClean="0"/>
              <a:t>The Texts &amp; Initial WWW Pointers</a:t>
            </a:r>
          </a:p>
          <a:p>
            <a:pPr eaLnBrk="1" hangingPunct="1">
              <a:defRPr/>
            </a:pPr>
            <a:r>
              <a:rPr lang="en-US" sz="2800" dirty="0" smtClean="0"/>
              <a:t>Grading Scheme &amp; Grading Scale</a:t>
            </a:r>
          </a:p>
          <a:p>
            <a:pPr eaLnBrk="1" hangingPunct="1">
              <a:defRPr/>
            </a:pPr>
            <a:r>
              <a:rPr lang="en-US" sz="2800" dirty="0" smtClean="0"/>
              <a:t>Policies</a:t>
            </a:r>
          </a:p>
          <a:p>
            <a:pPr eaLnBrk="1" hangingPunct="1">
              <a:defRPr/>
            </a:pPr>
            <a:r>
              <a:rPr lang="en-US" sz="2800" dirty="0" smtClean="0"/>
              <a:t>Summary of Course Objectives</a:t>
            </a:r>
          </a:p>
          <a:p>
            <a:pPr eaLnBrk="1" hangingPunct="1">
              <a:defRPr/>
            </a:pPr>
            <a:r>
              <a:rPr lang="en-US" sz="2800" dirty="0" smtClean="0"/>
              <a:t>Student Learning Outcomes</a:t>
            </a:r>
          </a:p>
          <a:p>
            <a:pPr eaLnBrk="1" hangingPunct="1">
              <a:defRPr/>
            </a:pPr>
            <a:r>
              <a:rPr lang="en-US" sz="2800" dirty="0" smtClean="0"/>
              <a:t>A Look Ahead</a:t>
            </a:r>
          </a:p>
          <a:p>
            <a:pPr eaLnBrk="1" hangingPunct="1">
              <a:defRPr/>
            </a:pPr>
            <a:endParaRPr lang="en-CA" sz="2800" dirty="0" smtClean="0"/>
          </a:p>
        </p:txBody>
      </p:sp>
      <p:sp>
        <p:nvSpPr>
          <p:cNvPr id="4101" name="Line 4"/>
          <p:cNvSpPr>
            <a:spLocks noChangeShapeType="1"/>
          </p:cNvSpPr>
          <p:nvPr/>
        </p:nvSpPr>
        <p:spPr bwMode="auto">
          <a:xfrm>
            <a:off x="1219200" y="1676400"/>
            <a:ext cx="77724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EFCF0BA-7B86-4A63-A079-316AA44315E5}" type="slidenum">
              <a:rPr lang="en-US"/>
              <a:pPr>
                <a:defRPr/>
              </a:pPr>
              <a:t>20</a:t>
            </a:fld>
            <a:endParaRPr lang="en-US"/>
          </a:p>
        </p:txBody>
      </p:sp>
      <p:sp>
        <p:nvSpPr>
          <p:cNvPr id="391170" name="Rectangle 2"/>
          <p:cNvSpPr>
            <a:spLocks noGrp="1" noChangeArrowheads="1"/>
          </p:cNvSpPr>
          <p:nvPr>
            <p:ph type="title"/>
          </p:nvPr>
        </p:nvSpPr>
        <p:spPr>
          <a:xfrm>
            <a:off x="685800" y="609600"/>
            <a:ext cx="8077200" cy="755650"/>
          </a:xfrm>
        </p:spPr>
        <p:txBody>
          <a:bodyPr lIns="92075" tIns="46038" rIns="92075" bIns="46038" anchorCtr="0"/>
          <a:lstStyle/>
          <a:p>
            <a:pPr>
              <a:defRPr/>
            </a:pPr>
            <a:r>
              <a:rPr lang="en-US" dirty="0" smtClean="0">
                <a:solidFill>
                  <a:srgbClr val="66FFFF"/>
                </a:solidFill>
              </a:rPr>
              <a:t>Summary of Course Objectives</a:t>
            </a:r>
            <a:endParaRPr lang="en-CA" dirty="0" smtClean="0">
              <a:solidFill>
                <a:srgbClr val="66FFFF"/>
              </a:solidFill>
            </a:endParaRPr>
          </a:p>
        </p:txBody>
      </p:sp>
      <p:sp>
        <p:nvSpPr>
          <p:cNvPr id="391171" name="Rectangle 3"/>
          <p:cNvSpPr>
            <a:spLocks noGrp="1" noChangeArrowheads="1"/>
          </p:cNvSpPr>
          <p:nvPr>
            <p:ph type="body" idx="1"/>
          </p:nvPr>
        </p:nvSpPr>
        <p:spPr>
          <a:xfrm>
            <a:off x="457200" y="1684338"/>
            <a:ext cx="8305800" cy="3440112"/>
          </a:xfrm>
        </p:spPr>
        <p:txBody>
          <a:bodyPr lIns="92075" tIns="46038" rIns="92075" bIns="46038"/>
          <a:lstStyle/>
          <a:p>
            <a:pPr eaLnBrk="1" hangingPunct="1">
              <a:lnSpc>
                <a:spcPct val="90000"/>
              </a:lnSpc>
              <a:defRPr/>
            </a:pPr>
            <a:r>
              <a:rPr lang="en-US" dirty="0" smtClean="0">
                <a:solidFill>
                  <a:srgbClr val="FFFF00"/>
                </a:solidFill>
              </a:rPr>
              <a:t>Course objectives</a:t>
            </a:r>
            <a:r>
              <a:rPr lang="en-US" dirty="0" smtClean="0"/>
              <a:t>:</a:t>
            </a:r>
          </a:p>
          <a:p>
            <a:pPr lvl="1" eaLnBrk="1" hangingPunct="1">
              <a:lnSpc>
                <a:spcPct val="90000"/>
              </a:lnSpc>
              <a:defRPr/>
            </a:pPr>
            <a:r>
              <a:rPr lang="en-US" sz="2400" dirty="0" smtClean="0">
                <a:cs typeface="Times New Roman" pitchFamily="18" charset="0"/>
              </a:rPr>
              <a:t>Extension of software engineering (SE) knowledge</a:t>
            </a:r>
          </a:p>
          <a:p>
            <a:pPr lvl="1" eaLnBrk="1" hangingPunct="1">
              <a:lnSpc>
                <a:spcPct val="90000"/>
              </a:lnSpc>
              <a:defRPr/>
            </a:pPr>
            <a:r>
              <a:rPr lang="en-US" sz="2400" dirty="0" smtClean="0"/>
              <a:t>Study and presentation of relevant research work </a:t>
            </a:r>
          </a:p>
          <a:p>
            <a:pPr lvl="1" eaLnBrk="1" hangingPunct="1">
              <a:lnSpc>
                <a:spcPct val="90000"/>
              </a:lnSpc>
              <a:defRPr/>
            </a:pPr>
            <a:r>
              <a:rPr lang="en-US" sz="2400" dirty="0" smtClean="0"/>
              <a:t>Development of a good quality software project </a:t>
            </a:r>
          </a:p>
          <a:p>
            <a:pPr lvl="1" eaLnBrk="1" hangingPunct="1">
              <a:lnSpc>
                <a:spcPct val="90000"/>
              </a:lnSpc>
              <a:defRPr/>
            </a:pPr>
            <a:r>
              <a:rPr lang="en-US" sz="2400" dirty="0" smtClean="0"/>
              <a:t>Overall improvement of research skills</a:t>
            </a:r>
            <a:endParaRPr lang="en-US" sz="2400" dirty="0" smtClean="0">
              <a:cs typeface="Times New Roman" pitchFamily="18" charset="0"/>
            </a:endParaRPr>
          </a:p>
          <a:p>
            <a:pPr lvl="1" eaLnBrk="1" hangingPunct="1">
              <a:lnSpc>
                <a:spcPct val="90000"/>
              </a:lnSpc>
              <a:defRPr/>
            </a:pPr>
            <a:r>
              <a:rPr lang="en-US" sz="2400" dirty="0" smtClean="0">
                <a:cs typeface="Times New Roman" pitchFamily="18" charset="0"/>
              </a:rPr>
              <a:t>Writing a paper that can be submitted to a scientific conference</a:t>
            </a:r>
            <a:endParaRPr lang="en-US" sz="2400" dirty="0" smtClean="0"/>
          </a:p>
        </p:txBody>
      </p:sp>
      <p:sp>
        <p:nvSpPr>
          <p:cNvPr id="2253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CF5AA09-8130-4C93-B260-63B2D397F4F4}" type="slidenum">
              <a:rPr lang="en-US"/>
              <a:pPr>
                <a:defRPr/>
              </a:pPr>
              <a:t>21</a:t>
            </a:fld>
            <a:endParaRPr lang="en-US"/>
          </a:p>
        </p:txBody>
      </p:sp>
      <p:sp>
        <p:nvSpPr>
          <p:cNvPr id="391170" name="Rectangle 2"/>
          <p:cNvSpPr>
            <a:spLocks noGrp="1" noChangeArrowheads="1"/>
          </p:cNvSpPr>
          <p:nvPr>
            <p:ph type="title"/>
          </p:nvPr>
        </p:nvSpPr>
        <p:spPr>
          <a:xfrm>
            <a:off x="685800" y="609600"/>
            <a:ext cx="8077200" cy="755650"/>
          </a:xfrm>
        </p:spPr>
        <p:txBody>
          <a:bodyPr lIns="92075" tIns="46038" rIns="92075" bIns="46038" anchorCtr="0"/>
          <a:lstStyle/>
          <a:p>
            <a:pPr>
              <a:defRPr/>
            </a:pPr>
            <a:r>
              <a:rPr lang="en-US" dirty="0" smtClean="0">
                <a:solidFill>
                  <a:srgbClr val="66FFFF"/>
                </a:solidFill>
              </a:rPr>
              <a:t>Student Learning Outcomes</a:t>
            </a:r>
            <a:endParaRPr lang="en-CA" dirty="0" smtClean="0">
              <a:solidFill>
                <a:srgbClr val="66FFFF"/>
              </a:solidFill>
            </a:endParaRPr>
          </a:p>
        </p:txBody>
      </p:sp>
      <p:sp>
        <p:nvSpPr>
          <p:cNvPr id="391171" name="Rectangle 3"/>
          <p:cNvSpPr>
            <a:spLocks noGrp="1" noChangeArrowheads="1"/>
          </p:cNvSpPr>
          <p:nvPr>
            <p:ph type="body" idx="1"/>
          </p:nvPr>
        </p:nvSpPr>
        <p:spPr>
          <a:xfrm>
            <a:off x="457200" y="1684338"/>
            <a:ext cx="8305800" cy="3649662"/>
          </a:xfrm>
        </p:spPr>
        <p:txBody>
          <a:bodyPr lIns="92075" tIns="46038" rIns="92075" bIns="46038"/>
          <a:lstStyle/>
          <a:p>
            <a:pPr>
              <a:defRPr/>
            </a:pPr>
            <a:r>
              <a:rPr lang="en-US" sz="2400" dirty="0">
                <a:solidFill>
                  <a:srgbClr val="FFFFCC"/>
                </a:solidFill>
                <a:effectLst/>
              </a:rPr>
              <a:t>Upon completion of this course</a:t>
            </a:r>
            <a:r>
              <a:rPr lang="en-US" sz="2400" dirty="0">
                <a:effectLst/>
              </a:rPr>
              <a:t>:</a:t>
            </a:r>
            <a:br>
              <a:rPr lang="en-US" sz="2400" dirty="0">
                <a:effectLst/>
              </a:rPr>
            </a:br>
            <a:endParaRPr lang="en-US" sz="2400" dirty="0">
              <a:effectLst/>
            </a:endParaRPr>
          </a:p>
          <a:p>
            <a:pPr lvl="1">
              <a:defRPr/>
            </a:pPr>
            <a:r>
              <a:rPr lang="en-US" sz="2000" dirty="0" smtClean="0">
                <a:effectLst/>
              </a:rPr>
              <a:t>Students </a:t>
            </a:r>
            <a:r>
              <a:rPr lang="en-US" sz="2000" dirty="0">
                <a:effectLst/>
              </a:rPr>
              <a:t>will have an ability to apply engineering research and theory to advance the art, science, and practice of the discipline</a:t>
            </a:r>
            <a:r>
              <a:rPr lang="en-US" sz="2000" dirty="0" smtClean="0">
                <a:effectLst/>
              </a:rPr>
              <a:t>.</a:t>
            </a:r>
          </a:p>
          <a:p>
            <a:pPr marL="457200" lvl="1" indent="0">
              <a:buFont typeface="Wingdings" pitchFamily="2" charset="2"/>
              <a:buNone/>
              <a:defRPr/>
            </a:pPr>
            <a:endParaRPr lang="en-US" sz="2000" dirty="0">
              <a:effectLst/>
            </a:endParaRPr>
          </a:p>
          <a:p>
            <a:pPr lvl="1">
              <a:defRPr/>
            </a:pPr>
            <a:r>
              <a:rPr lang="en-US" sz="2000" dirty="0">
                <a:effectLst/>
              </a:rPr>
              <a:t>Students will have an ability to design and conduct experiments as well as to analyze, interpret, apply, and disseminate the data</a:t>
            </a:r>
            <a:r>
              <a:rPr lang="en-US" sz="2000" dirty="0" smtClean="0">
                <a:effectLst/>
              </a:rPr>
              <a:t>.</a:t>
            </a:r>
          </a:p>
          <a:p>
            <a:pPr marL="457200" lvl="1" indent="0">
              <a:buFont typeface="Wingdings" pitchFamily="2" charset="2"/>
              <a:buNone/>
              <a:defRPr/>
            </a:pPr>
            <a:endParaRPr lang="en-US" sz="2000" dirty="0">
              <a:effectLst/>
            </a:endParaRPr>
          </a:p>
          <a:p>
            <a:pPr lvl="1">
              <a:defRPr/>
            </a:pPr>
            <a:r>
              <a:rPr lang="en-US" sz="2000" dirty="0">
                <a:effectLst/>
              </a:rPr>
              <a:t>Students will have an understanding of research methodology.</a:t>
            </a:r>
          </a:p>
          <a:p>
            <a:pPr marL="0" indent="0" eaLnBrk="1" hangingPunct="1">
              <a:lnSpc>
                <a:spcPct val="90000"/>
              </a:lnSpc>
              <a:buFont typeface="Wingdings" pitchFamily="2" charset="2"/>
              <a:buNone/>
              <a:defRPr/>
            </a:pPr>
            <a:endParaRPr lang="en-US" sz="2400" dirty="0" smtClean="0"/>
          </a:p>
        </p:txBody>
      </p:sp>
      <p:sp>
        <p:nvSpPr>
          <p:cNvPr id="2355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D2DC0D6-C47C-487F-9003-B5E5A02ED34E}" type="slidenum">
              <a:rPr lang="en-US"/>
              <a:pPr>
                <a:defRPr/>
              </a:pPr>
              <a:t>22</a:t>
            </a:fld>
            <a:endParaRPr lang="en-US"/>
          </a:p>
        </p:txBody>
      </p:sp>
      <p:sp>
        <p:nvSpPr>
          <p:cNvPr id="393218"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A Look Ahead.</a:t>
            </a:r>
            <a:endParaRPr lang="en-CA" smtClean="0">
              <a:solidFill>
                <a:srgbClr val="66FFFF"/>
              </a:solidFill>
            </a:endParaRPr>
          </a:p>
        </p:txBody>
      </p:sp>
      <p:sp>
        <p:nvSpPr>
          <p:cNvPr id="393219" name="Rectangle 3"/>
          <p:cNvSpPr>
            <a:spLocks noGrp="1" noChangeArrowheads="1"/>
          </p:cNvSpPr>
          <p:nvPr>
            <p:ph type="body" idx="1"/>
          </p:nvPr>
        </p:nvSpPr>
        <p:spPr>
          <a:xfrm>
            <a:off x="990600" y="1684338"/>
            <a:ext cx="8153400" cy="3606800"/>
          </a:xfrm>
        </p:spPr>
        <p:txBody>
          <a:bodyPr lIns="92075" tIns="46038" rIns="92075" bIns="46038"/>
          <a:lstStyle/>
          <a:p>
            <a:pPr eaLnBrk="1" hangingPunct="1">
              <a:defRPr/>
            </a:pPr>
            <a:r>
              <a:rPr lang="en-US" sz="2800" dirty="0" smtClean="0"/>
              <a:t>My intentions &amp; expectations:</a:t>
            </a:r>
          </a:p>
          <a:p>
            <a:pPr lvl="1" eaLnBrk="1" hangingPunct="1">
              <a:defRPr/>
            </a:pPr>
            <a:r>
              <a:rPr lang="en-US" sz="2400" dirty="0" smtClean="0"/>
              <a:t>Provide guidance in the complex SE spectrum</a:t>
            </a:r>
          </a:p>
          <a:p>
            <a:pPr lvl="1" eaLnBrk="1" hangingPunct="1">
              <a:defRPr/>
            </a:pPr>
            <a:r>
              <a:rPr lang="en-US" sz="2400" dirty="0" smtClean="0"/>
              <a:t>Help you be better prepared for research and development in SE</a:t>
            </a:r>
          </a:p>
          <a:p>
            <a:pPr lvl="1" eaLnBrk="1" hangingPunct="1">
              <a:defRPr/>
            </a:pPr>
            <a:r>
              <a:rPr lang="en-US" sz="2400" dirty="0" smtClean="0"/>
              <a:t>Guide you in writing an SE research paper </a:t>
            </a:r>
          </a:p>
          <a:p>
            <a:pPr lvl="1" eaLnBrk="1" hangingPunct="1">
              <a:defRPr/>
            </a:pPr>
            <a:r>
              <a:rPr lang="en-US" sz="2400" dirty="0" smtClean="0"/>
              <a:t>Hope that you will both work hard and enjoy your work in this course</a:t>
            </a:r>
          </a:p>
          <a:p>
            <a:pPr lvl="1" eaLnBrk="1" hangingPunct="1">
              <a:buFont typeface="Wingdings" pitchFamily="2" charset="2"/>
              <a:buNone/>
              <a:defRPr/>
            </a:pPr>
            <a:endParaRPr lang="en-US" sz="2400" dirty="0" smtClean="0"/>
          </a:p>
        </p:txBody>
      </p:sp>
      <p:sp>
        <p:nvSpPr>
          <p:cNvPr id="2458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5EA6665-C4AD-438C-86C9-2B3D74CA8DED}" type="slidenum">
              <a:rPr lang="en-US"/>
              <a:pPr>
                <a:defRPr/>
              </a:pPr>
              <a:t>23</a:t>
            </a:fld>
            <a:endParaRPr lang="en-US"/>
          </a:p>
        </p:txBody>
      </p:sp>
      <p:sp>
        <p:nvSpPr>
          <p:cNvPr id="39526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.A Look Ahead</a:t>
            </a:r>
            <a:endParaRPr lang="en-CA" smtClean="0">
              <a:solidFill>
                <a:srgbClr val="66FFFF"/>
              </a:solidFill>
            </a:endParaRPr>
          </a:p>
        </p:txBody>
      </p:sp>
      <p:sp>
        <p:nvSpPr>
          <p:cNvPr id="395267" name="Rectangle 3"/>
          <p:cNvSpPr>
            <a:spLocks noGrp="1" noChangeArrowheads="1"/>
          </p:cNvSpPr>
          <p:nvPr>
            <p:ph type="body" idx="1"/>
          </p:nvPr>
        </p:nvSpPr>
        <p:spPr>
          <a:xfrm>
            <a:off x="609600" y="1676400"/>
            <a:ext cx="8458200" cy="3810000"/>
          </a:xfrm>
        </p:spPr>
        <p:txBody>
          <a:bodyPr lIns="92075" tIns="46038" rIns="92075" bIns="46038"/>
          <a:lstStyle/>
          <a:p>
            <a:pPr eaLnBrk="1" hangingPunct="1">
              <a:defRPr/>
            </a:pPr>
            <a:r>
              <a:rPr lang="en-US" sz="2800" dirty="0" smtClean="0"/>
              <a:t>Next two classes: Student Presentations [5-6 minutes each], please prepare slides, along the lines:  </a:t>
            </a:r>
          </a:p>
          <a:p>
            <a:pPr lvl="1" eaLnBrk="1" hangingPunct="1">
              <a:defRPr/>
            </a:pPr>
            <a:r>
              <a:rPr lang="en-US" sz="2400" dirty="0" smtClean="0"/>
              <a:t>A bit about your background</a:t>
            </a:r>
          </a:p>
          <a:p>
            <a:pPr lvl="1" eaLnBrk="1" hangingPunct="1">
              <a:defRPr/>
            </a:pPr>
            <a:r>
              <a:rPr lang="en-US" sz="2400" dirty="0" smtClean="0"/>
              <a:t>Why you chose a graduate program at UNR? Why CSE?</a:t>
            </a:r>
          </a:p>
          <a:p>
            <a:pPr lvl="1" eaLnBrk="1" hangingPunct="1">
              <a:defRPr/>
            </a:pPr>
            <a:r>
              <a:rPr lang="en-US" sz="2400" dirty="0" smtClean="0"/>
              <a:t>Current school/job status </a:t>
            </a:r>
          </a:p>
          <a:p>
            <a:pPr lvl="1" eaLnBrk="1" hangingPunct="1">
              <a:defRPr/>
            </a:pPr>
            <a:r>
              <a:rPr lang="en-US" sz="2400" dirty="0"/>
              <a:t>What is your experience so far with SE?</a:t>
            </a:r>
            <a:endParaRPr lang="en-US" sz="2400" dirty="0" smtClean="0"/>
          </a:p>
          <a:p>
            <a:pPr lvl="1" eaLnBrk="1" hangingPunct="1">
              <a:defRPr/>
            </a:pPr>
            <a:r>
              <a:rPr lang="en-US" sz="2400" dirty="0" smtClean="0"/>
              <a:t>Why do you take the course? What are your expectations?</a:t>
            </a:r>
          </a:p>
          <a:p>
            <a:pPr lvl="1" eaLnBrk="1" hangingPunct="1">
              <a:defRPr/>
            </a:pPr>
            <a:r>
              <a:rPr lang="en-US" sz="2400" dirty="0" smtClean="0"/>
              <a:t>What SE topics are you interested in?</a:t>
            </a:r>
          </a:p>
          <a:p>
            <a:pPr lvl="1" eaLnBrk="1" hangingPunct="1">
              <a:defRPr/>
            </a:pPr>
            <a:endParaRPr lang="en-US" sz="2400" dirty="0" smtClean="0"/>
          </a:p>
          <a:p>
            <a:pPr lvl="1" eaLnBrk="1" hangingPunct="1">
              <a:buFont typeface="Wingdings" pitchFamily="2" charset="2"/>
              <a:buNone/>
              <a:defRPr/>
            </a:pPr>
            <a:endParaRPr lang="en-US" sz="2400" dirty="0" smtClean="0"/>
          </a:p>
          <a:p>
            <a:pPr lvl="1" eaLnBrk="1" hangingPunct="1">
              <a:defRPr/>
            </a:pPr>
            <a:endParaRPr lang="en-US" sz="2400" dirty="0" smtClean="0"/>
          </a:p>
          <a:p>
            <a:pPr lvl="1" eaLnBrk="1" hangingPunct="1">
              <a:defRPr/>
            </a:pPr>
            <a:endParaRPr lang="en-US" sz="3000" dirty="0" smtClean="0"/>
          </a:p>
        </p:txBody>
      </p:sp>
      <p:sp>
        <p:nvSpPr>
          <p:cNvPr id="2560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C3CFA22-6025-4E0E-8945-53C5FB7CC924}" type="slidenum">
              <a:rPr lang="en-US"/>
              <a:pPr>
                <a:defRPr/>
              </a:pPr>
              <a:t>3</a:t>
            </a:fld>
            <a:endParaRPr lang="en-US"/>
          </a:p>
        </p:txBody>
      </p:sp>
      <p:sp>
        <p:nvSpPr>
          <p:cNvPr id="5123" name="Rectangle 2"/>
          <p:cNvSpPr>
            <a:spLocks noGrp="1" noChangeArrowheads="1"/>
          </p:cNvSpPr>
          <p:nvPr>
            <p:ph type="title"/>
          </p:nvPr>
        </p:nvSpPr>
        <p:spPr>
          <a:xfrm>
            <a:off x="1066800" y="609600"/>
            <a:ext cx="8077200" cy="755650"/>
          </a:xfrm>
          <a:noFill/>
        </p:spPr>
        <p:txBody>
          <a:bodyPr lIns="92075" tIns="46038" rIns="92075" bIns="46038" anchorCtr="0"/>
          <a:lstStyle/>
          <a:p>
            <a:r>
              <a:rPr lang="en-US" altLang="en-US" smtClean="0">
                <a:solidFill>
                  <a:srgbClr val="66FFFF"/>
                </a:solidFill>
                <a:effectLst/>
              </a:rPr>
              <a:t>The Instructor.</a:t>
            </a:r>
            <a:endParaRPr lang="en-CA" altLang="en-US" smtClean="0">
              <a:solidFill>
                <a:srgbClr val="66FFFF"/>
              </a:solidFill>
              <a:effectLst/>
            </a:endParaRPr>
          </a:p>
        </p:txBody>
      </p:sp>
      <p:sp>
        <p:nvSpPr>
          <p:cNvPr id="5124" name="Rectangle 3"/>
          <p:cNvSpPr>
            <a:spLocks noGrp="1" noChangeArrowheads="1"/>
          </p:cNvSpPr>
          <p:nvPr>
            <p:ph type="body" idx="1"/>
          </p:nvPr>
        </p:nvSpPr>
        <p:spPr>
          <a:xfrm>
            <a:off x="457200" y="1768475"/>
            <a:ext cx="8686800" cy="3941763"/>
          </a:xfrm>
          <a:noFill/>
        </p:spPr>
        <p:txBody>
          <a:bodyPr lIns="92075" tIns="46038" rIns="92075" bIns="46038"/>
          <a:lstStyle/>
          <a:p>
            <a:pPr eaLnBrk="1" hangingPunct="1">
              <a:lnSpc>
                <a:spcPct val="90000"/>
              </a:lnSpc>
            </a:pPr>
            <a:r>
              <a:rPr lang="en-US" altLang="en-US" sz="3000" smtClean="0">
                <a:effectLst/>
              </a:rPr>
              <a:t>Sergiu Dascalu</a:t>
            </a:r>
          </a:p>
          <a:p>
            <a:pPr lvl="1" eaLnBrk="1" hangingPunct="1">
              <a:lnSpc>
                <a:spcPct val="90000"/>
              </a:lnSpc>
            </a:pPr>
            <a:r>
              <a:rPr lang="en-CA" altLang="en-US" sz="2600" smtClean="0">
                <a:effectLst/>
              </a:rPr>
              <a:t>Room SEM-236</a:t>
            </a:r>
          </a:p>
          <a:p>
            <a:pPr lvl="1" eaLnBrk="1" hangingPunct="1">
              <a:lnSpc>
                <a:spcPct val="90000"/>
              </a:lnSpc>
            </a:pPr>
            <a:r>
              <a:rPr lang="en-CA" altLang="en-US" sz="2600" smtClean="0">
                <a:effectLst/>
              </a:rPr>
              <a:t>Telephone 784-4613</a:t>
            </a:r>
          </a:p>
          <a:p>
            <a:pPr lvl="1" eaLnBrk="1" hangingPunct="1">
              <a:lnSpc>
                <a:spcPct val="90000"/>
              </a:lnSpc>
            </a:pPr>
            <a:r>
              <a:rPr lang="en-CA" altLang="en-US" sz="2600" smtClean="0">
                <a:effectLst/>
              </a:rPr>
              <a:t>E-mail </a:t>
            </a:r>
            <a:r>
              <a:rPr lang="en-CA" altLang="en-US" sz="2600" smtClean="0">
                <a:solidFill>
                  <a:srgbClr val="FFFF00"/>
                </a:solidFill>
                <a:effectLst/>
                <a:hlinkClick r:id="rId3"/>
              </a:rPr>
              <a:t>dascalus@cse.unr.edu</a:t>
            </a:r>
            <a:endParaRPr lang="en-CA" altLang="en-US" sz="2600" smtClean="0">
              <a:solidFill>
                <a:srgbClr val="FFFF00"/>
              </a:solidFill>
              <a:effectLst/>
            </a:endParaRPr>
          </a:p>
          <a:p>
            <a:pPr lvl="1" eaLnBrk="1" hangingPunct="1">
              <a:lnSpc>
                <a:spcPct val="90000"/>
              </a:lnSpc>
            </a:pPr>
            <a:r>
              <a:rPr lang="en-CA" altLang="en-US" sz="2600" smtClean="0">
                <a:effectLst/>
              </a:rPr>
              <a:t>Web-site</a:t>
            </a:r>
            <a:r>
              <a:rPr lang="en-CA" altLang="en-US" sz="2600" smtClean="0">
                <a:solidFill>
                  <a:srgbClr val="FFFF00"/>
                </a:solidFill>
                <a:effectLst/>
              </a:rPr>
              <a:t> </a:t>
            </a:r>
            <a:r>
              <a:rPr lang="en-CA" altLang="en-US" sz="2600" smtClean="0">
                <a:solidFill>
                  <a:srgbClr val="FFFF00"/>
                </a:solidFill>
                <a:effectLst/>
                <a:hlinkClick r:id="rId4"/>
              </a:rPr>
              <a:t>www.cse.unr.edu/~dascalus</a:t>
            </a:r>
            <a:endParaRPr lang="en-CA" altLang="en-US" sz="2600" smtClean="0">
              <a:solidFill>
                <a:srgbClr val="FFFF00"/>
              </a:solidFill>
              <a:effectLst/>
            </a:endParaRPr>
          </a:p>
          <a:p>
            <a:pPr lvl="1" eaLnBrk="1" hangingPunct="1">
              <a:lnSpc>
                <a:spcPct val="90000"/>
              </a:lnSpc>
            </a:pPr>
            <a:r>
              <a:rPr lang="en-CA" altLang="en-US" sz="2600" smtClean="0">
                <a:effectLst/>
              </a:rPr>
              <a:t>Office hours: </a:t>
            </a:r>
          </a:p>
          <a:p>
            <a:pPr lvl="2" eaLnBrk="1" hangingPunct="1">
              <a:lnSpc>
                <a:spcPct val="90000"/>
              </a:lnSpc>
              <a:buFont typeface="Wingdings" pitchFamily="2" charset="2"/>
              <a:buChar char="Ø"/>
            </a:pPr>
            <a:r>
              <a:rPr lang="en-CA" altLang="en-US" sz="2200" smtClean="0">
                <a:effectLst/>
              </a:rPr>
              <a:t>W 2:00 - 3:00 pm or by appointment or chance</a:t>
            </a: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302A4F6-CFD0-435E-9688-B861871B1708}" type="slidenum">
              <a:rPr lang="en-US"/>
              <a:pPr>
                <a:defRPr/>
              </a:pPr>
              <a:t>4</a:t>
            </a:fld>
            <a:endParaRPr lang="en-US"/>
          </a:p>
        </p:txBody>
      </p:sp>
      <p:sp>
        <p:nvSpPr>
          <p:cNvPr id="6147" name="Rectangle 2"/>
          <p:cNvSpPr>
            <a:spLocks noGrp="1" noChangeArrowheads="1"/>
          </p:cNvSpPr>
          <p:nvPr>
            <p:ph type="title"/>
          </p:nvPr>
        </p:nvSpPr>
        <p:spPr>
          <a:xfrm>
            <a:off x="1066800" y="609600"/>
            <a:ext cx="8077200" cy="755650"/>
          </a:xfrm>
          <a:noFill/>
        </p:spPr>
        <p:txBody>
          <a:bodyPr lIns="92075" tIns="46038" rIns="92075" bIns="46038" anchorCtr="0"/>
          <a:lstStyle/>
          <a:p>
            <a:r>
              <a:rPr lang="en-US" altLang="en-US" smtClean="0">
                <a:solidFill>
                  <a:srgbClr val="66FFFF"/>
                </a:solidFill>
                <a:effectLst/>
              </a:rPr>
              <a:t>.The Instructor</a:t>
            </a:r>
            <a:endParaRPr lang="en-CA" altLang="en-US" smtClean="0">
              <a:solidFill>
                <a:srgbClr val="66FFFF"/>
              </a:solidFill>
              <a:effectLst/>
            </a:endParaRPr>
          </a:p>
        </p:txBody>
      </p:sp>
      <p:sp>
        <p:nvSpPr>
          <p:cNvPr id="6148" name="Rectangle 3"/>
          <p:cNvSpPr>
            <a:spLocks noGrp="1" noChangeArrowheads="1"/>
          </p:cNvSpPr>
          <p:nvPr>
            <p:ph type="body" idx="1"/>
          </p:nvPr>
        </p:nvSpPr>
        <p:spPr>
          <a:xfrm>
            <a:off x="762000" y="1984375"/>
            <a:ext cx="8382000" cy="4143375"/>
          </a:xfrm>
          <a:noFill/>
        </p:spPr>
        <p:txBody>
          <a:bodyPr lIns="92075" tIns="46038" rIns="92075" bIns="46038"/>
          <a:lstStyle/>
          <a:p>
            <a:pPr eaLnBrk="1" hangingPunct="1">
              <a:lnSpc>
                <a:spcPct val="90000"/>
              </a:lnSpc>
            </a:pPr>
            <a:r>
              <a:rPr lang="en-US" altLang="en-US" sz="2600" smtClean="0">
                <a:solidFill>
                  <a:srgbClr val="66FFFF"/>
                </a:solidFill>
                <a:effectLst/>
              </a:rPr>
              <a:t>Sergiu Dascalu</a:t>
            </a:r>
            <a:endParaRPr lang="en-US" altLang="en-US" sz="2800" smtClean="0">
              <a:solidFill>
                <a:srgbClr val="66FFFF"/>
              </a:solidFill>
              <a:effectLst/>
            </a:endParaRPr>
          </a:p>
          <a:p>
            <a:pPr lvl="1" eaLnBrk="1" hangingPunct="1">
              <a:lnSpc>
                <a:spcPct val="90000"/>
              </a:lnSpc>
            </a:pPr>
            <a:r>
              <a:rPr lang="en-US" altLang="en-US" sz="2400" smtClean="0">
                <a:effectLst/>
              </a:rPr>
              <a:t>PhD, Dalhousie U., Halifax, NS, Canada, 2001</a:t>
            </a:r>
          </a:p>
          <a:p>
            <a:pPr lvl="1" eaLnBrk="1" hangingPunct="1">
              <a:lnSpc>
                <a:spcPct val="90000"/>
              </a:lnSpc>
            </a:pPr>
            <a:r>
              <a:rPr lang="en-US" altLang="en-US" sz="2400" smtClean="0">
                <a:effectLst/>
              </a:rPr>
              <a:t>Teaching and research at UNR since July 2002</a:t>
            </a:r>
          </a:p>
          <a:p>
            <a:pPr lvl="1" eaLnBrk="1" hangingPunct="1">
              <a:lnSpc>
                <a:spcPct val="90000"/>
              </a:lnSpc>
            </a:pPr>
            <a:r>
              <a:rPr lang="en-US" altLang="en-US" sz="2400" smtClean="0">
                <a:effectLst/>
              </a:rPr>
              <a:t>Teaching and research at Dalhousie University, 1993-2001 (software engineering focus)</a:t>
            </a:r>
          </a:p>
          <a:p>
            <a:pPr lvl="1" eaLnBrk="1" hangingPunct="1">
              <a:lnSpc>
                <a:spcPct val="90000"/>
              </a:lnSpc>
            </a:pPr>
            <a:r>
              <a:rPr lang="en-US" altLang="en-US" sz="2400" smtClean="0">
                <a:effectLst/>
              </a:rPr>
              <a:t>Teaching and research at the University Politehnica Bucharest, Romania, 1984-1993 (RTS focus)</a:t>
            </a:r>
          </a:p>
          <a:p>
            <a:pPr lvl="1" eaLnBrk="1" hangingPunct="1">
              <a:lnSpc>
                <a:spcPct val="90000"/>
              </a:lnSpc>
            </a:pPr>
            <a:r>
              <a:rPr lang="en-US" altLang="en-US" sz="2400" smtClean="0">
                <a:effectLst/>
              </a:rPr>
              <a:t>Consultant for software development companies in Romania and Canada</a:t>
            </a:r>
          </a:p>
          <a:p>
            <a:pPr eaLnBrk="1" hangingPunct="1">
              <a:lnSpc>
                <a:spcPct val="90000"/>
              </a:lnSpc>
              <a:buFont typeface="Wingdings" pitchFamily="2" charset="2"/>
              <a:buNone/>
            </a:pPr>
            <a:endParaRPr lang="en-US" altLang="en-US" sz="2500" smtClean="0">
              <a:effectLst/>
            </a:endParaRPr>
          </a:p>
        </p:txBody>
      </p:sp>
      <p:sp>
        <p:nvSpPr>
          <p:cNvPr id="614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28D44CE-0367-463D-9063-6EE8708AD2A7}" type="slidenum">
              <a:rPr lang="en-US"/>
              <a:pPr>
                <a:defRPr/>
              </a:pPr>
              <a:t>5</a:t>
            </a:fld>
            <a:endParaRPr lang="en-US"/>
          </a:p>
        </p:txBody>
      </p:sp>
      <p:sp>
        <p:nvSpPr>
          <p:cNvPr id="7171" name="Rectangle 2"/>
          <p:cNvSpPr>
            <a:spLocks noGrp="1" noChangeArrowheads="1"/>
          </p:cNvSpPr>
          <p:nvPr>
            <p:ph type="title"/>
          </p:nvPr>
        </p:nvSpPr>
        <p:spPr>
          <a:xfrm>
            <a:off x="1066800" y="609600"/>
            <a:ext cx="8077200" cy="755650"/>
          </a:xfrm>
          <a:noFill/>
        </p:spPr>
        <p:txBody>
          <a:bodyPr lIns="92075" tIns="46038" rIns="92075" bIns="46038" anchorCtr="0"/>
          <a:lstStyle/>
          <a:p>
            <a:r>
              <a:rPr lang="en-US" altLang="en-US" smtClean="0">
                <a:solidFill>
                  <a:srgbClr val="66FFFF"/>
                </a:solidFill>
                <a:effectLst/>
              </a:rPr>
              <a:t>The Students</a:t>
            </a:r>
            <a:endParaRPr lang="en-CA" altLang="en-US" smtClean="0">
              <a:solidFill>
                <a:srgbClr val="66FFFF"/>
              </a:solidFill>
              <a:effectLst/>
            </a:endParaRPr>
          </a:p>
        </p:txBody>
      </p:sp>
      <p:sp>
        <p:nvSpPr>
          <p:cNvPr id="7172" name="Rectangle 3"/>
          <p:cNvSpPr>
            <a:spLocks noGrp="1" noChangeArrowheads="1"/>
          </p:cNvSpPr>
          <p:nvPr>
            <p:ph type="body" idx="1"/>
          </p:nvPr>
        </p:nvSpPr>
        <p:spPr>
          <a:xfrm>
            <a:off x="990600" y="2133600"/>
            <a:ext cx="8153400" cy="3276600"/>
          </a:xfrm>
          <a:noFill/>
        </p:spPr>
        <p:txBody>
          <a:bodyPr lIns="92075" tIns="46038" rIns="92075" bIns="46038"/>
          <a:lstStyle/>
          <a:p>
            <a:pPr eaLnBrk="1" hangingPunct="1">
              <a:buFont typeface="Wingdings" pitchFamily="2" charset="2"/>
              <a:buNone/>
            </a:pPr>
            <a:r>
              <a:rPr lang="en-US" altLang="en-US" smtClean="0">
                <a:solidFill>
                  <a:srgbClr val="FFFFCC"/>
                </a:solidFill>
                <a:effectLst/>
              </a:rPr>
              <a:t>Registered as of today:</a:t>
            </a:r>
            <a:endParaRPr lang="en-US" altLang="en-US" sz="3400" smtClean="0">
              <a:solidFill>
                <a:srgbClr val="FFFFCC"/>
              </a:solidFill>
              <a:effectLst/>
            </a:endParaRPr>
          </a:p>
          <a:p>
            <a:pPr eaLnBrk="1" hangingPunct="1">
              <a:buFont typeface="Wingdings" pitchFamily="2" charset="2"/>
              <a:buNone/>
            </a:pPr>
            <a:r>
              <a:rPr lang="en-US" altLang="en-US" sz="2800" smtClean="0">
                <a:effectLst/>
              </a:rPr>
              <a:t>	19 graduate students</a:t>
            </a:r>
          </a:p>
          <a:p>
            <a:pPr eaLnBrk="1" hangingPunct="1">
              <a:buFont typeface="Wingdings" pitchFamily="2" charset="2"/>
              <a:buNone/>
            </a:pPr>
            <a:r>
              <a:rPr lang="en-US" altLang="en-US" smtClean="0">
                <a:solidFill>
                  <a:srgbClr val="FFFFCC"/>
                </a:solidFill>
                <a:effectLst/>
              </a:rPr>
              <a:t>Prerequisite:</a:t>
            </a:r>
            <a:r>
              <a:rPr lang="en-US" altLang="en-US" sz="3400" smtClean="0">
                <a:solidFill>
                  <a:srgbClr val="FFFFCC"/>
                </a:solidFill>
                <a:effectLst/>
              </a:rPr>
              <a:t> </a:t>
            </a:r>
          </a:p>
          <a:p>
            <a:pPr eaLnBrk="1" hangingPunct="1">
              <a:buFont typeface="Wingdings" pitchFamily="2" charset="2"/>
              <a:buNone/>
            </a:pPr>
            <a:r>
              <a:rPr lang="en-US" altLang="en-US" sz="2800" smtClean="0">
                <a:effectLst/>
              </a:rPr>
              <a:t>	CS 425 Software Engineering (or equivalent) or Instructor’s approval</a:t>
            </a:r>
          </a:p>
        </p:txBody>
      </p:sp>
      <p:sp>
        <p:nvSpPr>
          <p:cNvPr id="717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12F865-C7CF-4483-9116-04920908B4B9}" type="slidenum">
              <a:rPr lang="en-US"/>
              <a:pPr>
                <a:defRPr/>
              </a:pPr>
              <a:t>6</a:t>
            </a:fld>
            <a:endParaRPr lang="en-US"/>
          </a:p>
        </p:txBody>
      </p:sp>
      <p:sp>
        <p:nvSpPr>
          <p:cNvPr id="181250"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The Course.</a:t>
            </a:r>
            <a:endParaRPr lang="en-CA" smtClean="0">
              <a:solidFill>
                <a:srgbClr val="66FFFF"/>
              </a:solidFill>
            </a:endParaRPr>
          </a:p>
        </p:txBody>
      </p:sp>
      <p:sp>
        <p:nvSpPr>
          <p:cNvPr id="181251" name="Rectangle 3"/>
          <p:cNvSpPr>
            <a:spLocks noGrp="1" noChangeArrowheads="1"/>
          </p:cNvSpPr>
          <p:nvPr>
            <p:ph type="body" idx="1"/>
          </p:nvPr>
        </p:nvSpPr>
        <p:spPr>
          <a:xfrm>
            <a:off x="381000" y="1905000"/>
            <a:ext cx="8534400" cy="4114800"/>
          </a:xfrm>
        </p:spPr>
        <p:txBody>
          <a:bodyPr lIns="92075" tIns="46038" rIns="92075" bIns="46038"/>
          <a:lstStyle/>
          <a:p>
            <a:pPr eaLnBrk="1" hangingPunct="1">
              <a:lnSpc>
                <a:spcPct val="80000"/>
              </a:lnSpc>
              <a:defRPr/>
            </a:pPr>
            <a:r>
              <a:rPr lang="en-US" sz="2400" dirty="0" smtClean="0">
                <a:solidFill>
                  <a:srgbClr val="FFFF00"/>
                </a:solidFill>
                <a:latin typeface="Arial Unicode MS" pitchFamily="34" charset="-128"/>
              </a:rPr>
              <a:t>Classroom: </a:t>
            </a:r>
          </a:p>
          <a:p>
            <a:pPr eaLnBrk="1" hangingPunct="1">
              <a:lnSpc>
                <a:spcPct val="80000"/>
              </a:lnSpc>
              <a:buFont typeface="Wingdings" pitchFamily="2" charset="2"/>
              <a:buNone/>
              <a:defRPr/>
            </a:pPr>
            <a:r>
              <a:rPr lang="en-US" sz="2400" dirty="0" smtClean="0">
                <a:solidFill>
                  <a:srgbClr val="FFFF00"/>
                </a:solidFill>
                <a:latin typeface="Arial Unicode MS" pitchFamily="34" charset="-128"/>
              </a:rPr>
              <a:t>	</a:t>
            </a:r>
            <a:r>
              <a:rPr lang="en-US" sz="2400" dirty="0" smtClean="0">
                <a:latin typeface="Arial Unicode MS" pitchFamily="34" charset="-128"/>
              </a:rPr>
              <a:t>SEM-201, TR 2:30 - 3:45 pm</a:t>
            </a:r>
          </a:p>
          <a:p>
            <a:pPr eaLnBrk="1" hangingPunct="1">
              <a:lnSpc>
                <a:spcPct val="80000"/>
              </a:lnSpc>
              <a:defRPr/>
            </a:pPr>
            <a:r>
              <a:rPr lang="en-US" sz="2400" dirty="0" smtClean="0">
                <a:solidFill>
                  <a:srgbClr val="FFFF00"/>
                </a:solidFill>
                <a:effectLst/>
              </a:rPr>
              <a:t>Outline</a:t>
            </a:r>
            <a:r>
              <a:rPr lang="en-US" sz="2400" dirty="0" smtClean="0">
                <a:solidFill>
                  <a:schemeClr val="hlink"/>
                </a:solidFill>
                <a:effectLst/>
                <a:latin typeface="Arial Unicode MS" pitchFamily="34" charset="-128"/>
              </a:rPr>
              <a:t>:</a:t>
            </a:r>
            <a:r>
              <a:rPr lang="en-US" sz="1800" dirty="0" smtClean="0">
                <a:effectLst/>
              </a:rPr>
              <a:t> </a:t>
            </a:r>
            <a:r>
              <a:rPr lang="en-US" sz="2800" dirty="0" smtClean="0"/>
              <a:t>This course will explore research topics on software engineering, encompassing principles, methods, and tools. Areas of research include software processes, requirements analysis and specification, design, prototyping, testing, software modeling, software tools, and case studies. </a:t>
            </a:r>
            <a:endParaRPr lang="en-US" sz="2400" dirty="0" smtClean="0"/>
          </a:p>
        </p:txBody>
      </p:sp>
      <p:sp>
        <p:nvSpPr>
          <p:cNvPr id="819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A0B1592-F554-45A1-85CC-D64A7813A344}" type="slidenum">
              <a:rPr lang="en-US"/>
              <a:pPr>
                <a:defRPr/>
              </a:pPr>
              <a:t>7</a:t>
            </a:fld>
            <a:endParaRPr lang="en-US"/>
          </a:p>
        </p:txBody>
      </p:sp>
      <p:sp>
        <p:nvSpPr>
          <p:cNvPr id="371714"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.The Course</a:t>
            </a:r>
            <a:endParaRPr lang="en-CA" smtClean="0">
              <a:solidFill>
                <a:srgbClr val="66FFFF"/>
              </a:solidFill>
            </a:endParaRPr>
          </a:p>
        </p:txBody>
      </p:sp>
      <p:sp>
        <p:nvSpPr>
          <p:cNvPr id="371715" name="Rectangle 3"/>
          <p:cNvSpPr>
            <a:spLocks noGrp="1" noChangeArrowheads="1"/>
          </p:cNvSpPr>
          <p:nvPr>
            <p:ph type="body" idx="1"/>
          </p:nvPr>
        </p:nvSpPr>
        <p:spPr>
          <a:xfrm>
            <a:off x="762000" y="1905000"/>
            <a:ext cx="8153400" cy="4114800"/>
          </a:xfrm>
        </p:spPr>
        <p:txBody>
          <a:bodyPr lIns="92075" tIns="46038" rIns="92075" bIns="46038"/>
          <a:lstStyle/>
          <a:p>
            <a:pPr eaLnBrk="1" hangingPunct="1">
              <a:lnSpc>
                <a:spcPct val="90000"/>
              </a:lnSpc>
              <a:defRPr/>
            </a:pPr>
            <a:r>
              <a:rPr lang="en-US" dirty="0" smtClean="0">
                <a:solidFill>
                  <a:srgbClr val="FFFF00"/>
                </a:solidFill>
                <a:effectLst/>
              </a:rPr>
              <a:t>Outline </a:t>
            </a:r>
            <a:r>
              <a:rPr lang="en-US" sz="2400" dirty="0" smtClean="0">
                <a:solidFill>
                  <a:srgbClr val="FFFF00"/>
                </a:solidFill>
                <a:effectLst/>
              </a:rPr>
              <a:t>[continued]</a:t>
            </a:r>
            <a:r>
              <a:rPr lang="en-US" sz="2400" dirty="0" smtClean="0">
                <a:solidFill>
                  <a:schemeClr val="hlink"/>
                </a:solidFill>
                <a:effectLst/>
                <a:latin typeface="Arial Unicode MS" pitchFamily="34" charset="-128"/>
              </a:rPr>
              <a:t>:</a:t>
            </a:r>
            <a:r>
              <a:rPr lang="en-US" dirty="0" smtClean="0">
                <a:effectLst/>
              </a:rPr>
              <a:t> </a:t>
            </a:r>
            <a:endParaRPr lang="en-US" dirty="0" smtClean="0"/>
          </a:p>
          <a:p>
            <a:pPr eaLnBrk="1" hangingPunct="1">
              <a:lnSpc>
                <a:spcPct val="90000"/>
              </a:lnSpc>
              <a:buFont typeface="Wingdings" pitchFamily="2" charset="2"/>
              <a:buNone/>
              <a:defRPr/>
            </a:pPr>
            <a:r>
              <a:rPr lang="en-US" sz="2400" dirty="0" smtClean="0"/>
              <a:t>	</a:t>
            </a:r>
            <a:r>
              <a:rPr lang="en-US" sz="2800" dirty="0" smtClean="0"/>
              <a:t>The course will allow the students to broaden their knowledge of advanced software engineering concepts, principles, techniques and tools, study relevant research publications in the field, prepare and present a high quality software engineering project and, based on this project, write a paper that could be submitted to a scientific conference. </a:t>
            </a:r>
            <a:endParaRPr lang="en-US" sz="2400" dirty="0" smtClean="0"/>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endParaRPr lang="en-US" sz="2400" dirty="0" smtClean="0"/>
          </a:p>
        </p:txBody>
      </p:sp>
      <p:sp>
        <p:nvSpPr>
          <p:cNvPr id="922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0CC8650-FE12-4ED8-926E-B77A7A1F7367}" type="slidenum">
              <a:rPr lang="en-US"/>
              <a:pPr>
                <a:defRPr/>
              </a:pPr>
              <a:t>8</a:t>
            </a:fld>
            <a:endParaRPr lang="en-US"/>
          </a:p>
        </p:txBody>
      </p:sp>
      <p:sp>
        <p:nvSpPr>
          <p:cNvPr id="18534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dirty="0" smtClean="0">
                <a:solidFill>
                  <a:srgbClr val="66FFFF"/>
                </a:solidFill>
              </a:rPr>
              <a:t>The Texts.</a:t>
            </a:r>
            <a:endParaRPr lang="en-CA" sz="2800" dirty="0" smtClean="0">
              <a:solidFill>
                <a:srgbClr val="66FFFF"/>
              </a:solidFill>
            </a:endParaRPr>
          </a:p>
        </p:txBody>
      </p:sp>
      <p:sp>
        <p:nvSpPr>
          <p:cNvPr id="185347" name="Rectangle 3"/>
          <p:cNvSpPr>
            <a:spLocks noGrp="1" noChangeArrowheads="1"/>
          </p:cNvSpPr>
          <p:nvPr>
            <p:ph type="body" idx="1"/>
          </p:nvPr>
        </p:nvSpPr>
        <p:spPr>
          <a:xfrm>
            <a:off x="762000" y="2057400"/>
            <a:ext cx="8077200" cy="4343400"/>
          </a:xfrm>
        </p:spPr>
        <p:txBody>
          <a:bodyPr lIns="92075" tIns="46038" rIns="92075" bIns="46038"/>
          <a:lstStyle/>
          <a:p>
            <a:pPr eaLnBrk="1" hangingPunct="1">
              <a:lnSpc>
                <a:spcPct val="90000"/>
              </a:lnSpc>
              <a:defRPr/>
            </a:pPr>
            <a:r>
              <a:rPr lang="en-US" sz="2800" dirty="0" smtClean="0">
                <a:solidFill>
                  <a:srgbClr val="FFFF00"/>
                </a:solidFill>
                <a:effectLst/>
              </a:rPr>
              <a:t>Required texts</a:t>
            </a:r>
            <a:r>
              <a:rPr lang="en-US" sz="2800" dirty="0" smtClean="0">
                <a:effectLst/>
              </a:rPr>
              <a:t>:</a:t>
            </a:r>
            <a:r>
              <a:rPr lang="en-US" sz="2400" dirty="0" smtClean="0">
                <a:effectLst/>
              </a:rPr>
              <a:t> </a:t>
            </a:r>
          </a:p>
          <a:p>
            <a:pPr lvl="1" eaLnBrk="1" hangingPunct="1">
              <a:lnSpc>
                <a:spcPct val="90000"/>
              </a:lnSpc>
              <a:defRPr/>
            </a:pPr>
            <a:r>
              <a:rPr lang="en-US" sz="2400" dirty="0" smtClean="0">
                <a:effectLst/>
              </a:rPr>
              <a:t>Research papers and book chapters indicated later by the instructor  </a:t>
            </a:r>
          </a:p>
          <a:p>
            <a:pPr lvl="1" eaLnBrk="1" hangingPunct="1">
              <a:lnSpc>
                <a:spcPct val="90000"/>
              </a:lnSpc>
              <a:defRPr/>
            </a:pPr>
            <a:r>
              <a:rPr lang="en-US" sz="2400" dirty="0" smtClean="0">
                <a:effectLst/>
              </a:rPr>
              <a:t>Possibly, a reference book that will be selected by September 8</a:t>
            </a:r>
            <a:endParaRPr lang="en-US" sz="2400" dirty="0" smtClean="0"/>
          </a:p>
          <a:p>
            <a:pPr eaLnBrk="1" hangingPunct="1">
              <a:lnSpc>
                <a:spcPct val="90000"/>
              </a:lnSpc>
              <a:buFont typeface="Wingdings" pitchFamily="2" charset="2"/>
              <a:buNone/>
              <a:defRPr/>
            </a:pPr>
            <a:r>
              <a:rPr lang="en-US" sz="2400" dirty="0" smtClean="0"/>
              <a:t>	</a:t>
            </a:r>
            <a:endParaRPr lang="en-US" sz="2400" dirty="0" smtClean="0">
              <a:solidFill>
                <a:srgbClr val="FFFF00"/>
              </a:solidFill>
              <a:effectLst/>
            </a:endParaRPr>
          </a:p>
        </p:txBody>
      </p:sp>
      <p:sp>
        <p:nvSpPr>
          <p:cNvPr id="1024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1C15B8A-0711-4C99-9151-C26055221A46}" type="slidenum">
              <a:rPr lang="en-US"/>
              <a:pPr>
                <a:defRPr/>
              </a:pPr>
              <a:t>9</a:t>
            </a:fld>
            <a:endParaRPr lang="en-US"/>
          </a:p>
        </p:txBody>
      </p:sp>
      <p:sp>
        <p:nvSpPr>
          <p:cNvPr id="262146" name="Rectangle 2"/>
          <p:cNvSpPr>
            <a:spLocks noGrp="1" noChangeArrowheads="1"/>
          </p:cNvSpPr>
          <p:nvPr>
            <p:ph type="title"/>
          </p:nvPr>
        </p:nvSpPr>
        <p:spPr>
          <a:xfrm>
            <a:off x="1066800" y="609600"/>
            <a:ext cx="8077200" cy="755650"/>
          </a:xfrm>
        </p:spPr>
        <p:txBody>
          <a:bodyPr lIns="92075" tIns="46038" rIns="92075" bIns="46038" anchorCtr="0"/>
          <a:lstStyle/>
          <a:p>
            <a:pPr>
              <a:defRPr/>
            </a:pPr>
            <a:r>
              <a:rPr lang="en-US" smtClean="0">
                <a:solidFill>
                  <a:srgbClr val="66FFFF"/>
                </a:solidFill>
              </a:rPr>
              <a:t>.The Texts</a:t>
            </a:r>
            <a:endParaRPr lang="en-CA" smtClean="0">
              <a:solidFill>
                <a:srgbClr val="66FFFF"/>
              </a:solidFill>
            </a:endParaRPr>
          </a:p>
        </p:txBody>
      </p:sp>
      <p:sp>
        <p:nvSpPr>
          <p:cNvPr id="262147" name="Rectangle 3"/>
          <p:cNvSpPr>
            <a:spLocks noGrp="1" noChangeArrowheads="1"/>
          </p:cNvSpPr>
          <p:nvPr>
            <p:ph type="body" idx="1"/>
          </p:nvPr>
        </p:nvSpPr>
        <p:spPr>
          <a:xfrm>
            <a:off x="989013" y="2057400"/>
            <a:ext cx="7697787" cy="3429000"/>
          </a:xfrm>
        </p:spPr>
        <p:txBody>
          <a:bodyPr lIns="92075" tIns="46038" rIns="92075" bIns="46038"/>
          <a:lstStyle/>
          <a:p>
            <a:pPr eaLnBrk="1" hangingPunct="1">
              <a:lnSpc>
                <a:spcPct val="90000"/>
              </a:lnSpc>
              <a:defRPr/>
            </a:pPr>
            <a:r>
              <a:rPr lang="en-US" sz="2400" dirty="0" smtClean="0">
                <a:effectLst/>
              </a:rPr>
              <a:t>Recommended textbooks: </a:t>
            </a:r>
          </a:p>
          <a:p>
            <a:pPr lvl="1" eaLnBrk="1" hangingPunct="1">
              <a:lnSpc>
                <a:spcPct val="90000"/>
              </a:lnSpc>
              <a:buFont typeface="Wingdings" pitchFamily="2" charset="2"/>
              <a:buNone/>
              <a:defRPr/>
            </a:pPr>
            <a:r>
              <a:rPr lang="en-US" sz="2000" dirty="0" smtClean="0"/>
              <a:t>	Ian </a:t>
            </a:r>
            <a:r>
              <a:rPr lang="en-US" sz="2000" dirty="0" err="1" smtClean="0"/>
              <a:t>Sommerville</a:t>
            </a:r>
            <a:r>
              <a:rPr lang="en-US" sz="2000" dirty="0" smtClean="0"/>
              <a:t>, Software Engineering, 10</a:t>
            </a:r>
            <a:r>
              <a:rPr lang="en-US" sz="2000" baseline="30000" dirty="0" smtClean="0"/>
              <a:t>th</a:t>
            </a:r>
            <a:r>
              <a:rPr lang="en-US" sz="2000" dirty="0" smtClean="0"/>
              <a:t> edition, Pearson Higher Education, 2015. </a:t>
            </a:r>
          </a:p>
          <a:p>
            <a:pPr algn="just" eaLnBrk="1" hangingPunct="1">
              <a:lnSpc>
                <a:spcPct val="90000"/>
              </a:lnSpc>
              <a:defRPr/>
            </a:pPr>
            <a:r>
              <a:rPr lang="en-US" sz="2400" dirty="0" smtClean="0"/>
              <a:t>Lecture notes:</a:t>
            </a:r>
          </a:p>
          <a:p>
            <a:pPr lvl="1" eaLnBrk="1" hangingPunct="1">
              <a:lnSpc>
                <a:spcPct val="90000"/>
              </a:lnSpc>
              <a:defRPr/>
            </a:pPr>
            <a:r>
              <a:rPr lang="en-US" sz="2400" dirty="0" smtClean="0"/>
              <a:t>Presentations by the instructor</a:t>
            </a:r>
          </a:p>
          <a:p>
            <a:pPr lvl="1" eaLnBrk="1" hangingPunct="1">
              <a:lnSpc>
                <a:spcPct val="90000"/>
              </a:lnSpc>
              <a:defRPr/>
            </a:pPr>
            <a:r>
              <a:rPr lang="en-US" sz="2400" dirty="0" smtClean="0"/>
              <a:t>Notes you take in the classroom</a:t>
            </a:r>
          </a:p>
          <a:p>
            <a:pPr eaLnBrk="1" hangingPunct="1">
              <a:lnSpc>
                <a:spcPct val="90000"/>
              </a:lnSpc>
              <a:defRPr/>
            </a:pPr>
            <a:r>
              <a:rPr lang="en-US" sz="2400" dirty="0" smtClean="0"/>
              <a:t>Additional material (documentation, tutorials, etc.) that will be indicated later by the instructor</a:t>
            </a:r>
          </a:p>
        </p:txBody>
      </p:sp>
      <p:sp>
        <p:nvSpPr>
          <p:cNvPr id="1126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9045</TotalTime>
  <Words>788</Words>
  <Application>Microsoft Office PowerPoint</Application>
  <PresentationFormat>On-screen Show (4:3)</PresentationFormat>
  <Paragraphs>171</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Wingdings</vt:lpstr>
      <vt:lpstr>Times New Roman</vt:lpstr>
      <vt:lpstr>AGaramond</vt:lpstr>
      <vt:lpstr>Arial Unicode MS</vt:lpstr>
      <vt:lpstr>Symbol</vt:lpstr>
      <vt:lpstr>Cambria</vt:lpstr>
      <vt:lpstr>Orbit</vt:lpstr>
      <vt:lpstr>CS 709 Advanced Topics in Computer Science [Software Engineering]</vt:lpstr>
      <vt:lpstr>Outline</vt:lpstr>
      <vt:lpstr>The Instructor.</vt:lpstr>
      <vt:lpstr>.The Instructor</vt:lpstr>
      <vt:lpstr>The Students</vt:lpstr>
      <vt:lpstr>The Course.</vt:lpstr>
      <vt:lpstr>.The Course</vt:lpstr>
      <vt:lpstr>The Texts.</vt:lpstr>
      <vt:lpstr>.The Texts</vt:lpstr>
      <vt:lpstr>Initial WWW Pointers</vt:lpstr>
      <vt:lpstr>Grading Scheme.</vt:lpstr>
      <vt:lpstr>.Grading Scheme</vt:lpstr>
      <vt:lpstr>Grading Scale</vt:lpstr>
      <vt:lpstr>Policies…..</vt:lpstr>
      <vt:lpstr>.Policies….</vt:lpstr>
      <vt:lpstr>..Policies…</vt:lpstr>
      <vt:lpstr>…Policies..</vt:lpstr>
      <vt:lpstr>….Policies.</vt:lpstr>
      <vt:lpstr>…..Policies</vt:lpstr>
      <vt:lpstr>Summary of Course Objectives</vt:lpstr>
      <vt:lpstr>Student Learning Outcomes</vt:lpstr>
      <vt:lpstr>A Look Ahead.</vt:lpstr>
      <vt:lpstr>.A Look Ahead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791z Spring 2004 L01</dc:title>
  <dc:creator>Sergiu M. Dascalu</dc:creator>
  <cp:lastModifiedBy> </cp:lastModifiedBy>
  <cp:revision>371</cp:revision>
  <cp:lastPrinted>2017-08-29T16:38:41Z</cp:lastPrinted>
  <dcterms:created xsi:type="dcterms:W3CDTF">1995-06-17T23:31:02Z</dcterms:created>
  <dcterms:modified xsi:type="dcterms:W3CDTF">2017-09-07T21:17:06Z</dcterms:modified>
</cp:coreProperties>
</file>