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6"/>
  </p:notesMasterIdLst>
  <p:handoutMasterIdLst>
    <p:handoutMasterId r:id="rId47"/>
  </p:handoutMasterIdLst>
  <p:sldIdLst>
    <p:sldId id="256" r:id="rId2"/>
    <p:sldId id="277" r:id="rId3"/>
    <p:sldId id="278" r:id="rId4"/>
    <p:sldId id="320" r:id="rId5"/>
    <p:sldId id="257" r:id="rId6"/>
    <p:sldId id="308" r:id="rId7"/>
    <p:sldId id="280" r:id="rId8"/>
    <p:sldId id="309" r:id="rId9"/>
    <p:sldId id="310" r:id="rId10"/>
    <p:sldId id="319" r:id="rId11"/>
    <p:sldId id="285" r:id="rId12"/>
    <p:sldId id="321" r:id="rId13"/>
    <p:sldId id="287" r:id="rId14"/>
    <p:sldId id="311" r:id="rId15"/>
    <p:sldId id="322" r:id="rId16"/>
    <p:sldId id="298" r:id="rId17"/>
    <p:sldId id="323" r:id="rId18"/>
    <p:sldId id="312" r:id="rId19"/>
    <p:sldId id="328" r:id="rId20"/>
    <p:sldId id="329" r:id="rId21"/>
    <p:sldId id="324" r:id="rId22"/>
    <p:sldId id="325" r:id="rId23"/>
    <p:sldId id="299" r:id="rId24"/>
    <p:sldId id="258" r:id="rId25"/>
    <p:sldId id="259" r:id="rId26"/>
    <p:sldId id="260" r:id="rId27"/>
    <p:sldId id="288" r:id="rId28"/>
    <p:sldId id="261" r:id="rId29"/>
    <p:sldId id="262" r:id="rId30"/>
    <p:sldId id="263" r:id="rId31"/>
    <p:sldId id="292" r:id="rId32"/>
    <p:sldId id="264" r:id="rId33"/>
    <p:sldId id="265" r:id="rId34"/>
    <p:sldId id="295" r:id="rId35"/>
    <p:sldId id="266" r:id="rId36"/>
    <p:sldId id="267" r:id="rId37"/>
    <p:sldId id="289" r:id="rId38"/>
    <p:sldId id="268" r:id="rId39"/>
    <p:sldId id="269" r:id="rId40"/>
    <p:sldId id="327" r:id="rId41"/>
    <p:sldId id="305" r:id="rId42"/>
    <p:sldId id="272" r:id="rId43"/>
    <p:sldId id="273" r:id="rId44"/>
    <p:sldId id="326"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60" y="-34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85" d="100"/>
          <a:sy n="85" d="100"/>
        </p:scale>
        <p:origin x="-30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9/28/2017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p14="http://schemas.microsoft.com/office/powerpoint/2010/main" val="2993770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p14="http://schemas.microsoft.com/office/powerpoint/2010/main" val="31161767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58DA69-A571-1F49-91C0-61EBFAAB21F4}" type="slidenum">
              <a:rPr lang="en-US" smtClean="0"/>
              <a:pPr/>
              <a:t>1</a:t>
            </a:fld>
            <a:endParaRPr lang="en-US"/>
          </a:p>
        </p:txBody>
      </p:sp>
    </p:spTree>
    <p:extLst>
      <p:ext uri="{BB962C8B-B14F-4D97-AF65-F5344CB8AC3E}">
        <p14:creationId xmlns:p14="http://schemas.microsoft.com/office/powerpoint/2010/main" val="256681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charset="0"/>
                <a:ea typeface="ＭＳ Ｐゴシック" charset="0"/>
              </a:defRPr>
            </a:lvl1pPr>
            <a:lvl2pPr marL="742950" indent="-285750">
              <a:defRPr sz="2000">
                <a:solidFill>
                  <a:schemeClr val="tx1"/>
                </a:solidFill>
                <a:latin typeface="Tahoma" charset="0"/>
                <a:ea typeface="ＭＳ Ｐゴシック" charset="0"/>
              </a:defRPr>
            </a:lvl2pPr>
            <a:lvl3pPr marL="1143000" indent="-228600">
              <a:defRPr sz="2000">
                <a:solidFill>
                  <a:schemeClr val="tx1"/>
                </a:solidFill>
                <a:latin typeface="Tahoma" charset="0"/>
                <a:ea typeface="ＭＳ Ｐゴシック" charset="0"/>
              </a:defRPr>
            </a:lvl3pPr>
            <a:lvl4pPr marL="1600200" indent="-228600">
              <a:defRPr sz="2000">
                <a:solidFill>
                  <a:schemeClr val="tx1"/>
                </a:solidFill>
                <a:latin typeface="Tahoma" charset="0"/>
                <a:ea typeface="ＭＳ Ｐゴシック" charset="0"/>
              </a:defRPr>
            </a:lvl4pPr>
            <a:lvl5pPr marL="2057400" indent="-228600">
              <a:defRPr sz="2000">
                <a:solidFill>
                  <a:schemeClr val="tx1"/>
                </a:solidFill>
                <a:latin typeface="Tahoma" charset="0"/>
                <a:ea typeface="ＭＳ Ｐゴシック" charset="0"/>
              </a:defRPr>
            </a:lvl5pPr>
            <a:lvl6pPr marL="2514600" indent="-228600" eaLnBrk="0" fontAlgn="base" hangingPunct="0">
              <a:spcBef>
                <a:spcPct val="0"/>
              </a:spcBef>
              <a:spcAft>
                <a:spcPct val="0"/>
              </a:spcAft>
              <a:defRPr sz="2000">
                <a:solidFill>
                  <a:schemeClr val="tx1"/>
                </a:solidFill>
                <a:latin typeface="Tahoma" charset="0"/>
                <a:ea typeface="ＭＳ Ｐゴシック" charset="0"/>
              </a:defRPr>
            </a:lvl6pPr>
            <a:lvl7pPr marL="2971800" indent="-228600" eaLnBrk="0" fontAlgn="base" hangingPunct="0">
              <a:spcBef>
                <a:spcPct val="0"/>
              </a:spcBef>
              <a:spcAft>
                <a:spcPct val="0"/>
              </a:spcAft>
              <a:defRPr sz="2000">
                <a:solidFill>
                  <a:schemeClr val="tx1"/>
                </a:solidFill>
                <a:latin typeface="Tahoma" charset="0"/>
                <a:ea typeface="ＭＳ Ｐゴシック" charset="0"/>
              </a:defRPr>
            </a:lvl7pPr>
            <a:lvl8pPr marL="3429000" indent="-228600" eaLnBrk="0" fontAlgn="base" hangingPunct="0">
              <a:spcBef>
                <a:spcPct val="0"/>
              </a:spcBef>
              <a:spcAft>
                <a:spcPct val="0"/>
              </a:spcAft>
              <a:defRPr sz="2000">
                <a:solidFill>
                  <a:schemeClr val="tx1"/>
                </a:solidFill>
                <a:latin typeface="Tahoma" charset="0"/>
                <a:ea typeface="ＭＳ Ｐゴシック" charset="0"/>
              </a:defRPr>
            </a:lvl8pPr>
            <a:lvl9pPr marL="3886200" indent="-228600" eaLnBrk="0" fontAlgn="base" hangingPunct="0">
              <a:spcBef>
                <a:spcPct val="0"/>
              </a:spcBef>
              <a:spcAft>
                <a:spcPct val="0"/>
              </a:spcAft>
              <a:defRPr sz="2000">
                <a:solidFill>
                  <a:schemeClr val="tx1"/>
                </a:solidFill>
                <a:latin typeface="Tahoma" charset="0"/>
                <a:ea typeface="ＭＳ Ｐゴシック" charset="0"/>
              </a:defRPr>
            </a:lvl9pPr>
          </a:lstStyle>
          <a:p>
            <a:fld id="{21BEEA18-8825-F34F-AE5B-ACF9E56FCF1C}" type="slidenum">
              <a:rPr lang="en-US" sz="1200">
                <a:latin typeface="Arial" charset="0"/>
              </a:rPr>
              <a:pPr/>
              <a:t>19</a:t>
            </a:fld>
            <a:endParaRPr lang="en-US" sz="1200">
              <a:latin typeface="Arial" charset="0"/>
            </a:endParaRPr>
          </a:p>
        </p:txBody>
      </p:sp>
      <p:sp>
        <p:nvSpPr>
          <p:cNvPr id="58371" name="Rectangle 2"/>
          <p:cNvSpPr>
            <a:spLocks noGrp="1" noRot="1" noChangeAspect="1" noChangeArrowheads="1" noTextEdit="1"/>
          </p:cNvSpPr>
          <p:nvPr>
            <p:ph type="sldImg"/>
          </p:nvPr>
        </p:nvSpPr>
        <p:spPr>
          <a:xfrm>
            <a:off x="1173163" y="717550"/>
            <a:ext cx="4513262" cy="3384550"/>
          </a:xfrm>
          <a:ln w="12700" cap="flat">
            <a:solidFill>
              <a:schemeClr val="tx1"/>
            </a:solidFill>
          </a:ln>
        </p:spPr>
      </p:sp>
      <p:sp>
        <p:nvSpPr>
          <p:cNvPr id="58372" name="Rectangle 3"/>
          <p:cNvSpPr>
            <a:spLocks noGrp="1" noChangeArrowheads="1"/>
          </p:cNvSpPr>
          <p:nvPr>
            <p:ph type="body" idx="1"/>
          </p:nvPr>
        </p:nvSpPr>
        <p:spPr>
          <a:xfrm>
            <a:off x="914400" y="4340336"/>
            <a:ext cx="5029200" cy="4090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065" tIns="46034" rIns="92065" bIns="46034"/>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charset="0"/>
                <a:ea typeface="ＭＳ Ｐゴシック" charset="0"/>
              </a:defRPr>
            </a:lvl1pPr>
            <a:lvl2pPr marL="742950" indent="-285750">
              <a:defRPr sz="2000">
                <a:solidFill>
                  <a:schemeClr val="tx1"/>
                </a:solidFill>
                <a:latin typeface="Tahoma" charset="0"/>
                <a:ea typeface="ＭＳ Ｐゴシック" charset="0"/>
              </a:defRPr>
            </a:lvl2pPr>
            <a:lvl3pPr marL="1143000" indent="-228600">
              <a:defRPr sz="2000">
                <a:solidFill>
                  <a:schemeClr val="tx1"/>
                </a:solidFill>
                <a:latin typeface="Tahoma" charset="0"/>
                <a:ea typeface="ＭＳ Ｐゴシック" charset="0"/>
              </a:defRPr>
            </a:lvl3pPr>
            <a:lvl4pPr marL="1600200" indent="-228600">
              <a:defRPr sz="2000">
                <a:solidFill>
                  <a:schemeClr val="tx1"/>
                </a:solidFill>
                <a:latin typeface="Tahoma" charset="0"/>
                <a:ea typeface="ＭＳ Ｐゴシック" charset="0"/>
              </a:defRPr>
            </a:lvl4pPr>
            <a:lvl5pPr marL="2057400" indent="-228600">
              <a:defRPr sz="2000">
                <a:solidFill>
                  <a:schemeClr val="tx1"/>
                </a:solidFill>
                <a:latin typeface="Tahoma" charset="0"/>
                <a:ea typeface="ＭＳ Ｐゴシック" charset="0"/>
              </a:defRPr>
            </a:lvl5pPr>
            <a:lvl6pPr marL="2514600" indent="-228600" eaLnBrk="0" fontAlgn="base" hangingPunct="0">
              <a:spcBef>
                <a:spcPct val="0"/>
              </a:spcBef>
              <a:spcAft>
                <a:spcPct val="0"/>
              </a:spcAft>
              <a:defRPr sz="2000">
                <a:solidFill>
                  <a:schemeClr val="tx1"/>
                </a:solidFill>
                <a:latin typeface="Tahoma" charset="0"/>
                <a:ea typeface="ＭＳ Ｐゴシック" charset="0"/>
              </a:defRPr>
            </a:lvl6pPr>
            <a:lvl7pPr marL="2971800" indent="-228600" eaLnBrk="0" fontAlgn="base" hangingPunct="0">
              <a:spcBef>
                <a:spcPct val="0"/>
              </a:spcBef>
              <a:spcAft>
                <a:spcPct val="0"/>
              </a:spcAft>
              <a:defRPr sz="2000">
                <a:solidFill>
                  <a:schemeClr val="tx1"/>
                </a:solidFill>
                <a:latin typeface="Tahoma" charset="0"/>
                <a:ea typeface="ＭＳ Ｐゴシック" charset="0"/>
              </a:defRPr>
            </a:lvl7pPr>
            <a:lvl8pPr marL="3429000" indent="-228600" eaLnBrk="0" fontAlgn="base" hangingPunct="0">
              <a:spcBef>
                <a:spcPct val="0"/>
              </a:spcBef>
              <a:spcAft>
                <a:spcPct val="0"/>
              </a:spcAft>
              <a:defRPr sz="2000">
                <a:solidFill>
                  <a:schemeClr val="tx1"/>
                </a:solidFill>
                <a:latin typeface="Tahoma" charset="0"/>
                <a:ea typeface="ＭＳ Ｐゴシック" charset="0"/>
              </a:defRPr>
            </a:lvl8pPr>
            <a:lvl9pPr marL="3886200" indent="-228600" eaLnBrk="0" fontAlgn="base" hangingPunct="0">
              <a:spcBef>
                <a:spcPct val="0"/>
              </a:spcBef>
              <a:spcAft>
                <a:spcPct val="0"/>
              </a:spcAft>
              <a:defRPr sz="2000">
                <a:solidFill>
                  <a:schemeClr val="tx1"/>
                </a:solidFill>
                <a:latin typeface="Tahoma" charset="0"/>
                <a:ea typeface="ＭＳ Ｐゴシック" charset="0"/>
              </a:defRPr>
            </a:lvl9pPr>
          </a:lstStyle>
          <a:p>
            <a:fld id="{173A55DA-E555-0547-90F9-E301B1E7A4F4}" type="slidenum">
              <a:rPr lang="en-US" sz="1200">
                <a:latin typeface="Arial" charset="0"/>
              </a:rPr>
              <a:pPr/>
              <a:t>20</a:t>
            </a:fld>
            <a:endParaRPr lang="en-US" sz="1200">
              <a:latin typeface="Arial" charset="0"/>
            </a:endParaRPr>
          </a:p>
        </p:txBody>
      </p:sp>
      <p:sp>
        <p:nvSpPr>
          <p:cNvPr id="59395" name="Rectangle 2"/>
          <p:cNvSpPr>
            <a:spLocks noGrp="1" noRot="1" noChangeAspect="1" noChangeArrowheads="1" noTextEdit="1"/>
          </p:cNvSpPr>
          <p:nvPr>
            <p:ph type="sldImg"/>
          </p:nvPr>
        </p:nvSpPr>
        <p:spPr>
          <a:xfrm>
            <a:off x="1173163" y="717550"/>
            <a:ext cx="4513262" cy="3384550"/>
          </a:xfrm>
          <a:ln w="12700" cap="flat">
            <a:solidFill>
              <a:schemeClr val="tx1"/>
            </a:solidFill>
          </a:ln>
        </p:spPr>
      </p:sp>
      <p:sp>
        <p:nvSpPr>
          <p:cNvPr id="59396" name="Rectangle 3"/>
          <p:cNvSpPr>
            <a:spLocks noGrp="1" noChangeArrowheads="1"/>
          </p:cNvSpPr>
          <p:nvPr>
            <p:ph type="body" idx="1"/>
          </p:nvPr>
        </p:nvSpPr>
        <p:spPr>
          <a:xfrm>
            <a:off x="914400" y="4340336"/>
            <a:ext cx="5029200" cy="4090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065" tIns="46034" rIns="92065" bIns="46034"/>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58DA69-A571-1F49-91C0-61EBFAAB21F4}" type="slidenum">
              <a:rPr lang="en-US" smtClean="0"/>
              <a:pPr/>
              <a:t>44</a:t>
            </a:fld>
            <a:endParaRPr lang="en-US"/>
          </a:p>
        </p:txBody>
      </p:sp>
    </p:spTree>
    <p:extLst>
      <p:ext uri="{BB962C8B-B14F-4D97-AF65-F5344CB8AC3E}">
        <p14:creationId xmlns:p14="http://schemas.microsoft.com/office/powerpoint/2010/main" val="151542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8CC8691E-7EFE-4148-870D-0B8BE9F956BB}" type="datetime1">
              <a:rPr lang="en-GB" smtClean="0"/>
              <a:t>28/09/2017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1E7A262-4F3C-B64A-B35F-47CFE930BB05}" type="datetime1">
              <a:rPr lang="en-GB" smtClean="0"/>
              <a:t>28/09/2017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ftr" sz="quarter" idx="10"/>
          </p:nvPr>
        </p:nvSpPr>
        <p:spPr>
          <a:ln/>
        </p:spPr>
        <p:txBody>
          <a:bodyPr/>
          <a:lstStyle>
            <a:lvl1pPr>
              <a:defRPr/>
            </a:lvl1pPr>
          </a:lstStyle>
          <a:p>
            <a:pPr>
              <a:defRPr/>
            </a:pPr>
            <a:endParaRPr lang="en-US"/>
          </a:p>
        </p:txBody>
      </p:sp>
      <p:sp>
        <p:nvSpPr>
          <p:cNvPr id="7" name="Rectangle 27"/>
          <p:cNvSpPr>
            <a:spLocks noGrp="1" noChangeArrowheads="1"/>
          </p:cNvSpPr>
          <p:nvPr>
            <p:ph type="sldNum" sz="quarter" idx="11"/>
          </p:nvPr>
        </p:nvSpPr>
        <p:spPr>
          <a:ln/>
        </p:spPr>
        <p:txBody>
          <a:bodyPr/>
          <a:lstStyle>
            <a:lvl1pPr>
              <a:defRPr/>
            </a:lvl1pPr>
          </a:lstStyle>
          <a:p>
            <a:fld id="{63B1EF41-67EE-874C-89A3-9F34B6FF8177}" type="slidenum">
              <a:rPr lang="en-US"/>
              <a:pPr/>
              <a:t>‹#›</a:t>
            </a:fld>
            <a:r>
              <a:rPr lang="en-US"/>
              <a:t>/31</a:t>
            </a:r>
          </a:p>
        </p:txBody>
      </p:sp>
      <p:sp>
        <p:nvSpPr>
          <p:cNvPr id="8"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096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1EC4D177-3FD8-1541-B11E-1C53E75416D7}" type="datetime1">
              <a:rPr lang="en-GB" smtClean="0"/>
              <a:t>28/09/2017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F65752AC-8988-5D49-BA13-2655F7EFA58A}" type="datetime1">
              <a:rPr lang="en-GB" smtClean="0"/>
              <a:t>28/09/2017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5D1CCAB-69C6-0143-A029-A2CB647FDE54}" type="datetime1">
              <a:rPr lang="en-GB" smtClean="0"/>
              <a:t>28/09/2017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56D5F3E-3AC9-8840-9259-96E2BB9925B9}" type="datetime1">
              <a:rPr lang="en-GB" smtClean="0"/>
              <a:t>28/09/2017</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EAC09D2-2289-654C-867B-0F64265113A4}" type="datetime1">
              <a:rPr lang="en-GB" smtClean="0"/>
              <a:t>28/09/2017</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3A58948-1FA8-8D45-94BB-181B90A29353}" type="datetime1">
              <a:rPr lang="en-GB" smtClean="0"/>
              <a:t>28/09/2017</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DB7AC79-C540-0C4D-BCB6-9ED127487D92}" type="datetime1">
              <a:rPr lang="en-GB" smtClean="0"/>
              <a:t>28/09/2017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0881AF8B-42B8-F645-B2DB-B2A80189257D}" type="datetime1">
              <a:rPr lang="en-GB" smtClean="0"/>
              <a:t>28/09/2017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A9272679-3BA1-B047-8536-308C6E7E7BEE}" type="datetime1">
              <a:rPr lang="en-GB" smtClean="0"/>
              <a:t>28/09/2017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ansommerville.com/software-engineering-boo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7" name="TextBox 4"/>
          <p:cNvSpPr txBox="1">
            <a:spLocks noChangeArrowheads="1"/>
          </p:cNvSpPr>
          <p:nvPr/>
        </p:nvSpPr>
        <p:spPr bwMode="auto">
          <a:xfrm>
            <a:off x="465138" y="703263"/>
            <a:ext cx="3172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a:solidFill>
                  <a:srgbClr val="595959"/>
                </a:solidFill>
              </a:rPr>
              <a:t>CS </a:t>
            </a:r>
            <a:r>
              <a:rPr lang="en-US" altLang="en-US" dirty="0" smtClean="0">
                <a:solidFill>
                  <a:srgbClr val="595959"/>
                </a:solidFill>
              </a:rPr>
              <a:t>709  September 28, 2017</a:t>
            </a:r>
            <a:endParaRPr lang="en-US" altLang="en-US" dirty="0">
              <a:solidFill>
                <a:srgbClr val="595959"/>
              </a:solidFill>
            </a:endParaRPr>
          </a:p>
        </p:txBody>
      </p:sp>
      <p:sp>
        <p:nvSpPr>
          <p:cNvPr id="8" name="Rectangle 7"/>
          <p:cNvSpPr/>
          <p:nvPr/>
        </p:nvSpPr>
        <p:spPr>
          <a:xfrm>
            <a:off x="539724" y="5227715"/>
            <a:ext cx="8144170" cy="646331"/>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6 </a:t>
            </a:r>
            <a:r>
              <a:rPr lang="en-US" altLang="en-US" dirty="0">
                <a:solidFill>
                  <a:srgbClr val="595959"/>
                </a:solidFill>
              </a:rPr>
              <a:t>slides available from the author’s site </a:t>
            </a:r>
            <a:r>
              <a:rPr lang="en-US" altLang="en-US" dirty="0">
                <a:hlinkClick r:id="rId3"/>
              </a:rPr>
              <a:t>http://iansommerville.com/software-engineering-book/</a:t>
            </a:r>
            <a:endParaRPr lang="en-US" alt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3119"/>
            <a:ext cx="9144000" cy="1143000"/>
          </a:xfrm>
        </p:spPr>
        <p:txBody>
          <a:bodyPr/>
          <a:lstStyle/>
          <a:p>
            <a:pPr algn="ctr"/>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10</a:t>
            </a:fld>
            <a:endParaRPr lang="en-US"/>
          </a:p>
        </p:txBody>
      </p:sp>
    </p:spTree>
    <p:extLst>
      <p:ext uri="{BB962C8B-B14F-4D97-AF65-F5344CB8AC3E}">
        <p14:creationId xmlns:p14="http://schemas.microsoft.com/office/powerpoint/2010/main" val="2139175805"/>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a:t>
            </a:r>
            <a:r>
              <a:rPr lang="en-US" dirty="0">
                <a:solidFill>
                  <a:srgbClr val="0000FF"/>
                </a:solidFill>
              </a:rPr>
              <a:t>creative process </a:t>
            </a:r>
            <a:r>
              <a:rPr lang="en-US" dirty="0"/>
              <a:t>so the process differs depending on the type of system being </a:t>
            </a:r>
            <a:r>
              <a:rPr lang="en-US" dirty="0" smtClean="0"/>
              <a:t>developed</a:t>
            </a:r>
            <a:endParaRPr lang="en-US" dirty="0"/>
          </a:p>
          <a:p>
            <a:r>
              <a:rPr lang="en-US" dirty="0"/>
              <a:t>However, a number of </a:t>
            </a:r>
            <a:r>
              <a:rPr lang="en-US" dirty="0">
                <a:solidFill>
                  <a:srgbClr val="0000FF"/>
                </a:solidFill>
              </a:rPr>
              <a:t>common decisions </a:t>
            </a:r>
            <a:r>
              <a:rPr lang="en-US" dirty="0"/>
              <a:t>span all design </a:t>
            </a:r>
            <a:r>
              <a:rPr lang="en-US" dirty="0" smtClean="0"/>
              <a:t>processes and these decisions affect the non-functional characteristics of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12</a:t>
            </a:fld>
            <a:endParaRPr lang="en-US"/>
          </a:p>
        </p:txBody>
      </p:sp>
      <p:pic>
        <p:nvPicPr>
          <p:cNvPr id="6" name="Picture 5" descr="6.2 Arch design question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39" y="1684421"/>
            <a:ext cx="8705841" cy="4671929"/>
          </a:xfrm>
          <a:prstGeom prst="rect">
            <a:avLst/>
          </a:prstGeom>
        </p:spPr>
      </p:pic>
    </p:spTree>
    <p:extLst>
      <p:ext uri="{BB962C8B-B14F-4D97-AF65-F5344CB8AC3E}">
        <p14:creationId xmlns:p14="http://schemas.microsoft.com/office/powerpoint/2010/main" val="3267886628"/>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Architecture reuse</a:t>
            </a:r>
          </a:p>
        </p:txBody>
      </p:sp>
      <p:sp>
        <p:nvSpPr>
          <p:cNvPr id="60419" name="Rectangle 3"/>
          <p:cNvSpPr>
            <a:spLocks noGrp="1" noChangeArrowheads="1"/>
          </p:cNvSpPr>
          <p:nvPr>
            <p:ph idx="1"/>
          </p:nvPr>
        </p:nvSpPr>
        <p:spPr/>
        <p:txBody>
          <a:bodyPr/>
          <a:lstStyle/>
          <a:p>
            <a:r>
              <a:rPr lang="en-US" dirty="0">
                <a:solidFill>
                  <a:srgbClr val="0000FF"/>
                </a:solidFill>
              </a:rPr>
              <a:t>Systems in the same domain </a:t>
            </a:r>
            <a:r>
              <a:rPr lang="en-US" dirty="0"/>
              <a:t>often have </a:t>
            </a:r>
            <a:r>
              <a:rPr lang="en-US" dirty="0">
                <a:solidFill>
                  <a:srgbClr val="0000FF"/>
                </a:solidFill>
              </a:rPr>
              <a:t>similar architectures </a:t>
            </a:r>
            <a:r>
              <a:rPr lang="en-US" dirty="0">
                <a:solidFill>
                  <a:schemeClr val="tx1"/>
                </a:solidFill>
              </a:rPr>
              <a:t>that reflect domain </a:t>
            </a:r>
            <a:r>
              <a:rPr lang="en-US" dirty="0" smtClean="0">
                <a:solidFill>
                  <a:schemeClr val="tx1"/>
                </a:solidFill>
              </a:rPr>
              <a:t>concepts</a:t>
            </a:r>
            <a:endParaRPr lang="en-US" dirty="0">
              <a:solidFill>
                <a:schemeClr val="tx1"/>
              </a:solidFill>
            </a:endParaRPr>
          </a:p>
          <a:p>
            <a:r>
              <a:rPr lang="en-US" dirty="0">
                <a:solidFill>
                  <a:srgbClr val="0000FF"/>
                </a:solidFill>
              </a:rPr>
              <a:t>Application product lines </a:t>
            </a:r>
            <a:r>
              <a:rPr lang="en-US" dirty="0"/>
              <a:t>are built around a core architecture with variants that satisfy particular customer </a:t>
            </a:r>
            <a:r>
              <a:rPr lang="en-US" dirty="0" smtClean="0"/>
              <a:t>requirements</a:t>
            </a:r>
          </a:p>
          <a:p>
            <a:r>
              <a:rPr lang="en-US" dirty="0" smtClean="0"/>
              <a:t>The architecture of a system may be designed around one of more </a:t>
            </a:r>
            <a:r>
              <a:rPr lang="en-US" dirty="0" smtClean="0">
                <a:solidFill>
                  <a:srgbClr val="0000FF"/>
                </a:solidFill>
              </a:rPr>
              <a:t>architectural patterns or ‘styles</a:t>
            </a:r>
            <a:r>
              <a:rPr lang="en-US" dirty="0" smtClean="0"/>
              <a:t>’. </a:t>
            </a:r>
          </a:p>
          <a:p>
            <a:pPr lvl="1"/>
            <a:r>
              <a:rPr lang="en-US" dirty="0" smtClean="0"/>
              <a:t>These capture the essence of an architecture and can be instantiated in different ways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266700" y="1600200"/>
            <a:ext cx="8782050" cy="4130675"/>
          </a:xfrm>
        </p:spPr>
        <p:txBody>
          <a:bodyPr/>
          <a:lstStyle/>
          <a:p>
            <a:pPr>
              <a:lnSpc>
                <a:spcPct val="90000"/>
              </a:lnSpc>
            </a:pPr>
            <a:r>
              <a:rPr lang="en-US" sz="2400" dirty="0">
                <a:solidFill>
                  <a:srgbClr val="0000FF"/>
                </a:solidFill>
              </a:rPr>
              <a:t>Performance</a:t>
            </a:r>
          </a:p>
          <a:p>
            <a:pPr lvl="1">
              <a:lnSpc>
                <a:spcPct val="90000"/>
              </a:lnSpc>
            </a:pPr>
            <a:r>
              <a:rPr lang="en-US" sz="2000" dirty="0" smtClean="0"/>
              <a:t>Localize </a:t>
            </a:r>
            <a:r>
              <a:rPr lang="en-US" sz="2000" dirty="0"/>
              <a:t>critical operations and </a:t>
            </a:r>
            <a:r>
              <a:rPr lang="en-US" sz="2000" dirty="0" smtClean="0"/>
              <a:t>minimize </a:t>
            </a:r>
            <a:r>
              <a:rPr lang="en-US" sz="2000" dirty="0"/>
              <a:t>communications. Use large rather than fine-grain components.</a:t>
            </a:r>
          </a:p>
          <a:p>
            <a:pPr>
              <a:lnSpc>
                <a:spcPct val="90000"/>
              </a:lnSpc>
            </a:pPr>
            <a:r>
              <a:rPr lang="en-US" sz="2400" dirty="0">
                <a:solidFill>
                  <a:srgbClr val="0000FF"/>
                </a:solidFill>
              </a:rPr>
              <a:t>Security</a:t>
            </a:r>
          </a:p>
          <a:p>
            <a:pPr lvl="1">
              <a:lnSpc>
                <a:spcPct val="90000"/>
              </a:lnSpc>
            </a:pPr>
            <a:r>
              <a:rPr lang="en-US" sz="2000" dirty="0"/>
              <a:t>Use a layered architecture with critical assets in the inner </a:t>
            </a:r>
            <a:r>
              <a:rPr lang="en-US" sz="2000" dirty="0" smtClean="0"/>
              <a:t>layers</a:t>
            </a:r>
            <a:endParaRPr lang="en-US" sz="2000" dirty="0"/>
          </a:p>
          <a:p>
            <a:pPr>
              <a:lnSpc>
                <a:spcPct val="90000"/>
              </a:lnSpc>
            </a:pPr>
            <a:r>
              <a:rPr lang="en-US" sz="2400" dirty="0">
                <a:solidFill>
                  <a:srgbClr val="0000FF"/>
                </a:solidFill>
              </a:rPr>
              <a:t>Safety</a:t>
            </a:r>
          </a:p>
          <a:p>
            <a:pPr lvl="1">
              <a:lnSpc>
                <a:spcPct val="90000"/>
              </a:lnSpc>
            </a:pPr>
            <a:r>
              <a:rPr lang="en-US" sz="2000" dirty="0" smtClean="0"/>
              <a:t>Localize </a:t>
            </a:r>
            <a:r>
              <a:rPr lang="en-US" sz="2000" dirty="0"/>
              <a:t>safety-critical features in a small number of </a:t>
            </a:r>
            <a:r>
              <a:rPr lang="en-US" sz="2000" dirty="0" smtClean="0"/>
              <a:t>sub-systems</a:t>
            </a:r>
            <a:endParaRPr lang="en-US" sz="2000" dirty="0"/>
          </a:p>
          <a:p>
            <a:pPr>
              <a:lnSpc>
                <a:spcPct val="90000"/>
              </a:lnSpc>
            </a:pPr>
            <a:r>
              <a:rPr lang="en-US" sz="2400" dirty="0">
                <a:solidFill>
                  <a:srgbClr val="0000FF"/>
                </a:solidFill>
              </a:rPr>
              <a:t>Availability</a:t>
            </a:r>
          </a:p>
          <a:p>
            <a:pPr lvl="1">
              <a:lnSpc>
                <a:spcPct val="90000"/>
              </a:lnSpc>
            </a:pPr>
            <a:r>
              <a:rPr lang="en-US" sz="2000" dirty="0"/>
              <a:t>Include redundant components and mechanisms for fault </a:t>
            </a:r>
            <a:r>
              <a:rPr lang="en-US" sz="2000" dirty="0" smtClean="0"/>
              <a:t>tolerance</a:t>
            </a:r>
            <a:endParaRPr lang="en-US" sz="2000" dirty="0"/>
          </a:p>
          <a:p>
            <a:pPr>
              <a:lnSpc>
                <a:spcPct val="90000"/>
              </a:lnSpc>
            </a:pPr>
            <a:r>
              <a:rPr lang="en-US" sz="2400" dirty="0">
                <a:solidFill>
                  <a:srgbClr val="0000FF"/>
                </a:solidFill>
              </a:rPr>
              <a:t>Maintainability</a:t>
            </a:r>
          </a:p>
          <a:p>
            <a:pPr lvl="1">
              <a:lnSpc>
                <a:spcPct val="90000"/>
              </a:lnSpc>
            </a:pPr>
            <a:r>
              <a:rPr lang="en-US" sz="2000" dirty="0"/>
              <a:t>Use fine-grain, replaceable </a:t>
            </a:r>
            <a:r>
              <a:rPr lang="en-US" sz="2000" dirty="0" smtClean="0"/>
              <a:t>components</a:t>
            </a:r>
            <a:endParaRPr lang="en-US" sz="2000"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15</a:t>
            </a:fld>
            <a:endParaRPr lang="en-US"/>
          </a:p>
        </p:txBody>
      </p:sp>
    </p:spTree>
    <p:extLst>
      <p:ext uri="{BB962C8B-B14F-4D97-AF65-F5344CB8AC3E}">
        <p14:creationId xmlns:p14="http://schemas.microsoft.com/office/powerpoint/2010/main" val="4050912685"/>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a:xfrm>
            <a:off x="457200" y="1600200"/>
            <a:ext cx="8591550" cy="4525963"/>
          </a:xfrm>
        </p:spPr>
        <p:txBody>
          <a:bodyPr/>
          <a:lstStyle/>
          <a:p>
            <a:r>
              <a:rPr lang="en-US" dirty="0" smtClean="0"/>
              <a:t>What </a:t>
            </a:r>
            <a:r>
              <a:rPr lang="en-US" dirty="0" smtClean="0">
                <a:solidFill>
                  <a:srgbClr val="0000FF"/>
                </a:solidFill>
              </a:rPr>
              <a:t>views</a:t>
            </a:r>
            <a:r>
              <a:rPr lang="en-US" dirty="0" smtClean="0"/>
              <a:t> or </a:t>
            </a:r>
            <a:r>
              <a:rPr lang="en-US" dirty="0" smtClean="0">
                <a:solidFill>
                  <a:srgbClr val="0000FF"/>
                </a:solidFill>
              </a:rPr>
              <a:t>perspectives</a:t>
            </a:r>
            <a:r>
              <a:rPr lang="en-US" dirty="0" smtClean="0"/>
              <a:t> are useful when designing and documenting a system’s architecture?</a:t>
            </a:r>
            <a:endParaRPr lang="en-GB" dirty="0" smtClean="0"/>
          </a:p>
          <a:p>
            <a:r>
              <a:rPr lang="en-US" dirty="0" smtClean="0"/>
              <a:t>What </a:t>
            </a:r>
            <a:r>
              <a:rPr lang="en-US" dirty="0" smtClean="0">
                <a:solidFill>
                  <a:srgbClr val="0000FF"/>
                </a:solidFill>
              </a:rPr>
              <a:t>notations </a:t>
            </a:r>
            <a:r>
              <a:rPr lang="en-US" dirty="0" smtClean="0"/>
              <a:t>should be used for describing architectural models?</a:t>
            </a:r>
          </a:p>
          <a:p>
            <a:r>
              <a:rPr lang="en-US" dirty="0" smtClean="0"/>
              <a:t>Each architectural model only shows </a:t>
            </a:r>
            <a:r>
              <a:rPr lang="en-US" dirty="0" smtClean="0">
                <a:solidFill>
                  <a:srgbClr val="0000FF"/>
                </a:solidFill>
              </a:rPr>
              <a:t>one view </a:t>
            </a:r>
            <a:r>
              <a:rPr lang="en-US" dirty="0" smtClean="0"/>
              <a:t>or perspective of the system</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a:t>
            </a:r>
            <a:r>
              <a:rPr lang="en-US" dirty="0" smtClean="0">
                <a:solidFill>
                  <a:srgbClr val="0000FF"/>
                </a:solidFill>
              </a:rPr>
              <a:t>multiple views </a:t>
            </a:r>
            <a:r>
              <a:rPr lang="en-US" dirty="0" smtClean="0"/>
              <a:t>of the software architecture.</a:t>
            </a:r>
            <a:r>
              <a:rPr lang="en-GB" dirty="0" smtClean="0"/>
              <a:t> </a:t>
            </a:r>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17</a:t>
            </a:fld>
            <a:endParaRPr lang="en-US"/>
          </a:p>
        </p:txBody>
      </p:sp>
      <p:pic>
        <p:nvPicPr>
          <p:cNvPr id="6" name="Picture 5" descr="6.3 Architectural view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3" y="1877595"/>
            <a:ext cx="5375755" cy="4044616"/>
          </a:xfrm>
          <a:prstGeom prst="rect">
            <a:avLst/>
          </a:prstGeom>
        </p:spPr>
      </p:pic>
    </p:spTree>
    <p:extLst>
      <p:ext uri="{BB962C8B-B14F-4D97-AF65-F5344CB8AC3E}">
        <p14:creationId xmlns:p14="http://schemas.microsoft.com/office/powerpoint/2010/main" val="3448338256"/>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4 + 1 view model of software architecture</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 </a:t>
            </a:r>
            <a:r>
              <a:rPr lang="en-US" dirty="0" smtClean="0">
                <a:solidFill>
                  <a:srgbClr val="0000FF"/>
                </a:solidFill>
              </a:rPr>
              <a:t>logical view, </a:t>
            </a:r>
            <a:r>
              <a:rPr lang="en-US" dirty="0" smtClean="0"/>
              <a:t>which shows the key abstractions in the system as objects or object classes </a:t>
            </a:r>
            <a:endParaRPr lang="en-GB" dirty="0" smtClean="0"/>
          </a:p>
          <a:p>
            <a:r>
              <a:rPr lang="en-US" dirty="0" smtClean="0"/>
              <a:t>A </a:t>
            </a:r>
            <a:r>
              <a:rPr lang="en-US" dirty="0" smtClean="0">
                <a:solidFill>
                  <a:srgbClr val="0000FF"/>
                </a:solidFill>
              </a:rPr>
              <a:t>process view, </a:t>
            </a:r>
            <a:r>
              <a:rPr lang="en-US" dirty="0" smtClean="0"/>
              <a:t>which shows how, at run-time, the system is composed of interacting processes </a:t>
            </a:r>
            <a:endParaRPr lang="en-GB" dirty="0" smtClean="0"/>
          </a:p>
          <a:p>
            <a:r>
              <a:rPr lang="en-US" dirty="0" smtClean="0"/>
              <a:t>A </a:t>
            </a:r>
            <a:r>
              <a:rPr lang="en-US" dirty="0" smtClean="0">
                <a:solidFill>
                  <a:srgbClr val="0000FF"/>
                </a:solidFill>
              </a:rPr>
              <a:t>development (</a:t>
            </a:r>
            <a:r>
              <a:rPr lang="en-US" dirty="0" smtClean="0">
                <a:solidFill>
                  <a:srgbClr val="FF0000"/>
                </a:solidFill>
              </a:rPr>
              <a:t>implementation</a:t>
            </a:r>
            <a:r>
              <a:rPr lang="en-US" dirty="0" smtClean="0">
                <a:solidFill>
                  <a:srgbClr val="0000FF"/>
                </a:solidFill>
              </a:rPr>
              <a:t>) view</a:t>
            </a:r>
            <a:r>
              <a:rPr lang="en-US" dirty="0" smtClean="0"/>
              <a:t>, which shows how the software is decomposed for development</a:t>
            </a:r>
            <a:endParaRPr lang="en-GB" dirty="0" smtClean="0"/>
          </a:p>
          <a:p>
            <a:r>
              <a:rPr lang="en-US" dirty="0" smtClean="0"/>
              <a:t>A </a:t>
            </a:r>
            <a:r>
              <a:rPr lang="en-US" dirty="0" smtClean="0">
                <a:solidFill>
                  <a:srgbClr val="0000FF"/>
                </a:solidFill>
              </a:rPr>
              <a:t>physical (</a:t>
            </a:r>
            <a:r>
              <a:rPr lang="en-US" dirty="0" smtClean="0">
                <a:solidFill>
                  <a:srgbClr val="FF0000"/>
                </a:solidFill>
              </a:rPr>
              <a:t>deployment</a:t>
            </a:r>
            <a:r>
              <a:rPr lang="en-US" dirty="0" smtClean="0">
                <a:solidFill>
                  <a:srgbClr val="0000FF"/>
                </a:solidFill>
              </a:rPr>
              <a:t>) view</a:t>
            </a:r>
            <a:r>
              <a:rPr lang="en-US" dirty="0" smtClean="0"/>
              <a:t>, which shows the system hardware and how software components are distributed across the processors in the system</a:t>
            </a:r>
          </a:p>
          <a:p>
            <a:r>
              <a:rPr lang="en-US" dirty="0" smtClean="0"/>
              <a:t>Related using a </a:t>
            </a:r>
            <a:r>
              <a:rPr lang="en-US" dirty="0" smtClean="0">
                <a:solidFill>
                  <a:srgbClr val="0000FF"/>
                </a:solidFill>
              </a:rPr>
              <a:t>use case view </a:t>
            </a:r>
            <a:r>
              <a:rPr lang="en-US" dirty="0" smtClean="0">
                <a:solidFill>
                  <a:schemeClr val="tx1"/>
                </a:solidFill>
              </a:rPr>
              <a:t>(+1)</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lIns="92075" tIns="46038" rIns="92075" bIns="46038" anchorCtr="0">
            <a:normAutofit/>
          </a:bodyPr>
          <a:lstStyle/>
          <a:p>
            <a:r>
              <a:rPr lang="en-CA" sz="4000" b="0" dirty="0" smtClean="0">
                <a:solidFill>
                  <a:srgbClr val="0000FF"/>
                </a:solidFill>
                <a:latin typeface="Tahoma" charset="0"/>
              </a:rPr>
              <a:t>Architecture </a:t>
            </a:r>
            <a:r>
              <a:rPr lang="en-CA" b="0" dirty="0" smtClean="0">
                <a:solidFill>
                  <a:srgbClr val="FF0000"/>
                </a:solidFill>
                <a:latin typeface="Tahoma" charset="0"/>
              </a:rPr>
              <a:t>[</a:t>
            </a:r>
            <a:r>
              <a:rPr lang="en-CA" b="0" dirty="0" err="1" smtClean="0">
                <a:solidFill>
                  <a:srgbClr val="FF0000"/>
                </a:solidFill>
                <a:latin typeface="Tahoma" charset="0"/>
              </a:rPr>
              <a:t>Arlow</a:t>
            </a:r>
            <a:r>
              <a:rPr lang="en-CA" b="0" dirty="0" smtClean="0">
                <a:solidFill>
                  <a:srgbClr val="FF0000"/>
                </a:solidFill>
                <a:latin typeface="Tahoma" charset="0"/>
              </a:rPr>
              <a:t> and Neustadt, 2005]</a:t>
            </a:r>
            <a:endParaRPr lang="en-CA" b="0" dirty="0">
              <a:solidFill>
                <a:srgbClr val="FF0000"/>
              </a:solidFill>
              <a:latin typeface="Tahoma" charset="0"/>
            </a:endParaRPr>
          </a:p>
        </p:txBody>
      </p:sp>
      <p:sp>
        <p:nvSpPr>
          <p:cNvPr id="24580" name="Rectangle 3"/>
          <p:cNvSpPr>
            <a:spLocks noGrp="1" noChangeArrowheads="1"/>
          </p:cNvSpPr>
          <p:nvPr>
            <p:ph type="body" sz="half" idx="1"/>
          </p:nvPr>
        </p:nvSpPr>
        <p:spPr>
          <a:xfrm>
            <a:off x="0" y="1447800"/>
            <a:ext cx="9067800" cy="48768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r>
              <a:rPr lang="en-US" sz="2000" dirty="0">
                <a:effectLst/>
                <a:latin typeface="Cambria"/>
                <a:cs typeface="Cambria"/>
              </a:rPr>
              <a:t>The system architecture is </a:t>
            </a:r>
            <a:r>
              <a:rPr lang="ja-JP" altLang="en-US" sz="2000" dirty="0">
                <a:effectLst/>
                <a:latin typeface="Cambria"/>
                <a:cs typeface="Cambria"/>
              </a:rPr>
              <a:t>“</a:t>
            </a:r>
            <a:r>
              <a:rPr lang="en-US" sz="2000" dirty="0">
                <a:effectLst/>
                <a:latin typeface="Cambria"/>
                <a:cs typeface="Cambria"/>
              </a:rPr>
              <a:t>the organizational structure of the system, including its decomposition into parts, their connectivity, interaction, mechanisms and the guiding principles that inform the design of a system.</a:t>
            </a:r>
            <a:r>
              <a:rPr lang="ja-JP" altLang="en-US" sz="2000" dirty="0">
                <a:effectLst/>
                <a:latin typeface="Cambria"/>
                <a:cs typeface="Cambria"/>
              </a:rPr>
              <a:t>”</a:t>
            </a:r>
            <a:r>
              <a:rPr lang="en-US" sz="2000" dirty="0">
                <a:effectLst/>
                <a:latin typeface="Cambria"/>
                <a:cs typeface="Cambria"/>
              </a:rPr>
              <a:t> [</a:t>
            </a:r>
            <a:r>
              <a:rPr lang="en-US" sz="2000" dirty="0" err="1">
                <a:effectLst/>
                <a:latin typeface="Cambria"/>
                <a:cs typeface="Cambria"/>
              </a:rPr>
              <a:t>Rumbaugh</a:t>
            </a:r>
            <a:r>
              <a:rPr lang="en-US" sz="2000" dirty="0">
                <a:effectLst/>
                <a:latin typeface="Cambria"/>
                <a:cs typeface="Cambria"/>
              </a:rPr>
              <a:t> 1998]</a:t>
            </a:r>
          </a:p>
          <a:p>
            <a:pPr eaLnBrk="1" hangingPunct="1"/>
            <a:r>
              <a:rPr lang="en-US" sz="2000" dirty="0">
                <a:effectLst/>
                <a:latin typeface="Cambria"/>
                <a:cs typeface="Cambria"/>
              </a:rPr>
              <a:t>There is a typical </a:t>
            </a:r>
            <a:r>
              <a:rPr lang="ja-JP" altLang="en-US" sz="2000" dirty="0">
                <a:effectLst/>
                <a:latin typeface="Cambria"/>
                <a:cs typeface="Cambria"/>
              </a:rPr>
              <a:t>“</a:t>
            </a:r>
            <a:r>
              <a:rPr lang="en-US" sz="2000" dirty="0">
                <a:effectLst/>
                <a:latin typeface="Cambria"/>
                <a:cs typeface="Cambria"/>
              </a:rPr>
              <a:t>4+1 views</a:t>
            </a:r>
            <a:r>
              <a:rPr lang="ja-JP" altLang="en-US" sz="2000" dirty="0">
                <a:effectLst/>
                <a:latin typeface="Cambria"/>
                <a:cs typeface="Cambria"/>
              </a:rPr>
              <a:t>”</a:t>
            </a:r>
            <a:r>
              <a:rPr lang="en-US" sz="2000" dirty="0">
                <a:effectLst/>
                <a:latin typeface="Cambria"/>
                <a:cs typeface="Cambria"/>
              </a:rPr>
              <a:t> architecture of a system defined by UML:</a:t>
            </a:r>
          </a:p>
          <a:p>
            <a:pPr lvl="1" eaLnBrk="1" hangingPunct="1"/>
            <a:r>
              <a:rPr lang="en-US" sz="1800" i="1" dirty="0">
                <a:solidFill>
                  <a:srgbClr val="0000FF"/>
                </a:solidFill>
                <a:effectLst/>
                <a:latin typeface="Cambria"/>
                <a:cs typeface="Cambria"/>
              </a:rPr>
              <a:t>Logical view</a:t>
            </a:r>
            <a:r>
              <a:rPr lang="en-US" sz="1800" dirty="0">
                <a:effectLst/>
                <a:latin typeface="Cambria"/>
                <a:cs typeface="Cambria"/>
              </a:rPr>
              <a:t>, captures the vocabulary of the problem domain using classes and objects</a:t>
            </a:r>
          </a:p>
          <a:p>
            <a:pPr lvl="1" eaLnBrk="1" hangingPunct="1"/>
            <a:r>
              <a:rPr lang="en-US" sz="1800" i="1" dirty="0">
                <a:solidFill>
                  <a:srgbClr val="0000FF"/>
                </a:solidFill>
                <a:effectLst/>
                <a:latin typeface="Cambria"/>
                <a:cs typeface="Cambria"/>
              </a:rPr>
              <a:t>Process view</a:t>
            </a:r>
            <a:r>
              <a:rPr lang="en-US" sz="1800" dirty="0">
                <a:effectLst/>
                <a:latin typeface="Cambria"/>
                <a:cs typeface="Cambria"/>
              </a:rPr>
              <a:t>, depicts the threads and processes of the system as active classes</a:t>
            </a:r>
          </a:p>
          <a:p>
            <a:pPr lvl="1" eaLnBrk="1" hangingPunct="1"/>
            <a:r>
              <a:rPr lang="en-US" sz="1800" i="1" dirty="0">
                <a:solidFill>
                  <a:srgbClr val="0000FF"/>
                </a:solidFill>
                <a:effectLst/>
                <a:latin typeface="Cambria"/>
                <a:cs typeface="Cambria"/>
              </a:rPr>
              <a:t>Implementation view</a:t>
            </a:r>
            <a:r>
              <a:rPr lang="en-US" sz="1800" dirty="0">
                <a:solidFill>
                  <a:srgbClr val="0000FF"/>
                </a:solidFill>
                <a:effectLst/>
                <a:latin typeface="Cambria"/>
                <a:cs typeface="Cambria"/>
              </a:rPr>
              <a:t>, </a:t>
            </a:r>
            <a:r>
              <a:rPr lang="en-US" sz="1800" dirty="0">
                <a:effectLst/>
                <a:latin typeface="Cambria"/>
                <a:cs typeface="Cambria"/>
              </a:rPr>
              <a:t>shows the physical code base of the system in terms of components</a:t>
            </a:r>
          </a:p>
          <a:p>
            <a:pPr lvl="1" eaLnBrk="1" hangingPunct="1"/>
            <a:r>
              <a:rPr lang="en-US" sz="1800" i="1" dirty="0">
                <a:solidFill>
                  <a:srgbClr val="0000FF"/>
                </a:solidFill>
                <a:effectLst/>
                <a:latin typeface="Cambria"/>
                <a:cs typeface="Cambria"/>
              </a:rPr>
              <a:t>Deployment view</a:t>
            </a:r>
            <a:r>
              <a:rPr lang="en-US" sz="1800" dirty="0">
                <a:effectLst/>
                <a:latin typeface="Cambria"/>
                <a:cs typeface="Cambria"/>
              </a:rPr>
              <a:t>, models the physical deployment of components onto computational nodes </a:t>
            </a:r>
          </a:p>
          <a:p>
            <a:pPr lvl="1" eaLnBrk="1" hangingPunct="1"/>
            <a:r>
              <a:rPr lang="en-US" sz="1800" i="1" dirty="0">
                <a:solidFill>
                  <a:srgbClr val="0000FF"/>
                </a:solidFill>
                <a:effectLst/>
                <a:latin typeface="Cambria"/>
                <a:cs typeface="Cambria"/>
              </a:rPr>
              <a:t>Use case view</a:t>
            </a:r>
            <a:r>
              <a:rPr lang="en-US" sz="1800" dirty="0">
                <a:effectLst/>
                <a:latin typeface="Cambria"/>
                <a:cs typeface="Cambria"/>
              </a:rPr>
              <a:t>, captures the requirements of the system using a set of use cases. This is the view </a:t>
            </a:r>
            <a:r>
              <a:rPr lang="ja-JP" altLang="en-US" sz="1800" dirty="0">
                <a:effectLst/>
                <a:latin typeface="Cambria"/>
                <a:cs typeface="Cambria"/>
              </a:rPr>
              <a:t>“</a:t>
            </a:r>
            <a:r>
              <a:rPr lang="en-US" sz="1800" dirty="0">
                <a:effectLst/>
                <a:latin typeface="Cambria"/>
                <a:cs typeface="Cambria"/>
              </a:rPr>
              <a:t>+1</a:t>
            </a:r>
            <a:r>
              <a:rPr lang="ja-JP" altLang="en-US" sz="1800" dirty="0">
                <a:effectLst/>
                <a:latin typeface="Cambria"/>
                <a:cs typeface="Cambria"/>
              </a:rPr>
              <a:t>”</a:t>
            </a:r>
            <a:r>
              <a:rPr lang="en-US" sz="1800" dirty="0">
                <a:effectLst/>
                <a:latin typeface="Cambria"/>
                <a:cs typeface="Cambria"/>
              </a:rPr>
              <a:t> to which all other views connect.</a:t>
            </a:r>
          </a:p>
          <a:p>
            <a:pPr lvl="1" eaLnBrk="1" hangingPunct="1"/>
            <a:endParaRPr lang="en-US" sz="1800" dirty="0">
              <a:effectLst/>
              <a:latin typeface="Tahoma" charset="0"/>
            </a:endParaRPr>
          </a:p>
          <a:p>
            <a:pPr eaLnBrk="1" hangingPunct="1">
              <a:buFont typeface="Wingdings" charset="0"/>
              <a:buNone/>
            </a:pPr>
            <a:endParaRPr lang="en-CA" sz="1800" dirty="0">
              <a:effectLst/>
              <a:latin typeface="Tahoma" charset="0"/>
            </a:endParaRPr>
          </a:p>
        </p:txBody>
      </p:sp>
    </p:spTree>
    <p:extLst>
      <p:ext uri="{BB962C8B-B14F-4D97-AF65-F5344CB8AC3E}">
        <p14:creationId xmlns:p14="http://schemas.microsoft.com/office/powerpoint/2010/main" val="17625887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solidFill>
                  <a:srgbClr val="0000FF"/>
                </a:solidFill>
              </a:rPr>
              <a:t>Architectural design decisions</a:t>
            </a:r>
            <a:endParaRPr lang="en-GB" dirty="0" smtClean="0">
              <a:solidFill>
                <a:srgbClr val="0000FF"/>
              </a:solidFill>
            </a:endParaRPr>
          </a:p>
          <a:p>
            <a:r>
              <a:rPr lang="en-US" dirty="0" smtClean="0">
                <a:solidFill>
                  <a:srgbClr val="0000FF"/>
                </a:solidFill>
              </a:rPr>
              <a:t>Architectural views</a:t>
            </a:r>
            <a:endParaRPr lang="en-GB" dirty="0" smtClean="0">
              <a:solidFill>
                <a:srgbClr val="0000FF"/>
              </a:solidFill>
            </a:endParaRPr>
          </a:p>
          <a:p>
            <a:r>
              <a:rPr lang="en-US" dirty="0" smtClean="0">
                <a:solidFill>
                  <a:srgbClr val="0000FF"/>
                </a:solidFill>
              </a:rPr>
              <a:t>Architectural </a:t>
            </a:r>
            <a:r>
              <a:rPr lang="en-US" dirty="0" smtClean="0">
                <a:solidFill>
                  <a:srgbClr val="0000FF"/>
                </a:solidFill>
              </a:rPr>
              <a:t>patterns (</a:t>
            </a:r>
            <a:r>
              <a:rPr lang="en-US" dirty="0" smtClean="0">
                <a:solidFill>
                  <a:srgbClr val="FF0000"/>
                </a:solidFill>
              </a:rPr>
              <a:t>styles</a:t>
            </a:r>
            <a:r>
              <a:rPr lang="en-US" dirty="0" smtClean="0">
                <a:solidFill>
                  <a:srgbClr val="0000FF"/>
                </a:solidFill>
              </a:rPr>
              <a:t>)</a:t>
            </a:r>
            <a:endParaRPr lang="en-GB" dirty="0" smtClean="0">
              <a:solidFill>
                <a:srgbClr val="0000FF"/>
              </a:solidFill>
            </a:endParaRPr>
          </a:p>
          <a:p>
            <a:r>
              <a:rPr lang="en-US" dirty="0" smtClean="0">
                <a:solidFill>
                  <a:srgbClr val="0000FF"/>
                </a:solidFill>
              </a:rPr>
              <a:t>Application architectures</a:t>
            </a:r>
            <a:endParaRPr lang="en-GB" dirty="0" smtClean="0">
              <a:solidFill>
                <a:srgbClr val="0000FF"/>
              </a:solidFill>
            </a:endParaRPr>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1"/>
          </p:nvPr>
        </p:nvSpPr>
        <p:spPr/>
        <p:txBody>
          <a:bodyPr/>
          <a:lstStyle>
            <a:lvl1pPr>
              <a:defRPr sz="2000">
                <a:solidFill>
                  <a:schemeClr val="tx1"/>
                </a:solidFill>
                <a:latin typeface="Tahoma" charset="0"/>
                <a:ea typeface="ＭＳ Ｐゴシック" charset="0"/>
              </a:defRPr>
            </a:lvl1pPr>
            <a:lvl2pPr marL="742950" indent="-285750">
              <a:defRPr sz="2000">
                <a:solidFill>
                  <a:schemeClr val="tx1"/>
                </a:solidFill>
                <a:latin typeface="Tahoma" charset="0"/>
                <a:ea typeface="ＭＳ Ｐゴシック" charset="0"/>
              </a:defRPr>
            </a:lvl2pPr>
            <a:lvl3pPr marL="1143000" indent="-228600">
              <a:defRPr sz="2000">
                <a:solidFill>
                  <a:schemeClr val="tx1"/>
                </a:solidFill>
                <a:latin typeface="Tahoma" charset="0"/>
                <a:ea typeface="ＭＳ Ｐゴシック" charset="0"/>
              </a:defRPr>
            </a:lvl3pPr>
            <a:lvl4pPr marL="1600200" indent="-228600">
              <a:defRPr sz="2000">
                <a:solidFill>
                  <a:schemeClr val="tx1"/>
                </a:solidFill>
                <a:latin typeface="Tahoma" charset="0"/>
                <a:ea typeface="ＭＳ Ｐゴシック" charset="0"/>
              </a:defRPr>
            </a:lvl4pPr>
            <a:lvl5pPr marL="2057400" indent="-228600">
              <a:defRPr sz="2000">
                <a:solidFill>
                  <a:schemeClr val="tx1"/>
                </a:solidFill>
                <a:latin typeface="Tahoma" charset="0"/>
                <a:ea typeface="ＭＳ Ｐゴシック" charset="0"/>
              </a:defRPr>
            </a:lvl5pPr>
            <a:lvl6pPr marL="2514600" indent="-228600" eaLnBrk="0" fontAlgn="base" hangingPunct="0">
              <a:spcBef>
                <a:spcPct val="0"/>
              </a:spcBef>
              <a:spcAft>
                <a:spcPct val="0"/>
              </a:spcAft>
              <a:defRPr sz="2000">
                <a:solidFill>
                  <a:schemeClr val="tx1"/>
                </a:solidFill>
                <a:latin typeface="Tahoma" charset="0"/>
                <a:ea typeface="ＭＳ Ｐゴシック" charset="0"/>
              </a:defRPr>
            </a:lvl6pPr>
            <a:lvl7pPr marL="2971800" indent="-228600" eaLnBrk="0" fontAlgn="base" hangingPunct="0">
              <a:spcBef>
                <a:spcPct val="0"/>
              </a:spcBef>
              <a:spcAft>
                <a:spcPct val="0"/>
              </a:spcAft>
              <a:defRPr sz="2000">
                <a:solidFill>
                  <a:schemeClr val="tx1"/>
                </a:solidFill>
                <a:latin typeface="Tahoma" charset="0"/>
                <a:ea typeface="ＭＳ Ｐゴシック" charset="0"/>
              </a:defRPr>
            </a:lvl7pPr>
            <a:lvl8pPr marL="3429000" indent="-228600" eaLnBrk="0" fontAlgn="base" hangingPunct="0">
              <a:spcBef>
                <a:spcPct val="0"/>
              </a:spcBef>
              <a:spcAft>
                <a:spcPct val="0"/>
              </a:spcAft>
              <a:defRPr sz="2000">
                <a:solidFill>
                  <a:schemeClr val="tx1"/>
                </a:solidFill>
                <a:latin typeface="Tahoma" charset="0"/>
                <a:ea typeface="ＭＳ Ｐゴシック" charset="0"/>
              </a:defRPr>
            </a:lvl8pPr>
            <a:lvl9pPr marL="3886200" indent="-228600" eaLnBrk="0" fontAlgn="base" hangingPunct="0">
              <a:spcBef>
                <a:spcPct val="0"/>
              </a:spcBef>
              <a:spcAft>
                <a:spcPct val="0"/>
              </a:spcAft>
              <a:defRPr sz="2000">
                <a:solidFill>
                  <a:schemeClr val="tx1"/>
                </a:solidFill>
                <a:latin typeface="Tahoma" charset="0"/>
                <a:ea typeface="ＭＳ Ｐゴシック" charset="0"/>
              </a:defRPr>
            </a:lvl9pPr>
          </a:lstStyle>
          <a:p>
            <a:fld id="{13B17226-324D-5142-9349-910961CDE0D8}" type="slidenum">
              <a:rPr lang="en-US" sz="1600"/>
              <a:pPr/>
              <a:t>20</a:t>
            </a:fld>
            <a:r>
              <a:rPr lang="en-US" sz="1600"/>
              <a:t>/32</a:t>
            </a:r>
          </a:p>
        </p:txBody>
      </p:sp>
      <p:sp>
        <p:nvSpPr>
          <p:cNvPr id="280578" name="Rectangle 2"/>
          <p:cNvSpPr>
            <a:spLocks noGrp="1" noChangeArrowheads="1"/>
          </p:cNvSpPr>
          <p:nvPr>
            <p:ph type="title"/>
          </p:nvPr>
        </p:nvSpPr>
        <p:spPr/>
        <p:txBody>
          <a:bodyPr lIns="92075" tIns="46038" rIns="92075" bIns="46038" anchorCtr="0">
            <a:normAutofit/>
          </a:bodyPr>
          <a:lstStyle/>
          <a:p>
            <a:r>
              <a:rPr lang="en-CA" sz="4000" b="0" dirty="0" smtClean="0">
                <a:solidFill>
                  <a:srgbClr val="0000FF"/>
                </a:solidFill>
                <a:latin typeface="Tahoma" charset="0"/>
              </a:rPr>
              <a:t>Architecture </a:t>
            </a:r>
            <a:r>
              <a:rPr lang="en-CA" b="0" dirty="0">
                <a:solidFill>
                  <a:srgbClr val="FF0000"/>
                </a:solidFill>
                <a:latin typeface="Tahoma" charset="0"/>
              </a:rPr>
              <a:t>[</a:t>
            </a:r>
            <a:r>
              <a:rPr lang="en-CA" b="0" dirty="0" err="1">
                <a:solidFill>
                  <a:srgbClr val="FF0000"/>
                </a:solidFill>
                <a:latin typeface="Tahoma" charset="0"/>
              </a:rPr>
              <a:t>Arlow</a:t>
            </a:r>
            <a:r>
              <a:rPr lang="en-CA" b="0" dirty="0">
                <a:solidFill>
                  <a:srgbClr val="FF0000"/>
                </a:solidFill>
                <a:latin typeface="Tahoma" charset="0"/>
              </a:rPr>
              <a:t> and Neustadt, 2005]</a:t>
            </a:r>
            <a:r>
              <a:rPr lang="en-CA" b="0" dirty="0" smtClean="0">
                <a:solidFill>
                  <a:srgbClr val="0000FF"/>
                </a:solidFill>
                <a:latin typeface="Tahoma" charset="0"/>
              </a:rPr>
              <a:t> </a:t>
            </a:r>
            <a:endParaRPr lang="en-CA" b="0" dirty="0">
              <a:solidFill>
                <a:srgbClr val="0000FF"/>
              </a:solidFill>
              <a:latin typeface="Tahoma" charset="0"/>
            </a:endParaRPr>
          </a:p>
        </p:txBody>
      </p:sp>
      <p:sp>
        <p:nvSpPr>
          <p:cNvPr id="280579" name="Rectangle 3"/>
          <p:cNvSpPr>
            <a:spLocks noGrp="1" noChangeArrowheads="1"/>
          </p:cNvSpPr>
          <p:nvPr>
            <p:ph type="body" sz="half" idx="1"/>
          </p:nvPr>
        </p:nvSpPr>
        <p:spPr>
          <a:xfrm>
            <a:off x="457200" y="1447800"/>
            <a:ext cx="8229600" cy="4530725"/>
          </a:xfrm>
        </p:spPr>
        <p:txBody>
          <a:bodyPr lIns="92075" tIns="46038" rIns="92075" bIns="46038"/>
          <a:lstStyle/>
          <a:p>
            <a:pPr lvl="1" eaLnBrk="1" hangingPunct="1">
              <a:buFont typeface="Wingdings" pitchFamily="2" charset="2"/>
              <a:buNone/>
              <a:defRPr/>
            </a:pPr>
            <a:endParaRPr lang="en-US" sz="2000" b="1" smtClean="0"/>
          </a:p>
          <a:p>
            <a:pPr eaLnBrk="1" hangingPunct="1">
              <a:buFont typeface="Wingdings" pitchFamily="2" charset="2"/>
              <a:buChar char="l"/>
              <a:defRPr/>
            </a:pPr>
            <a:endParaRPr lang="en-US" sz="2400" b="1" smtClean="0">
              <a:ea typeface="+mn-ea"/>
            </a:endParaRPr>
          </a:p>
          <a:p>
            <a:pPr eaLnBrk="1" hangingPunct="1">
              <a:buFont typeface="Wingdings" pitchFamily="2" charset="2"/>
              <a:buChar char="l"/>
              <a:defRPr/>
            </a:pPr>
            <a:endParaRPr lang="en-CA" sz="2800" b="1" smtClean="0">
              <a:ea typeface="+mn-ea"/>
            </a:endParaRPr>
          </a:p>
        </p:txBody>
      </p:sp>
      <p:sp>
        <p:nvSpPr>
          <p:cNvPr id="25605" name="Text Box 7"/>
          <p:cNvSpPr txBox="1">
            <a:spLocks noChangeArrowheads="1"/>
          </p:cNvSpPr>
          <p:nvPr/>
        </p:nvSpPr>
        <p:spPr bwMode="auto">
          <a:xfrm>
            <a:off x="609600" y="1371600"/>
            <a:ext cx="7610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ahoma" charset="0"/>
                <a:ea typeface="ＭＳ Ｐゴシック" charset="0"/>
              </a:defRPr>
            </a:lvl1pPr>
            <a:lvl2pPr marL="742950" indent="-285750">
              <a:defRPr sz="2000">
                <a:solidFill>
                  <a:schemeClr val="tx1"/>
                </a:solidFill>
                <a:latin typeface="Tahoma" charset="0"/>
                <a:ea typeface="ＭＳ Ｐゴシック" charset="0"/>
              </a:defRPr>
            </a:lvl2pPr>
            <a:lvl3pPr marL="1143000" indent="-228600">
              <a:defRPr sz="2000">
                <a:solidFill>
                  <a:schemeClr val="tx1"/>
                </a:solidFill>
                <a:latin typeface="Tahoma" charset="0"/>
                <a:ea typeface="ＭＳ Ｐゴシック" charset="0"/>
              </a:defRPr>
            </a:lvl3pPr>
            <a:lvl4pPr marL="1600200" indent="-228600">
              <a:defRPr sz="2000">
                <a:solidFill>
                  <a:schemeClr val="tx1"/>
                </a:solidFill>
                <a:latin typeface="Tahoma" charset="0"/>
                <a:ea typeface="ＭＳ Ｐゴシック" charset="0"/>
              </a:defRPr>
            </a:lvl4pPr>
            <a:lvl5pPr marL="2057400" indent="-228600">
              <a:defRPr sz="2000">
                <a:solidFill>
                  <a:schemeClr val="tx1"/>
                </a:solidFill>
                <a:latin typeface="Tahoma" charset="0"/>
                <a:ea typeface="ＭＳ Ｐゴシック" charset="0"/>
              </a:defRPr>
            </a:lvl5pPr>
            <a:lvl6pPr marL="2514600" indent="-228600" eaLnBrk="0" fontAlgn="base" hangingPunct="0">
              <a:spcBef>
                <a:spcPct val="0"/>
              </a:spcBef>
              <a:spcAft>
                <a:spcPct val="0"/>
              </a:spcAft>
              <a:defRPr sz="2000">
                <a:solidFill>
                  <a:schemeClr val="tx1"/>
                </a:solidFill>
                <a:latin typeface="Tahoma" charset="0"/>
                <a:ea typeface="ＭＳ Ｐゴシック" charset="0"/>
              </a:defRPr>
            </a:lvl6pPr>
            <a:lvl7pPr marL="2971800" indent="-228600" eaLnBrk="0" fontAlgn="base" hangingPunct="0">
              <a:spcBef>
                <a:spcPct val="0"/>
              </a:spcBef>
              <a:spcAft>
                <a:spcPct val="0"/>
              </a:spcAft>
              <a:defRPr sz="2000">
                <a:solidFill>
                  <a:schemeClr val="tx1"/>
                </a:solidFill>
                <a:latin typeface="Tahoma" charset="0"/>
                <a:ea typeface="ＭＳ Ｐゴシック" charset="0"/>
              </a:defRPr>
            </a:lvl7pPr>
            <a:lvl8pPr marL="3429000" indent="-228600" eaLnBrk="0" fontAlgn="base" hangingPunct="0">
              <a:spcBef>
                <a:spcPct val="0"/>
              </a:spcBef>
              <a:spcAft>
                <a:spcPct val="0"/>
              </a:spcAft>
              <a:defRPr sz="2000">
                <a:solidFill>
                  <a:schemeClr val="tx1"/>
                </a:solidFill>
                <a:latin typeface="Tahoma" charset="0"/>
                <a:ea typeface="ＭＳ Ｐゴシック" charset="0"/>
              </a:defRPr>
            </a:lvl8pPr>
            <a:lvl9pPr marL="3886200" indent="-228600" eaLnBrk="0" fontAlgn="base" hangingPunct="0">
              <a:spcBef>
                <a:spcPct val="0"/>
              </a:spcBef>
              <a:spcAft>
                <a:spcPct val="0"/>
              </a:spcAft>
              <a:defRPr sz="2000">
                <a:solidFill>
                  <a:schemeClr val="tx1"/>
                </a:solidFill>
                <a:latin typeface="Tahoma" charset="0"/>
                <a:ea typeface="ＭＳ Ｐゴシック" charset="0"/>
              </a:defRPr>
            </a:lvl9pPr>
          </a:lstStyle>
          <a:p>
            <a:r>
              <a:rPr lang="en-US" dirty="0">
                <a:latin typeface="Cambria"/>
                <a:cs typeface="Cambria"/>
              </a:rPr>
              <a:t>The </a:t>
            </a:r>
            <a:r>
              <a:rPr lang="ja-JP" altLang="en-US" dirty="0">
                <a:latin typeface="Cambria"/>
                <a:cs typeface="Cambria"/>
              </a:rPr>
              <a:t>“</a:t>
            </a:r>
            <a:r>
              <a:rPr lang="en-US" dirty="0">
                <a:latin typeface="Cambria"/>
                <a:cs typeface="Cambria"/>
              </a:rPr>
              <a:t>4 +1 views</a:t>
            </a:r>
            <a:r>
              <a:rPr lang="ja-JP" altLang="en-US" dirty="0">
                <a:latin typeface="Cambria"/>
                <a:cs typeface="Cambria"/>
              </a:rPr>
              <a:t>”</a:t>
            </a:r>
            <a:r>
              <a:rPr lang="en-US" dirty="0">
                <a:latin typeface="Cambria"/>
                <a:cs typeface="Cambria"/>
              </a:rPr>
              <a:t> architecture, Fig. 1.13 [</a:t>
            </a:r>
            <a:r>
              <a:rPr lang="en-US" dirty="0" err="1">
                <a:latin typeface="Cambria"/>
                <a:cs typeface="Cambria"/>
              </a:rPr>
              <a:t>Arlow</a:t>
            </a:r>
            <a:r>
              <a:rPr lang="en-US" dirty="0">
                <a:latin typeface="Cambria"/>
                <a:cs typeface="Cambria"/>
              </a:rPr>
              <a:t> &amp; </a:t>
            </a:r>
            <a:r>
              <a:rPr lang="en-US" dirty="0" err="1">
                <a:latin typeface="Cambria"/>
                <a:cs typeface="Cambria"/>
              </a:rPr>
              <a:t>Neustadt</a:t>
            </a:r>
            <a:r>
              <a:rPr lang="en-US" dirty="0">
                <a:latin typeface="Cambria"/>
                <a:cs typeface="Cambria"/>
              </a:rPr>
              <a:t> 2005] </a:t>
            </a:r>
          </a:p>
        </p:txBody>
      </p:sp>
      <p:pic>
        <p:nvPicPr>
          <p:cNvPr id="25606" name="Picture 9" descr="1-13 001"/>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l="37500" t="15160" r="4167" b="4373"/>
          <a:stretch>
            <a:fillRect/>
          </a:stretch>
        </p:blipFill>
        <p:spPr>
          <a:xfrm>
            <a:off x="685800" y="1981200"/>
            <a:ext cx="7239000" cy="445928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481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architectural views</a:t>
            </a:r>
            <a:endParaRPr lang="en-US" dirty="0"/>
          </a:p>
        </p:txBody>
      </p:sp>
      <p:sp>
        <p:nvSpPr>
          <p:cNvPr id="3" name="Content Placeholder 2"/>
          <p:cNvSpPr>
            <a:spLocks noGrp="1"/>
          </p:cNvSpPr>
          <p:nvPr>
            <p:ph idx="1"/>
          </p:nvPr>
        </p:nvSpPr>
        <p:spPr/>
        <p:txBody>
          <a:bodyPr/>
          <a:lstStyle/>
          <a:p>
            <a:r>
              <a:rPr lang="en-US" dirty="0" smtClean="0"/>
              <a:t>Some people argue that the </a:t>
            </a:r>
            <a:r>
              <a:rPr lang="en-US" dirty="0" smtClean="0">
                <a:solidFill>
                  <a:srgbClr val="0000FF"/>
                </a:solidFill>
              </a:rPr>
              <a:t>Unified Modeling Language (UML)</a:t>
            </a:r>
            <a:r>
              <a:rPr lang="en-US" dirty="0" smtClean="0"/>
              <a:t> is an appropriate notation for describing and documenting system architectures</a:t>
            </a:r>
          </a:p>
          <a:p>
            <a:r>
              <a:rPr lang="en-US" dirty="0" err="1" smtClean="0"/>
              <a:t>Sommerville</a:t>
            </a:r>
            <a:r>
              <a:rPr lang="en-US" dirty="0" smtClean="0"/>
              <a:t> disagrees </a:t>
            </a:r>
            <a:r>
              <a:rPr lang="en-US" dirty="0" smtClean="0"/>
              <a:t>with this as </a:t>
            </a:r>
            <a:r>
              <a:rPr lang="en-US" dirty="0" smtClean="0"/>
              <a:t>he does </a:t>
            </a:r>
            <a:r>
              <a:rPr lang="en-US" dirty="0" smtClean="0"/>
              <a:t>not think that the UML includes abstractions appropriate for high-level system description</a:t>
            </a:r>
          </a:p>
          <a:p>
            <a:r>
              <a:rPr lang="en-US" dirty="0" smtClean="0">
                <a:solidFill>
                  <a:srgbClr val="0000FF"/>
                </a:solidFill>
              </a:rPr>
              <a:t>Architectural description languages </a:t>
            </a:r>
            <a:r>
              <a:rPr lang="en-US" dirty="0" smtClean="0"/>
              <a:t>(</a:t>
            </a:r>
            <a:r>
              <a:rPr lang="en-US" dirty="0" smtClean="0">
                <a:solidFill>
                  <a:srgbClr val="0000FF"/>
                </a:solidFill>
              </a:rPr>
              <a:t>ADLs</a:t>
            </a:r>
            <a:r>
              <a:rPr lang="en-US" dirty="0" smtClean="0"/>
              <a:t>) have been developed but are not widely </a:t>
            </a:r>
            <a:r>
              <a:rPr lang="en-US" dirty="0" smtClean="0"/>
              <a:t>used</a:t>
            </a:r>
            <a:endParaRPr lang="en-US"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21</a:t>
            </a:fld>
            <a:endParaRPr lang="en-US"/>
          </a:p>
        </p:txBody>
      </p:sp>
    </p:spTree>
    <p:extLst>
      <p:ext uri="{BB962C8B-B14F-4D97-AF65-F5344CB8AC3E}">
        <p14:creationId xmlns:p14="http://schemas.microsoft.com/office/powerpoint/2010/main" val="241184704"/>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patterns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22</a:t>
            </a:fld>
            <a:endParaRPr lang="en-US"/>
          </a:p>
        </p:txBody>
      </p:sp>
    </p:spTree>
    <p:extLst>
      <p:ext uri="{BB962C8B-B14F-4D97-AF65-F5344CB8AC3E}">
        <p14:creationId xmlns:p14="http://schemas.microsoft.com/office/powerpoint/2010/main" val="2437121426"/>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solidFill>
                  <a:srgbClr val="0000FF"/>
                </a:solidFill>
              </a:rPr>
              <a:t>Patterns</a:t>
            </a:r>
            <a:r>
              <a:rPr lang="en-US" dirty="0" smtClean="0"/>
              <a:t> </a:t>
            </a:r>
            <a:r>
              <a:rPr lang="en-US" dirty="0" smtClean="0">
                <a:solidFill>
                  <a:srgbClr val="FF0000"/>
                </a:solidFill>
              </a:rPr>
              <a:t>(styles)</a:t>
            </a:r>
            <a:r>
              <a:rPr lang="en-US" dirty="0" smtClean="0"/>
              <a:t> are </a:t>
            </a:r>
            <a:r>
              <a:rPr lang="en-US" dirty="0" smtClean="0"/>
              <a:t>a means of representing, sharing and reusing knowledge</a:t>
            </a:r>
          </a:p>
          <a:p>
            <a:r>
              <a:rPr lang="en-US" dirty="0" smtClean="0"/>
              <a:t>An </a:t>
            </a:r>
            <a:r>
              <a:rPr lang="en-US" dirty="0" smtClean="0">
                <a:solidFill>
                  <a:srgbClr val="0000FF"/>
                </a:solidFill>
              </a:rPr>
              <a:t>architectural pattern </a:t>
            </a:r>
            <a:r>
              <a:rPr lang="en-US" dirty="0" smtClean="0"/>
              <a:t>is a </a:t>
            </a:r>
            <a:r>
              <a:rPr lang="en-US" dirty="0" smtClean="0">
                <a:solidFill>
                  <a:srgbClr val="0000FF"/>
                </a:solidFill>
              </a:rPr>
              <a:t>stylized description of good design practice</a:t>
            </a:r>
            <a:r>
              <a:rPr lang="en-US" dirty="0" smtClean="0"/>
              <a:t>, which has been tried and tested in different environments</a:t>
            </a:r>
          </a:p>
          <a:p>
            <a:r>
              <a:rPr lang="en-US" dirty="0" smtClean="0"/>
              <a:t>Patterns should include information about when they are and when the are not useful</a:t>
            </a:r>
          </a:p>
          <a:p>
            <a:r>
              <a:rPr lang="en-US" dirty="0" smtClean="0"/>
              <a:t>Patterns may be represented using </a:t>
            </a:r>
            <a:r>
              <a:rPr lang="en-US" dirty="0" smtClean="0">
                <a:solidFill>
                  <a:srgbClr val="0000FF"/>
                </a:solidFill>
              </a:rPr>
              <a:t>tabular and graphical descriptions</a:t>
            </a:r>
          </a:p>
          <a:p>
            <a:pPr>
              <a:buNone/>
            </a:pP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solidFill>
                  <a:srgbClr val="0000FF"/>
                </a:solidFill>
              </a:rPr>
              <a:t>Model-View-Controller (MVC)</a:t>
            </a:r>
            <a:r>
              <a:rPr lang="en-US" dirty="0" smtClean="0"/>
              <a:t>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25</a:t>
            </a:fld>
            <a:endParaRPr lang="en-US"/>
          </a:p>
        </p:txBody>
      </p:sp>
      <p:pic>
        <p:nvPicPr>
          <p:cNvPr id="16386" name="Picture 2" descr="6"/>
          <p:cNvPicPr>
            <a:picLocks noChangeAspect="1" noChangeArrowheads="1"/>
          </p:cNvPicPr>
          <p:nvPr/>
        </p:nvPicPr>
        <p:blipFill>
          <a:blip r:embed="rId2"/>
          <a:srcRect t="-10443" b="-8620"/>
          <a:stretch>
            <a:fillRect/>
          </a:stretch>
        </p:blipFill>
        <p:spPr bwMode="auto">
          <a:xfrm>
            <a:off x="2063367" y="1952625"/>
            <a:ext cx="4819650" cy="37592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pic>
        <p:nvPicPr>
          <p:cNvPr id="17410" name="Picture 2" descr="6"/>
          <p:cNvPicPr>
            <a:picLocks noChangeAspect="1" noChangeArrowheads="1"/>
          </p:cNvPicPr>
          <p:nvPr/>
        </p:nvPicPr>
        <p:blipFill>
          <a:blip r:embed="rId2"/>
          <a:srcRect b="-8466"/>
          <a:stretch>
            <a:fillRect/>
          </a:stretch>
        </p:blipFill>
        <p:spPr bwMode="auto">
          <a:xfrm>
            <a:off x="2166591" y="1828800"/>
            <a:ext cx="4565650" cy="419417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solidFill>
                  <a:srgbClr val="0000FF"/>
                </a:solidFill>
              </a:rPr>
              <a:t>Layered architecture</a:t>
            </a:r>
            <a:endParaRPr lang="en-GB" dirty="0">
              <a:solidFill>
                <a:srgbClr val="0000FF"/>
              </a:solidFill>
            </a:endParaRPr>
          </a:p>
        </p:txBody>
      </p:sp>
      <p:sp>
        <p:nvSpPr>
          <p:cNvPr id="19459" name="Rectangle 3"/>
          <p:cNvSpPr>
            <a:spLocks noGrp="1" noChangeArrowheads="1"/>
          </p:cNvSpPr>
          <p:nvPr>
            <p:ph idx="1"/>
          </p:nvPr>
        </p:nvSpPr>
        <p:spPr>
          <a:noFill/>
          <a:ln/>
        </p:spPr>
        <p:txBody>
          <a:bodyPr lIns="90487" tIns="44450" rIns="90487" bIns="44450"/>
          <a:lstStyle/>
          <a:p>
            <a:r>
              <a:rPr lang="en-GB" sz="2400" dirty="0"/>
              <a:t>Used to model the </a:t>
            </a:r>
            <a:r>
              <a:rPr lang="en-GB" sz="2400" dirty="0">
                <a:solidFill>
                  <a:srgbClr val="0000FF"/>
                </a:solidFill>
              </a:rPr>
              <a:t>interfacing of </a:t>
            </a:r>
            <a:r>
              <a:rPr lang="en-GB" sz="2400" dirty="0" smtClean="0">
                <a:solidFill>
                  <a:srgbClr val="0000FF"/>
                </a:solidFill>
              </a:rPr>
              <a:t>sub-systems</a:t>
            </a:r>
            <a:endParaRPr lang="en-GB" sz="2400" dirty="0">
              <a:solidFill>
                <a:srgbClr val="0000FF"/>
              </a:solidFill>
            </a:endParaRPr>
          </a:p>
          <a:p>
            <a:r>
              <a:rPr lang="en-GB" sz="2400" dirty="0" smtClean="0"/>
              <a:t>Organizes </a:t>
            </a:r>
            <a:r>
              <a:rPr lang="en-GB" sz="2400" dirty="0"/>
              <a:t>the system into a set of </a:t>
            </a:r>
            <a:r>
              <a:rPr lang="en-GB" sz="2400" dirty="0">
                <a:solidFill>
                  <a:srgbClr val="0000FF"/>
                </a:solidFill>
              </a:rPr>
              <a:t>layers (or abstract machines) </a:t>
            </a:r>
            <a:r>
              <a:rPr lang="en-GB" sz="2400" dirty="0"/>
              <a:t>each of which provide a set of </a:t>
            </a:r>
            <a:r>
              <a:rPr lang="en-GB" sz="2400" dirty="0" smtClean="0"/>
              <a:t>services</a:t>
            </a:r>
            <a:endParaRPr lang="en-GB" sz="2400" dirty="0"/>
          </a:p>
          <a:p>
            <a:r>
              <a:rPr lang="en-GB" sz="2400" dirty="0"/>
              <a:t>Supports the incremental development of sub-systems in different layers. When a layer interface changes, only the adjacent layer is affected.</a:t>
            </a:r>
          </a:p>
          <a:p>
            <a:r>
              <a:rPr lang="en-GB" sz="2400" dirty="0"/>
              <a:t>However, </a:t>
            </a:r>
            <a:r>
              <a:rPr lang="en-GB" sz="2400" dirty="0" smtClean="0"/>
              <a:t>it is often </a:t>
            </a:r>
            <a:r>
              <a:rPr lang="en-GB" sz="2400" dirty="0"/>
              <a:t>artificial to structure systems in this way.</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024689" y="1621197"/>
          <a:ext cx="7190386" cy="4638040"/>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p:blipFill>
          <a:blip r:embed="rId2"/>
          <a:srcRect l="-16082" r="-16082"/>
          <a:stretch>
            <a:fillRect/>
          </a:stretch>
        </p:blipFill>
        <p:spPr>
          <a:xfrm>
            <a:off x="740945" y="1600200"/>
            <a:ext cx="7271456" cy="3999021"/>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smtClean="0"/>
              <a:t>Architectural design</a:t>
            </a:r>
            <a:endParaRPr lang="en-GB" dirty="0"/>
          </a:p>
        </p:txBody>
      </p:sp>
      <p:sp>
        <p:nvSpPr>
          <p:cNvPr id="44035" name="Rectangle 3"/>
          <p:cNvSpPr>
            <a:spLocks noGrp="1" noChangeArrowheads="1"/>
          </p:cNvSpPr>
          <p:nvPr>
            <p:ph idx="1"/>
          </p:nvPr>
        </p:nvSpPr>
        <p:spPr/>
        <p:txBody>
          <a:bodyPr/>
          <a:lstStyle/>
          <a:p>
            <a:r>
              <a:rPr lang="en-US" dirty="0">
                <a:solidFill>
                  <a:srgbClr val="0000FF"/>
                </a:solidFill>
              </a:rPr>
              <a:t>Architectural design </a:t>
            </a:r>
            <a:r>
              <a:rPr lang="en-US" dirty="0"/>
              <a:t>is concerned with understanding how a software system should be organized and </a:t>
            </a:r>
            <a:r>
              <a:rPr lang="en-US" dirty="0" smtClean="0"/>
              <a:t>how to design </a:t>
            </a:r>
            <a:r>
              <a:rPr lang="en-US" dirty="0"/>
              <a:t>the overall structure of that </a:t>
            </a:r>
            <a:r>
              <a:rPr lang="en-US" dirty="0" smtClean="0"/>
              <a:t>system</a:t>
            </a:r>
          </a:p>
          <a:p>
            <a:r>
              <a:rPr lang="en-US" dirty="0" smtClean="0"/>
              <a:t>Architectural </a:t>
            </a:r>
            <a:r>
              <a:rPr lang="en-US" dirty="0"/>
              <a:t>design is </a:t>
            </a:r>
            <a:r>
              <a:rPr lang="en-US" dirty="0" smtClean="0"/>
              <a:t>the </a:t>
            </a:r>
            <a:r>
              <a:rPr lang="en-US" dirty="0"/>
              <a:t>critical link between design and requirements engineering, as it identifies </a:t>
            </a:r>
            <a:r>
              <a:rPr lang="en-US" dirty="0">
                <a:solidFill>
                  <a:srgbClr val="0000FF"/>
                </a:solidFill>
              </a:rPr>
              <a:t>the main structural components </a:t>
            </a:r>
            <a:r>
              <a:rPr lang="en-US" dirty="0">
                <a:solidFill>
                  <a:schemeClr val="tx1"/>
                </a:solidFill>
              </a:rPr>
              <a:t>in a system and </a:t>
            </a:r>
            <a:r>
              <a:rPr lang="en-US" dirty="0">
                <a:solidFill>
                  <a:srgbClr val="0000FF"/>
                </a:solidFill>
              </a:rPr>
              <a:t>the relationships between </a:t>
            </a:r>
            <a:r>
              <a:rPr lang="en-US" dirty="0" smtClean="0">
                <a:solidFill>
                  <a:srgbClr val="0000FF"/>
                </a:solidFill>
              </a:rPr>
              <a:t>them </a:t>
            </a:r>
          </a:p>
          <a:p>
            <a:r>
              <a:rPr lang="en-US" dirty="0" smtClean="0"/>
              <a:t>The </a:t>
            </a:r>
            <a:r>
              <a:rPr lang="en-US" dirty="0"/>
              <a:t>output of the architectural design process is an </a:t>
            </a:r>
            <a:r>
              <a:rPr lang="en-US" dirty="0">
                <a:solidFill>
                  <a:srgbClr val="0000FF"/>
                </a:solidFill>
              </a:rPr>
              <a:t>architectural model </a:t>
            </a:r>
            <a:r>
              <a:rPr lang="en-US" dirty="0"/>
              <a:t>that describes how the system is organized as a set of communicating </a:t>
            </a:r>
            <a:r>
              <a:rPr lang="en-US" dirty="0" smtClean="0"/>
              <a:t>components </a:t>
            </a:r>
            <a:endParaRPr lang="en-GB" dirty="0"/>
          </a:p>
          <a:p>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iLearn system</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30</a:t>
            </a:fld>
            <a:endParaRPr lang="en-US"/>
          </a:p>
        </p:txBody>
      </p:sp>
      <p:pic>
        <p:nvPicPr>
          <p:cNvPr id="7" name="Picture 6" descr="6.9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036" y="1585960"/>
            <a:ext cx="5781175" cy="4810291"/>
          </a:xfrm>
          <a:prstGeom prst="rect">
            <a:avLst/>
          </a:prstGeom>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solidFill>
                  <a:srgbClr val="0000FF"/>
                </a:solidFill>
              </a:rPr>
              <a:t>Repository architecture</a:t>
            </a:r>
            <a:endParaRPr lang="en-GB" dirty="0">
              <a:solidFill>
                <a:srgbClr val="0000FF"/>
              </a:solidFill>
            </a:endParaRPr>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a:t>
            </a:r>
            <a:r>
              <a:rPr lang="en-GB" dirty="0">
                <a:solidFill>
                  <a:srgbClr val="0000FF"/>
                </a:solidFill>
              </a:rPr>
              <a:t>central database or repository </a:t>
            </a:r>
            <a:r>
              <a:rPr lang="en-GB" dirty="0"/>
              <a:t>and may be accessed by all sub-systems;</a:t>
            </a:r>
          </a:p>
          <a:p>
            <a:pPr lvl="1">
              <a:lnSpc>
                <a:spcPct val="90000"/>
              </a:lnSpc>
            </a:pPr>
            <a:r>
              <a:rPr lang="en-GB" dirty="0">
                <a:solidFill>
                  <a:srgbClr val="0000FF"/>
                </a:solidFill>
              </a:rPr>
              <a:t>Each sub-system maintains its own database </a:t>
            </a:r>
            <a:r>
              <a:rPr lang="en-GB" dirty="0"/>
              <a:t>and passes data explicitly to other sub-systems.</a:t>
            </a:r>
          </a:p>
          <a:p>
            <a:pPr>
              <a:lnSpc>
                <a:spcPct val="90000"/>
              </a:lnSpc>
            </a:pPr>
            <a:r>
              <a:rPr lang="en-GB" dirty="0"/>
              <a:t>When large amounts of data are to be shared, the repository model of sharing is most commonly </a:t>
            </a:r>
            <a:r>
              <a:rPr lang="en-GB" dirty="0" smtClean="0"/>
              <a:t>used as  this is an efficient data sharing mechanism</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60"/>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p:blipFill>
          <a:blip r:embed="rId2"/>
          <a:srcRect t="-12287" b="-12287"/>
          <a:stretch>
            <a:fillRect/>
          </a:stretch>
        </p:blipFill>
        <p:spPr>
          <a:xfrm>
            <a:off x="754456" y="1600200"/>
            <a:ext cx="7244433" cy="398415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33</a:t>
            </a:fld>
            <a:endParaRPr lang="en-US"/>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solidFill>
                  <a:srgbClr val="0000FF"/>
                </a:solidFill>
              </a:rPr>
              <a:t>Client-server</a:t>
            </a:r>
            <a:r>
              <a:rPr lang="en-GB" dirty="0" smtClean="0">
                <a:solidFill>
                  <a:srgbClr val="0000FF"/>
                </a:solidFill>
              </a:rPr>
              <a:t> architecture</a:t>
            </a:r>
            <a:endParaRPr lang="en-GB" dirty="0">
              <a:solidFill>
                <a:srgbClr val="0000FF"/>
              </a:solidFill>
            </a:endParaRPr>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solidFill>
                  <a:srgbClr val="0000FF"/>
                </a:solidFill>
              </a:rPr>
              <a:t>Distributed system model </a:t>
            </a:r>
            <a:r>
              <a:rPr lang="en-GB" dirty="0"/>
              <a:t>which shows how data and processing is distributed across a range of </a:t>
            </a:r>
            <a:r>
              <a:rPr lang="en-GB" dirty="0" smtClean="0"/>
              <a:t>components</a:t>
            </a:r>
          </a:p>
          <a:p>
            <a:pPr lvl="1">
              <a:lnSpc>
                <a:spcPct val="90000"/>
              </a:lnSpc>
            </a:pPr>
            <a:r>
              <a:rPr lang="en-GB" dirty="0" smtClean="0"/>
              <a:t>Can be implemented on a single computer</a:t>
            </a:r>
          </a:p>
          <a:p>
            <a:pPr>
              <a:lnSpc>
                <a:spcPct val="90000"/>
              </a:lnSpc>
            </a:pPr>
            <a:r>
              <a:rPr lang="en-GB" dirty="0"/>
              <a:t>Set of </a:t>
            </a:r>
            <a:r>
              <a:rPr lang="en-GB" dirty="0">
                <a:solidFill>
                  <a:srgbClr val="0000FF"/>
                </a:solidFill>
              </a:rPr>
              <a:t>stand-alone servers </a:t>
            </a:r>
            <a:r>
              <a:rPr lang="en-GB" dirty="0"/>
              <a:t>which provide specific services such as printing, data management, etc.</a:t>
            </a:r>
          </a:p>
          <a:p>
            <a:pPr>
              <a:lnSpc>
                <a:spcPct val="90000"/>
              </a:lnSpc>
            </a:pPr>
            <a:r>
              <a:rPr lang="en-GB" dirty="0"/>
              <a:t>Set of </a:t>
            </a:r>
            <a:r>
              <a:rPr lang="en-GB" dirty="0">
                <a:solidFill>
                  <a:srgbClr val="0000FF"/>
                </a:solidFill>
              </a:rPr>
              <a:t>clients</a:t>
            </a:r>
            <a:r>
              <a:rPr lang="en-GB" dirty="0"/>
              <a:t> which call on these </a:t>
            </a:r>
            <a:r>
              <a:rPr lang="en-GB" dirty="0" smtClean="0"/>
              <a:t>services</a:t>
            </a:r>
            <a:endParaRPr lang="en-GB" dirty="0"/>
          </a:p>
          <a:p>
            <a:pPr>
              <a:lnSpc>
                <a:spcPct val="90000"/>
              </a:lnSpc>
            </a:pPr>
            <a:r>
              <a:rPr lang="en-GB" dirty="0">
                <a:solidFill>
                  <a:srgbClr val="0000FF"/>
                </a:solidFill>
              </a:rPr>
              <a:t>Network </a:t>
            </a:r>
            <a:r>
              <a:rPr lang="en-GB" dirty="0"/>
              <a:t>which allows clients to access </a:t>
            </a:r>
            <a:r>
              <a:rPr lang="en-GB" dirty="0" smtClean="0"/>
              <a:t>servers</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p:blipFill>
          <a:blip r:embed="rId2"/>
          <a:srcRect l="-1062" r="-1062"/>
          <a:stretch>
            <a:fillRect/>
          </a:stretch>
        </p:blipFill>
        <p:spPr>
          <a:xfrm>
            <a:off x="822014" y="1775831"/>
            <a:ext cx="7203898" cy="3961866"/>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36</a:t>
            </a:fld>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solidFill>
                  <a:srgbClr val="0000FF"/>
                </a:solidFill>
              </a:rPr>
              <a:t>Pipe and filter architecture</a:t>
            </a:r>
            <a:endParaRPr lang="en-GB" dirty="0">
              <a:solidFill>
                <a:srgbClr val="0000FF"/>
              </a:solidFill>
            </a:endParaRPr>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dirty="0">
                <a:solidFill>
                  <a:srgbClr val="0000FF"/>
                </a:solidFill>
              </a:rPr>
              <a:t>Functional transformations</a:t>
            </a:r>
            <a:r>
              <a:rPr lang="en-GB" dirty="0"/>
              <a:t> process their inputs to produce </a:t>
            </a:r>
            <a:r>
              <a:rPr lang="en-GB" dirty="0" smtClean="0"/>
              <a:t>outputs</a:t>
            </a:r>
            <a:endParaRPr lang="en-GB" dirty="0"/>
          </a:p>
          <a:p>
            <a:pPr>
              <a:lnSpc>
                <a:spcPct val="90000"/>
              </a:lnSpc>
            </a:pPr>
            <a:r>
              <a:rPr lang="en-GB" dirty="0"/>
              <a:t>May be referred to as a </a:t>
            </a:r>
            <a:r>
              <a:rPr lang="en-GB" dirty="0">
                <a:solidFill>
                  <a:srgbClr val="0000FF"/>
                </a:solidFill>
              </a:rPr>
              <a:t>pipe and filter model </a:t>
            </a:r>
            <a:r>
              <a:rPr lang="en-GB" dirty="0"/>
              <a:t>(as in UNIX shell</a:t>
            </a:r>
            <a:r>
              <a:rPr lang="en-GB" dirty="0" smtClean="0"/>
              <a:t>)</a:t>
            </a:r>
            <a:endParaRPr lang="en-GB" dirty="0"/>
          </a:p>
          <a:p>
            <a:pPr>
              <a:lnSpc>
                <a:spcPct val="90000"/>
              </a:lnSpc>
            </a:pPr>
            <a:r>
              <a:rPr lang="en-GB" dirty="0"/>
              <a:t>Variants of this approach are very common. When transformations are sequential, this is a </a:t>
            </a:r>
            <a:r>
              <a:rPr lang="en-GB" dirty="0">
                <a:solidFill>
                  <a:srgbClr val="0000FF"/>
                </a:solidFill>
              </a:rPr>
              <a:t>batch sequential model </a:t>
            </a:r>
            <a:r>
              <a:rPr lang="en-GB" dirty="0"/>
              <a:t>which is extensively used in data processing </a:t>
            </a:r>
            <a:r>
              <a:rPr lang="en-GB" dirty="0" smtClean="0"/>
              <a:t>systems</a:t>
            </a:r>
            <a:endParaRPr lang="en-GB" dirty="0"/>
          </a:p>
          <a:p>
            <a:pPr>
              <a:lnSpc>
                <a:spcPct val="90000"/>
              </a:lnSpc>
            </a:pPr>
            <a:r>
              <a:rPr lang="en-GB" dirty="0"/>
              <a:t>Not really suitable for interactive </a:t>
            </a:r>
            <a:r>
              <a:rPr lang="en-GB" dirty="0" smtClean="0"/>
              <a:t>systems</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37</a:t>
            </a:fld>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38</a:t>
            </a:fld>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 used in a payments system</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39</a:t>
            </a:fld>
            <a:endParaRPr lang="en-US"/>
          </a:p>
        </p:txBody>
      </p:sp>
      <p:pic>
        <p:nvPicPr>
          <p:cNvPr id="7" name="Content Placeholder 3" descr="6.13 InvoiceProc.eps"/>
          <p:cNvPicPr>
            <a:picLocks noGrp="1" noChangeAspect="1"/>
          </p:cNvPicPr>
          <p:nvPr/>
        </p:nvPicPr>
        <p:blipFill>
          <a:blip r:embed="rId2">
            <a:extLst>
              <a:ext uri="{28A0092B-C50C-407E-A947-70E740481C1C}">
                <a14:useLocalDpi xmlns:a14="http://schemas.microsoft.com/office/drawing/2010/main" val="0"/>
              </a:ext>
            </a:extLst>
          </a:blip>
          <a:srcRect t="-46243" b="-46243"/>
          <a:stretch>
            <a:fillRect/>
          </a:stretch>
        </p:blipFill>
        <p:spPr bwMode="auto">
          <a:xfrm>
            <a:off x="457200" y="1320006"/>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Agility and architecture</a:t>
            </a:r>
            <a:endParaRPr lang="en-US" dirty="0"/>
          </a:p>
        </p:txBody>
      </p:sp>
      <p:sp>
        <p:nvSpPr>
          <p:cNvPr id="3" name="Content Placeholder 2"/>
          <p:cNvSpPr>
            <a:spLocks noGrp="1"/>
          </p:cNvSpPr>
          <p:nvPr>
            <p:ph idx="1"/>
          </p:nvPr>
        </p:nvSpPr>
        <p:spPr/>
        <p:txBody>
          <a:bodyPr/>
          <a:lstStyle/>
          <a:p>
            <a:r>
              <a:rPr lang="en-US" dirty="0" smtClean="0"/>
              <a:t>It is generally accepted that an early stage of agile processes is to design an </a:t>
            </a:r>
            <a:r>
              <a:rPr lang="en-US" dirty="0" smtClean="0">
                <a:solidFill>
                  <a:srgbClr val="0000FF"/>
                </a:solidFill>
              </a:rPr>
              <a:t>overall systems architecture</a:t>
            </a:r>
          </a:p>
          <a:p>
            <a:r>
              <a:rPr lang="en-US" dirty="0" smtClean="0"/>
              <a:t>Refactoring the system architecture is usually expensive because it affects so many components in the system</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a:t>
            </a:fld>
            <a:endParaRPr lang="en-US"/>
          </a:p>
        </p:txBody>
      </p:sp>
    </p:spTree>
    <p:extLst>
      <p:ext uri="{BB962C8B-B14F-4D97-AF65-F5344CB8AC3E}">
        <p14:creationId xmlns:p14="http://schemas.microsoft.com/office/powerpoint/2010/main" val="2417976477"/>
      </p:ext>
    </p:extLst>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6744"/>
            <a:ext cx="8229600" cy="1143000"/>
          </a:xfrm>
        </p:spPr>
        <p:txBody>
          <a:bodyPr/>
          <a:lstStyle/>
          <a:p>
            <a:pPr algn="ctr"/>
            <a:r>
              <a:rPr lang="en-US" dirty="0" smtClean="0"/>
              <a:t>Application architectures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40</a:t>
            </a:fld>
            <a:endParaRPr lang="en-US"/>
          </a:p>
        </p:txBody>
      </p:sp>
    </p:spTree>
    <p:extLst>
      <p:ext uri="{BB962C8B-B14F-4D97-AF65-F5344CB8AC3E}">
        <p14:creationId xmlns:p14="http://schemas.microsoft.com/office/powerpoint/2010/main" val="1230688648"/>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idx="1"/>
          </p:nvPr>
        </p:nvSpPr>
        <p:spPr/>
        <p:txBody>
          <a:bodyPr lIns="91797" tIns="45898" rIns="91797" bIns="45898"/>
          <a:lstStyle/>
          <a:p>
            <a:r>
              <a:rPr lang="en-US" dirty="0">
                <a:solidFill>
                  <a:srgbClr val="0000FF"/>
                </a:solidFill>
              </a:rPr>
              <a:t>Information systems </a:t>
            </a:r>
            <a:r>
              <a:rPr lang="en-US" dirty="0"/>
              <a:t>have a generic architecture that can be </a:t>
            </a:r>
            <a:r>
              <a:rPr lang="en-US" dirty="0" smtClean="0"/>
              <a:t>organized </a:t>
            </a:r>
            <a:r>
              <a:rPr lang="en-US" dirty="0"/>
              <a:t>as a </a:t>
            </a:r>
            <a:r>
              <a:rPr lang="en-US" dirty="0">
                <a:solidFill>
                  <a:srgbClr val="0000FF"/>
                </a:solidFill>
              </a:rPr>
              <a:t>layered </a:t>
            </a:r>
            <a:r>
              <a:rPr lang="en-US" dirty="0" smtClean="0">
                <a:solidFill>
                  <a:srgbClr val="0000FF"/>
                </a:solidFill>
              </a:rPr>
              <a:t>architecture</a:t>
            </a:r>
          </a:p>
          <a:p>
            <a:r>
              <a:rPr lang="en-US" dirty="0" smtClean="0"/>
              <a:t>These are transaction-based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41</a:t>
            </a:fld>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p:blipFill>
          <a:blip r:embed="rId2"/>
          <a:srcRect l="-15661" r="-15661"/>
          <a:stretch>
            <a:fillRect/>
          </a:stretch>
        </p:blipFill>
        <p:spPr>
          <a:xfrm>
            <a:off x="727433" y="1600201"/>
            <a:ext cx="7325503" cy="4028744"/>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a:t>
            </a:r>
            <a:r>
              <a:rPr lang="en-GB" dirty="0" err="1" smtClean="0"/>
              <a:t>Mentcare</a:t>
            </a:r>
            <a:r>
              <a:rPr lang="en-GB" dirty="0" smtClean="0"/>
              <a:t> system</a:t>
            </a:r>
            <a:endParaRPr lang="en-US" dirty="0"/>
          </a:p>
        </p:txBody>
      </p:sp>
      <p:pic>
        <p:nvPicPr>
          <p:cNvPr id="5" name="Content Placeholder 4" descr="6.17 MHC-PMSArch.eps"/>
          <p:cNvPicPr>
            <a:picLocks noGrp="1" noChangeAspect="1"/>
          </p:cNvPicPr>
          <p:nvPr>
            <p:ph idx="1"/>
          </p:nvPr>
        </p:nvPicPr>
        <p:blipFill>
          <a:blip r:embed="rId2"/>
          <a:srcRect l="-14940" r="-14940"/>
          <a:stretch>
            <a:fillRect/>
          </a:stretch>
        </p:blipFill>
        <p:spPr>
          <a:xfrm>
            <a:off x="794991" y="1600200"/>
            <a:ext cx="7137553" cy="392537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a:t>
            </a:r>
            <a:r>
              <a:rPr lang="en-US" dirty="0" smtClean="0">
                <a:solidFill>
                  <a:srgbClr val="0000FF"/>
                </a:solidFill>
              </a:rPr>
              <a:t>software architecture </a:t>
            </a:r>
            <a:r>
              <a:rPr lang="en-US" dirty="0" smtClean="0"/>
              <a:t>is a description of how a software system is organized </a:t>
            </a:r>
            <a:endParaRPr lang="en-GB" dirty="0" smtClean="0"/>
          </a:p>
          <a:p>
            <a:r>
              <a:rPr lang="en-US" dirty="0" smtClean="0">
                <a:solidFill>
                  <a:srgbClr val="0000FF"/>
                </a:solidFill>
              </a:rPr>
              <a:t>Architectural design decisions</a:t>
            </a:r>
            <a:r>
              <a:rPr lang="en-US" dirty="0" smtClean="0"/>
              <a:t> include decisions on the type of application, the distribution of the system, the architectural styles to be used</a:t>
            </a:r>
            <a:endParaRPr lang="en-GB" dirty="0" smtClean="0"/>
          </a:p>
          <a:p>
            <a:r>
              <a:rPr lang="en-US" dirty="0" smtClean="0"/>
              <a:t>Architectures may be documented from several different </a:t>
            </a:r>
            <a:r>
              <a:rPr lang="en-US" dirty="0" smtClean="0">
                <a:solidFill>
                  <a:srgbClr val="0000FF"/>
                </a:solidFill>
              </a:rPr>
              <a:t>perspectives or views </a:t>
            </a:r>
            <a:r>
              <a:rPr lang="en-US" dirty="0" smtClean="0"/>
              <a:t>such as a conceptual view, a logical view, a process view, and a development view</a:t>
            </a:r>
            <a:endParaRPr lang="en-GB" dirty="0" smtClean="0"/>
          </a:p>
          <a:p>
            <a:r>
              <a:rPr lang="en-US" dirty="0" smtClean="0">
                <a:solidFill>
                  <a:srgbClr val="0000FF"/>
                </a:solidFill>
              </a:rPr>
              <a:t>Architectural patterns (styles)</a:t>
            </a:r>
            <a:r>
              <a:rPr lang="en-US" dirty="0" smtClean="0"/>
              <a:t>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44</a:t>
            </a:fld>
            <a:endParaRPr lang="en-US"/>
          </a:p>
        </p:txBody>
      </p:sp>
    </p:spTree>
    <p:extLst>
      <p:ext uri="{BB962C8B-B14F-4D97-AF65-F5344CB8AC3E}">
        <p14:creationId xmlns:p14="http://schemas.microsoft.com/office/powerpoint/2010/main" val="3426720306"/>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pic>
        <p:nvPicPr>
          <p:cNvPr id="26626" name="Picture 2" descr="6"/>
          <p:cNvPicPr>
            <a:picLocks noChangeAspect="1" noChangeArrowheads="1"/>
          </p:cNvPicPr>
          <p:nvPr/>
        </p:nvPicPr>
        <p:blipFill>
          <a:blip r:embed="rId2"/>
          <a:srcRect b="-8765"/>
          <a:stretch>
            <a:fillRect/>
          </a:stretch>
        </p:blipFill>
        <p:spPr bwMode="auto">
          <a:xfrm>
            <a:off x="1870880" y="1667100"/>
            <a:ext cx="5214383" cy="505437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0000FF"/>
                </a:solidFill>
              </a:rPr>
              <a:t>Architecture in the small </a:t>
            </a:r>
            <a:r>
              <a:rPr lang="en-US" dirty="0" smtClean="0">
                <a:solidFill>
                  <a:srgbClr val="000000"/>
                </a:solidFill>
              </a:rPr>
              <a:t>is concerned with the architecture of individual programs. At this level, we are concerned with the way that an individual program is decomposed into components.  </a:t>
            </a:r>
            <a:endParaRPr lang="en-GB" dirty="0" smtClean="0">
              <a:solidFill>
                <a:srgbClr val="000000"/>
              </a:solidFill>
            </a:endParaRPr>
          </a:p>
          <a:p>
            <a:r>
              <a:rPr lang="en-US" dirty="0" smtClean="0">
                <a:solidFill>
                  <a:srgbClr val="0000FF"/>
                </a:solidFill>
              </a:rPr>
              <a:t>Architecture in the large </a:t>
            </a:r>
            <a:r>
              <a:rPr lang="en-US" dirty="0" smtClean="0">
                <a:solidFill>
                  <a:srgbClr val="000000"/>
                </a:solidFill>
              </a:rPr>
              <a:t>is concerned with the architecture of complex enterprise systems that include other systems, programs, and program components. These enterprise systems are distributed over different computers, which may be owned and managed by different companies.  </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solidFill>
                  <a:srgbClr val="0000FF"/>
                </a:solidFill>
              </a:rPr>
              <a:t>Stakeholder communication</a:t>
            </a:r>
          </a:p>
          <a:p>
            <a:pPr lvl="1">
              <a:lnSpc>
                <a:spcPct val="90000"/>
              </a:lnSpc>
            </a:pPr>
            <a:r>
              <a:rPr lang="en-GB" dirty="0"/>
              <a:t>Architecture may be used as a focus of discussion by system </a:t>
            </a:r>
            <a:r>
              <a:rPr lang="en-GB" dirty="0" smtClean="0"/>
              <a:t>stakeholders</a:t>
            </a:r>
            <a:endParaRPr lang="en-GB" dirty="0"/>
          </a:p>
          <a:p>
            <a:pPr>
              <a:lnSpc>
                <a:spcPct val="90000"/>
              </a:lnSpc>
            </a:pPr>
            <a:r>
              <a:rPr lang="en-GB" dirty="0">
                <a:solidFill>
                  <a:srgbClr val="0000FF"/>
                </a:solidFill>
              </a:rPr>
              <a:t>System analysis</a:t>
            </a:r>
          </a:p>
          <a:p>
            <a:pPr lvl="1">
              <a:lnSpc>
                <a:spcPct val="90000"/>
              </a:lnSpc>
            </a:pPr>
            <a:r>
              <a:rPr lang="en-GB" dirty="0"/>
              <a:t>Means that analysis of whether the system can meet its non-functional requirements is possible.</a:t>
            </a:r>
          </a:p>
          <a:p>
            <a:pPr>
              <a:lnSpc>
                <a:spcPct val="90000"/>
              </a:lnSpc>
            </a:pPr>
            <a:r>
              <a:rPr lang="en-GB" dirty="0">
                <a:solidFill>
                  <a:srgbClr val="0000FF"/>
                </a:solidFill>
              </a:rPr>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dirty="0" smtClean="0"/>
              <a:t>Simple, informal </a:t>
            </a:r>
            <a:r>
              <a:rPr lang="en-US" dirty="0" smtClean="0">
                <a:solidFill>
                  <a:srgbClr val="0000FF"/>
                </a:solidFill>
              </a:rPr>
              <a:t>block diagrams </a:t>
            </a:r>
            <a:r>
              <a:rPr lang="en-US" dirty="0" smtClean="0"/>
              <a:t>showing entities and relationships are the most frequently used method for documenting software architectures</a:t>
            </a:r>
          </a:p>
          <a:p>
            <a:r>
              <a:rPr lang="en-US" dirty="0" smtClean="0"/>
              <a:t>Very </a:t>
            </a:r>
            <a:r>
              <a:rPr lang="en-US" dirty="0"/>
              <a:t>abstract - they do not show the nature of component relationships nor the externally visible properties of the sub-systems</a:t>
            </a:r>
          </a:p>
          <a:p>
            <a:r>
              <a:rPr lang="en-US" dirty="0"/>
              <a:t>However, useful for communication with stakeholders and for project planning</a:t>
            </a:r>
          </a:p>
          <a:p>
            <a:endParaRPr lang="en-US" dirty="0" smtClean="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of architectural models</a:t>
            </a:r>
            <a:endParaRPr lang="en-US" dirty="0"/>
          </a:p>
        </p:txBody>
      </p:sp>
      <p:sp>
        <p:nvSpPr>
          <p:cNvPr id="3" name="Content Placeholder 2"/>
          <p:cNvSpPr>
            <a:spLocks noGrp="1"/>
          </p:cNvSpPr>
          <p:nvPr>
            <p:ph idx="1"/>
          </p:nvPr>
        </p:nvSpPr>
        <p:spPr/>
        <p:txBody>
          <a:bodyPr/>
          <a:lstStyle/>
          <a:p>
            <a:r>
              <a:rPr lang="en-US" dirty="0" smtClean="0"/>
              <a:t>As a way of </a:t>
            </a:r>
            <a:r>
              <a:rPr lang="en-US" dirty="0" smtClean="0">
                <a:solidFill>
                  <a:srgbClr val="0000FF"/>
                </a:solidFill>
              </a:rPr>
              <a:t>facilitating discussion </a:t>
            </a:r>
            <a:r>
              <a:rPr lang="en-US" dirty="0" smtClean="0"/>
              <a:t>about the system design </a:t>
            </a:r>
          </a:p>
          <a:p>
            <a:pPr lvl="1"/>
            <a:r>
              <a:rPr lang="en-US" dirty="0" smtClean="0"/>
              <a:t>A high-level architectural view of a system is useful for communication with system stakeholders and project planning because it is not cluttered with detail. Stakeholders can relate to it and understand an abstract view of the system. They can then discuss the system as a whole without being confused by detail. </a:t>
            </a:r>
            <a:endParaRPr lang="en-GB" dirty="0" smtClean="0"/>
          </a:p>
          <a:p>
            <a:r>
              <a:rPr lang="en-US" dirty="0" smtClean="0"/>
              <a:t>As a way of </a:t>
            </a:r>
            <a:r>
              <a:rPr lang="en-US" dirty="0" smtClean="0">
                <a:solidFill>
                  <a:srgbClr val="0000FF"/>
                </a:solidFill>
              </a:rPr>
              <a:t>documenting an architecture </a:t>
            </a:r>
            <a:r>
              <a:rPr lang="en-US" dirty="0" smtClean="0"/>
              <a:t>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5973</TotalTime>
  <Words>2768</Words>
  <Application>Microsoft Office PowerPoint</Application>
  <PresentationFormat>On-screen Show (4:3)</PresentationFormat>
  <Paragraphs>289</Paragraphs>
  <Slides>44</Slides>
  <Notes>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SE10 slides</vt:lpstr>
      <vt:lpstr>Chapter 6 – Architectural Design</vt:lpstr>
      <vt:lpstr>Topics covered</vt:lpstr>
      <vt:lpstr>Architectural design</vt:lpstr>
      <vt:lpstr>Agility and architecture</vt:lpstr>
      <vt:lpstr>The architecture of a packing robot control system</vt:lpstr>
      <vt:lpstr>Architectural abstraction</vt:lpstr>
      <vt:lpstr>Advantages of explicit architecture</vt:lpstr>
      <vt:lpstr>Architectural representations</vt:lpstr>
      <vt:lpstr>Use of architectural models</vt:lpstr>
      <vt:lpstr>Architectural design decisions</vt:lpstr>
      <vt:lpstr>Architectural design decisions</vt:lpstr>
      <vt:lpstr>Architectural design decisions</vt:lpstr>
      <vt:lpstr>Architecture reuse</vt:lpstr>
      <vt:lpstr>Architecture and system characteristics</vt:lpstr>
      <vt:lpstr>Architectural views</vt:lpstr>
      <vt:lpstr>Architectural views</vt:lpstr>
      <vt:lpstr>Architectural views</vt:lpstr>
      <vt:lpstr>4 + 1 view model of software architecture</vt:lpstr>
      <vt:lpstr>Architecture [Arlow and Neustadt, 2005]</vt:lpstr>
      <vt:lpstr>Architecture [Arlow and Neustadt, 2005] </vt:lpstr>
      <vt:lpstr>Representing architectural views</vt:lpstr>
      <vt:lpstr>Architectural patterns</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iLearn system </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used in a payments system </vt:lpstr>
      <vt:lpstr>Application architectures</vt:lpstr>
      <vt:lpstr>Information systems architecture</vt:lpstr>
      <vt:lpstr>Layered information system architecture </vt:lpstr>
      <vt:lpstr>The architecture of the Mentcare system</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 </cp:lastModifiedBy>
  <cp:revision>32</cp:revision>
  <dcterms:created xsi:type="dcterms:W3CDTF">2010-01-18T20:35:25Z</dcterms:created>
  <dcterms:modified xsi:type="dcterms:W3CDTF">2017-09-28T17:08:30Z</dcterms:modified>
</cp:coreProperties>
</file>