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3" r:id="rId3"/>
    <p:sldId id="344" r:id="rId4"/>
    <p:sldId id="345" r:id="rId5"/>
    <p:sldId id="346" r:id="rId6"/>
    <p:sldId id="347" r:id="rId7"/>
    <p:sldId id="359" r:id="rId8"/>
    <p:sldId id="348" r:id="rId9"/>
    <p:sldId id="349" r:id="rId10"/>
    <p:sldId id="350" r:id="rId11"/>
    <p:sldId id="358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CC99"/>
    <a:srgbClr val="D60093"/>
    <a:srgbClr val="6600CC"/>
    <a:srgbClr val="9933FF"/>
    <a:srgbClr val="009999"/>
    <a:srgbClr val="FF6600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8" autoAdjust="0"/>
  </p:normalViewPr>
  <p:slideViewPr>
    <p:cSldViewPr>
      <p:cViewPr>
        <p:scale>
          <a:sx n="100" d="100"/>
          <a:sy n="100" d="100"/>
        </p:scale>
        <p:origin x="-83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2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2/16/2010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426/CPE 426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E393C091-0A43-4B7D-A77D-60D47547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DA1D97-953D-4946-9152-D3224315A717}" type="datetimeFigureOut">
              <a:rPr lang="en-US"/>
              <a:pPr>
                <a:defRPr/>
              </a:pPr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2EAC7A-A98A-406A-99EF-8B3A799DA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7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C473F2-2C84-467F-9B63-04F98ACD9477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613BB2-5F57-40AB-8F25-8C2CFA420461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0CA5D9-E564-4E59-AA60-C05F87553106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63C183-CB67-44ED-8368-79C58469DBE0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F8797-FB43-49B8-947E-29A8FC488AE0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4E61CE-CD90-4525-86EB-EA62F4E6212C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4A19CE-EA03-444E-9323-8819582B5C81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90BB56-5B9B-4325-9598-FBD8E6F4C3DA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DC7DD6-71B2-4710-9419-1ACB4942AE43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03BEC9-EB9D-4320-A199-818C7A9AFF8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03BEC9-EB9D-4320-A199-818C7A9AFF8B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89456D-75B1-469F-983E-19780288F6F0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262B6D-829A-437B-BCEE-CAAB57F378BA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96954F-C9B7-4E51-B878-A0BFA46B4A9D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05C167-03E8-4AF7-8D01-0FF508C7E3E8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64E525-9D8C-4FDD-9ADC-99869DD0BBBD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5CF0E2-733B-45F0-AB48-BCAC95E2099D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5CF0E2-733B-45F0-AB48-BCAC95E2099D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DD4A8D-09B6-4AFD-AADA-5A40B7B1F9F8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084009-E34B-4B7C-AC16-D852C186089A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288267-9D5E-4F73-B4AB-CAFF9F484FA4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2E36DA-561C-4FFA-9ADA-AE238B988CEC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F1B7CB-F879-4C11-8514-DA60999BEFE9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641290-C3BA-412E-A06D-2072EDB86D20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F64589-C04C-488C-AD9B-04429D2B117E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5BB0A6-D472-4AB4-AC15-78961FE8A374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F64589-C04C-488C-AD9B-04429D2B117E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9250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613BB2-5F57-40AB-8F25-8C2CFA420461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1AD3D0-0035-4FA3-A986-E7D078FC443E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8129F-CA75-4AEA-B9C2-FC1C63A6FBD3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8129F-CA75-4AEA-B9C2-FC1C63A6FBD3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589B8B-328E-43C5-8CE8-BA6CB65B49E0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874E9D-9A3D-4B38-BB80-FF115BE145E5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A6F2F3-097F-421E-B36A-73CA0C0BD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4C8C-257E-476A-A454-0ACBC4887AD5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F675FFBD-B04A-43AF-A996-3B784E94DB33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99"/>
                </a:solidFill>
                <a:latin typeface="Futura"/>
              </a:rPr>
              <a:t>Chapter 4: Use Case Modeling</a:t>
            </a:r>
          </a:p>
        </p:txBody>
      </p:sp>
      <p:sp>
        <p:nvSpPr>
          <p:cNvPr id="6146" name="Subtitle 2"/>
          <p:cNvSpPr txBox="1">
            <a:spLocks/>
          </p:cNvSpPr>
          <p:nvPr/>
        </p:nvSpPr>
        <p:spPr bwMode="auto">
          <a:xfrm>
            <a:off x="1676400" y="35052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smtClean="0">
                <a:solidFill>
                  <a:srgbClr val="29C2FF"/>
                </a:solidFill>
              </a:rPr>
              <a:t>From </a:t>
            </a:r>
            <a:r>
              <a:rPr lang="en-US" dirty="0" smtClean="0">
                <a:solidFill>
                  <a:srgbClr val="29C2FF"/>
                </a:solidFill>
              </a:rPr>
              <a:t>[Jim </a:t>
            </a:r>
            <a:r>
              <a:rPr lang="en-US" dirty="0" err="1" smtClean="0">
                <a:solidFill>
                  <a:srgbClr val="29C2FF"/>
                </a:solidFill>
              </a:rPr>
              <a:t>Arlow</a:t>
            </a:r>
            <a:r>
              <a:rPr lang="en-US" dirty="0" smtClean="0">
                <a:solidFill>
                  <a:srgbClr val="29C2FF"/>
                </a:solidFill>
              </a:rPr>
              <a:t> </a:t>
            </a:r>
            <a:r>
              <a:rPr lang="en-US" dirty="0">
                <a:solidFill>
                  <a:srgbClr val="29C2FF"/>
                </a:solidFill>
              </a:rPr>
              <a:t>and </a:t>
            </a:r>
            <a:r>
              <a:rPr lang="en-US" dirty="0" smtClean="0">
                <a:solidFill>
                  <a:srgbClr val="29C2FF"/>
                </a:solidFill>
              </a:rPr>
              <a:t>Ila Neustadt</a:t>
            </a:r>
            <a:r>
              <a:rPr lang="en-US" dirty="0">
                <a:solidFill>
                  <a:srgbClr val="29C2FF"/>
                </a:solidFill>
              </a:rPr>
              <a:t>, </a:t>
            </a:r>
            <a:r>
              <a:rPr lang="en-US" dirty="0" smtClean="0">
                <a:solidFill>
                  <a:srgbClr val="29C2FF"/>
                </a:solidFill>
              </a:rPr>
              <a:t>UML 2 and the Unified Process, Addison-Wesley 2005</a:t>
            </a:r>
            <a:r>
              <a:rPr lang="en-US" dirty="0">
                <a:solidFill>
                  <a:srgbClr val="29C2FF"/>
                </a:solidFill>
              </a:rPr>
              <a:t>] 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614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57200" y="9144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9C2FF"/>
                </a:solidFill>
              </a:rPr>
              <a:t>CS </a:t>
            </a:r>
            <a:r>
              <a:rPr lang="en-US" sz="4000" dirty="0" smtClean="0">
                <a:solidFill>
                  <a:srgbClr val="29C2FF"/>
                </a:solidFill>
              </a:rPr>
              <a:t>709</a:t>
            </a:r>
            <a:endParaRPr lang="en-US" sz="4000" dirty="0">
              <a:solidFill>
                <a:srgbClr val="29C2FF"/>
              </a:solidFill>
            </a:endParaRP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1905000" y="5562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>
                <a:solidFill>
                  <a:srgbClr val="FFFFFF"/>
                </a:solidFill>
              </a:rPr>
              <a:t>Department of Computer Science &amp; Engineering</a:t>
            </a:r>
            <a:endParaRPr lang="en-US" sz="200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 txBox="1">
            <a:spLocks noGrp="1"/>
          </p:cNvSpPr>
          <p:nvPr/>
        </p:nvSpPr>
        <p:spPr bwMode="auto">
          <a:xfrm>
            <a:off x="66294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E971CB-B7D1-433B-B382-4D9960348A22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10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905000"/>
            <a:ext cx="31242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CA" sz="2400" dirty="0" smtClean="0">
                <a:latin typeface="Calibri" pitchFamily="34" charset="0"/>
              </a:rPr>
              <a:t>The use case diagram shows the </a:t>
            </a: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system boundary</a:t>
            </a:r>
            <a:r>
              <a:rPr lang="en-CA" sz="2400" dirty="0" smtClean="0">
                <a:latin typeface="Calibri" pitchFamily="34" charset="0"/>
              </a:rPr>
              <a:t>, the </a:t>
            </a: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use cases </a:t>
            </a:r>
            <a:r>
              <a:rPr lang="en-CA" sz="2400" dirty="0" smtClean="0">
                <a:latin typeface="Calibri" pitchFamily="34" charset="0"/>
              </a:rPr>
              <a:t>internal to the system, and the </a:t>
            </a: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actors</a:t>
            </a:r>
            <a:r>
              <a:rPr lang="en-CA" sz="2400" dirty="0" smtClean="0">
                <a:latin typeface="Calibri" pitchFamily="34" charset="0"/>
              </a:rPr>
              <a:t> external to the system</a:t>
            </a:r>
          </a:p>
          <a:p>
            <a:pPr lvl="1" eaLnBrk="1" hangingPunct="1"/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400" dirty="0" smtClean="0">
              <a:latin typeface="Calibri" pitchFamily="34" charset="0"/>
            </a:endParaRPr>
          </a:p>
        </p:txBody>
      </p:sp>
      <p:pic>
        <p:nvPicPr>
          <p:cNvPr id="22532" name="Picture 4" descr="scan_4_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5263" b="7018"/>
          <a:stretch>
            <a:fillRect/>
          </a:stretch>
        </p:blipFill>
        <p:spPr>
          <a:xfrm>
            <a:off x="3048000" y="1981200"/>
            <a:ext cx="5791200" cy="3733800"/>
          </a:xfrm>
        </p:spPr>
      </p:pic>
      <p:sp>
        <p:nvSpPr>
          <p:cNvPr id="22533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533900" y="2019300"/>
            <a:ext cx="609600" cy="228600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4419600"/>
            <a:ext cx="762000" cy="1588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3581400"/>
            <a:ext cx="685800" cy="304800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43000" y="1981200"/>
            <a:ext cx="7086600" cy="4267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28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002CC9-1C05-4AD5-A333-A959567E4A3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11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7980363" cy="4625975"/>
          </a:xfrm>
        </p:spPr>
        <p:txBody>
          <a:bodyPr lIns="92075" tIns="46038" rIns="92075" bIns="46038"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sz="2000" dirty="0" smtClean="0">
                <a:latin typeface="Calibri" pitchFamily="34" charset="0"/>
              </a:rPr>
              <a:t>Fig. 4.7 [</a:t>
            </a:r>
            <a:r>
              <a:rPr lang="en-CA" sz="2000" dirty="0" err="1" smtClean="0">
                <a:latin typeface="Calibri" pitchFamily="34" charset="0"/>
              </a:rPr>
              <a:t>Arlow</a:t>
            </a:r>
            <a:r>
              <a:rPr lang="en-CA" sz="2000" dirty="0" smtClean="0">
                <a:latin typeface="Calibri" pitchFamily="34" charset="0"/>
              </a:rPr>
              <a:t> &amp; </a:t>
            </a:r>
            <a:r>
              <a:rPr lang="en-CA" sz="2000" dirty="0" err="1" smtClean="0">
                <a:latin typeface="Calibri" pitchFamily="34" charset="0"/>
              </a:rPr>
              <a:t>Neustadt</a:t>
            </a:r>
            <a:r>
              <a:rPr lang="en-CA" sz="2000" dirty="0" smtClean="0">
                <a:latin typeface="Calibri" pitchFamily="34" charset="0"/>
              </a:rPr>
              <a:t> 2005]</a:t>
            </a:r>
            <a:r>
              <a:rPr lang="en-C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8" descr="IMG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57399"/>
            <a:ext cx="6934200" cy="411480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622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5814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598FD">
                  <a:alpha val="93725"/>
                </a:srgbClr>
              </a:clrFrom>
              <a:clrTo>
                <a:srgbClr val="6598FD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29" y="3515519"/>
            <a:ext cx="1041741" cy="542514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D255CD-B8EF-42E4-9CFD-F039151DEDB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12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752600"/>
            <a:ext cx="85344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CA" dirty="0" smtClean="0">
                <a:latin typeface="Calibri" pitchFamily="34" charset="0"/>
              </a:rPr>
              <a:t>The </a:t>
            </a:r>
            <a:r>
              <a:rPr lang="en-CA" i="1" dirty="0" smtClean="0">
                <a:solidFill>
                  <a:srgbClr val="0000FF"/>
                </a:solidFill>
                <a:latin typeface="Calibri" pitchFamily="34" charset="0"/>
              </a:rPr>
              <a:t>project glossary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Important project artifact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Provides a dictionary of key business terms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Captures business language and jargon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Should resolve synonyms and homonyms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Should be understandable by all stakeholders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UML does not set a standard for the project glossary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CA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CA" dirty="0" smtClean="0">
              <a:latin typeface="Calibri" pitchFamily="34" charset="0"/>
            </a:endParaRPr>
          </a:p>
          <a:p>
            <a:pPr lvl="1"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4580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Use 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F51415F-85CD-40D2-81B7-BD2A05595B28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13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32004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The output of this activity is a more detailed use case that consists at least of the use case name and use case specification 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Most common template for </a:t>
            </a:r>
            <a:r>
              <a:rPr lang="en-CA" sz="2400" i="1" dirty="0" smtClean="0">
                <a:solidFill>
                  <a:srgbClr val="0000FF"/>
                </a:solidFill>
                <a:latin typeface="Calibri" pitchFamily="34" charset="0"/>
              </a:rPr>
              <a:t>use case specification</a:t>
            </a:r>
            <a:endParaRPr lang="en-CA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CA" sz="2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CA" sz="2000" dirty="0" smtClean="0">
              <a:latin typeface="Calibri" pitchFamily="34" charset="0"/>
            </a:endParaRPr>
          </a:p>
        </p:txBody>
      </p:sp>
      <p:sp>
        <p:nvSpPr>
          <p:cNvPr id="26629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828799"/>
            <a:ext cx="6073249" cy="403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38600" y="1524000"/>
            <a:ext cx="4724400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673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ED87AE-AD59-43A0-95F4-FE4D4010856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14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37338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Branching, repetition, and alternative flows are possible in a use case</a:t>
            </a:r>
          </a:p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Example of branching using the keyword</a:t>
            </a:r>
            <a:r>
              <a:rPr lang="en-CA" sz="2400" dirty="0" smtClean="0">
                <a:solidFill>
                  <a:srgbClr val="CC3300"/>
                </a:solidFill>
                <a:latin typeface="Calibri" pitchFamily="34" charset="0"/>
              </a:rPr>
              <a:t> IF</a:t>
            </a:r>
            <a:endParaRPr lang="en-CA" sz="2400" dirty="0" smtClean="0">
              <a:latin typeface="Calibri" pitchFamily="34" charset="0"/>
            </a:endParaRPr>
          </a:p>
          <a:p>
            <a:pPr lvl="1" eaLnBrk="1" hangingPunct="1"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676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188" y="1600200"/>
            <a:ext cx="4590380" cy="457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037DD5-EE67-420C-8F86-43689E4C8787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15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76400"/>
            <a:ext cx="2895600" cy="462597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Example of repetition within a flow (</a:t>
            </a:r>
            <a:r>
              <a:rPr lang="en-CA" sz="2400" dirty="0" smtClean="0">
                <a:solidFill>
                  <a:srgbClr val="CC3300"/>
                </a:solidFill>
                <a:latin typeface="Calibri" pitchFamily="34" charset="0"/>
              </a:rPr>
              <a:t>FOR</a:t>
            </a:r>
            <a:r>
              <a:rPr lang="en-CA" sz="2400" dirty="0" smtClean="0">
                <a:latin typeface="Calibri" pitchFamily="34" charset="0"/>
              </a:rPr>
              <a:t>)</a:t>
            </a: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24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8" name="Picture 7" descr="IMG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24000"/>
            <a:ext cx="4880543" cy="48006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81400" y="1524000"/>
            <a:ext cx="4800600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276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0F9382-F62A-4257-B046-FEFE274E6204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16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828800"/>
            <a:ext cx="32004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Example of repetition within a flow (</a:t>
            </a:r>
            <a:r>
              <a:rPr lang="en-CA" sz="2400" dirty="0" smtClean="0">
                <a:solidFill>
                  <a:srgbClr val="CC3300"/>
                </a:solidFill>
                <a:latin typeface="Calibri" pitchFamily="34" charset="0"/>
              </a:rPr>
              <a:t>WHILE</a:t>
            </a:r>
            <a:r>
              <a:rPr lang="en-CA" sz="2400" dirty="0" smtClean="0">
                <a:latin typeface="Calibri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lvl="1" eaLnBrk="1" hangingPunct="1"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772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600201"/>
            <a:ext cx="4648200" cy="457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F3DBE4-7328-4109-AE2A-F423784FB253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17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Modeling </a:t>
            </a: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alternative flows</a:t>
            </a:r>
          </a:p>
          <a:p>
            <a:pPr lvl="1" eaLnBrk="1" hangingPunct="1"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821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752600"/>
            <a:ext cx="4805359" cy="3810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AD10E9-11FF-4558-BAAC-FA6EE6C5B114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18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398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Requirements Tracing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8610600" cy="441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Tracing requirements</a:t>
            </a:r>
          </a:p>
          <a:p>
            <a:pPr lvl="1" eaLnBrk="1" hangingPunct="1">
              <a:buNone/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6869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514600"/>
            <a:ext cx="7211206" cy="2895600"/>
          </a:xfrm>
          <a:prstGeom prst="rect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99"/>
                </a:solidFill>
                <a:latin typeface="Futura"/>
              </a:rPr>
              <a:t>Chapter 5: Advanced Use Case Modeling</a:t>
            </a:r>
          </a:p>
        </p:txBody>
      </p:sp>
      <p:sp>
        <p:nvSpPr>
          <p:cNvPr id="6146" name="Subtitle 2"/>
          <p:cNvSpPr txBox="1">
            <a:spLocks/>
          </p:cNvSpPr>
          <p:nvPr/>
        </p:nvSpPr>
        <p:spPr bwMode="auto">
          <a:xfrm>
            <a:off x="1752600" y="3429000"/>
            <a:ext cx="624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29C2FF"/>
                </a:solidFill>
              </a:rPr>
              <a:t>From [Jim </a:t>
            </a:r>
            <a:r>
              <a:rPr lang="en-US" dirty="0" err="1">
                <a:solidFill>
                  <a:srgbClr val="29C2FF"/>
                </a:solidFill>
              </a:rPr>
              <a:t>Arlow</a:t>
            </a:r>
            <a:r>
              <a:rPr lang="en-US" dirty="0">
                <a:solidFill>
                  <a:srgbClr val="29C2FF"/>
                </a:solidFill>
              </a:rPr>
              <a:t> and Ila Neustadt, UML 2 and the Unified Process, Addison-Wesley 2005]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614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81000" y="904875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CS 709</a:t>
            </a:r>
            <a:endParaRPr lang="en-US" sz="4000" dirty="0">
              <a:solidFill>
                <a:srgbClr val="29C2FF"/>
              </a:solidFill>
            </a:endParaRP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1905000" y="5562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>
                <a:solidFill>
                  <a:srgbClr val="FFFFFF"/>
                </a:solidFill>
              </a:rPr>
              <a:t>Department of Computer Science &amp; Engineering</a:t>
            </a:r>
            <a:endParaRPr lang="en-US" sz="2000">
              <a:solidFill>
                <a:srgbClr val="FFFFFF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0C4F13B-C331-41FD-8CAE-E162584F866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3450" y="282575"/>
            <a:ext cx="7067550" cy="8604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CA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868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Use case modeling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Overview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Finding </a:t>
            </a: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actors</a:t>
            </a:r>
            <a:r>
              <a:rPr lang="en-US" sz="3200" dirty="0" smtClean="0">
                <a:latin typeface="Calibri" pitchFamily="34" charset="0"/>
              </a:rPr>
              <a:t> and </a:t>
            </a: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use cases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Use case specification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Requirements </a:t>
            </a: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tracing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196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0C4F13B-C331-41FD-8CAE-E162584F866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20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3450" y="282575"/>
            <a:ext cx="7067550" cy="8604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CA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868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Advanced use case modeling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Actor generalization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Use case generalization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Inclusion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Extension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19062" indent="0" eaLnBrk="1" hangingPunct="1">
              <a:buNone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196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odeling</a:t>
            </a:r>
            <a:endParaRPr lang="en-US" sz="1400" dirty="0">
              <a:solidFill>
                <a:srgbClr val="0000FF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3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99AD50-B25B-4FA0-8E94-DCCC018A4405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21</a:t>
            </a:fld>
            <a:endParaRPr lang="en-US" sz="1400" dirty="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Actor Generalization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74825"/>
            <a:ext cx="3352800" cy="4625975"/>
          </a:xfrm>
        </p:spPr>
        <p:txBody>
          <a:bodyPr lIns="92075" tIns="46038" rIns="92075" bIns="46038"/>
          <a:lstStyle/>
          <a:p>
            <a:pPr eaLnBrk="1" hangingPunct="1"/>
            <a:r>
              <a:rPr lang="en-CA" sz="2400" dirty="0" smtClean="0">
                <a:latin typeface="Calibri" pitchFamily="34" charset="0"/>
              </a:rPr>
              <a:t>Fig. 5.2 </a:t>
            </a:r>
            <a:r>
              <a:rPr lang="en-CA" sz="2400" b="1" dirty="0" smtClean="0">
                <a:latin typeface="Calibri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dirty="0" smtClean="0">
              <a:latin typeface="Calibri" pitchFamily="34" charset="0"/>
            </a:endParaRPr>
          </a:p>
        </p:txBody>
      </p:sp>
      <p:pic>
        <p:nvPicPr>
          <p:cNvPr id="10244" name="Picture 7" descr="scan_05_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1752600"/>
            <a:ext cx="5410200" cy="4535488"/>
          </a:xfrm>
        </p:spPr>
      </p:pic>
      <p:sp>
        <p:nvSpPr>
          <p:cNvPr id="10245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</p:spTree>
    <p:extLst>
      <p:ext uri="{BB962C8B-B14F-4D97-AF65-F5344CB8AC3E}">
        <p14:creationId xmlns:p14="http://schemas.microsoft.com/office/powerpoint/2010/main" val="1034093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785B85E-8224-41CC-93F5-B388E4BBE98F}" type="slidenum">
              <a:rPr lang="en-US" sz="1400">
                <a:solidFill>
                  <a:schemeClr val="accent1"/>
                </a:solidFill>
                <a:latin typeface="Tahoma" pitchFamily="34" charset="0"/>
              </a:rPr>
              <a:pPr algn="r"/>
              <a:t>22</a:t>
            </a:fld>
            <a:endParaRPr lang="en-US" sz="14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Actor Generalization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2291" name="Picture 6" descr="scan_05_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-2409" b="6779"/>
          <a:stretch>
            <a:fillRect/>
          </a:stretch>
        </p:blipFill>
        <p:spPr>
          <a:xfrm>
            <a:off x="2209800" y="1752600"/>
            <a:ext cx="6629400" cy="4191000"/>
          </a:xfrm>
        </p:spPr>
      </p:pic>
      <p:sp>
        <p:nvSpPr>
          <p:cNvPr id="12292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6400"/>
            <a:ext cx="3505200" cy="914400"/>
          </a:xfrm>
        </p:spPr>
        <p:txBody>
          <a:bodyPr lIns="92075" tIns="46038" rIns="92075" bIns="46038"/>
          <a:lstStyle/>
          <a:p>
            <a:pPr marL="457200" indent="-457200" eaLnBrk="1" hangingPunct="1">
              <a:buFont typeface="Wingdings 2" pitchFamily="18" charset="2"/>
              <a:buNone/>
            </a:pPr>
            <a:r>
              <a:rPr lang="en-CA" sz="2400" dirty="0" smtClean="0">
                <a:latin typeface="Calibri" pitchFamily="34" charset="0"/>
              </a:rPr>
              <a:t>Fig. 5.3 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7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91E51F-F86E-447B-972D-C5F06DDFFC4C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23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Generalization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7772400" cy="4114800"/>
          </a:xfrm>
        </p:spPr>
        <p:txBody>
          <a:bodyPr lIns="92075" tIns="46038" rIns="92075" bIns="46038"/>
          <a:lstStyle/>
          <a:p>
            <a:pPr marL="0" indent="0" eaLnBrk="1" hangingPunct="1">
              <a:buNone/>
            </a:pPr>
            <a:r>
              <a:rPr lang="en-CA" sz="2400" dirty="0" smtClean="0">
                <a:latin typeface="Calibri" pitchFamily="34" charset="0"/>
              </a:rPr>
              <a:t>Fig. 5.4</a:t>
            </a: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14341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38400"/>
            <a:ext cx="4876800" cy="30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BEB452-D29D-4A9A-B005-63E66F115A0C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24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Generalization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752600"/>
            <a:ext cx="3352800" cy="990600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CA" sz="2000" dirty="0" smtClean="0">
                <a:latin typeface="Calibri" pitchFamily="34" charset="0"/>
              </a:rPr>
              <a:t>Fig. 5.5  </a:t>
            </a: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16389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8" name="Picture 7" descr="IMG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5472090" cy="4876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3657600"/>
            <a:ext cx="5257800" cy="1752600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5800" y="2895600"/>
            <a:ext cx="7696201" cy="2743200"/>
            <a:chOff x="1142999" y="2971800"/>
            <a:chExt cx="7696201" cy="2743200"/>
          </a:xfrm>
        </p:grpSpPr>
        <p:pic>
          <p:nvPicPr>
            <p:cNvPr id="9" name="Picture 8" descr="IMG_001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99" y="2971800"/>
              <a:ext cx="7620001" cy="2743200"/>
            </a:xfrm>
            <a:prstGeom prst="rect">
              <a:avLst/>
            </a:prstGeom>
            <a:ln>
              <a:solidFill>
                <a:srgbClr val="D60093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143000" y="2971800"/>
              <a:ext cx="7696200" cy="2743200"/>
            </a:xfrm>
            <a:prstGeom prst="rect">
              <a:avLst/>
            </a:prstGeom>
            <a:noFill/>
            <a:ln w="381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717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568B5A-D7EE-4458-9309-144864D46405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25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152400"/>
            <a:ext cx="7543800" cy="9906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Generalization</a:t>
            </a:r>
            <a:endParaRPr lang="en-CA" sz="37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600200"/>
            <a:ext cx="1371600" cy="2057400"/>
          </a:xfrm>
        </p:spPr>
        <p:txBody>
          <a:bodyPr lIns="92075" tIns="46038" rIns="92075" bIns="46038"/>
          <a:lstStyle/>
          <a:p>
            <a:pPr marL="457200" indent="-457200" eaLnBrk="1" hangingPunct="1">
              <a:buFont typeface="Wingdings 2" pitchFamily="18" charset="2"/>
              <a:buNone/>
            </a:pPr>
            <a:r>
              <a:rPr lang="en-CA" sz="2400" dirty="0" smtClean="0">
                <a:latin typeface="Calibri" pitchFamily="34" charset="0"/>
              </a:rPr>
              <a:t>Fig. 5.6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CA" sz="2000" b="1" dirty="0" smtClean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4000" dirty="0" smtClean="0">
              <a:latin typeface="Calibri" pitchFamily="34" charset="0"/>
            </a:endParaRPr>
          </a:p>
        </p:txBody>
      </p:sp>
      <p:sp>
        <p:nvSpPr>
          <p:cNvPr id="18436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13" name="Picture 12" descr="IMG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0"/>
            <a:ext cx="4648200" cy="47895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62400" y="3429000"/>
            <a:ext cx="4724400" cy="2209800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47800" y="2667000"/>
            <a:ext cx="6705600" cy="3276600"/>
            <a:chOff x="1447800" y="2667000"/>
            <a:chExt cx="6705600" cy="3276600"/>
          </a:xfrm>
        </p:grpSpPr>
        <p:pic>
          <p:nvPicPr>
            <p:cNvPr id="15" name="Picture 14" descr="IMG_001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743200"/>
              <a:ext cx="6629400" cy="3118820"/>
            </a:xfrm>
            <a:prstGeom prst="rect">
              <a:avLst/>
            </a:prstGeom>
            <a:ln>
              <a:solidFill>
                <a:srgbClr val="D60093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447800" y="2667000"/>
              <a:ext cx="6705600" cy="3276600"/>
            </a:xfrm>
            <a:prstGeom prst="rect">
              <a:avLst/>
            </a:prstGeom>
            <a:noFill/>
            <a:ln w="4445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378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3F3B08-3AD8-4277-80DB-8BE483E44F1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26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Generalization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3" name="Picture 12" descr="IMG_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91000"/>
            <a:ext cx="6781800" cy="2427955"/>
          </a:xfrm>
          <a:prstGeom prst="rect">
            <a:avLst/>
          </a:prstGeom>
        </p:spPr>
      </p:pic>
      <p:pic>
        <p:nvPicPr>
          <p:cNvPr id="14" name="Picture 13" descr="IMG_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676400"/>
            <a:ext cx="5208241" cy="17526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4495800" y="3581400"/>
            <a:ext cx="304800" cy="5334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3F3B08-3AD8-4277-80DB-8BE483E44F1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27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Inclusion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752600"/>
            <a:ext cx="7772400" cy="4114800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CA" sz="2400" dirty="0" smtClean="0">
                <a:latin typeface="Calibri" pitchFamily="34" charset="0"/>
              </a:rPr>
              <a:t>Fig. 5.7</a:t>
            </a:r>
            <a:r>
              <a:rPr lang="en-CA" sz="2400" b="1" dirty="0" smtClean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       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Advanced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8" name="Picture 7" descr="IMG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0"/>
            <a:ext cx="6759781" cy="3276600"/>
          </a:xfrm>
          <a:prstGeom prst="rect">
            <a:avLst/>
          </a:prstGeom>
        </p:spPr>
      </p:pic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6096000" y="3733800"/>
            <a:ext cx="1752600" cy="609600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0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animBg="1"/>
      <p:bldP spid="10650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70464E-86F1-459F-A7DF-8758FD0B842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28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Inclusion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600200"/>
            <a:ext cx="7772400" cy="4114800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CA" sz="2000" dirty="0" smtClean="0">
                <a:latin typeface="Calibri" pitchFamily="34" charset="0"/>
              </a:rPr>
              <a:t>Fig. 5.9 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2533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Advanced Use Case Modeling</a:t>
            </a:r>
          </a:p>
        </p:txBody>
      </p:sp>
      <p:pic>
        <p:nvPicPr>
          <p:cNvPr id="7" name="Picture 6" descr="IMG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133600"/>
            <a:ext cx="3352800" cy="38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06575"/>
            <a:ext cx="8991600" cy="3584625"/>
          </a:xfrm>
          <a:prstGeom prst="rect">
            <a:avLst/>
          </a:prstGeom>
        </p:spPr>
      </p:pic>
      <p:sp>
        <p:nvSpPr>
          <p:cNvPr id="24577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896A48-2FEC-43C5-8DF5-269092AC986F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29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Inclusion</a:t>
            </a:r>
            <a:endParaRPr lang="en-CA" b="0" dirty="0" smtClean="0">
              <a:solidFill>
                <a:schemeClr val="bg2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7543800" cy="533400"/>
          </a:xfrm>
        </p:spPr>
        <p:txBody>
          <a:bodyPr lIns="92075" tIns="46038" rIns="92075" bIns="46038"/>
          <a:lstStyle/>
          <a:p>
            <a:pPr marL="457200" indent="-457200" eaLnBrk="1" hangingPunct="1">
              <a:buFont typeface="Wingdings 2" pitchFamily="18" charset="2"/>
              <a:buNone/>
            </a:pPr>
            <a:r>
              <a:rPr lang="en-CA" sz="2000" dirty="0" smtClean="0">
                <a:latin typeface="Calibri" pitchFamily="34" charset="0"/>
              </a:rPr>
              <a:t>Fig. 5.8 </a:t>
            </a:r>
            <a:r>
              <a:rPr lang="en-CA" sz="2800" b="1" dirty="0" smtClean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4581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       Advanced Use Case Modeling</a:t>
            </a: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2133600" y="4419600"/>
            <a:ext cx="533400" cy="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105400" y="4419600"/>
            <a:ext cx="533400" cy="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8153400" y="4419600"/>
            <a:ext cx="533400" cy="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0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3" grpId="0" animBg="1"/>
      <p:bldP spid="1085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CD9CAE-ED51-4057-AC76-407F3F09A315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381000"/>
            <a:ext cx="8077200" cy="7556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Modeling: Overview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457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dirty="0" smtClean="0">
                <a:latin typeface="Calibri" pitchFamily="34" charset="0"/>
              </a:rPr>
              <a:t>The </a:t>
            </a:r>
            <a:r>
              <a:rPr lang="en-CA" i="1" dirty="0" smtClean="0">
                <a:solidFill>
                  <a:srgbClr val="0000FF"/>
                </a:solidFill>
                <a:latin typeface="Calibri" pitchFamily="34" charset="0"/>
              </a:rPr>
              <a:t>Use Case Model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</a:rPr>
              <a:t>consists of the following: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Actors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Use cases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Relationships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System boundary	</a:t>
            </a:r>
          </a:p>
          <a:p>
            <a:pPr eaLnBrk="1" hangingPunct="1">
              <a:defRPr/>
            </a:pPr>
            <a:r>
              <a:rPr lang="en-CA" dirty="0" smtClean="0">
                <a:latin typeface="Calibri" pitchFamily="34" charset="0"/>
              </a:rPr>
              <a:t>Steps of use case modeling: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Find the system boundary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Find the actors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Find the use cases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244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86000"/>
            <a:ext cx="7010400" cy="3277427"/>
          </a:xfrm>
          <a:prstGeom prst="rect">
            <a:avLst/>
          </a:prstGeom>
        </p:spPr>
      </p:pic>
      <p:sp>
        <p:nvSpPr>
          <p:cNvPr id="26625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90C418-6B0B-40E3-B69B-5EA420ACD52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30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Extension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76400"/>
            <a:ext cx="7772400" cy="4114800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CA" sz="2000" dirty="0" smtClean="0">
                <a:latin typeface="Calibri" pitchFamily="34" charset="0"/>
              </a:rPr>
              <a:t>Fig. 5.10</a:t>
            </a:r>
            <a:r>
              <a:rPr lang="en-CA" sz="2400" dirty="0" smtClean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6629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Advanced Use Case Modeling</a:t>
            </a: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6172200" y="3886200"/>
            <a:ext cx="1524000" cy="762000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nimBg="1"/>
      <p:bldP spid="11264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658" y="2057400"/>
            <a:ext cx="7262942" cy="4100110"/>
          </a:xfrm>
          <a:prstGeom prst="rect">
            <a:avLst/>
          </a:prstGeom>
        </p:spPr>
      </p:pic>
      <p:sp>
        <p:nvSpPr>
          <p:cNvPr id="28673" name="Slide Number Placeholder 6"/>
          <p:cNvSpPr txBox="1">
            <a:spLocks noGrp="1"/>
          </p:cNvSpPr>
          <p:nvPr/>
        </p:nvSpPr>
        <p:spPr bwMode="auto">
          <a:xfrm>
            <a:off x="6477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42D5DE-809E-442F-9781-192F3A7F23D9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31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Extension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600200"/>
            <a:ext cx="7772400" cy="4114800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CA" sz="2000" dirty="0" smtClean="0">
                <a:latin typeface="Calibri" pitchFamily="34" charset="0"/>
              </a:rPr>
              <a:t>Fig. 5.11 </a:t>
            </a:r>
            <a:r>
              <a:rPr lang="en-CA" sz="2400" dirty="0" smtClean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8676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Advanced Use Case Modeling</a:t>
            </a: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V="1">
            <a:off x="3657600" y="2514600"/>
            <a:ext cx="457200" cy="45720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505200" y="5715000"/>
            <a:ext cx="533400" cy="38100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flipV="1">
            <a:off x="3962400" y="3810000"/>
            <a:ext cx="457200" cy="45720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88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5" grpId="1" animBg="1"/>
      <p:bldP spid="114696" grpId="0" animBg="1"/>
      <p:bldP spid="114696" grpId="1" animBg="1"/>
      <p:bldP spid="114697" grpId="0" animBg="1"/>
      <p:bldP spid="11469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C03D21C-F91D-473D-B843-423418B3396F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32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Extension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24000"/>
            <a:ext cx="7162800" cy="4625975"/>
          </a:xfrm>
        </p:spPr>
        <p:txBody>
          <a:bodyPr lIns="92075" tIns="46038" rIns="92075" bIns="46038"/>
          <a:lstStyle/>
          <a:p>
            <a:pPr marL="457200" indent="-457200" eaLnBrk="1" hangingPunct="1"/>
            <a:r>
              <a:rPr lang="en-CA" sz="2000" dirty="0" smtClean="0">
                <a:latin typeface="Calibri" pitchFamily="34" charset="0"/>
              </a:rPr>
              <a:t>Fig. 5.12</a:t>
            </a: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30725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Advanced Use Case Modeling</a:t>
            </a:r>
          </a:p>
        </p:txBody>
      </p:sp>
      <p:pic>
        <p:nvPicPr>
          <p:cNvPr id="8" name="Picture 7" descr="IMG_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76" y="2362200"/>
            <a:ext cx="7329224" cy="33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4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02E62B-8D70-481B-8ECE-32D2BA0DD63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33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Extension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32773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Advanced Use Case Modeling</a:t>
            </a:r>
          </a:p>
        </p:txBody>
      </p:sp>
      <p:pic>
        <p:nvPicPr>
          <p:cNvPr id="7" name="Picture 6" descr="IMG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676400"/>
            <a:ext cx="7008705" cy="4648201"/>
          </a:xfrm>
          <a:prstGeom prst="rect">
            <a:avLst/>
          </a:prstGeom>
          <a:ln cmpd="sng">
            <a:noFill/>
          </a:ln>
        </p:spPr>
      </p:pic>
      <p:sp>
        <p:nvSpPr>
          <p:cNvPr id="8" name="Oval 7"/>
          <p:cNvSpPr/>
          <p:nvPr/>
        </p:nvSpPr>
        <p:spPr>
          <a:xfrm>
            <a:off x="2590800" y="3810000"/>
            <a:ext cx="762000" cy="304800"/>
          </a:xfrm>
          <a:prstGeom prst="ellipse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3352800"/>
            <a:ext cx="3505200" cy="1371600"/>
          </a:xfrm>
          <a:prstGeom prst="rect">
            <a:avLst/>
          </a:prstGeom>
          <a:noFill/>
          <a:ln w="38100" cmpd="sng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4200" y="3276600"/>
            <a:ext cx="609600" cy="1588"/>
          </a:xfrm>
          <a:prstGeom prst="straightConnector1">
            <a:avLst/>
          </a:prstGeom>
          <a:ln w="31750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3429000"/>
            <a:ext cx="609600" cy="1588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3810000"/>
            <a:ext cx="533400" cy="304800"/>
          </a:xfrm>
          <a:prstGeom prst="ellipse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4724400"/>
            <a:ext cx="3505200" cy="1524000"/>
          </a:xfrm>
          <a:prstGeom prst="rect">
            <a:avLst/>
          </a:prstGeom>
          <a:noFill/>
          <a:ln w="38100" cmpd="sng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2660650" cy="4625975"/>
          </a:xfrm>
        </p:spPr>
        <p:txBody>
          <a:bodyPr lIns="92075" tIns="46038" rIns="92075" bIns="46038"/>
          <a:lstStyle/>
          <a:p>
            <a:pPr marL="457200" indent="-457200" eaLnBrk="1" hangingPunct="1">
              <a:buFont typeface="Wingdings 2" pitchFamily="18" charset="2"/>
              <a:buNone/>
            </a:pPr>
            <a:r>
              <a:rPr lang="en-CA" sz="2000" dirty="0" smtClean="0">
                <a:latin typeface="Calibri" pitchFamily="34" charset="0"/>
              </a:rPr>
              <a:t>Fig. 5.13</a:t>
            </a: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52A75E-AEF1-4E63-AEFB-C0CE44B9AE3F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34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8305800" cy="8604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CA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When to use advanced features?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534400" cy="3657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Use advanced features when they simplify the model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Heavy use of </a:t>
            </a:r>
            <a:r>
              <a:rPr lang="en-US" sz="2800" dirty="0" smtClean="0">
                <a:solidFill>
                  <a:srgbClr val="D60093"/>
                </a:solidFill>
                <a:latin typeface="Calibri" pitchFamily="34" charset="0"/>
              </a:rPr>
              <a:t>&lt;&lt;include&gt;&gt; </a:t>
            </a:r>
            <a:r>
              <a:rPr lang="en-US" sz="2800" dirty="0" smtClean="0">
                <a:latin typeface="Calibri" pitchFamily="34" charset="0"/>
              </a:rPr>
              <a:t>should be avoided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Many stakeholders, including object modelers misunderstand </a:t>
            </a:r>
            <a:r>
              <a:rPr lang="en-US" sz="2800" dirty="0" smtClean="0">
                <a:solidFill>
                  <a:srgbClr val="D60093"/>
                </a:solidFill>
                <a:latin typeface="Calibri" pitchFamily="34" charset="0"/>
              </a:rPr>
              <a:t>&lt;&lt;extend&gt;&gt;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Avoid use case generalization unless abstract parent use cases are used</a:t>
            </a:r>
            <a:endParaRPr lang="en-CA" sz="2800" dirty="0" smtClean="0">
              <a:latin typeface="Calibri" pitchFamily="34" charset="0"/>
            </a:endParaRPr>
          </a:p>
        </p:txBody>
      </p:sp>
      <p:sp>
        <p:nvSpPr>
          <p:cNvPr id="36868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       Advanced Use Case Modeling</a:t>
            </a:r>
          </a:p>
        </p:txBody>
      </p:sp>
    </p:spTree>
    <p:extLst>
      <p:ext uri="{BB962C8B-B14F-4D97-AF65-F5344CB8AC3E}">
        <p14:creationId xmlns:p14="http://schemas.microsoft.com/office/powerpoint/2010/main" val="2797462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02E62B-8D70-481B-8ECE-32D2BA0DD63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35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2075" tIns="46038" rIns="92075" bIns="46038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CA" sz="48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When to use advanced features?</a:t>
            </a:r>
            <a:endParaRPr lang="en-CA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2660650" cy="4625975"/>
          </a:xfrm>
        </p:spPr>
        <p:txBody>
          <a:bodyPr lIns="92075" tIns="46038" rIns="92075" bIns="46038"/>
          <a:lstStyle/>
          <a:p>
            <a:pPr marL="365760" indent="-457200" eaLnBrk="1" hangingPunct="1">
              <a:buFont typeface="Wingdings 2" pitchFamily="18" charset="2"/>
              <a:buNone/>
            </a:pP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Avoid functional</a:t>
            </a:r>
          </a:p>
          <a:p>
            <a:pPr marL="365760" indent="-457200" eaLnBrk="1" hangingPunct="1">
              <a:buFont typeface="Wingdings 2" pitchFamily="18" charset="2"/>
              <a:buNone/>
            </a:pP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decomposition!</a:t>
            </a:r>
          </a:p>
          <a:p>
            <a:pPr marL="365760" indent="-457200" eaLnBrk="1" hangingPunct="1">
              <a:buFont typeface="Wingdings 2" pitchFamily="18" charset="2"/>
              <a:buNone/>
            </a:pPr>
            <a:endParaRPr lang="en-CA" sz="2400" dirty="0" smtClean="0">
              <a:latin typeface="Calibri" pitchFamily="34" charset="0"/>
            </a:endParaRPr>
          </a:p>
          <a:p>
            <a:pPr marL="365760" indent="-457200" eaLnBrk="1" hangingPunct="1">
              <a:buFont typeface="Wingdings 2" pitchFamily="18" charset="2"/>
              <a:buNone/>
            </a:pP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b="1" dirty="0" smtClean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28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32773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       Advanced Use Case Modeling</a:t>
            </a:r>
          </a:p>
        </p:txBody>
      </p:sp>
      <p:pic>
        <p:nvPicPr>
          <p:cNvPr id="8" name="Picture 7" descr="IMG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981200"/>
            <a:ext cx="5562600" cy="45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78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43000" y="1981200"/>
            <a:ext cx="7086600" cy="4191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28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002CC9-1C05-4AD5-A333-A959567E4A3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4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7980363" cy="4625975"/>
          </a:xfrm>
        </p:spPr>
        <p:txBody>
          <a:bodyPr lIns="92075" tIns="46038" rIns="92075" bIns="46038"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sz="2000" smtClean="0">
                <a:latin typeface="Calibri" pitchFamily="34" charset="0"/>
              </a:rPr>
              <a:t>Fig. 4.2 [Arlow &amp; Neustadt 2005]</a:t>
            </a:r>
            <a:r>
              <a:rPr lang="en-CA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6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57400"/>
            <a:ext cx="6934200" cy="4038600"/>
          </a:xfrm>
          <a:prstGeom prst="rect">
            <a:avLst/>
          </a:prstGeom>
          <a:ln w="15875">
            <a:noFill/>
          </a:ln>
        </p:spPr>
      </p:pic>
      <p:pic>
        <p:nvPicPr>
          <p:cNvPr id="9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5177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530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598FD">
                  <a:alpha val="93725"/>
                </a:srgbClr>
              </a:clrFrom>
              <a:clrTo>
                <a:srgbClr val="6598FD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15177"/>
            <a:ext cx="1041741" cy="542514"/>
          </a:xfrm>
          <a:prstGeom prst="rect">
            <a:avLst/>
          </a:prstGeom>
          <a:noFill/>
          <a:extLst/>
        </p:spPr>
      </p:pic>
      <p:pic>
        <p:nvPicPr>
          <p:cNvPr id="13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0086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25FB2C-AC69-4AE2-A9E7-2168D1AB36E1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5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41526"/>
            <a:ext cx="4114800" cy="420211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An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actor</a:t>
            </a:r>
            <a:r>
              <a:rPr lang="en-CA" sz="28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CA" sz="2800" dirty="0" smtClean="0">
                <a:latin typeface="Calibri" pitchFamily="34" charset="0"/>
              </a:rPr>
              <a:t>is a role taken by an external entity when interacting with the system directly</a:t>
            </a:r>
          </a:p>
          <a:p>
            <a:pPr marL="119062" indent="0" eaLnBrk="1" hangingPunct="1"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An actor is a stereotype of class with its own icon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2400" dirty="0" smtClean="0">
                <a:latin typeface="Calibri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2400" dirty="0" smtClean="0">
                <a:latin typeface="Calibri" pitchFamily="34" charset="0"/>
              </a:rPr>
              <a:t>	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340" name="Picture 4" descr="scan_4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828800"/>
            <a:ext cx="4495800" cy="2486025"/>
          </a:xfrm>
        </p:spPr>
      </p:pic>
      <p:pic>
        <p:nvPicPr>
          <p:cNvPr id="14341" name="Picture 6" descr="scan_4_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30913" y="3962400"/>
            <a:ext cx="1566862" cy="1828800"/>
          </a:xfrm>
        </p:spPr>
      </p:pic>
      <p:sp>
        <p:nvSpPr>
          <p:cNvPr id="14342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9D22D7-4461-4EA8-A2B6-E2609F9584E3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6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6106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An actor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Is always external to the system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Interacts directly with the system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Represents a role played by people or things, not specific people or things</a:t>
            </a:r>
          </a:p>
          <a:p>
            <a:pPr marL="457200" lvl="1" indent="0" eaLnBrk="1" hangingPunct="1"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Use cases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Are always started by an actor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Are always written from an actor’s point of view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0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8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	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9D22D7-4461-4EA8-A2B6-E2609F9584E3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7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600200"/>
            <a:ext cx="72390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According to Rumbaugh, a </a:t>
            </a: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use case </a:t>
            </a:r>
            <a:r>
              <a:rPr lang="en-CA" sz="2800" dirty="0" smtClean="0">
                <a:latin typeface="Calibri" pitchFamily="34" charset="0"/>
              </a:rPr>
              <a:t>is </a:t>
            </a:r>
            <a:endParaRPr lang="en-CA" sz="2800" dirty="0">
              <a:latin typeface="Calibri" pitchFamily="34" charset="0"/>
            </a:endParaRPr>
          </a:p>
          <a:p>
            <a:pPr marL="119062" indent="0" eaLnBrk="1" hangingPunct="1">
              <a:buNone/>
              <a:defRPr/>
            </a:pPr>
            <a:endParaRPr lang="en-CA" sz="2800" dirty="0" smtClean="0">
              <a:latin typeface="Calibri" pitchFamily="34" charset="0"/>
            </a:endParaRPr>
          </a:p>
          <a:p>
            <a:pPr marL="119062" indent="0" eaLnBrk="1" hangingPunct="1">
              <a:buNone/>
              <a:defRPr/>
            </a:pPr>
            <a:r>
              <a:rPr lang="en-CA" sz="2800" i="1" dirty="0" smtClean="0">
                <a:latin typeface="Calibri" pitchFamily="34" charset="0"/>
              </a:rPr>
              <a:t>a specification of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sequences of actions</a:t>
            </a:r>
            <a:r>
              <a:rPr lang="en-CA" sz="2800" i="1" dirty="0" smtClean="0">
                <a:latin typeface="Calibri" pitchFamily="34" charset="0"/>
              </a:rPr>
              <a:t>, including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variant sequences </a:t>
            </a:r>
            <a:r>
              <a:rPr lang="en-CA" sz="2800" i="1" dirty="0" smtClean="0">
                <a:latin typeface="Calibri" pitchFamily="34" charset="0"/>
              </a:rPr>
              <a:t>and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error sequences</a:t>
            </a:r>
            <a:r>
              <a:rPr lang="en-CA" sz="2800" i="1" dirty="0" smtClean="0">
                <a:latin typeface="Calibri" pitchFamily="34" charset="0"/>
              </a:rPr>
              <a:t>, that a system, subsystem, or class can perform by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interacting with outside actors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i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8" name="Date Placeholder 3"/>
          <p:cNvSpPr txBox="1">
            <a:spLocks noGrp="1"/>
          </p:cNvSpPr>
          <p:nvPr/>
        </p:nvSpPr>
        <p:spPr bwMode="auto">
          <a:xfrm>
            <a:off x="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41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6720CE-D6D4-413B-B913-592FC96A7FE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8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6400"/>
            <a:ext cx="83820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Examples of use cases:</a:t>
            </a:r>
          </a:p>
          <a:p>
            <a:pPr marL="119062" indent="0" eaLnBrk="1" hangingPunct="1"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Names of use cases should be verb phrases</a:t>
            </a: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Candidate use cases can be discovered starting from the list of actors (how they interact with the system?)</a:t>
            </a: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Finding use cases is an iterative process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436" name="Picture 4" descr="scan_4_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133600"/>
            <a:ext cx="5181600" cy="1638300"/>
          </a:xfrm>
        </p:spPr>
      </p:pic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C4BB79-7C1B-4511-8D0B-E9180E97B2B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9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91440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CA" dirty="0" smtClean="0">
                <a:latin typeface="Calibri" pitchFamily="34" charset="0"/>
              </a:rPr>
              <a:t>Questions you can ask to identify use cases: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What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functions</a:t>
            </a:r>
            <a:r>
              <a:rPr lang="en-CA" dirty="0" smtClean="0">
                <a:latin typeface="Calibri" pitchFamily="34" charset="0"/>
              </a:rPr>
              <a:t> a specific actor wants from the system?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Does the system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store and retrieve information</a:t>
            </a:r>
            <a:r>
              <a:rPr lang="en-CA" dirty="0" smtClean="0">
                <a:latin typeface="Calibri" pitchFamily="34" charset="0"/>
              </a:rPr>
              <a:t>? If yes, which actors are involved?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Are any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actors notified </a:t>
            </a:r>
            <a:r>
              <a:rPr lang="en-CA" dirty="0" smtClean="0">
                <a:latin typeface="Calibri" pitchFamily="34" charset="0"/>
              </a:rPr>
              <a:t>when the system changes state?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Are any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external events </a:t>
            </a:r>
            <a:r>
              <a:rPr lang="en-CA" dirty="0" smtClean="0">
                <a:latin typeface="Calibri" pitchFamily="34" charset="0"/>
              </a:rPr>
              <a:t>that affect the system? What notifies the system about these events?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CA" dirty="0" smtClean="0">
              <a:latin typeface="Calibri" pitchFamily="34" charset="0"/>
            </a:endParaRPr>
          </a:p>
          <a:p>
            <a:pPr lvl="1"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400" dirty="0" smtClean="0">
              <a:latin typeface="Calibri" pitchFamily="34" charset="0"/>
            </a:endParaRPr>
          </a:p>
        </p:txBody>
      </p:sp>
      <p:sp>
        <p:nvSpPr>
          <p:cNvPr id="20484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13469</TotalTime>
  <Words>751</Words>
  <Application>Microsoft Office PowerPoint</Application>
  <PresentationFormat>On-screen Show (4:3)</PresentationFormat>
  <Paragraphs>252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PowerPoint Presentation</vt:lpstr>
      <vt:lpstr>Outline</vt:lpstr>
      <vt:lpstr>Use Case Modeling: Overview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Use Case Specification</vt:lpstr>
      <vt:lpstr>Use Case Specification</vt:lpstr>
      <vt:lpstr>Use Case Specification</vt:lpstr>
      <vt:lpstr>Use Case Specification</vt:lpstr>
      <vt:lpstr>Use Case Specification</vt:lpstr>
      <vt:lpstr>Requirements Tracing</vt:lpstr>
      <vt:lpstr>PowerPoint Presentation</vt:lpstr>
      <vt:lpstr>Outline</vt:lpstr>
      <vt:lpstr>Actor Generalization</vt:lpstr>
      <vt:lpstr>Actor Generalization</vt:lpstr>
      <vt:lpstr>Use Case Generalization</vt:lpstr>
      <vt:lpstr>Use Case Generalization</vt:lpstr>
      <vt:lpstr>Use Case Generalization</vt:lpstr>
      <vt:lpstr>Use Case Generalization</vt:lpstr>
      <vt:lpstr>Inclusion</vt:lpstr>
      <vt:lpstr>Inclusion</vt:lpstr>
      <vt:lpstr>Inclusion</vt:lpstr>
      <vt:lpstr>Extension</vt:lpstr>
      <vt:lpstr>Extension</vt:lpstr>
      <vt:lpstr>Extension</vt:lpstr>
      <vt:lpstr>Extension</vt:lpstr>
      <vt:lpstr>When to use advanced features?</vt:lpstr>
      <vt:lpstr>When to use advanced features?</vt:lpstr>
    </vt:vector>
  </TitlesOfParts>
  <Company>A &amp; H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Coll Music Stand</dc:title>
  <dc:creator>Harold De Armas</dc:creator>
  <cp:lastModifiedBy> </cp:lastModifiedBy>
  <cp:revision>231</cp:revision>
  <dcterms:created xsi:type="dcterms:W3CDTF">2007-04-16T03:37:25Z</dcterms:created>
  <dcterms:modified xsi:type="dcterms:W3CDTF">2017-10-11T20:39:06Z</dcterms:modified>
</cp:coreProperties>
</file>