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3"/>
  </p:notesMasterIdLst>
  <p:handoutMasterIdLst>
    <p:handoutMasterId r:id="rId34"/>
  </p:handoutMasterIdLst>
  <p:sldIdLst>
    <p:sldId id="256" r:id="rId2"/>
    <p:sldId id="344" r:id="rId3"/>
    <p:sldId id="345" r:id="rId4"/>
    <p:sldId id="371" r:id="rId5"/>
    <p:sldId id="346" r:id="rId6"/>
    <p:sldId id="347" r:id="rId7"/>
    <p:sldId id="388" r:id="rId8"/>
    <p:sldId id="353" r:id="rId9"/>
    <p:sldId id="354" r:id="rId10"/>
    <p:sldId id="389" r:id="rId11"/>
    <p:sldId id="387" r:id="rId12"/>
    <p:sldId id="356" r:id="rId13"/>
    <p:sldId id="357" r:id="rId14"/>
    <p:sldId id="360" r:id="rId15"/>
    <p:sldId id="361" r:id="rId16"/>
    <p:sldId id="386" r:id="rId17"/>
    <p:sldId id="381" r:id="rId18"/>
    <p:sldId id="382" r:id="rId19"/>
    <p:sldId id="384" r:id="rId20"/>
    <p:sldId id="393" r:id="rId21"/>
    <p:sldId id="383" r:id="rId22"/>
    <p:sldId id="385" r:id="rId23"/>
    <p:sldId id="373" r:id="rId24"/>
    <p:sldId id="375" r:id="rId25"/>
    <p:sldId id="377" r:id="rId26"/>
    <p:sldId id="390" r:id="rId27"/>
    <p:sldId id="363" r:id="rId28"/>
    <p:sldId id="364" r:id="rId29"/>
    <p:sldId id="391" r:id="rId30"/>
    <p:sldId id="392" r:id="rId31"/>
    <p:sldId id="370" r:id="rId32"/>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FF"/>
    <a:srgbClr val="D60093"/>
    <a:srgbClr val="0066FF"/>
    <a:srgbClr val="6600CC"/>
    <a:srgbClr val="FF5050"/>
    <a:srgbClr val="009999"/>
    <a:srgbClr val="9933FF"/>
    <a:srgbClr val="000099"/>
    <a:srgbClr val="4B9F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718" autoAdjust="0"/>
  </p:normalViewPr>
  <p:slideViewPr>
    <p:cSldViewPr>
      <p:cViewPr>
        <p:scale>
          <a:sx n="118" d="100"/>
          <a:sy n="118" d="100"/>
        </p:scale>
        <p:origin x="-972"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526" y="-10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orbel" pitchFamily="34" charset="0"/>
                <a:cs typeface="Arial" charset="0"/>
              </a:defRPr>
            </a:lvl1pPr>
          </a:lstStyle>
          <a:p>
            <a:pPr>
              <a:defRPr/>
            </a:pPr>
            <a:endParaRPr lang="en-US"/>
          </a:p>
        </p:txBody>
      </p:sp>
      <p:sp>
        <p:nvSpPr>
          <p:cNvPr id="60419"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orbel" pitchFamily="34" charset="0"/>
                <a:cs typeface="Arial" charset="0"/>
              </a:defRPr>
            </a:lvl1pPr>
          </a:lstStyle>
          <a:p>
            <a:pPr>
              <a:defRPr/>
            </a:pPr>
            <a:r>
              <a:rPr lang="en-US" smtClean="0"/>
              <a:t>August 26, 2019</a:t>
            </a:r>
            <a:endParaRPr lang="en-US"/>
          </a:p>
        </p:txBody>
      </p:sp>
      <p:sp>
        <p:nvSpPr>
          <p:cNvPr id="60420"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orbel" pitchFamily="34" charset="0"/>
                <a:cs typeface="Arial" charset="0"/>
              </a:defRPr>
            </a:lvl1pPr>
          </a:lstStyle>
          <a:p>
            <a:pPr>
              <a:defRPr/>
            </a:pPr>
            <a:r>
              <a:rPr lang="en-US" smtClean="0"/>
              <a:t>CS 791 SE</a:t>
            </a:r>
            <a:endParaRPr lang="en-US"/>
          </a:p>
        </p:txBody>
      </p:sp>
      <p:sp>
        <p:nvSpPr>
          <p:cNvPr id="60421"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orbel" pitchFamily="34" charset="0"/>
                <a:cs typeface="Arial" charset="0"/>
              </a:defRPr>
            </a:lvl1pPr>
          </a:lstStyle>
          <a:p>
            <a:pPr>
              <a:defRPr/>
            </a:pPr>
            <a:fld id="{E393C091-0A43-4B7D-A77D-60D475477333}" type="slidenum">
              <a:rPr lang="en-US"/>
              <a:pPr>
                <a:defRPr/>
              </a:pPr>
              <a:t>‹#›</a:t>
            </a:fld>
            <a:endParaRPr lang="en-US"/>
          </a:p>
        </p:txBody>
      </p:sp>
    </p:spTree>
    <p:extLst>
      <p:ext uri="{BB962C8B-B14F-4D97-AF65-F5344CB8AC3E}">
        <p14:creationId xmlns:p14="http://schemas.microsoft.com/office/powerpoint/2010/main" val="3384342752"/>
      </p:ext>
    </p:extLst>
  </p:cSld>
  <p:clrMap bg1="lt1" tx1="dk1" bg2="lt2" tx2="dk2" accent1="accent1" accent2="accent2" accent3="accent3" accent4="accent4" accent5="accent5" accent6="accent6" hlink="hlink" folHlink="folHlink"/>
  <p:hf sldNum="0"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smtClean="0"/>
              <a:t>August 26, 2019</a:t>
            </a:r>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smtClean="0"/>
              <a:t>CS 791 SE</a:t>
            </a: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42EAC7A-A98A-406A-99EF-8B3A799DAA7E}" type="slidenum">
              <a:rPr lang="en-US"/>
              <a:pPr>
                <a:defRPr/>
              </a:pPr>
              <a:t>‹#›</a:t>
            </a:fld>
            <a:endParaRPr lang="en-US"/>
          </a:p>
        </p:txBody>
      </p:sp>
    </p:spTree>
    <p:extLst>
      <p:ext uri="{BB962C8B-B14F-4D97-AF65-F5344CB8AC3E}">
        <p14:creationId xmlns:p14="http://schemas.microsoft.com/office/powerpoint/2010/main" val="3509646535"/>
      </p:ext>
    </p:extLst>
  </p:cSld>
  <p:clrMap bg1="lt1" tx1="dk1" bg2="lt2" tx2="dk2" accent1="accent1" accent2="accent2" accent3="accent3" accent4="accent4" accent5="accent5" accent6="accent6" hlink="hlink" folHlink="folHlink"/>
  <p:hf sldNum="0"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Rot="1" noChangeAspect="1" noTextEdit="1"/>
          </p:cNvSpPr>
          <p:nvPr>
            <p:ph type="sldImg"/>
          </p:nvPr>
        </p:nvSpPr>
        <p:spPr bwMode="auto">
          <a:noFill/>
          <a:ln>
            <a:solidFill>
              <a:srgbClr val="000000"/>
            </a:solidFill>
            <a:miter lim="800000"/>
            <a:headEnd/>
            <a:tailEnd/>
          </a:ln>
        </p:spPr>
      </p:sp>
      <p:sp>
        <p:nvSpPr>
          <p:cNvPr id="717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cap="flat"/>
        </p:spPr>
      </p:sp>
      <p:sp>
        <p:nvSpPr>
          <p:cNvPr id="36867" name="Rectangle 3"/>
          <p:cNvSpPr>
            <a:spLocks noGrp="1" noChangeArrowheads="1"/>
          </p:cNvSpPr>
          <p:nvPr>
            <p:ph type="body" idx="1"/>
          </p:nvPr>
        </p:nvSpPr>
        <p:spPr>
          <a:noFill/>
        </p:spPr>
        <p:txBody>
          <a:bodyPr/>
          <a:lstStyle/>
          <a:p>
            <a:pPr eaLnBrk="1" hangingPunct="1"/>
            <a:endParaRPr lang="en-US" altLang="en-US" smtClean="0">
              <a:latin typeface="Arial" pitchFamily="34" charset="0"/>
            </a:endParaRPr>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cap="flat"/>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cap="flat"/>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cap="flat"/>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cap="flat"/>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cap="flat"/>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cap="flat"/>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cap="flat"/>
        </p:spPr>
      </p:sp>
      <p:sp>
        <p:nvSpPr>
          <p:cNvPr id="737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cap="flat"/>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cap="flat"/>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cap="flat"/>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cap="flat"/>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26"/>
          <p:cNvSpPr>
            <a:spLocks noGrp="1" noRot="1" noChangeAspect="1" noChangeArrowheads="1" noTextEdit="1"/>
          </p:cNvSpPr>
          <p:nvPr>
            <p:ph type="sldImg"/>
          </p:nvPr>
        </p:nvSpPr>
        <p:spPr>
          <a:ln cap="flat"/>
        </p:spPr>
      </p:sp>
      <p:sp>
        <p:nvSpPr>
          <p:cNvPr id="47107" name="Rectangle 1027"/>
          <p:cNvSpPr>
            <a:spLocks noGrp="1" noChangeArrowheads="1"/>
          </p:cNvSpPr>
          <p:nvPr>
            <p:ph type="body" idx="1"/>
          </p:nvPr>
        </p:nvSpPr>
        <p:spPr>
          <a:noFill/>
        </p:spPr>
        <p:txBody>
          <a:bodyPr lIns="92055" tIns="46030" rIns="92055" bIns="46030"/>
          <a:lstStyle/>
          <a:p>
            <a:pPr eaLnBrk="1" hangingPunct="1"/>
            <a:endParaRPr lang="en-US" altLang="en-US" smtClean="0">
              <a:latin typeface="Arial" pitchFamily="34" charset="0"/>
            </a:endParaRPr>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cap="flat"/>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cap="flat"/>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cap="flat"/>
        </p:spPr>
      </p:sp>
      <p:sp>
        <p:nvSpPr>
          <p:cNvPr id="48131" name="Rectangle 3"/>
          <p:cNvSpPr>
            <a:spLocks noGrp="1" noChangeArrowheads="1"/>
          </p:cNvSpPr>
          <p:nvPr>
            <p:ph type="body" idx="1"/>
          </p:nvPr>
        </p:nvSpPr>
        <p:spPr>
          <a:noFill/>
        </p:spPr>
        <p:txBody>
          <a:bodyPr lIns="92055" tIns="46030" rIns="92055" bIns="46030"/>
          <a:lstStyle/>
          <a:p>
            <a:pPr eaLnBrk="1" hangingPunct="1"/>
            <a:endParaRPr lang="en-US" altLang="en-US" smtClean="0">
              <a:latin typeface="Arial" pitchFamily="34" charset="0"/>
            </a:endParaRPr>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cap="flat"/>
        </p:spPr>
      </p:sp>
      <p:sp>
        <p:nvSpPr>
          <p:cNvPr id="49155" name="Rectangle 3"/>
          <p:cNvSpPr>
            <a:spLocks noGrp="1" noChangeArrowheads="1"/>
          </p:cNvSpPr>
          <p:nvPr>
            <p:ph type="body" idx="1"/>
          </p:nvPr>
        </p:nvSpPr>
        <p:spPr>
          <a:noFill/>
        </p:spPr>
        <p:txBody>
          <a:bodyPr lIns="92055" tIns="46030" rIns="92055" bIns="46030"/>
          <a:lstStyle/>
          <a:p>
            <a:pPr eaLnBrk="1" hangingPunct="1"/>
            <a:endParaRPr lang="en-US" altLang="en-US" smtClean="0">
              <a:latin typeface="Arial" pitchFamily="34" charset="0"/>
            </a:endParaRPr>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cap="flat"/>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cap="flat"/>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cap="flat"/>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cap="flat"/>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cap="flat"/>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cap="flat"/>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cap="flat"/>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cap="flat"/>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p>
        </p:txBody>
      </p:sp>
      <p:sp>
        <p:nvSpPr>
          <p:cNvPr id="2" name="Date Placeholder 1"/>
          <p:cNvSpPr>
            <a:spLocks noGrp="1"/>
          </p:cNvSpPr>
          <p:nvPr>
            <p:ph type="dt" idx="10"/>
          </p:nvPr>
        </p:nvSpPr>
        <p:spPr/>
        <p:txBody>
          <a:bodyPr/>
          <a:lstStyle/>
          <a:p>
            <a:pPr>
              <a:defRPr/>
            </a:pPr>
            <a:r>
              <a:rPr lang="en-US" smtClean="0"/>
              <a:t>August 26, 2019</a:t>
            </a:r>
            <a:endParaRPr lang="en-US"/>
          </a:p>
        </p:txBody>
      </p:sp>
      <p:sp>
        <p:nvSpPr>
          <p:cNvPr id="3" name="Footer Placeholder 2"/>
          <p:cNvSpPr>
            <a:spLocks noGrp="1"/>
          </p:cNvSpPr>
          <p:nvPr>
            <p:ph type="ftr" sz="quarter" idx="11"/>
          </p:nvPr>
        </p:nvSpPr>
        <p:spPr/>
        <p:txBody>
          <a:bodyPr/>
          <a:lstStyle/>
          <a:p>
            <a:pPr>
              <a:defRPr/>
            </a:pPr>
            <a:r>
              <a:rPr lang="en-US" smtClean="0"/>
              <a:t>CS 791 SE</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tangle 4"/>
          <p:cNvSpPr>
            <a:spLocks noChangeArrowheads="1"/>
          </p:cNvSpPr>
          <p:nvPr/>
        </p:nvSpPr>
        <p:spPr bwMode="invGray">
          <a:xfrm>
            <a:off x="0" y="5127625"/>
            <a:ext cx="9144000" cy="46038"/>
          </a:xfrm>
          <a:prstGeom prst="rect">
            <a:avLst/>
          </a:prstGeom>
          <a:solidFill>
            <a:srgbClr val="FFFFFF"/>
          </a:solidFill>
          <a:ln w="48000" cmpd="thickThin" algn="ctr">
            <a:noFill/>
            <a:miter lim="800000"/>
            <a:headEnd/>
            <a:tailEnd/>
          </a:ln>
          <a:effectLst>
            <a:outerShdw dist="10160" dir="5400000" algn="tl" rotWithShape="0">
              <a:srgbClr val="808080">
                <a:alpha val="59999"/>
              </a:srgbClr>
            </a:outerShdw>
          </a:effectLst>
        </p:spPr>
        <p:txBody>
          <a:bodyPr anchor="ctr"/>
          <a:lstStyle/>
          <a:p>
            <a:pPr algn="ctr" fontAlgn="auto">
              <a:spcBef>
                <a:spcPts val="0"/>
              </a:spcBef>
              <a:spcAft>
                <a:spcPts val="0"/>
              </a:spcAft>
              <a:defRPr/>
            </a:pPr>
            <a:endParaRPr lang="en-US" sz="1800">
              <a:solidFill>
                <a:schemeClr val="lt1"/>
              </a:solidFill>
              <a:latin typeface="+mn-lt"/>
              <a:cs typeface="+mn-cs"/>
            </a:endParaRPr>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a:xfrm>
            <a:off x="457200" y="6477000"/>
            <a:ext cx="2133600" cy="274638"/>
          </a:xfrm>
        </p:spPr>
        <p:txBody>
          <a:bodyPr rtlCol="0"/>
          <a:lstStyle>
            <a:lvl1pPr fontAlgn="auto">
              <a:spcBef>
                <a:spcPts val="0"/>
              </a:spcBef>
              <a:spcAft>
                <a:spcPts val="0"/>
              </a:spcAft>
              <a:defRPr sz="1200">
                <a:solidFill>
                  <a:schemeClr val="tx1">
                    <a:tint val="95000"/>
                  </a:schemeClr>
                </a:solidFill>
                <a:latin typeface="+mn-lt"/>
                <a:cs typeface="+mn-cs"/>
              </a:defRPr>
            </a:lvl1pPr>
          </a:lstStyle>
          <a:p>
            <a:pPr>
              <a:defRPr/>
            </a:pPr>
            <a:endParaRPr lang="en-US"/>
          </a:p>
        </p:txBody>
      </p:sp>
      <p:sp>
        <p:nvSpPr>
          <p:cNvPr id="7" name="Footer Placeholder 4"/>
          <p:cNvSpPr>
            <a:spLocks noGrp="1"/>
          </p:cNvSpPr>
          <p:nvPr>
            <p:ph type="ftr" sz="quarter" idx="11"/>
          </p:nvPr>
        </p:nvSpPr>
        <p:spPr>
          <a:xfrm>
            <a:off x="2640013" y="6477000"/>
            <a:ext cx="5508625" cy="274638"/>
          </a:xfrm>
        </p:spPr>
        <p:txBody>
          <a:bodyPr/>
          <a:lstStyle>
            <a:lvl1pPr algn="l">
              <a:defRPr sz="1200">
                <a:solidFill>
                  <a:srgbClr val="FFFFFF"/>
                </a:solidFill>
              </a:defRPr>
            </a:lvl1pPr>
          </a:lstStyle>
          <a:p>
            <a:pPr>
              <a:defRPr/>
            </a:pPr>
            <a:endParaRPr lang="en-US"/>
          </a:p>
        </p:txBody>
      </p:sp>
      <p:sp>
        <p:nvSpPr>
          <p:cNvPr id="8" name="Slide Number Placeholder 5"/>
          <p:cNvSpPr>
            <a:spLocks noGrp="1"/>
          </p:cNvSpPr>
          <p:nvPr>
            <p:ph type="sldNum" sz="quarter" idx="12"/>
          </p:nvPr>
        </p:nvSpPr>
        <p:spPr>
          <a:xfrm>
            <a:off x="8204200" y="6477000"/>
            <a:ext cx="733425" cy="274638"/>
          </a:xfrm>
        </p:spPr>
        <p:txBody>
          <a:bodyPr rtlCol="0"/>
          <a:lstStyle>
            <a:lvl1pPr fontAlgn="auto">
              <a:spcBef>
                <a:spcPts val="0"/>
              </a:spcBef>
              <a:spcAft>
                <a:spcPts val="0"/>
              </a:spcAft>
              <a:defRPr sz="1200">
                <a:solidFill>
                  <a:schemeClr val="tx1">
                    <a:tint val="95000"/>
                  </a:schemeClr>
                </a:solidFill>
                <a:latin typeface="+mn-lt"/>
                <a:cs typeface="+mn-cs"/>
              </a:defRPr>
            </a:lvl1pPr>
          </a:lstStyle>
          <a:p>
            <a:pPr>
              <a:defRPr/>
            </a:pPr>
            <a:fld id="{EBA6F2F3-097F-421E-B36A-73CA0C0BDDE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a:spLocks noChangeArrowheads="1"/>
          </p:cNvSpPr>
          <p:nvPr/>
        </p:nvSpPr>
        <p:spPr bwMode="invGray">
          <a:xfrm>
            <a:off x="0" y="1436688"/>
            <a:ext cx="9144000" cy="44450"/>
          </a:xfrm>
          <a:prstGeom prst="rect">
            <a:avLst/>
          </a:prstGeom>
          <a:solidFill>
            <a:srgbClr val="FFFFFF"/>
          </a:solidFill>
          <a:ln w="48000" cmpd="thickThin" algn="ctr">
            <a:noFill/>
            <a:miter lim="800000"/>
            <a:headEnd/>
            <a:tailEnd/>
          </a:ln>
          <a:effectLst>
            <a:outerShdw dist="10160" dir="5400000" algn="tl" rotWithShape="0">
              <a:srgbClr val="808080">
                <a:alpha val="59999"/>
              </a:srgbClr>
            </a:outerShdw>
          </a:effectLst>
        </p:spPr>
        <p:txBody>
          <a:bodyPr anchor="ctr"/>
          <a:lstStyle/>
          <a:p>
            <a:pPr algn="ctr" fontAlgn="auto">
              <a:spcBef>
                <a:spcPts val="0"/>
              </a:spcBef>
              <a:spcAft>
                <a:spcPts val="0"/>
              </a:spcAft>
              <a:defRPr/>
            </a:pPr>
            <a:endParaRPr lang="en-US" sz="1800">
              <a:solidFill>
                <a:schemeClr val="lt1"/>
              </a:solidFill>
              <a:latin typeface="+mn-lt"/>
              <a:cs typeface="+mn-cs"/>
            </a:endParaRPr>
          </a:p>
        </p:txBody>
      </p:sp>
      <p:sp>
        <p:nvSpPr>
          <p:cNvPr id="5"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title"/>
          </p:nvPr>
        </p:nvSpPr>
        <p:spPr>
          <a:xfrm>
            <a:off x="457200" y="155448"/>
            <a:ext cx="8229600" cy="1252728"/>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8DEB4C8C-257E-476A-A454-0ACBC4887AD5}" type="slidenum">
              <a:rPr lang="en-US"/>
              <a:pPr>
                <a:defRPr/>
              </a:pPr>
              <a:t>‹#›</a:t>
            </a:fld>
            <a:r>
              <a:rPr lang="en-US" dirty="0"/>
              <a:t> / 15</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fld id="{10522750-7879-C543-9428-92AEF8F92580}" type="slidenum">
              <a:rPr lang="en-US"/>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351914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en-US" smtClean="0"/>
              <a:t>Click to edit Master title style</a:t>
            </a:r>
            <a:endParaRPr lang="en-US"/>
          </a:p>
        </p:txBody>
      </p:sp>
      <p:sp>
        <p:nvSpPr>
          <p:cNvPr id="1027" name="Text Placeholder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 name="Date Placeholder 3"/>
          <p:cNvSpPr>
            <a:spLocks noGrp="1"/>
          </p:cNvSpPr>
          <p:nvPr>
            <p:ph type="dt" sz="half" idx="2"/>
          </p:nvPr>
        </p:nvSpPr>
        <p:spPr>
          <a:xfrm>
            <a:off x="457200" y="6400800"/>
            <a:ext cx="2057400" cy="274638"/>
          </a:xfrm>
          <a:prstGeom prst="rect">
            <a:avLst/>
          </a:prstGeom>
        </p:spPr>
        <p:txBody>
          <a:bodyPr vert="horz" wrap="square" lIns="109728" tIns="45720" rIns="45720" bIns="0" numCol="1" anchor="b" anchorCtr="0" compatLnSpc="1">
            <a:prstTxWarp prst="textNoShape">
              <a:avLst/>
            </a:prstTxWarp>
          </a:bodyPr>
          <a:lstStyle>
            <a:lvl1pPr>
              <a:defRPr sz="1400">
                <a:solidFill>
                  <a:srgbClr val="0D62AF"/>
                </a:solidFill>
                <a:latin typeface="Corbel" pitchFamily="34" charset="0"/>
              </a:defRPr>
            </a:lvl1pPr>
          </a:lstStyle>
          <a:p>
            <a:pPr>
              <a:defRPr/>
            </a:pPr>
            <a:endParaRPr lang="en-US"/>
          </a:p>
        </p:txBody>
      </p:sp>
      <p:sp>
        <p:nvSpPr>
          <p:cNvPr id="11" name="Footer Placeholder 4"/>
          <p:cNvSpPr>
            <a:spLocks noGrp="1"/>
          </p:cNvSpPr>
          <p:nvPr>
            <p:ph type="ftr" sz="quarter" idx="3"/>
          </p:nvPr>
        </p:nvSpPr>
        <p:spPr>
          <a:xfrm>
            <a:off x="2286000" y="6400800"/>
            <a:ext cx="5737225" cy="274638"/>
          </a:xfrm>
          <a:prstGeom prst="rect">
            <a:avLst/>
          </a:prstGeom>
        </p:spPr>
        <p:txBody>
          <a:bodyPr vert="horz" wrap="square" lIns="45720" tIns="45720" rIns="45720" bIns="0" numCol="1" anchor="b" anchorCtr="0" compatLnSpc="1">
            <a:prstTxWarp prst="textNoShape">
              <a:avLst/>
            </a:prstTxWarp>
          </a:bodyPr>
          <a:lstStyle>
            <a:lvl1pPr algn="ctr">
              <a:defRPr sz="1400">
                <a:solidFill>
                  <a:srgbClr val="0D62AF"/>
                </a:solidFill>
                <a:latin typeface="Corbel" pitchFamily="34" charset="0"/>
              </a:defRPr>
            </a:lvl1pPr>
          </a:lstStyle>
          <a:p>
            <a:pPr>
              <a:defRPr/>
            </a:pPr>
            <a:endParaRPr lang="en-US"/>
          </a:p>
        </p:txBody>
      </p:sp>
      <p:sp>
        <p:nvSpPr>
          <p:cNvPr id="12" name="Slide Number Placeholder 5"/>
          <p:cNvSpPr>
            <a:spLocks noGrp="1"/>
          </p:cNvSpPr>
          <p:nvPr>
            <p:ph type="sldNum" sz="quarter" idx="4"/>
          </p:nvPr>
        </p:nvSpPr>
        <p:spPr>
          <a:xfrm>
            <a:off x="8001000" y="6400800"/>
            <a:ext cx="762000" cy="274638"/>
          </a:xfrm>
          <a:prstGeom prst="rect">
            <a:avLst/>
          </a:prstGeom>
        </p:spPr>
        <p:txBody>
          <a:bodyPr vert="horz" wrap="square" lIns="91440" tIns="45720" rIns="91440" bIns="0" numCol="1" anchor="b" anchorCtr="0" compatLnSpc="1">
            <a:prstTxWarp prst="textNoShape">
              <a:avLst/>
            </a:prstTxWarp>
          </a:bodyPr>
          <a:lstStyle>
            <a:lvl1pPr algn="r">
              <a:defRPr sz="1400">
                <a:solidFill>
                  <a:srgbClr val="0D62AF"/>
                </a:solidFill>
                <a:latin typeface="Corbel" pitchFamily="34" charset="0"/>
              </a:defRPr>
            </a:lvl1pPr>
          </a:lstStyle>
          <a:p>
            <a:pPr>
              <a:defRPr/>
            </a:pPr>
            <a:fld id="{F675FFBD-B04A-43AF-A996-3B784E94DB33}" type="slidenum">
              <a:rPr lang="en-US"/>
              <a:pPr>
                <a:defRPr/>
              </a:pPr>
              <a:t>‹#›</a:t>
            </a:fld>
            <a:r>
              <a:rPr lang="en-US" dirty="0"/>
              <a:t> / 15</a:t>
            </a: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lgn="l" rtl="0" eaLnBrk="0" fontAlgn="base" hangingPunct="0">
        <a:spcBef>
          <a:spcPct val="0"/>
        </a:spcBef>
        <a:spcAft>
          <a:spcPct val="0"/>
        </a:spcAft>
        <a:defRPr sz="4500" b="1" kern="1200">
          <a:solidFill>
            <a:srgbClr val="0071F4"/>
          </a:solidFill>
          <a:latin typeface="Arial" charset="0"/>
          <a:ea typeface="+mj-ea"/>
          <a:cs typeface="+mj-cs"/>
        </a:defRPr>
      </a:lvl1pPr>
      <a:lvl2pPr algn="l" rtl="0" eaLnBrk="0" fontAlgn="base" hangingPunct="0">
        <a:spcBef>
          <a:spcPct val="0"/>
        </a:spcBef>
        <a:spcAft>
          <a:spcPct val="0"/>
        </a:spcAft>
        <a:defRPr sz="4500" b="1">
          <a:solidFill>
            <a:srgbClr val="0071F4"/>
          </a:solidFill>
          <a:latin typeface="Arial" charset="0"/>
        </a:defRPr>
      </a:lvl2pPr>
      <a:lvl3pPr algn="l" rtl="0" eaLnBrk="0" fontAlgn="base" hangingPunct="0">
        <a:spcBef>
          <a:spcPct val="0"/>
        </a:spcBef>
        <a:spcAft>
          <a:spcPct val="0"/>
        </a:spcAft>
        <a:defRPr sz="4500" b="1">
          <a:solidFill>
            <a:srgbClr val="0071F4"/>
          </a:solidFill>
          <a:latin typeface="Arial" charset="0"/>
        </a:defRPr>
      </a:lvl3pPr>
      <a:lvl4pPr algn="l" rtl="0" eaLnBrk="0" fontAlgn="base" hangingPunct="0">
        <a:spcBef>
          <a:spcPct val="0"/>
        </a:spcBef>
        <a:spcAft>
          <a:spcPct val="0"/>
        </a:spcAft>
        <a:defRPr sz="4500" b="1">
          <a:solidFill>
            <a:srgbClr val="0071F4"/>
          </a:solidFill>
          <a:latin typeface="Arial" charset="0"/>
        </a:defRPr>
      </a:lvl4pPr>
      <a:lvl5pPr algn="l" rtl="0" eaLnBrk="0" fontAlgn="base" hangingPunct="0">
        <a:spcBef>
          <a:spcPct val="0"/>
        </a:spcBef>
        <a:spcAft>
          <a:spcPct val="0"/>
        </a:spcAft>
        <a:defRPr sz="4500" b="1">
          <a:solidFill>
            <a:srgbClr val="0071F4"/>
          </a:solidFill>
          <a:latin typeface="Arial" charset="0"/>
        </a:defRPr>
      </a:lvl5pPr>
      <a:lvl6pPr marL="457200" algn="l" rtl="0" fontAlgn="base">
        <a:spcBef>
          <a:spcPct val="0"/>
        </a:spcBef>
        <a:spcAft>
          <a:spcPct val="0"/>
        </a:spcAft>
        <a:defRPr sz="4500" b="1">
          <a:solidFill>
            <a:srgbClr val="0071F4"/>
          </a:solidFill>
          <a:latin typeface="Corbel" pitchFamily="34" charset="0"/>
        </a:defRPr>
      </a:lvl6pPr>
      <a:lvl7pPr marL="914400" algn="l" rtl="0" fontAlgn="base">
        <a:spcBef>
          <a:spcPct val="0"/>
        </a:spcBef>
        <a:spcAft>
          <a:spcPct val="0"/>
        </a:spcAft>
        <a:defRPr sz="4500" b="1">
          <a:solidFill>
            <a:srgbClr val="0071F4"/>
          </a:solidFill>
          <a:latin typeface="Corbel" pitchFamily="34" charset="0"/>
        </a:defRPr>
      </a:lvl7pPr>
      <a:lvl8pPr marL="1371600" algn="l" rtl="0" fontAlgn="base">
        <a:spcBef>
          <a:spcPct val="0"/>
        </a:spcBef>
        <a:spcAft>
          <a:spcPct val="0"/>
        </a:spcAft>
        <a:defRPr sz="4500" b="1">
          <a:solidFill>
            <a:srgbClr val="0071F4"/>
          </a:solidFill>
          <a:latin typeface="Corbel" pitchFamily="34" charset="0"/>
        </a:defRPr>
      </a:lvl8pPr>
      <a:lvl9pPr marL="1828800" algn="l" rtl="0" fontAlgn="base">
        <a:spcBef>
          <a:spcPct val="0"/>
        </a:spcBef>
        <a:spcAft>
          <a:spcPct val="0"/>
        </a:spcAft>
        <a:defRPr sz="4500" b="1">
          <a:solidFill>
            <a:srgbClr val="0071F4"/>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Arial" charset="0"/>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Arial" charset="0"/>
          <a:ea typeface="+mn-ea"/>
          <a:cs typeface="+mn-cs"/>
        </a:defRPr>
      </a:lvl2pPr>
      <a:lvl3pPr marL="995363" indent="-228600" algn="l" rtl="0" eaLnBrk="0" fontAlgn="base" hangingPunct="0">
        <a:spcBef>
          <a:spcPct val="20000"/>
        </a:spcBef>
        <a:spcAft>
          <a:spcPct val="0"/>
        </a:spcAft>
        <a:buClr>
          <a:srgbClr val="0BD0D9"/>
        </a:buClr>
        <a:buFont typeface="Arial" charset="0"/>
        <a:buChar char="▪"/>
        <a:defRPr sz="2400" kern="1200">
          <a:solidFill>
            <a:schemeClr val="tx1"/>
          </a:solidFill>
          <a:latin typeface="Arial" charset="0"/>
          <a:ea typeface="+mn-ea"/>
          <a:cs typeface="+mn-cs"/>
        </a:defRPr>
      </a:lvl3pPr>
      <a:lvl4pPr marL="1216025" indent="-182563" algn="l" rtl="0" eaLnBrk="0" fontAlgn="base" hangingPunct="0">
        <a:spcBef>
          <a:spcPct val="20000"/>
        </a:spcBef>
        <a:spcAft>
          <a:spcPct val="0"/>
        </a:spcAft>
        <a:buClr>
          <a:srgbClr val="10CF9B"/>
        </a:buClr>
        <a:buFont typeface="Arial" charset="0"/>
        <a:buChar char="▪"/>
        <a:defRPr sz="2000" kern="1200">
          <a:solidFill>
            <a:schemeClr val="tx1"/>
          </a:solidFill>
          <a:latin typeface="Arial" charset="0"/>
          <a:ea typeface="+mn-ea"/>
          <a:cs typeface="+mn-cs"/>
        </a:defRPr>
      </a:lvl4pPr>
      <a:lvl5pPr marL="1425575" indent="-182563" algn="l" rtl="0" eaLnBrk="0" fontAlgn="base" hangingPunct="0">
        <a:spcBef>
          <a:spcPct val="20000"/>
        </a:spcBef>
        <a:spcAft>
          <a:spcPct val="0"/>
        </a:spcAft>
        <a:buClr>
          <a:srgbClr val="7CCA62"/>
        </a:buClr>
        <a:buFont typeface="Wingdings 3" pitchFamily="18" charset="2"/>
        <a:buChar char=""/>
        <a:defRPr lang="en-US" sz="2000" kern="1200">
          <a:solidFill>
            <a:schemeClr val="tx1"/>
          </a:solidFill>
          <a:latin typeface="Arial" charset="0"/>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omg.com/" TargetMode="External"/><Relationship Id="rId3" Type="http://schemas.openxmlformats.org/officeDocument/2006/relationships/hyperlink" Target="http://www.cse.unr.edu/~dascalus/se2019.html" TargetMode="External"/><Relationship Id="rId7" Type="http://schemas.openxmlformats.org/officeDocument/2006/relationships/hyperlink" Target="http://www.tcse.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sei.cmu.edu/" TargetMode="External"/><Relationship Id="rId5" Type="http://schemas.openxmlformats.org/officeDocument/2006/relationships/hyperlink" Target="http://www.acm.org/" TargetMode="External"/><Relationship Id="rId4" Type="http://schemas.openxmlformats.org/officeDocument/2006/relationships/hyperlink" Target="http://www.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catalog.unr.ed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unr.edu/dr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unr.edu/tutoring-center" TargetMode="External"/><Relationship Id="rId2" Type="http://schemas.openxmlformats.org/officeDocument/2006/relationships/hyperlink" Target="http://www.unr.edu/mathcenter/" TargetMode="External"/><Relationship Id="rId1" Type="http://schemas.openxmlformats.org/officeDocument/2006/relationships/slideLayout" Target="../slideLayouts/slideLayout2.xml"/><Relationship Id="rId4" Type="http://schemas.openxmlformats.org/officeDocument/2006/relationships/hyperlink" Target="https://www.unr.edu/writing-cente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unr.edu/equal-opportunity-title-i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dascalus@cse.unr.ed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cse.unr.edu/~dascalus"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Subtitle 2"/>
          <p:cNvSpPr>
            <a:spLocks noGrp="1"/>
          </p:cNvSpPr>
          <p:nvPr>
            <p:ph type="subTitle" idx="1"/>
          </p:nvPr>
        </p:nvSpPr>
        <p:spPr>
          <a:xfrm>
            <a:off x="152400" y="3048000"/>
            <a:ext cx="8610600" cy="1295400"/>
          </a:xfrm>
        </p:spPr>
        <p:txBody>
          <a:bodyPr/>
          <a:lstStyle/>
          <a:p>
            <a:pPr algn="ctr" eaLnBrk="1" hangingPunct="1">
              <a:lnSpc>
                <a:spcPct val="90000"/>
              </a:lnSpc>
            </a:pPr>
            <a:r>
              <a:rPr lang="en-US" sz="3200" dirty="0" smtClean="0">
                <a:solidFill>
                  <a:srgbClr val="FFFF99"/>
                </a:solidFill>
                <a:latin typeface="Franklin Gothic Book"/>
                <a:cs typeface="Franklin Gothic Book"/>
              </a:rPr>
              <a:t>Course Syllabus</a:t>
            </a:r>
          </a:p>
          <a:p>
            <a:pPr algn="ctr" eaLnBrk="1" hangingPunct="1">
              <a:lnSpc>
                <a:spcPct val="90000"/>
              </a:lnSpc>
            </a:pPr>
            <a:endParaRPr lang="en-US" sz="3200" dirty="0">
              <a:solidFill>
                <a:srgbClr val="FFFF99"/>
              </a:solidFill>
              <a:latin typeface="Franklin Gothic Book"/>
              <a:cs typeface="Franklin Gothic Book"/>
            </a:endParaRPr>
          </a:p>
          <a:p>
            <a:pPr algn="ctr" eaLnBrk="1" hangingPunct="1">
              <a:lnSpc>
                <a:spcPct val="90000"/>
              </a:lnSpc>
            </a:pPr>
            <a:r>
              <a:rPr lang="en-US" dirty="0" smtClean="0">
                <a:solidFill>
                  <a:srgbClr val="FFFF99"/>
                </a:solidFill>
                <a:latin typeface="Franklin Gothic Book"/>
                <a:cs typeface="Franklin Gothic Book"/>
              </a:rPr>
              <a:t>August 26, 2019</a:t>
            </a:r>
          </a:p>
        </p:txBody>
      </p:sp>
      <p:pic>
        <p:nvPicPr>
          <p:cNvPr id="6147" name="Picture 2"/>
          <p:cNvPicPr>
            <a:picLocks noChangeArrowheads="1"/>
          </p:cNvPicPr>
          <p:nvPr/>
        </p:nvPicPr>
        <p:blipFill>
          <a:blip r:embed="rId3"/>
          <a:srcRect/>
          <a:stretch>
            <a:fillRect/>
          </a:stretch>
        </p:blipFill>
        <p:spPr bwMode="auto">
          <a:xfrm>
            <a:off x="0" y="5181600"/>
            <a:ext cx="1752600" cy="1676400"/>
          </a:xfrm>
          <a:prstGeom prst="rect">
            <a:avLst/>
          </a:prstGeom>
          <a:noFill/>
          <a:ln w="9525">
            <a:noFill/>
            <a:miter lim="800000"/>
            <a:headEnd/>
            <a:tailEnd/>
          </a:ln>
        </p:spPr>
      </p:pic>
      <p:sp>
        <p:nvSpPr>
          <p:cNvPr id="6148" name="Text Box 8"/>
          <p:cNvSpPr txBox="1">
            <a:spLocks noChangeArrowheads="1"/>
          </p:cNvSpPr>
          <p:nvPr/>
        </p:nvSpPr>
        <p:spPr bwMode="auto">
          <a:xfrm>
            <a:off x="762000" y="685800"/>
            <a:ext cx="7848600" cy="1938992"/>
          </a:xfrm>
          <a:prstGeom prst="rect">
            <a:avLst/>
          </a:prstGeom>
          <a:noFill/>
          <a:ln w="9525">
            <a:noFill/>
            <a:miter lim="800000"/>
            <a:headEnd/>
            <a:tailEnd/>
          </a:ln>
        </p:spPr>
        <p:txBody>
          <a:bodyPr wrap="square">
            <a:spAutoFit/>
          </a:bodyPr>
          <a:lstStyle/>
          <a:p>
            <a:pPr algn="ctr"/>
            <a:r>
              <a:rPr lang="en-US" sz="4000" dirty="0">
                <a:solidFill>
                  <a:srgbClr val="29C2FF"/>
                </a:solidFill>
              </a:rPr>
              <a:t>CS </a:t>
            </a:r>
            <a:r>
              <a:rPr lang="en-US" sz="4000" dirty="0" smtClean="0">
                <a:solidFill>
                  <a:srgbClr val="29C2FF"/>
                </a:solidFill>
              </a:rPr>
              <a:t>791</a:t>
            </a:r>
            <a:endParaRPr lang="en-US" sz="4000" dirty="0">
              <a:solidFill>
                <a:srgbClr val="29C2FF"/>
              </a:solidFill>
            </a:endParaRPr>
          </a:p>
          <a:p>
            <a:pPr algn="ctr"/>
            <a:r>
              <a:rPr lang="en-US" sz="4000" dirty="0" smtClean="0">
                <a:solidFill>
                  <a:srgbClr val="29C2FF"/>
                </a:solidFill>
              </a:rPr>
              <a:t>Special Topics </a:t>
            </a:r>
          </a:p>
          <a:p>
            <a:pPr algn="ctr"/>
            <a:r>
              <a:rPr lang="en-US" sz="4000" dirty="0" smtClean="0">
                <a:solidFill>
                  <a:srgbClr val="29C2FF"/>
                </a:solidFill>
              </a:rPr>
              <a:t>[Software Engineering]</a:t>
            </a:r>
            <a:endParaRPr lang="en-US" sz="4000" dirty="0">
              <a:solidFill>
                <a:srgbClr val="29C2FF"/>
              </a:solidFill>
            </a:endParaRPr>
          </a:p>
        </p:txBody>
      </p:sp>
      <p:sp>
        <p:nvSpPr>
          <p:cNvPr id="6149" name="Subtitle 2"/>
          <p:cNvSpPr txBox="1">
            <a:spLocks/>
          </p:cNvSpPr>
          <p:nvPr/>
        </p:nvSpPr>
        <p:spPr bwMode="auto">
          <a:xfrm>
            <a:off x="1905000" y="5562600"/>
            <a:ext cx="7010400" cy="838200"/>
          </a:xfrm>
          <a:prstGeom prst="rect">
            <a:avLst/>
          </a:prstGeom>
          <a:noFill/>
          <a:ln w="9525">
            <a:noFill/>
            <a:miter lim="800000"/>
            <a:headEnd/>
            <a:tailEnd/>
          </a:ln>
        </p:spPr>
        <p:txBody>
          <a:bodyPr lIns="118872" tIns="0" rIns="45720" bIns="0" anchor="b"/>
          <a:lstStyle/>
          <a:p>
            <a:pPr>
              <a:buClr>
                <a:schemeClr val="accent1"/>
              </a:buClr>
              <a:buSzPct val="80000"/>
              <a:buFont typeface="Wingdings 2" pitchFamily="18" charset="2"/>
              <a:buNone/>
            </a:pPr>
            <a:r>
              <a:rPr lang="en-US">
                <a:solidFill>
                  <a:srgbClr val="FFFFFF"/>
                </a:solidFill>
              </a:rPr>
              <a:t>University of Nevada, Reno</a:t>
            </a:r>
          </a:p>
          <a:p>
            <a:pPr>
              <a:buClr>
                <a:schemeClr val="accent1"/>
              </a:buClr>
              <a:buSzPct val="80000"/>
              <a:buFont typeface="Wingdings 2" pitchFamily="18" charset="2"/>
              <a:buNone/>
            </a:pPr>
            <a:r>
              <a:rPr lang="en-US">
                <a:solidFill>
                  <a:srgbClr val="FFFFFF"/>
                </a:solidFill>
              </a:rPr>
              <a:t>Department of Computer Science &amp; Engineering</a:t>
            </a:r>
            <a:endParaRPr lang="en-US" sz="2000">
              <a:solidFill>
                <a:srgbClr val="FFFFFF"/>
              </a:solidFill>
              <a:latin typeface="Corbel" pitchFamily="34" charset="0"/>
            </a:endParaRPr>
          </a:p>
        </p:txBody>
      </p:sp>
      <p:sp>
        <p:nvSpPr>
          <p:cNvPr id="2" name="Slide Number Placeholder 1"/>
          <p:cNvSpPr>
            <a:spLocks noGrp="1"/>
          </p:cNvSpPr>
          <p:nvPr>
            <p:ph type="sldNum" sz="quarter" idx="12"/>
          </p:nvPr>
        </p:nvSpPr>
        <p:spPr/>
        <p:txBody>
          <a:bodyPr/>
          <a:lstStyle/>
          <a:p>
            <a:pPr>
              <a:defRPr/>
            </a:pPr>
            <a:fld id="{EBA6F2F3-097F-421E-B36A-73CA0C0BDDE0}" type="slidenum">
              <a:rPr lang="en-US" smtClean="0"/>
              <a:pPr>
                <a:defRPr/>
              </a:pPr>
              <a:t>1</a:t>
            </a:fld>
            <a:endParaRPr lang="en-US"/>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838200" y="381000"/>
            <a:ext cx="8077200" cy="755650"/>
          </a:xfrm>
        </p:spPr>
        <p:txBody>
          <a:bodyPr lIns="92075" tIns="46038" rIns="92075" bIns="46038" anchorCtr="0">
            <a:normAutofit fontScale="90000"/>
          </a:bodyPr>
          <a:lstStyle/>
          <a:p>
            <a:pPr>
              <a:defRPr/>
            </a:pPr>
            <a:r>
              <a:rPr lang="en-US" b="0" dirty="0" smtClean="0">
                <a:solidFill>
                  <a:srgbClr val="0000FF"/>
                </a:solidFill>
                <a:latin typeface="Tahoma" panose="020B0604030504040204" pitchFamily="34" charset="0"/>
                <a:ea typeface="Tahoma" panose="020B0604030504040204" pitchFamily="34" charset="0"/>
                <a:cs typeface="Tahoma" panose="020B0604030504040204" pitchFamily="34" charset="0"/>
              </a:rPr>
              <a:t>Initial Web Pointers</a:t>
            </a:r>
            <a:endParaRPr lang="en-CA" b="0"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187395" name="Rectangle 3"/>
          <p:cNvSpPr>
            <a:spLocks noGrp="1" noChangeArrowheads="1"/>
          </p:cNvSpPr>
          <p:nvPr>
            <p:ph type="body" idx="1"/>
          </p:nvPr>
        </p:nvSpPr>
        <p:spPr>
          <a:xfrm>
            <a:off x="941388" y="1828800"/>
            <a:ext cx="8231187" cy="4211638"/>
          </a:xfrm>
        </p:spPr>
        <p:txBody>
          <a:bodyPr lIns="92075" tIns="46038" rIns="92075" bIns="46038"/>
          <a:lstStyle/>
          <a:p>
            <a:pPr eaLnBrk="1" hangingPunct="1">
              <a:lnSpc>
                <a:spcPct val="90000"/>
              </a:lnSpc>
              <a:defRPr/>
            </a:pPr>
            <a:r>
              <a:rPr lang="en-US" sz="2800" dirty="0" smtClean="0">
                <a:latin typeface="Cambria" panose="02040503050406030204" pitchFamily="18" charset="0"/>
              </a:rPr>
              <a:t>The course website: </a:t>
            </a:r>
            <a:r>
              <a:rPr lang="en-US" sz="2800" dirty="0" smtClean="0">
                <a:latin typeface="Cambria" panose="02040503050406030204" pitchFamily="18" charset="0"/>
                <a:hlinkClick r:id="rId3"/>
              </a:rPr>
              <a:t>www.cse.unr.edu/~dascalus/se2019.html</a:t>
            </a:r>
            <a:endParaRPr lang="en-US" sz="2800" dirty="0" smtClean="0">
              <a:latin typeface="Cambria" panose="02040503050406030204" pitchFamily="18" charset="0"/>
            </a:endParaRPr>
          </a:p>
          <a:p>
            <a:pPr eaLnBrk="1" hangingPunct="1">
              <a:lnSpc>
                <a:spcPct val="90000"/>
              </a:lnSpc>
              <a:defRPr/>
            </a:pPr>
            <a:r>
              <a:rPr lang="en-US" sz="2800" dirty="0" smtClean="0">
                <a:latin typeface="Cambria" panose="02040503050406030204" pitchFamily="18" charset="0"/>
              </a:rPr>
              <a:t>IEEE’s Digital Library, via </a:t>
            </a:r>
            <a:r>
              <a:rPr lang="en-US" sz="2800" dirty="0" smtClean="0">
                <a:solidFill>
                  <a:srgbClr val="FFFF00"/>
                </a:solidFill>
                <a:latin typeface="Cambria" panose="02040503050406030204" pitchFamily="18" charset="0"/>
                <a:hlinkClick r:id="rId4"/>
              </a:rPr>
              <a:t>www.ieee.org</a:t>
            </a:r>
            <a:endParaRPr lang="en-US" sz="2800" dirty="0" smtClean="0">
              <a:solidFill>
                <a:srgbClr val="FFFF00"/>
              </a:solidFill>
              <a:latin typeface="Cambria" panose="02040503050406030204" pitchFamily="18" charset="0"/>
            </a:endParaRPr>
          </a:p>
          <a:p>
            <a:pPr eaLnBrk="1" hangingPunct="1">
              <a:lnSpc>
                <a:spcPct val="90000"/>
              </a:lnSpc>
              <a:defRPr/>
            </a:pPr>
            <a:r>
              <a:rPr lang="es-MX" sz="2800" dirty="0" smtClean="0">
                <a:latin typeface="Cambria" panose="02040503050406030204" pitchFamily="18" charset="0"/>
              </a:rPr>
              <a:t>ACM Digital Library, </a:t>
            </a:r>
            <a:r>
              <a:rPr lang="es-MX" sz="2800" dirty="0" err="1" smtClean="0">
                <a:latin typeface="Cambria" panose="02040503050406030204" pitchFamily="18" charset="0"/>
              </a:rPr>
              <a:t>via</a:t>
            </a:r>
            <a:r>
              <a:rPr lang="es-MX" sz="2800" dirty="0" smtClean="0">
                <a:latin typeface="Cambria" panose="02040503050406030204" pitchFamily="18" charset="0"/>
              </a:rPr>
              <a:t> </a:t>
            </a:r>
            <a:r>
              <a:rPr lang="es-MX" sz="2800" dirty="0" smtClean="0">
                <a:solidFill>
                  <a:srgbClr val="FFFF00"/>
                </a:solidFill>
                <a:latin typeface="Cambria" panose="02040503050406030204" pitchFamily="18" charset="0"/>
                <a:hlinkClick r:id="rId5"/>
              </a:rPr>
              <a:t>www.acm.org</a:t>
            </a:r>
            <a:endParaRPr lang="es-MX" sz="2800" dirty="0" smtClean="0">
              <a:solidFill>
                <a:srgbClr val="FFFF00"/>
              </a:solidFill>
              <a:latin typeface="Cambria" panose="02040503050406030204" pitchFamily="18" charset="0"/>
            </a:endParaRPr>
          </a:p>
          <a:p>
            <a:pPr eaLnBrk="1" hangingPunct="1">
              <a:lnSpc>
                <a:spcPct val="90000"/>
              </a:lnSpc>
              <a:defRPr/>
            </a:pPr>
            <a:r>
              <a:rPr lang="en-US" sz="2800" dirty="0" smtClean="0">
                <a:latin typeface="Cambria" panose="02040503050406030204" pitchFamily="18" charset="0"/>
              </a:rPr>
              <a:t>The Software Engineering Institute, at Carnegie Mellon University, </a:t>
            </a:r>
            <a:r>
              <a:rPr lang="en-US" sz="2800" dirty="0" smtClean="0">
                <a:solidFill>
                  <a:srgbClr val="FFFF00"/>
                </a:solidFill>
                <a:latin typeface="Cambria" panose="02040503050406030204" pitchFamily="18" charset="0"/>
                <a:hlinkClick r:id="rId6"/>
              </a:rPr>
              <a:t>www.sei.cmu.edu</a:t>
            </a:r>
            <a:endParaRPr lang="en-US" sz="2800" dirty="0" smtClean="0">
              <a:solidFill>
                <a:srgbClr val="FFFF00"/>
              </a:solidFill>
              <a:latin typeface="Cambria" panose="02040503050406030204" pitchFamily="18" charset="0"/>
              <a:sym typeface="Symbol" pitchFamily="18" charset="2"/>
            </a:endParaRPr>
          </a:p>
          <a:p>
            <a:pPr eaLnBrk="1" hangingPunct="1">
              <a:lnSpc>
                <a:spcPct val="90000"/>
              </a:lnSpc>
              <a:defRPr/>
            </a:pPr>
            <a:r>
              <a:rPr lang="en-US" sz="2800" dirty="0" smtClean="0">
                <a:latin typeface="Cambria" panose="02040503050406030204" pitchFamily="18" charset="0"/>
              </a:rPr>
              <a:t>IEEE Computer Society’s Technical Council on Software Engineering, </a:t>
            </a:r>
            <a:r>
              <a:rPr lang="en-US" sz="2800" dirty="0" smtClean="0">
                <a:latin typeface="Cambria" panose="02040503050406030204" pitchFamily="18" charset="0"/>
                <a:hlinkClick r:id="rId7"/>
              </a:rPr>
              <a:t>www.tcse.org</a:t>
            </a:r>
            <a:endParaRPr lang="en-US" sz="2800" dirty="0" smtClean="0">
              <a:latin typeface="Cambria" panose="02040503050406030204" pitchFamily="18" charset="0"/>
              <a:sym typeface="Symbol" pitchFamily="18" charset="2"/>
            </a:endParaRPr>
          </a:p>
          <a:p>
            <a:pPr eaLnBrk="1" hangingPunct="1">
              <a:lnSpc>
                <a:spcPct val="90000"/>
              </a:lnSpc>
              <a:defRPr/>
            </a:pPr>
            <a:r>
              <a:rPr lang="en-US" sz="2800" dirty="0" smtClean="0">
                <a:latin typeface="Cambria" panose="02040503050406030204" pitchFamily="18" charset="0"/>
                <a:sym typeface="Symbol" pitchFamily="18" charset="2"/>
              </a:rPr>
              <a:t>T</a:t>
            </a:r>
            <a:r>
              <a:rPr lang="en-US" sz="2800" dirty="0" smtClean="0">
                <a:latin typeface="Cambria" panose="02040503050406030204" pitchFamily="18" charset="0"/>
              </a:rPr>
              <a:t>he Object Management Group, </a:t>
            </a:r>
            <a:r>
              <a:rPr lang="en-US" sz="2800" dirty="0" smtClean="0">
                <a:latin typeface="Cambria" panose="02040503050406030204" pitchFamily="18" charset="0"/>
                <a:hlinkClick r:id="rId8"/>
              </a:rPr>
              <a:t>www.omg.com</a:t>
            </a:r>
            <a:endParaRPr lang="en-US" sz="2800" dirty="0" smtClean="0">
              <a:latin typeface="Cambria" panose="02040503050406030204" pitchFamily="18" charset="0"/>
            </a:endParaRPr>
          </a:p>
        </p:txBody>
      </p:sp>
      <p:sp>
        <p:nvSpPr>
          <p:cNvPr id="12293"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10</a:t>
            </a:fld>
            <a:endParaRPr lang="en-US" dirty="0"/>
          </a:p>
        </p:txBody>
      </p:sp>
    </p:spTree>
    <p:extLst>
      <p:ext uri="{BB962C8B-B14F-4D97-AF65-F5344CB8AC3E}">
        <p14:creationId xmlns:p14="http://schemas.microsoft.com/office/powerpoint/2010/main" val="4144637949"/>
      </p:ext>
    </p:extLst>
  </p:cSld>
  <p:clrMapOvr>
    <a:masterClrMapping/>
  </p:clrMapOvr>
  <p:transition spd="med">
    <p:cover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152400" y="304800"/>
            <a:ext cx="8915400" cy="755650"/>
          </a:xfrm>
        </p:spPr>
        <p:txBody>
          <a:bodyPr lIns="92075" tIns="46038" rIns="92075" bIns="46038" anchorCtr="0">
            <a:normAutofit fontScale="90000"/>
          </a:bodyPr>
          <a:lstStyle/>
          <a:p>
            <a:pPr>
              <a:defRPr/>
            </a:pPr>
            <a:r>
              <a:rPr lang="en-US" b="0" dirty="0" smtClean="0">
                <a:ea typeface="+mj-ea"/>
              </a:rPr>
              <a:t>Unique Class </a:t>
            </a:r>
            <a:r>
              <a:rPr lang="en-US" b="0" dirty="0"/>
              <a:t>P</a:t>
            </a:r>
            <a:r>
              <a:rPr lang="en-US" b="0" dirty="0" smtClean="0">
                <a:ea typeface="+mj-ea"/>
              </a:rPr>
              <a:t>rocedures / Structures</a:t>
            </a:r>
            <a:endParaRPr lang="en-CA" b="0" dirty="0" smtClean="0">
              <a:latin typeface="Tahoma"/>
              <a:ea typeface="+mj-ea"/>
              <a:cs typeface="Tahoma"/>
            </a:endParaRPr>
          </a:p>
        </p:txBody>
      </p:sp>
      <p:sp>
        <p:nvSpPr>
          <p:cNvPr id="15364" name="Rectangle 3"/>
          <p:cNvSpPr>
            <a:spLocks noGrp="1" noChangeArrowheads="1"/>
          </p:cNvSpPr>
          <p:nvPr>
            <p:ph type="body" idx="1"/>
          </p:nvPr>
        </p:nvSpPr>
        <p:spPr>
          <a:xfrm>
            <a:off x="457200" y="1828800"/>
            <a:ext cx="8153400" cy="3525838"/>
          </a:xfrm>
          <a:noFill/>
          <a:extLst>
            <a:ext uri="{909E8E84-426E-40DD-AFC4-6F175D3DCCD1}">
              <a14:hiddenFill xmlns:a14="http://schemas.microsoft.com/office/drawing/2010/main">
                <a:solidFill>
                  <a:srgbClr val="FFFFFF"/>
                </a:solidFill>
              </a14:hiddenFill>
            </a:ext>
          </a:extLst>
        </p:spPr>
        <p:txBody>
          <a:bodyPr lIns="92075" tIns="46038" rIns="92075" bIns="46038"/>
          <a:lstStyle/>
          <a:p>
            <a:pPr eaLnBrk="1" hangingPunct="1">
              <a:lnSpc>
                <a:spcPct val="90000"/>
              </a:lnSpc>
            </a:pPr>
            <a:endParaRPr lang="en-US" sz="2400" dirty="0">
              <a:effectLst/>
              <a:latin typeface="Tahoma" charset="0"/>
            </a:endParaRPr>
          </a:p>
          <a:p>
            <a:pPr eaLnBrk="1" hangingPunct="1">
              <a:lnSpc>
                <a:spcPct val="90000"/>
              </a:lnSpc>
            </a:pPr>
            <a:r>
              <a:rPr lang="en-US" dirty="0">
                <a:latin typeface="Cambria" panose="02040503050406030204" pitchFamily="18" charset="0"/>
              </a:rPr>
              <a:t>D</a:t>
            </a:r>
            <a:r>
              <a:rPr lang="en-US" dirty="0" smtClean="0">
                <a:latin typeface="Cambria" panose="02040503050406030204" pitchFamily="18" charset="0"/>
              </a:rPr>
              <a:t>esigning </a:t>
            </a:r>
            <a:r>
              <a:rPr lang="en-US" dirty="0">
                <a:latin typeface="Cambria" panose="02040503050406030204" pitchFamily="18" charset="0"/>
              </a:rPr>
              <a:t>and </a:t>
            </a:r>
            <a:r>
              <a:rPr lang="en-US" dirty="0" smtClean="0">
                <a:latin typeface="Cambria" panose="02040503050406030204" pitchFamily="18" charset="0"/>
              </a:rPr>
              <a:t>implementing a software application using SE principles, process activities, and tools</a:t>
            </a:r>
          </a:p>
          <a:p>
            <a:pPr eaLnBrk="1" hangingPunct="1">
              <a:lnSpc>
                <a:spcPct val="90000"/>
              </a:lnSpc>
            </a:pPr>
            <a:r>
              <a:rPr lang="en-US" dirty="0" smtClean="0">
                <a:latin typeface="Cambria" panose="02040503050406030204" pitchFamily="18" charset="0"/>
              </a:rPr>
              <a:t>Writing a project-based course paper </a:t>
            </a:r>
            <a:endParaRPr lang="en-US" sz="2400" dirty="0" smtClean="0">
              <a:latin typeface="Cambria" panose="02040503050406030204" pitchFamily="18" charset="0"/>
            </a:endParaRPr>
          </a:p>
          <a:p>
            <a:pPr eaLnBrk="1" hangingPunct="1">
              <a:lnSpc>
                <a:spcPct val="90000"/>
              </a:lnSpc>
            </a:pPr>
            <a:r>
              <a:rPr lang="en-US" dirty="0" smtClean="0">
                <a:latin typeface="Cambria" panose="02040503050406030204" pitchFamily="18" charset="0"/>
              </a:rPr>
              <a:t>In-class </a:t>
            </a:r>
            <a:r>
              <a:rPr lang="en-US" dirty="0">
                <a:latin typeface="Cambria" panose="02040503050406030204" pitchFamily="18" charset="0"/>
              </a:rPr>
              <a:t>student presentations on: </a:t>
            </a:r>
            <a:endParaRPr lang="en-US" dirty="0" smtClean="0">
              <a:latin typeface="Cambria" panose="02040503050406030204" pitchFamily="18" charset="0"/>
            </a:endParaRPr>
          </a:p>
          <a:p>
            <a:pPr lvl="1" eaLnBrk="1" hangingPunct="1">
              <a:lnSpc>
                <a:spcPct val="90000"/>
              </a:lnSpc>
            </a:pPr>
            <a:r>
              <a:rPr lang="en-US" dirty="0" smtClean="0">
                <a:latin typeface="Cambria" panose="02040503050406030204" pitchFamily="18" charset="0"/>
              </a:rPr>
              <a:t>SE </a:t>
            </a:r>
            <a:r>
              <a:rPr lang="en-US" dirty="0">
                <a:latin typeface="Cambria" panose="02040503050406030204" pitchFamily="18" charset="0"/>
              </a:rPr>
              <a:t>research </a:t>
            </a:r>
            <a:r>
              <a:rPr lang="en-US" dirty="0" smtClean="0">
                <a:latin typeface="Cambria" panose="02040503050406030204" pitchFamily="18" charset="0"/>
              </a:rPr>
              <a:t>papers, tools</a:t>
            </a:r>
            <a:r>
              <a:rPr lang="en-US" dirty="0">
                <a:latin typeface="Cambria" panose="02040503050406030204" pitchFamily="18" charset="0"/>
              </a:rPr>
              <a:t>, </a:t>
            </a:r>
            <a:r>
              <a:rPr lang="en-US" dirty="0" smtClean="0">
                <a:latin typeface="Cambria" panose="02040503050406030204" pitchFamily="18" charset="0"/>
              </a:rPr>
              <a:t> methods or case studies</a:t>
            </a:r>
          </a:p>
          <a:p>
            <a:pPr lvl="1" eaLnBrk="1" hangingPunct="1">
              <a:lnSpc>
                <a:spcPct val="90000"/>
              </a:lnSpc>
            </a:pPr>
            <a:r>
              <a:rPr lang="en-US" dirty="0" smtClean="0">
                <a:latin typeface="Cambria" panose="02040503050406030204" pitchFamily="18" charset="0"/>
              </a:rPr>
              <a:t>SE class project</a:t>
            </a:r>
            <a:endParaRPr lang="en-US" dirty="0">
              <a:latin typeface="Cambria" panose="02040503050406030204" pitchFamily="18" charset="0"/>
            </a:endParaRPr>
          </a:p>
          <a:p>
            <a:pPr marL="119062" indent="0" eaLnBrk="1" hangingPunct="1">
              <a:lnSpc>
                <a:spcPct val="90000"/>
              </a:lnSpc>
              <a:buNone/>
            </a:pPr>
            <a:endParaRPr lang="en-US" sz="2400" dirty="0">
              <a:effectLst/>
              <a:latin typeface="Cambria"/>
              <a:cs typeface="Cambria"/>
            </a:endParaRPr>
          </a:p>
        </p:txBody>
      </p:sp>
      <p:sp>
        <p:nvSpPr>
          <p:cNvPr id="15365"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11</a:t>
            </a:fld>
            <a:endParaRPr lang="en-US" dirty="0"/>
          </a:p>
        </p:txBody>
      </p:sp>
    </p:spTree>
    <p:extLst>
      <p:ext uri="{BB962C8B-B14F-4D97-AF65-F5344CB8AC3E}">
        <p14:creationId xmlns:p14="http://schemas.microsoft.com/office/powerpoint/2010/main" val="1195359632"/>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762000" y="304800"/>
            <a:ext cx="8077200" cy="755650"/>
          </a:xfrm>
        </p:spPr>
        <p:txBody>
          <a:bodyPr lIns="92075" tIns="46038" rIns="92075" bIns="46038" anchorCtr="0">
            <a:normAutofit fontScale="90000"/>
          </a:bodyPr>
          <a:lstStyle/>
          <a:p>
            <a:pPr>
              <a:defRPr/>
            </a:pPr>
            <a:r>
              <a:rPr lang="en-US" b="0" dirty="0" smtClean="0">
                <a:latin typeface="Tahoma"/>
                <a:ea typeface="+mj-ea"/>
                <a:cs typeface="Tahoma"/>
              </a:rPr>
              <a:t>Grading Scheme CS 791 HCI</a:t>
            </a:r>
            <a:endParaRPr lang="en-CA" b="0" dirty="0" smtClean="0">
              <a:latin typeface="Tahoma"/>
              <a:ea typeface="+mj-ea"/>
              <a:cs typeface="Tahoma"/>
            </a:endParaRPr>
          </a:p>
        </p:txBody>
      </p:sp>
      <p:sp>
        <p:nvSpPr>
          <p:cNvPr id="189443" name="Rectangle 3"/>
          <p:cNvSpPr>
            <a:spLocks noGrp="1" noChangeArrowheads="1"/>
          </p:cNvSpPr>
          <p:nvPr>
            <p:ph type="body" idx="1"/>
          </p:nvPr>
        </p:nvSpPr>
        <p:spPr>
          <a:xfrm>
            <a:off x="228600" y="1600200"/>
            <a:ext cx="8305800" cy="5105400"/>
          </a:xfrm>
        </p:spPr>
        <p:txBody>
          <a:bodyPr lIns="92075" tIns="46038" rIns="92075" bIns="46038"/>
          <a:lstStyle/>
          <a:p>
            <a:pPr eaLnBrk="1" hangingPunct="1">
              <a:lnSpc>
                <a:spcPct val="90000"/>
              </a:lnSpc>
              <a:defRPr/>
            </a:pPr>
            <a:r>
              <a:rPr lang="en-US" sz="2800" u="sng" dirty="0" smtClean="0">
                <a:solidFill>
                  <a:srgbClr val="D60093"/>
                </a:solidFill>
                <a:effectLst/>
                <a:latin typeface="Cambria"/>
                <a:cs typeface="Cambria"/>
              </a:rPr>
              <a:t>Tentative</a:t>
            </a:r>
            <a:r>
              <a:rPr lang="en-US" sz="2800" dirty="0" smtClean="0">
                <a:effectLst/>
                <a:latin typeface="Cambria"/>
                <a:cs typeface="Cambria"/>
              </a:rPr>
              <a:t> </a:t>
            </a:r>
            <a:r>
              <a:rPr lang="en-US" sz="2400" dirty="0" smtClean="0">
                <a:effectLst/>
                <a:latin typeface="Cambria"/>
                <a:cs typeface="Cambria"/>
              </a:rPr>
              <a:t>(subject to modifications):</a:t>
            </a:r>
          </a:p>
          <a:p>
            <a:pPr marL="457200" lvl="1" indent="0" eaLnBrk="1" hangingPunct="1">
              <a:lnSpc>
                <a:spcPct val="90000"/>
              </a:lnSpc>
              <a:buNone/>
              <a:defRPr/>
            </a:pPr>
            <a:endParaRPr lang="en-US" sz="2000" dirty="0" smtClean="0">
              <a:effectLst/>
              <a:latin typeface="Cambria"/>
              <a:cs typeface="Cambria"/>
            </a:endParaRPr>
          </a:p>
          <a:p>
            <a:pPr lvl="1" eaLnBrk="1" hangingPunct="1">
              <a:lnSpc>
                <a:spcPct val="90000"/>
              </a:lnSpc>
              <a:buFontTx/>
              <a:buChar char="-"/>
              <a:defRPr/>
            </a:pPr>
            <a:r>
              <a:rPr lang="en-US" sz="2400" dirty="0" smtClean="0">
                <a:effectLst/>
                <a:latin typeface="Cambria"/>
                <a:cs typeface="Cambria"/>
              </a:rPr>
              <a:t>Assignments &amp; </a:t>
            </a:r>
            <a:r>
              <a:rPr lang="en-US" sz="2400" dirty="0" smtClean="0">
                <a:latin typeface="Cambria"/>
                <a:cs typeface="Cambria"/>
              </a:rPr>
              <a:t>project parts		</a:t>
            </a:r>
            <a:r>
              <a:rPr lang="en-US" sz="2400" dirty="0" smtClean="0">
                <a:solidFill>
                  <a:schemeClr val="hlink"/>
                </a:solidFill>
                <a:latin typeface="Cambria"/>
                <a:cs typeface="Cambria"/>
              </a:rPr>
              <a:t>[</a:t>
            </a:r>
            <a:r>
              <a:rPr lang="en-US" sz="2400" dirty="0" smtClean="0">
                <a:solidFill>
                  <a:srgbClr val="0000FF"/>
                </a:solidFill>
                <a:latin typeface="Cambria"/>
                <a:cs typeface="Cambria"/>
              </a:rPr>
              <a:t>50%</a:t>
            </a:r>
            <a:r>
              <a:rPr lang="en-US" sz="2400" dirty="0" smtClean="0">
                <a:solidFill>
                  <a:schemeClr val="hlink"/>
                </a:solidFill>
                <a:latin typeface="Cambria"/>
                <a:cs typeface="Cambria"/>
              </a:rPr>
              <a:t>]</a:t>
            </a:r>
            <a:endParaRPr lang="en-US" sz="2400" dirty="0" smtClean="0">
              <a:latin typeface="Cambria"/>
              <a:cs typeface="Cambria"/>
            </a:endParaRPr>
          </a:p>
          <a:p>
            <a:pPr lvl="1" eaLnBrk="1" hangingPunct="1">
              <a:lnSpc>
                <a:spcPct val="90000"/>
              </a:lnSpc>
              <a:buFontTx/>
              <a:buChar char="-"/>
              <a:defRPr/>
            </a:pPr>
            <a:r>
              <a:rPr lang="en-US" sz="2400" dirty="0">
                <a:latin typeface="Cambria"/>
                <a:cs typeface="Cambria"/>
              </a:rPr>
              <a:t>Midterm </a:t>
            </a:r>
            <a:r>
              <a:rPr lang="en-US" sz="2400" dirty="0" smtClean="0">
                <a:latin typeface="Cambria"/>
                <a:cs typeface="Cambria"/>
              </a:rPr>
              <a:t>exam</a:t>
            </a:r>
            <a:r>
              <a:rPr lang="en-US" sz="2400" dirty="0">
                <a:latin typeface="Cambria"/>
                <a:cs typeface="Cambria"/>
              </a:rPr>
              <a:t>		</a:t>
            </a:r>
            <a:r>
              <a:rPr lang="en-US" sz="2400" dirty="0" smtClean="0">
                <a:latin typeface="Cambria"/>
                <a:cs typeface="Cambria"/>
              </a:rPr>
              <a:t>		</a:t>
            </a:r>
            <a:r>
              <a:rPr lang="en-US" sz="2400" dirty="0" smtClean="0">
                <a:solidFill>
                  <a:schemeClr val="hlink"/>
                </a:solidFill>
                <a:latin typeface="Cambria"/>
                <a:cs typeface="Cambria"/>
              </a:rPr>
              <a:t>[</a:t>
            </a:r>
            <a:r>
              <a:rPr lang="en-US" sz="2400" dirty="0" smtClean="0">
                <a:solidFill>
                  <a:srgbClr val="0000FF"/>
                </a:solidFill>
                <a:latin typeface="Cambria"/>
                <a:cs typeface="Cambria"/>
              </a:rPr>
              <a:t>25%</a:t>
            </a:r>
            <a:r>
              <a:rPr lang="en-US" sz="2400" dirty="0" smtClean="0">
                <a:solidFill>
                  <a:schemeClr val="hlink"/>
                </a:solidFill>
                <a:latin typeface="Cambria"/>
                <a:cs typeface="Cambria"/>
              </a:rPr>
              <a:t>]</a:t>
            </a:r>
            <a:endParaRPr lang="en-US" sz="2400" dirty="0" smtClean="0">
              <a:effectLst/>
              <a:latin typeface="Cambria"/>
              <a:cs typeface="Cambria"/>
            </a:endParaRPr>
          </a:p>
          <a:p>
            <a:pPr lvl="1" eaLnBrk="1" hangingPunct="1">
              <a:lnSpc>
                <a:spcPct val="90000"/>
              </a:lnSpc>
              <a:buFontTx/>
              <a:buChar char="-"/>
              <a:defRPr/>
            </a:pPr>
            <a:r>
              <a:rPr lang="en-US" sz="2400" dirty="0" smtClean="0">
                <a:effectLst/>
                <a:latin typeface="Cambria"/>
                <a:cs typeface="Cambria"/>
              </a:rPr>
              <a:t>Course paper</a:t>
            </a:r>
            <a:r>
              <a:rPr lang="en-US" sz="2400" dirty="0" smtClean="0">
                <a:solidFill>
                  <a:schemeClr val="hlink"/>
                </a:solidFill>
                <a:latin typeface="Cambria"/>
                <a:cs typeface="Cambria"/>
              </a:rPr>
              <a:t> 				[</a:t>
            </a:r>
            <a:r>
              <a:rPr lang="en-US" sz="2400" dirty="0" smtClean="0">
                <a:solidFill>
                  <a:srgbClr val="0000FF"/>
                </a:solidFill>
                <a:latin typeface="Cambria"/>
                <a:cs typeface="Cambria"/>
              </a:rPr>
              <a:t>1</a:t>
            </a:r>
            <a:r>
              <a:rPr lang="en-US" sz="2400" dirty="0">
                <a:solidFill>
                  <a:srgbClr val="0000FF"/>
                </a:solidFill>
                <a:latin typeface="Cambria"/>
                <a:cs typeface="Cambria"/>
              </a:rPr>
              <a:t>5</a:t>
            </a:r>
            <a:r>
              <a:rPr lang="en-US" sz="2400" dirty="0" smtClean="0">
                <a:solidFill>
                  <a:srgbClr val="0000FF"/>
                </a:solidFill>
                <a:latin typeface="Cambria"/>
                <a:cs typeface="Cambria"/>
              </a:rPr>
              <a:t>%</a:t>
            </a:r>
            <a:r>
              <a:rPr lang="en-US" sz="2400" dirty="0" smtClean="0">
                <a:solidFill>
                  <a:schemeClr val="hlink"/>
                </a:solidFill>
                <a:latin typeface="Cambria"/>
                <a:cs typeface="Cambria"/>
              </a:rPr>
              <a:t>]</a:t>
            </a:r>
            <a:endParaRPr lang="en-US" sz="2400" dirty="0" smtClean="0">
              <a:effectLst/>
              <a:latin typeface="Cambria"/>
              <a:cs typeface="Cambria"/>
            </a:endParaRPr>
          </a:p>
          <a:p>
            <a:pPr lvl="1" eaLnBrk="1" hangingPunct="1">
              <a:lnSpc>
                <a:spcPct val="90000"/>
              </a:lnSpc>
              <a:buFontTx/>
              <a:buChar char="-"/>
              <a:defRPr/>
            </a:pPr>
            <a:r>
              <a:rPr lang="en-US" sz="2400" dirty="0" smtClean="0">
                <a:effectLst/>
                <a:latin typeface="Cambria"/>
                <a:cs typeface="Cambria"/>
              </a:rPr>
              <a:t>Presentations/paper discussions	</a:t>
            </a:r>
            <a:r>
              <a:rPr lang="en-US" sz="2400" dirty="0" smtClean="0">
                <a:solidFill>
                  <a:schemeClr val="hlink"/>
                </a:solidFill>
                <a:latin typeface="Cambria"/>
                <a:cs typeface="Cambria"/>
              </a:rPr>
              <a:t>[  </a:t>
            </a:r>
            <a:r>
              <a:rPr lang="en-US" sz="2400" dirty="0">
                <a:solidFill>
                  <a:srgbClr val="0000FF"/>
                </a:solidFill>
                <a:latin typeface="Cambria"/>
                <a:cs typeface="Cambria"/>
              </a:rPr>
              <a:t>7</a:t>
            </a:r>
            <a:r>
              <a:rPr lang="en-US" sz="2400" dirty="0" smtClean="0">
                <a:solidFill>
                  <a:srgbClr val="0000FF"/>
                </a:solidFill>
                <a:latin typeface="Cambria"/>
                <a:cs typeface="Cambria"/>
              </a:rPr>
              <a:t>%</a:t>
            </a:r>
            <a:r>
              <a:rPr lang="en-US" sz="2400" dirty="0" smtClean="0">
                <a:solidFill>
                  <a:schemeClr val="hlink"/>
                </a:solidFill>
                <a:latin typeface="Cambria"/>
                <a:cs typeface="Cambria"/>
              </a:rPr>
              <a:t>]</a:t>
            </a:r>
            <a:endParaRPr lang="en-US" sz="2400" dirty="0" smtClean="0">
              <a:effectLst/>
              <a:latin typeface="Cambria"/>
              <a:cs typeface="Cambria"/>
            </a:endParaRPr>
          </a:p>
          <a:p>
            <a:pPr lvl="1" eaLnBrk="1" hangingPunct="1">
              <a:lnSpc>
                <a:spcPct val="90000"/>
              </a:lnSpc>
              <a:buFontTx/>
              <a:buChar char="-"/>
              <a:defRPr/>
            </a:pPr>
            <a:r>
              <a:rPr lang="en-US" sz="2400" dirty="0" smtClean="0">
                <a:effectLst/>
                <a:latin typeface="Cambria"/>
                <a:cs typeface="Cambria"/>
              </a:rPr>
              <a:t>Class participation 			</a:t>
            </a:r>
            <a:r>
              <a:rPr lang="en-US" sz="2400" dirty="0" smtClean="0">
                <a:solidFill>
                  <a:schemeClr val="hlink"/>
                </a:solidFill>
                <a:effectLst/>
                <a:latin typeface="Cambria"/>
                <a:cs typeface="Cambria"/>
              </a:rPr>
              <a:t>[  </a:t>
            </a:r>
            <a:r>
              <a:rPr lang="en-US" sz="2400" dirty="0">
                <a:solidFill>
                  <a:srgbClr val="0000FF"/>
                </a:solidFill>
                <a:latin typeface="Cambria"/>
                <a:cs typeface="Cambria"/>
              </a:rPr>
              <a:t>3</a:t>
            </a:r>
            <a:r>
              <a:rPr lang="en-US" sz="2400" dirty="0" smtClean="0">
                <a:solidFill>
                  <a:srgbClr val="0000FF"/>
                </a:solidFill>
                <a:effectLst/>
                <a:latin typeface="Cambria"/>
                <a:cs typeface="Cambria"/>
              </a:rPr>
              <a:t>%</a:t>
            </a:r>
            <a:r>
              <a:rPr lang="en-US" sz="2400" dirty="0" smtClean="0">
                <a:solidFill>
                  <a:schemeClr val="hlink"/>
                </a:solidFill>
                <a:effectLst/>
                <a:latin typeface="Cambria"/>
                <a:cs typeface="Cambria"/>
              </a:rPr>
              <a:t>]</a:t>
            </a:r>
          </a:p>
        </p:txBody>
      </p:sp>
      <p:sp>
        <p:nvSpPr>
          <p:cNvPr id="16389"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12</a:t>
            </a:fld>
            <a:endParaRPr lang="en-US" dirty="0"/>
          </a:p>
        </p:txBody>
      </p:sp>
    </p:spTree>
    <p:extLst>
      <p:ext uri="{BB962C8B-B14F-4D97-AF65-F5344CB8AC3E}">
        <p14:creationId xmlns:p14="http://schemas.microsoft.com/office/powerpoint/2010/main" val="2518956797"/>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838200" y="381000"/>
            <a:ext cx="8077200" cy="755650"/>
          </a:xfrm>
        </p:spPr>
        <p:txBody>
          <a:bodyPr lIns="92075" tIns="46038" rIns="92075" bIns="46038" anchorCtr="0">
            <a:normAutofit fontScale="90000"/>
          </a:bodyPr>
          <a:lstStyle/>
          <a:p>
            <a:pPr>
              <a:defRPr/>
            </a:pPr>
            <a:r>
              <a:rPr lang="en-US" b="0" dirty="0" smtClean="0">
                <a:latin typeface="Tahoma"/>
                <a:cs typeface="Tahoma"/>
              </a:rPr>
              <a:t>On Grading</a:t>
            </a:r>
            <a:endParaRPr lang="en-CA" b="0" dirty="0" smtClean="0">
              <a:latin typeface="Tahoma"/>
              <a:ea typeface="+mj-ea"/>
              <a:cs typeface="Tahoma"/>
            </a:endParaRPr>
          </a:p>
        </p:txBody>
      </p:sp>
      <p:sp>
        <p:nvSpPr>
          <p:cNvPr id="209923" name="Rectangle 3"/>
          <p:cNvSpPr>
            <a:spLocks noGrp="1" noChangeArrowheads="1"/>
          </p:cNvSpPr>
          <p:nvPr>
            <p:ph type="body" idx="1"/>
          </p:nvPr>
        </p:nvSpPr>
        <p:spPr>
          <a:xfrm>
            <a:off x="685800" y="2057400"/>
            <a:ext cx="8305800" cy="3886200"/>
          </a:xfrm>
        </p:spPr>
        <p:txBody>
          <a:bodyPr lIns="92075" tIns="46038" rIns="92075" bIns="46038"/>
          <a:lstStyle/>
          <a:p>
            <a:pPr eaLnBrk="1" hangingPunct="1">
              <a:defRPr/>
            </a:pPr>
            <a:r>
              <a:rPr lang="en-US" sz="2800" dirty="0" smtClean="0">
                <a:latin typeface="Cambria"/>
                <a:cs typeface="Cambria"/>
              </a:rPr>
              <a:t>Notes on grading:</a:t>
            </a:r>
          </a:p>
          <a:p>
            <a:pPr lvl="1" eaLnBrk="1" hangingPunct="1">
              <a:defRPr/>
            </a:pPr>
            <a:r>
              <a:rPr lang="en-US" sz="2400" dirty="0" smtClean="0">
                <a:latin typeface="Cambria"/>
                <a:cs typeface="Cambria"/>
              </a:rPr>
              <a:t>For grade A: at least 90% overall, at least 90% in class participation and at least 70% in test</a:t>
            </a:r>
          </a:p>
          <a:p>
            <a:pPr lvl="1" eaLnBrk="1" hangingPunct="1">
              <a:defRPr/>
            </a:pPr>
            <a:r>
              <a:rPr lang="en-US" sz="2400" dirty="0" smtClean="0">
                <a:latin typeface="Cambria"/>
                <a:cs typeface="Cambria"/>
              </a:rPr>
              <a:t>To pass the course: at least 50% overall, at least 50% in project parts and assignments, and at least 50% in course paper</a:t>
            </a:r>
          </a:p>
          <a:p>
            <a:pPr lvl="1" eaLnBrk="1" hangingPunct="1">
              <a:defRPr/>
            </a:pPr>
            <a:r>
              <a:rPr lang="en-US" sz="2400" dirty="0" smtClean="0">
                <a:effectLst/>
                <a:latin typeface="Cambria"/>
                <a:cs typeface="Cambria"/>
              </a:rPr>
              <a:t>There are no make-up tests or homework in this course</a:t>
            </a:r>
          </a:p>
          <a:p>
            <a:pPr lvl="1" eaLnBrk="1" hangingPunct="1">
              <a:defRPr/>
            </a:pPr>
            <a:r>
              <a:rPr lang="en-US" sz="2400" dirty="0" smtClean="0">
                <a:effectLst/>
                <a:latin typeface="Cambria"/>
                <a:cs typeface="Cambria"/>
              </a:rPr>
              <a:t>Note that poor class participation can significantly decrease your overall grade [well beyond </a:t>
            </a:r>
            <a:r>
              <a:rPr lang="en-US" sz="2400" dirty="0">
                <a:latin typeface="Cambria"/>
                <a:cs typeface="Cambria"/>
              </a:rPr>
              <a:t>3</a:t>
            </a:r>
            <a:r>
              <a:rPr lang="en-US" sz="2400" dirty="0" smtClean="0">
                <a:effectLst/>
                <a:latin typeface="Cambria"/>
                <a:cs typeface="Cambria"/>
              </a:rPr>
              <a:t>%]</a:t>
            </a:r>
            <a:endParaRPr lang="en-US" sz="2400" dirty="0" smtClean="0">
              <a:latin typeface="Cambria"/>
              <a:cs typeface="Cambria"/>
            </a:endParaRPr>
          </a:p>
          <a:p>
            <a:pPr lvl="1" eaLnBrk="1" hangingPunct="1">
              <a:buFont typeface="Wingdings" pitchFamily="2" charset="2"/>
              <a:buNone/>
              <a:defRPr/>
            </a:pPr>
            <a:endParaRPr lang="en-US" sz="2400" dirty="0" smtClean="0"/>
          </a:p>
          <a:p>
            <a:pPr eaLnBrk="1" hangingPunct="1">
              <a:buFont typeface="Wingdings" pitchFamily="2" charset="2"/>
              <a:buNone/>
              <a:defRPr/>
            </a:pPr>
            <a:endParaRPr lang="en-US" sz="2400" dirty="0" smtClean="0">
              <a:ea typeface="+mn-ea"/>
            </a:endParaRPr>
          </a:p>
        </p:txBody>
      </p:sp>
      <p:sp>
        <p:nvSpPr>
          <p:cNvPr id="17413"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13</a:t>
            </a:fld>
            <a:endParaRPr lang="en-US" dirty="0"/>
          </a:p>
        </p:txBody>
      </p:sp>
    </p:spTree>
    <p:extLst>
      <p:ext uri="{BB962C8B-B14F-4D97-AF65-F5344CB8AC3E}">
        <p14:creationId xmlns:p14="http://schemas.microsoft.com/office/powerpoint/2010/main" val="2540850210"/>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914400" y="381000"/>
            <a:ext cx="8077200" cy="755650"/>
          </a:xfrm>
        </p:spPr>
        <p:txBody>
          <a:bodyPr lIns="92075" tIns="46038" rIns="92075" bIns="46038" anchorCtr="0">
            <a:normAutofit fontScale="90000"/>
          </a:bodyPr>
          <a:lstStyle/>
          <a:p>
            <a:pPr>
              <a:defRPr/>
            </a:pPr>
            <a:r>
              <a:rPr lang="en-US" b="0" dirty="0" smtClean="0">
                <a:ea typeface="+mj-ea"/>
              </a:rPr>
              <a:t>Grading </a:t>
            </a:r>
            <a:r>
              <a:rPr lang="en-US" b="0" dirty="0"/>
              <a:t>S</a:t>
            </a:r>
            <a:r>
              <a:rPr lang="en-US" b="0" dirty="0" smtClean="0">
                <a:ea typeface="+mj-ea"/>
              </a:rPr>
              <a:t>cale</a:t>
            </a:r>
            <a:endParaRPr lang="en-CA" sz="3400" b="0" dirty="0" smtClean="0">
              <a:ea typeface="+mj-ea"/>
            </a:endParaRPr>
          </a:p>
        </p:txBody>
      </p:sp>
      <p:sp>
        <p:nvSpPr>
          <p:cNvPr id="214019" name="Rectangle 3"/>
          <p:cNvSpPr>
            <a:spLocks noGrp="1" noChangeArrowheads="1"/>
          </p:cNvSpPr>
          <p:nvPr>
            <p:ph type="body" idx="1"/>
          </p:nvPr>
        </p:nvSpPr>
        <p:spPr>
          <a:xfrm>
            <a:off x="381000" y="1676400"/>
            <a:ext cx="7772400" cy="4648200"/>
          </a:xfrm>
        </p:spPr>
        <p:txBody>
          <a:bodyPr lIns="92075" tIns="46038" rIns="92075" bIns="46038"/>
          <a:lstStyle/>
          <a:p>
            <a:pPr eaLnBrk="1" hangingPunct="1">
              <a:lnSpc>
                <a:spcPct val="90000"/>
              </a:lnSpc>
              <a:buFont typeface="Wingdings" pitchFamily="2" charset="2"/>
              <a:buChar char="l"/>
              <a:defRPr/>
            </a:pPr>
            <a:r>
              <a:rPr lang="en-US" sz="2400" dirty="0" smtClean="0">
                <a:latin typeface="Cambria"/>
                <a:ea typeface="+mn-ea"/>
                <a:cs typeface="Cambria"/>
              </a:rPr>
              <a:t>Numerical-letter grade correspondence</a:t>
            </a:r>
          </a:p>
          <a:p>
            <a:pPr marL="119062" indent="0">
              <a:buNone/>
            </a:pPr>
            <a:r>
              <a:rPr lang="en-US" sz="2400" dirty="0" smtClean="0">
                <a:latin typeface="Cambria"/>
                <a:cs typeface="Cambria"/>
              </a:rPr>
              <a:t>	A</a:t>
            </a:r>
            <a:r>
              <a:rPr lang="en-US" sz="2400" dirty="0">
                <a:latin typeface="Cambria"/>
                <a:cs typeface="Cambria"/>
              </a:rPr>
              <a:t>		90 -100		[maximum 100]</a:t>
            </a:r>
          </a:p>
          <a:p>
            <a:pPr marL="119062" indent="0">
              <a:buNone/>
            </a:pPr>
            <a:r>
              <a:rPr lang="en-US" sz="2400" dirty="0">
                <a:latin typeface="Cambria"/>
                <a:cs typeface="Cambria"/>
              </a:rPr>
              <a:t>	A-		87 - 89</a:t>
            </a:r>
          </a:p>
          <a:p>
            <a:pPr marL="119062" indent="0">
              <a:buNone/>
            </a:pPr>
            <a:r>
              <a:rPr lang="en-US" sz="2400" dirty="0">
                <a:latin typeface="Cambria"/>
                <a:cs typeface="Cambria"/>
              </a:rPr>
              <a:t>	B+		</a:t>
            </a:r>
            <a:r>
              <a:rPr lang="en-US" sz="2400" dirty="0" smtClean="0">
                <a:latin typeface="Cambria"/>
                <a:cs typeface="Cambria"/>
              </a:rPr>
              <a:t>84 </a:t>
            </a:r>
            <a:r>
              <a:rPr lang="en-US" sz="2400" dirty="0">
                <a:latin typeface="Cambria"/>
                <a:cs typeface="Cambria"/>
              </a:rPr>
              <a:t>- 86</a:t>
            </a:r>
          </a:p>
          <a:p>
            <a:pPr marL="119062" indent="0">
              <a:buNone/>
            </a:pPr>
            <a:r>
              <a:rPr lang="en-US" sz="2400" dirty="0">
                <a:latin typeface="Cambria"/>
                <a:cs typeface="Cambria"/>
              </a:rPr>
              <a:t>	B		</a:t>
            </a:r>
            <a:r>
              <a:rPr lang="en-US" sz="2400" dirty="0" smtClean="0">
                <a:latin typeface="Cambria"/>
                <a:cs typeface="Cambria"/>
              </a:rPr>
              <a:t>80 </a:t>
            </a:r>
            <a:r>
              <a:rPr lang="en-US" sz="2400" dirty="0">
                <a:latin typeface="Cambria"/>
                <a:cs typeface="Cambria"/>
              </a:rPr>
              <a:t>- </a:t>
            </a:r>
            <a:r>
              <a:rPr lang="en-US" sz="2400" dirty="0" smtClean="0">
                <a:latin typeface="Cambria"/>
                <a:cs typeface="Cambria"/>
              </a:rPr>
              <a:t>83</a:t>
            </a:r>
            <a:endParaRPr lang="en-US" sz="2400" dirty="0">
              <a:latin typeface="Cambria"/>
              <a:cs typeface="Cambria"/>
            </a:endParaRPr>
          </a:p>
          <a:p>
            <a:pPr marL="119062" indent="0">
              <a:buNone/>
            </a:pPr>
            <a:r>
              <a:rPr lang="en-US" sz="2400" dirty="0">
                <a:latin typeface="Cambria"/>
                <a:cs typeface="Cambria"/>
              </a:rPr>
              <a:t>	B-		</a:t>
            </a:r>
            <a:r>
              <a:rPr lang="en-US" sz="2400" dirty="0" smtClean="0">
                <a:latin typeface="Cambria"/>
                <a:cs typeface="Cambria"/>
              </a:rPr>
              <a:t>77 </a:t>
            </a:r>
            <a:r>
              <a:rPr lang="en-US" sz="2400" dirty="0">
                <a:latin typeface="Cambria"/>
                <a:cs typeface="Cambria"/>
              </a:rPr>
              <a:t>- </a:t>
            </a:r>
            <a:r>
              <a:rPr lang="en-US" sz="2400" dirty="0" smtClean="0">
                <a:latin typeface="Cambria"/>
                <a:cs typeface="Cambria"/>
              </a:rPr>
              <a:t>79</a:t>
            </a:r>
            <a:endParaRPr lang="en-US" sz="2400" dirty="0">
              <a:latin typeface="Cambria"/>
              <a:cs typeface="Cambria"/>
            </a:endParaRPr>
          </a:p>
          <a:p>
            <a:pPr marL="119062" indent="0">
              <a:buNone/>
            </a:pPr>
            <a:r>
              <a:rPr lang="en-US" sz="2400" dirty="0">
                <a:latin typeface="Cambria"/>
                <a:cs typeface="Cambria"/>
              </a:rPr>
              <a:t>	C+		</a:t>
            </a:r>
            <a:r>
              <a:rPr lang="en-US" sz="2400" dirty="0" smtClean="0">
                <a:latin typeface="Cambria"/>
                <a:cs typeface="Cambria"/>
              </a:rPr>
              <a:t>74 </a:t>
            </a:r>
            <a:r>
              <a:rPr lang="en-US" sz="2400" dirty="0">
                <a:latin typeface="Cambria"/>
                <a:cs typeface="Cambria"/>
              </a:rPr>
              <a:t>- </a:t>
            </a:r>
            <a:r>
              <a:rPr lang="en-US" sz="2400" dirty="0" smtClean="0">
                <a:latin typeface="Cambria"/>
                <a:cs typeface="Cambria"/>
              </a:rPr>
              <a:t>76</a:t>
            </a:r>
            <a:endParaRPr lang="en-US" sz="2400" dirty="0">
              <a:latin typeface="Cambria"/>
              <a:cs typeface="Cambria"/>
            </a:endParaRPr>
          </a:p>
          <a:p>
            <a:pPr marL="119062" indent="0">
              <a:buNone/>
            </a:pPr>
            <a:r>
              <a:rPr lang="en-US" sz="2400" dirty="0">
                <a:latin typeface="Cambria"/>
                <a:cs typeface="Cambria"/>
              </a:rPr>
              <a:t>	C		</a:t>
            </a:r>
            <a:r>
              <a:rPr lang="en-US" sz="2400" dirty="0" smtClean="0">
                <a:latin typeface="Cambria"/>
                <a:cs typeface="Cambria"/>
              </a:rPr>
              <a:t>70 </a:t>
            </a:r>
            <a:r>
              <a:rPr lang="en-US" sz="2400" dirty="0">
                <a:latin typeface="Cambria"/>
                <a:cs typeface="Cambria"/>
              </a:rPr>
              <a:t>- </a:t>
            </a:r>
            <a:r>
              <a:rPr lang="en-US" sz="2400" dirty="0" smtClean="0">
                <a:latin typeface="Cambria"/>
                <a:cs typeface="Cambria"/>
              </a:rPr>
              <a:t>73</a:t>
            </a:r>
            <a:endParaRPr lang="en-US" sz="2400" dirty="0">
              <a:latin typeface="Cambria"/>
              <a:cs typeface="Cambria"/>
            </a:endParaRPr>
          </a:p>
          <a:p>
            <a:pPr marL="119062" indent="0">
              <a:buNone/>
            </a:pPr>
            <a:r>
              <a:rPr lang="en-US" sz="2400" dirty="0">
                <a:latin typeface="Cambria"/>
                <a:cs typeface="Cambria"/>
              </a:rPr>
              <a:t>	C-		</a:t>
            </a:r>
            <a:r>
              <a:rPr lang="en-US" sz="2400" dirty="0" smtClean="0">
                <a:latin typeface="Cambria"/>
                <a:cs typeface="Cambria"/>
              </a:rPr>
              <a:t>67 </a:t>
            </a:r>
            <a:r>
              <a:rPr lang="en-US" sz="2400" dirty="0">
                <a:latin typeface="Cambria"/>
                <a:cs typeface="Cambria"/>
              </a:rPr>
              <a:t>- </a:t>
            </a:r>
            <a:r>
              <a:rPr lang="en-US" sz="2400" dirty="0" smtClean="0">
                <a:latin typeface="Cambria"/>
                <a:cs typeface="Cambria"/>
              </a:rPr>
              <a:t>69</a:t>
            </a:r>
            <a:endParaRPr lang="en-US" sz="2400" dirty="0">
              <a:latin typeface="Cambria"/>
              <a:cs typeface="Cambria"/>
            </a:endParaRPr>
          </a:p>
          <a:p>
            <a:pPr marL="119062" indent="0">
              <a:buNone/>
            </a:pPr>
            <a:r>
              <a:rPr lang="en-US" sz="2400" dirty="0">
                <a:latin typeface="Cambria"/>
                <a:cs typeface="Cambria"/>
              </a:rPr>
              <a:t>	D+		</a:t>
            </a:r>
            <a:r>
              <a:rPr lang="en-US" sz="2400" dirty="0" smtClean="0">
                <a:latin typeface="Cambria"/>
                <a:cs typeface="Cambria"/>
              </a:rPr>
              <a:t>64 </a:t>
            </a:r>
            <a:r>
              <a:rPr lang="en-US" sz="2400" dirty="0">
                <a:latin typeface="Cambria"/>
                <a:cs typeface="Cambria"/>
              </a:rPr>
              <a:t>- </a:t>
            </a:r>
            <a:r>
              <a:rPr lang="en-US" sz="2400" dirty="0" smtClean="0">
                <a:latin typeface="Cambria"/>
                <a:cs typeface="Cambria"/>
              </a:rPr>
              <a:t>66</a:t>
            </a:r>
            <a:endParaRPr lang="en-US" sz="2400" dirty="0">
              <a:latin typeface="Cambria"/>
              <a:cs typeface="Cambria"/>
            </a:endParaRPr>
          </a:p>
          <a:p>
            <a:pPr marL="119062" indent="0">
              <a:buNone/>
            </a:pPr>
            <a:r>
              <a:rPr lang="en-US" sz="2400" dirty="0">
                <a:latin typeface="Cambria"/>
                <a:cs typeface="Cambria"/>
              </a:rPr>
              <a:t>	D		</a:t>
            </a:r>
            <a:r>
              <a:rPr lang="en-US" sz="2400" dirty="0" smtClean="0">
                <a:latin typeface="Cambria"/>
                <a:cs typeface="Cambria"/>
              </a:rPr>
              <a:t>60 </a:t>
            </a:r>
            <a:r>
              <a:rPr lang="en-US" sz="2400" dirty="0">
                <a:latin typeface="Cambria"/>
                <a:cs typeface="Cambria"/>
              </a:rPr>
              <a:t>- </a:t>
            </a:r>
            <a:r>
              <a:rPr lang="en-US" sz="2400" dirty="0" smtClean="0">
                <a:latin typeface="Cambria"/>
                <a:cs typeface="Cambria"/>
              </a:rPr>
              <a:t>63 </a:t>
            </a:r>
            <a:endParaRPr lang="en-US" sz="2400" dirty="0">
              <a:latin typeface="Cambria"/>
              <a:cs typeface="Cambria"/>
            </a:endParaRPr>
          </a:p>
          <a:p>
            <a:pPr marL="119062" indent="0">
              <a:buNone/>
            </a:pPr>
            <a:r>
              <a:rPr lang="en-US" sz="2400" dirty="0">
                <a:latin typeface="Cambria"/>
                <a:cs typeface="Cambria"/>
              </a:rPr>
              <a:t>	D-		50 - </a:t>
            </a:r>
            <a:r>
              <a:rPr lang="en-US" sz="2400" dirty="0" smtClean="0">
                <a:latin typeface="Cambria"/>
                <a:cs typeface="Cambria"/>
              </a:rPr>
              <a:t>59</a:t>
            </a:r>
            <a:endParaRPr lang="en-US" sz="2400" dirty="0">
              <a:latin typeface="Cambria"/>
              <a:cs typeface="Cambria"/>
            </a:endParaRPr>
          </a:p>
          <a:p>
            <a:pPr marL="119062" indent="0">
              <a:buNone/>
            </a:pPr>
            <a:r>
              <a:rPr lang="en-US" sz="2400" dirty="0">
                <a:latin typeface="Cambria"/>
                <a:cs typeface="Cambria"/>
              </a:rPr>
              <a:t>	F		&lt; 50</a:t>
            </a:r>
          </a:p>
          <a:p>
            <a:pPr eaLnBrk="1" hangingPunct="1">
              <a:lnSpc>
                <a:spcPct val="90000"/>
              </a:lnSpc>
              <a:buFont typeface="Wingdings" pitchFamily="2" charset="2"/>
              <a:buNone/>
              <a:defRPr/>
            </a:pPr>
            <a:endParaRPr lang="en-US" sz="2000" dirty="0" smtClean="0">
              <a:ea typeface="+mn-ea"/>
            </a:endParaRPr>
          </a:p>
          <a:p>
            <a:pPr lvl="1" eaLnBrk="1" hangingPunct="1">
              <a:lnSpc>
                <a:spcPct val="90000"/>
              </a:lnSpc>
              <a:buFont typeface="Wingdings" pitchFamily="2" charset="2"/>
              <a:buChar char="l"/>
              <a:defRPr/>
            </a:pPr>
            <a:endParaRPr lang="en-US" sz="2000" b="1" dirty="0" smtClean="0"/>
          </a:p>
        </p:txBody>
      </p:sp>
      <p:sp>
        <p:nvSpPr>
          <p:cNvPr id="20485"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14</a:t>
            </a:fld>
            <a:endParaRPr lang="en-US" dirty="0"/>
          </a:p>
        </p:txBody>
      </p:sp>
    </p:spTree>
    <p:extLst>
      <p:ext uri="{BB962C8B-B14F-4D97-AF65-F5344CB8AC3E}">
        <p14:creationId xmlns:p14="http://schemas.microsoft.com/office/powerpoint/2010/main" val="3098536068"/>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762000" y="381000"/>
            <a:ext cx="8077200" cy="755650"/>
          </a:xfrm>
          <a:noFill/>
          <a:extLst>
            <a:ext uri="{909E8E84-426E-40DD-AFC4-6F175D3DCCD1}">
              <a14:hiddenFill xmlns:a14="http://schemas.microsoft.com/office/drawing/2010/main">
                <a:solidFill>
                  <a:srgbClr val="FFFFFF"/>
                </a:solidFill>
              </a14:hiddenFill>
            </a:ext>
          </a:extLst>
        </p:spPr>
        <p:txBody>
          <a:bodyPr lIns="92075" tIns="46038" rIns="92075" bIns="46038" anchorCtr="0">
            <a:normAutofit fontScale="90000"/>
          </a:bodyPr>
          <a:lstStyle/>
          <a:p>
            <a:r>
              <a:rPr lang="en-US" b="0" dirty="0" smtClean="0">
                <a:effectLst/>
                <a:latin typeface="Tahoma" charset="0"/>
              </a:rPr>
              <a:t>Late Submissions</a:t>
            </a:r>
            <a:endParaRPr lang="en-CA" b="0" dirty="0">
              <a:effectLst/>
              <a:latin typeface="Tahoma" charset="0"/>
            </a:endParaRPr>
          </a:p>
        </p:txBody>
      </p:sp>
      <p:sp>
        <p:nvSpPr>
          <p:cNvPr id="191491" name="Rectangle 3"/>
          <p:cNvSpPr>
            <a:spLocks noGrp="1" noChangeArrowheads="1"/>
          </p:cNvSpPr>
          <p:nvPr>
            <p:ph type="body" idx="1"/>
          </p:nvPr>
        </p:nvSpPr>
        <p:spPr>
          <a:xfrm>
            <a:off x="381000" y="1687513"/>
            <a:ext cx="7696200" cy="3603625"/>
          </a:xfrm>
        </p:spPr>
        <p:txBody>
          <a:bodyPr lIns="92075" tIns="46038" rIns="92075" bIns="46038"/>
          <a:lstStyle/>
          <a:p>
            <a:pPr eaLnBrk="1" hangingPunct="1">
              <a:defRPr/>
            </a:pPr>
            <a:r>
              <a:rPr lang="en-US" dirty="0" smtClean="0">
                <a:latin typeface="Cambria"/>
                <a:cs typeface="Cambria"/>
              </a:rPr>
              <a:t>Late submission policy:</a:t>
            </a:r>
            <a:endParaRPr lang="en-US" sz="3000" dirty="0" smtClean="0">
              <a:latin typeface="Cambria"/>
              <a:cs typeface="Cambria"/>
            </a:endParaRPr>
          </a:p>
          <a:p>
            <a:pPr lvl="1" eaLnBrk="1" hangingPunct="1">
              <a:defRPr/>
            </a:pPr>
            <a:r>
              <a:rPr lang="en-US" sz="2400" dirty="0" smtClean="0">
                <a:effectLst/>
                <a:latin typeface="Cambria"/>
                <a:cs typeface="Cambria"/>
              </a:rPr>
              <a:t>No late days for presentations, demos, and test</a:t>
            </a:r>
          </a:p>
          <a:p>
            <a:pPr lvl="1" eaLnBrk="1" hangingPunct="1">
              <a:defRPr/>
            </a:pPr>
            <a:r>
              <a:rPr lang="en-US" sz="2400" dirty="0" smtClean="0">
                <a:effectLst/>
                <a:latin typeface="Cambria"/>
                <a:cs typeface="Cambria"/>
              </a:rPr>
              <a:t>Maximum 2 late days per project deliverable</a:t>
            </a:r>
          </a:p>
          <a:p>
            <a:pPr lvl="1" eaLnBrk="1" hangingPunct="1">
              <a:defRPr/>
            </a:pPr>
            <a:r>
              <a:rPr lang="en-US" sz="2400" dirty="0" smtClean="0">
                <a:effectLst/>
                <a:latin typeface="Cambria"/>
                <a:cs typeface="Cambria"/>
              </a:rPr>
              <a:t>Each late day penalized with 10%</a:t>
            </a:r>
          </a:p>
          <a:p>
            <a:pPr lvl="1" eaLnBrk="1" hangingPunct="1">
              <a:defRPr/>
            </a:pPr>
            <a:r>
              <a:rPr lang="en-US" sz="2400" dirty="0" smtClean="0">
                <a:effectLst/>
                <a:latin typeface="Cambria"/>
                <a:cs typeface="Cambria"/>
              </a:rPr>
              <a:t>No subdivision of late days (e.g. in hours) </a:t>
            </a:r>
          </a:p>
          <a:p>
            <a:pPr lvl="1" eaLnBrk="1" hangingPunct="1">
              <a:defRPr/>
            </a:pPr>
            <a:r>
              <a:rPr lang="en-US" sz="2400" dirty="0" smtClean="0">
                <a:effectLst/>
                <a:latin typeface="Cambria"/>
                <a:cs typeface="Cambria"/>
              </a:rPr>
              <a:t>Example: a 90/100 worth project deliverable gets 81/100 if one day late (90*0.9 = 81) or 72/100 if two days late (90*0.8 = 72)</a:t>
            </a:r>
            <a:endParaRPr lang="en-US" sz="2400" dirty="0" smtClean="0">
              <a:latin typeface="Cambria"/>
              <a:cs typeface="Cambria"/>
            </a:endParaRPr>
          </a:p>
          <a:p>
            <a:pPr lvl="1" eaLnBrk="1" hangingPunct="1">
              <a:buFont typeface="Wingdings" pitchFamily="2" charset="2"/>
              <a:buChar char="l"/>
              <a:defRPr/>
            </a:pPr>
            <a:endParaRPr lang="en-US" sz="2400" dirty="0" smtClean="0"/>
          </a:p>
          <a:p>
            <a:pPr lvl="1" eaLnBrk="1" hangingPunct="1">
              <a:buFont typeface="Wingdings" pitchFamily="2" charset="2"/>
              <a:buChar char="l"/>
              <a:defRPr/>
            </a:pPr>
            <a:endParaRPr lang="en-US" sz="2600" dirty="0" smtClean="0"/>
          </a:p>
        </p:txBody>
      </p:sp>
      <p:sp>
        <p:nvSpPr>
          <p:cNvPr id="21509"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15</a:t>
            </a:fld>
            <a:endParaRPr lang="en-US" dirty="0"/>
          </a:p>
        </p:txBody>
      </p:sp>
    </p:spTree>
    <p:extLst>
      <p:ext uri="{BB962C8B-B14F-4D97-AF65-F5344CB8AC3E}">
        <p14:creationId xmlns:p14="http://schemas.microsoft.com/office/powerpoint/2010/main" val="3524374081"/>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381000" y="304800"/>
            <a:ext cx="8458200" cy="755650"/>
          </a:xfrm>
          <a:noFill/>
          <a:extLst>
            <a:ext uri="{909E8E84-426E-40DD-AFC4-6F175D3DCCD1}">
              <a14:hiddenFill xmlns:a14="http://schemas.microsoft.com/office/drawing/2010/main">
                <a:solidFill>
                  <a:srgbClr val="FFFFFF"/>
                </a:solidFill>
              </a14:hiddenFill>
            </a:ext>
          </a:extLst>
        </p:spPr>
        <p:txBody>
          <a:bodyPr lIns="92075" tIns="46038" rIns="92075" bIns="46038" anchorCtr="0">
            <a:normAutofit fontScale="90000"/>
          </a:bodyPr>
          <a:lstStyle/>
          <a:p>
            <a:r>
              <a:rPr lang="en-US" b="0" dirty="0" smtClean="0">
                <a:effectLst/>
                <a:latin typeface="Tahoma" charset="0"/>
              </a:rPr>
              <a:t>Student </a:t>
            </a:r>
            <a:r>
              <a:rPr lang="en-US" b="0" dirty="0">
                <a:latin typeface="Tahoma" charset="0"/>
              </a:rPr>
              <a:t>L</a:t>
            </a:r>
            <a:r>
              <a:rPr lang="en-US" b="0" dirty="0" smtClean="0">
                <a:effectLst/>
                <a:latin typeface="Tahoma" charset="0"/>
              </a:rPr>
              <a:t>earning </a:t>
            </a:r>
            <a:r>
              <a:rPr lang="en-US" b="0" dirty="0" smtClean="0">
                <a:latin typeface="Tahoma" charset="0"/>
              </a:rPr>
              <a:t>O</a:t>
            </a:r>
            <a:r>
              <a:rPr lang="en-US" b="0" dirty="0" smtClean="0">
                <a:effectLst/>
                <a:latin typeface="Tahoma" charset="0"/>
              </a:rPr>
              <a:t>utcomes (ABET)</a:t>
            </a:r>
            <a:endParaRPr lang="en-CA" b="0" dirty="0">
              <a:effectLst/>
              <a:latin typeface="Tahoma" charset="0"/>
            </a:endParaRPr>
          </a:p>
        </p:txBody>
      </p:sp>
      <p:sp>
        <p:nvSpPr>
          <p:cNvPr id="191491" name="Rectangle 3"/>
          <p:cNvSpPr>
            <a:spLocks noGrp="1" noChangeArrowheads="1"/>
          </p:cNvSpPr>
          <p:nvPr>
            <p:ph type="body" idx="1"/>
          </p:nvPr>
        </p:nvSpPr>
        <p:spPr>
          <a:xfrm>
            <a:off x="152400" y="1687513"/>
            <a:ext cx="8839200" cy="3603625"/>
          </a:xfrm>
        </p:spPr>
        <p:txBody>
          <a:bodyPr lIns="92075" tIns="46038" rIns="92075" bIns="46038"/>
          <a:lstStyle/>
          <a:p>
            <a:pPr eaLnBrk="1" hangingPunct="1">
              <a:defRPr/>
            </a:pPr>
            <a:r>
              <a:rPr lang="en-US" dirty="0" smtClean="0">
                <a:latin typeface="Cambria"/>
                <a:cs typeface="Cambria"/>
              </a:rPr>
              <a:t>Graduate Student Learning Outcomes (G-SLOs)</a:t>
            </a:r>
            <a:endParaRPr lang="en-US" sz="3000" dirty="0" smtClean="0">
              <a:latin typeface="Cambria"/>
              <a:cs typeface="Cambria"/>
            </a:endParaRPr>
          </a:p>
          <a:p>
            <a:pPr marL="119062" indent="0">
              <a:buNone/>
            </a:pPr>
            <a:r>
              <a:rPr lang="en-US" sz="2400" dirty="0">
                <a:latin typeface="Cambria" panose="02040503050406030204" pitchFamily="18" charset="0"/>
              </a:rPr>
              <a:t>Our graduates will have</a:t>
            </a:r>
            <a:r>
              <a:rPr lang="en-US" sz="2400" dirty="0" smtClean="0">
                <a:latin typeface="Cambria" panose="02040503050406030204" pitchFamily="18" charset="0"/>
              </a:rPr>
              <a:t>:</a:t>
            </a:r>
            <a:r>
              <a:rPr lang="en-US" sz="2400" dirty="0">
                <a:latin typeface="Cambria" panose="02040503050406030204" pitchFamily="18" charset="0"/>
              </a:rPr>
              <a:t> </a:t>
            </a:r>
          </a:p>
          <a:p>
            <a:pPr lvl="0">
              <a:buFont typeface="Arial" panose="020B0604020202020204" pitchFamily="34" charset="0"/>
              <a:buChar char="•"/>
            </a:pPr>
            <a:r>
              <a:rPr lang="en-US" sz="2400" dirty="0">
                <a:latin typeface="Cambria" panose="02040503050406030204" pitchFamily="18" charset="0"/>
              </a:rPr>
              <a:t>An ability to apply engineering and computer science research and theory to advance the art, science, and practice of the discipline.</a:t>
            </a:r>
          </a:p>
          <a:p>
            <a:pPr lvl="0">
              <a:buFont typeface="Arial" panose="020B0604020202020204" pitchFamily="34" charset="0"/>
              <a:buChar char="•"/>
            </a:pPr>
            <a:r>
              <a:rPr lang="en-US" sz="2400" dirty="0">
                <a:latin typeface="Cambria" panose="02040503050406030204" pitchFamily="18" charset="0"/>
              </a:rPr>
              <a:t>An ability to design and conduct experiments as well as to analyze, interpret, apply, and disseminate the data.</a:t>
            </a:r>
          </a:p>
          <a:p>
            <a:pPr lvl="0">
              <a:buFont typeface="Arial" panose="020B0604020202020204" pitchFamily="34" charset="0"/>
              <a:buChar char="•"/>
            </a:pPr>
            <a:r>
              <a:rPr lang="en-US" sz="2400" dirty="0">
                <a:latin typeface="Cambria" panose="02040503050406030204" pitchFamily="18" charset="0"/>
              </a:rPr>
              <a:t>An understanding of research methodology.</a:t>
            </a:r>
          </a:p>
          <a:p>
            <a:pPr marL="119062" indent="0">
              <a:buNone/>
            </a:pPr>
            <a:r>
              <a:rPr lang="en-US" sz="2400" dirty="0">
                <a:latin typeface="Cambria" panose="02040503050406030204" pitchFamily="18" charset="0"/>
              </a:rPr>
              <a:t> </a:t>
            </a:r>
          </a:p>
          <a:p>
            <a:pPr lvl="1" eaLnBrk="1" hangingPunct="1">
              <a:buFont typeface="Wingdings" pitchFamily="2" charset="2"/>
              <a:buChar char="l"/>
              <a:defRPr/>
            </a:pPr>
            <a:endParaRPr lang="en-US" sz="2400" dirty="0" smtClean="0">
              <a:latin typeface="Cambria" panose="02040503050406030204" pitchFamily="18" charset="0"/>
            </a:endParaRPr>
          </a:p>
          <a:p>
            <a:pPr lvl="1" eaLnBrk="1" hangingPunct="1">
              <a:buFont typeface="Wingdings" pitchFamily="2" charset="2"/>
              <a:buChar char="l"/>
              <a:defRPr/>
            </a:pPr>
            <a:endParaRPr lang="en-US" sz="2600" dirty="0" smtClean="0"/>
          </a:p>
        </p:txBody>
      </p:sp>
      <p:sp>
        <p:nvSpPr>
          <p:cNvPr id="21509"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16</a:t>
            </a:fld>
            <a:endParaRPr lang="en-US" dirty="0"/>
          </a:p>
        </p:txBody>
      </p:sp>
    </p:spTree>
    <p:extLst>
      <p:ext uri="{BB962C8B-B14F-4D97-AF65-F5344CB8AC3E}">
        <p14:creationId xmlns:p14="http://schemas.microsoft.com/office/powerpoint/2010/main" val="3447016752"/>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hape 192"/>
          <p:cNvSpPr/>
          <p:nvPr/>
        </p:nvSpPr>
        <p:spPr>
          <a:xfrm>
            <a:off x="1143000" y="1524000"/>
            <a:ext cx="7620000" cy="0"/>
          </a:xfrm>
          <a:prstGeom prst="line">
            <a:avLst/>
          </a:prstGeom>
          <a:ln w="50800">
            <a:solidFill>
              <a:srgbClr val="FFFFFF"/>
            </a:solidFill>
          </a:ln>
        </p:spPr>
        <p:txBody>
          <a:bodyPr lIns="45719" rIns="45719"/>
          <a:lstStyle/>
          <a:p>
            <a:endParaRPr/>
          </a:p>
        </p:txBody>
      </p:sp>
      <p:sp>
        <p:nvSpPr>
          <p:cNvPr id="193" name="Shape 193"/>
          <p:cNvSpPr>
            <a:spLocks noGrp="1"/>
          </p:cNvSpPr>
          <p:nvPr>
            <p:ph type="title"/>
          </p:nvPr>
        </p:nvSpPr>
        <p:spPr>
          <a:xfrm>
            <a:off x="457200" y="152400"/>
            <a:ext cx="8305800" cy="1171576"/>
          </a:xfrm>
          <a:prstGeom prst="rect">
            <a:avLst/>
          </a:prstGeom>
        </p:spPr>
        <p:txBody>
          <a:bodyPr>
            <a:noAutofit/>
          </a:bodyPr>
          <a:lstStyle>
            <a:lvl1pPr defTabSz="644651">
              <a:defRPr sz="3666"/>
            </a:lvl1pPr>
          </a:lstStyle>
          <a:p>
            <a:r>
              <a:rPr lang="en-US" sz="4000" b="0" dirty="0"/>
              <a:t>Statement of Academic Dishonesty</a:t>
            </a:r>
            <a:endParaRPr sz="4000" b="0" dirty="0"/>
          </a:p>
        </p:txBody>
      </p:sp>
      <p:sp>
        <p:nvSpPr>
          <p:cNvPr id="194" name="Shape 194"/>
          <p:cNvSpPr>
            <a:spLocks noGrp="1"/>
          </p:cNvSpPr>
          <p:nvPr>
            <p:ph type="body" idx="1"/>
          </p:nvPr>
        </p:nvSpPr>
        <p:spPr>
          <a:xfrm>
            <a:off x="1009650" y="1905000"/>
            <a:ext cx="7886700" cy="3829352"/>
          </a:xfrm>
          <a:prstGeom prst="rect">
            <a:avLst/>
          </a:prstGeom>
        </p:spPr>
        <p:txBody>
          <a:bodyPr>
            <a:normAutofit fontScale="77500" lnSpcReduction="20000"/>
          </a:bodyPr>
          <a:lstStyle/>
          <a:p>
            <a:pPr marL="0" indent="0">
              <a:buNone/>
              <a:defRPr b="1"/>
            </a:pPr>
            <a:r>
              <a:rPr lang="en-US" dirty="0">
                <a:solidFill>
                  <a:srgbClr val="FF0000"/>
                </a:solidFill>
                <a:latin typeface="Cambria" panose="02040503050406030204" pitchFamily="18" charset="0"/>
              </a:rPr>
              <a:t>Cheating, plagiarism or otherwise obtaining grades under false pretenses constitute academic dishonesty according to the code of this university. </a:t>
            </a:r>
            <a:r>
              <a:rPr lang="en-US" dirty="0">
                <a:solidFill>
                  <a:srgbClr val="0000FF"/>
                </a:solidFill>
                <a:latin typeface="Cambria" panose="02040503050406030204" pitchFamily="18" charset="0"/>
              </a:rPr>
              <a:t>Academic dishonesty will not be tolerated and penalties can include filing a final grade of "F"; reducing the student's final course grade one or two full grade points; awarding a </a:t>
            </a:r>
            <a:r>
              <a:rPr lang="en-US" dirty="0" smtClean="0">
                <a:solidFill>
                  <a:srgbClr val="0000FF"/>
                </a:solidFill>
                <a:latin typeface="Cambria" panose="02040503050406030204" pitchFamily="18" charset="0"/>
              </a:rPr>
              <a:t>failing </a:t>
            </a:r>
            <a:r>
              <a:rPr lang="en-US" dirty="0">
                <a:solidFill>
                  <a:srgbClr val="0000FF"/>
                </a:solidFill>
                <a:latin typeface="Cambria" panose="02040503050406030204" pitchFamily="18" charset="0"/>
              </a:rPr>
              <a:t>mark on the coursework in question; or requiring the student to retake or resubmit the coursework. For more details, see the </a:t>
            </a:r>
            <a:r>
              <a:rPr lang="en-US" u="sng" dirty="0">
                <a:solidFill>
                  <a:srgbClr val="FF0000"/>
                </a:solidFill>
                <a:latin typeface="Cambria" panose="02040503050406030204" pitchFamily="18" charset="0"/>
                <a:hlinkClick r:id="rId2"/>
              </a:rPr>
              <a:t>University of Nevada, Reno General Catalog</a:t>
            </a:r>
            <a:r>
              <a:rPr lang="en-US" dirty="0">
                <a:solidFill>
                  <a:srgbClr val="FF0000"/>
                </a:solidFill>
                <a:latin typeface="Cambria" panose="02040503050406030204" pitchFamily="18" charset="0"/>
              </a:rPr>
              <a:t>.</a:t>
            </a:r>
            <a:br>
              <a:rPr lang="en-US" dirty="0">
                <a:solidFill>
                  <a:srgbClr val="FF0000"/>
                </a:solidFill>
                <a:latin typeface="Cambria" panose="02040503050406030204" pitchFamily="18" charset="0"/>
              </a:rPr>
            </a:br>
            <a:endParaRPr lang="en-US" dirty="0">
              <a:solidFill>
                <a:srgbClr val="FF0000"/>
              </a:solidFill>
              <a:latin typeface="Cambria" panose="02040503050406030204" pitchFamily="18" charset="0"/>
            </a:endParaRPr>
          </a:p>
          <a:p>
            <a:pPr marL="0" indent="0">
              <a:buNone/>
              <a:defRPr b="1"/>
            </a:pPr>
            <a:endParaRPr lang="en-US" dirty="0"/>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17</a:t>
            </a:fld>
            <a:endParaRPr lang="en-US" dirty="0"/>
          </a:p>
        </p:txBody>
      </p:sp>
    </p:spTree>
    <p:extLst>
      <p:ext uri="{BB962C8B-B14F-4D97-AF65-F5344CB8AC3E}">
        <p14:creationId xmlns:p14="http://schemas.microsoft.com/office/powerpoint/2010/main" val="2166911149"/>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hape 192"/>
          <p:cNvSpPr/>
          <p:nvPr/>
        </p:nvSpPr>
        <p:spPr>
          <a:xfrm>
            <a:off x="1143000" y="1524000"/>
            <a:ext cx="7620000" cy="0"/>
          </a:xfrm>
          <a:prstGeom prst="line">
            <a:avLst/>
          </a:prstGeom>
          <a:ln w="50800">
            <a:solidFill>
              <a:srgbClr val="FFFFFF"/>
            </a:solidFill>
          </a:ln>
        </p:spPr>
        <p:txBody>
          <a:bodyPr lIns="45719" rIns="45719"/>
          <a:lstStyle/>
          <a:p>
            <a:endParaRPr/>
          </a:p>
        </p:txBody>
      </p:sp>
      <p:sp>
        <p:nvSpPr>
          <p:cNvPr id="193" name="Shape 193"/>
          <p:cNvSpPr>
            <a:spLocks noGrp="1"/>
          </p:cNvSpPr>
          <p:nvPr>
            <p:ph type="title"/>
          </p:nvPr>
        </p:nvSpPr>
        <p:spPr>
          <a:prstGeom prst="rect">
            <a:avLst/>
          </a:prstGeom>
        </p:spPr>
        <p:txBody>
          <a:bodyPr/>
          <a:lstStyle>
            <a:lvl1pPr defTabSz="644651">
              <a:defRPr sz="3666"/>
            </a:lvl1pPr>
          </a:lstStyle>
          <a:p>
            <a:r>
              <a:rPr b="0" dirty="0"/>
              <a:t>Disability Services </a:t>
            </a:r>
            <a:r>
              <a:rPr lang="en-US" b="0" dirty="0" smtClean="0"/>
              <a:t>Statement</a:t>
            </a:r>
            <a:endParaRPr b="0" dirty="0"/>
          </a:p>
        </p:txBody>
      </p:sp>
      <p:sp>
        <p:nvSpPr>
          <p:cNvPr id="194" name="Shape 194"/>
          <p:cNvSpPr>
            <a:spLocks noGrp="1"/>
          </p:cNvSpPr>
          <p:nvPr>
            <p:ph type="body" idx="1"/>
          </p:nvPr>
        </p:nvSpPr>
        <p:spPr>
          <a:xfrm>
            <a:off x="457200" y="2057400"/>
            <a:ext cx="8305800" cy="4051300"/>
          </a:xfrm>
          <a:prstGeom prst="rect">
            <a:avLst/>
          </a:prstGeom>
        </p:spPr>
        <p:txBody>
          <a:bodyPr>
            <a:normAutofit fontScale="70000" lnSpcReduction="20000"/>
          </a:bodyPr>
          <a:lstStyle/>
          <a:p>
            <a:pPr>
              <a:defRPr b="1"/>
            </a:pPr>
            <a:r>
              <a:rPr sz="3800" dirty="0">
                <a:latin typeface="Cambria" panose="02040503050406030204" pitchFamily="18" charset="0"/>
              </a:rPr>
              <a:t>Disability statement:</a:t>
            </a:r>
            <a:endParaRPr lang="en-US" sz="3800" dirty="0">
              <a:latin typeface="Cambria" panose="02040503050406030204" pitchFamily="18" charset="0"/>
            </a:endParaRPr>
          </a:p>
          <a:p>
            <a:pPr lvl="1"/>
            <a:r>
              <a:rPr lang="en-US" sz="3800" dirty="0">
                <a:latin typeface="Cambria" panose="02040503050406030204" pitchFamily="18" charset="0"/>
              </a:rPr>
              <a:t>Any student with a disability needing academic adjustments or accommodations is requested to speak with </a:t>
            </a:r>
            <a:r>
              <a:rPr lang="en-US" sz="3800" dirty="0" smtClean="0">
                <a:latin typeface="Cambria" panose="02040503050406030204" pitchFamily="18" charset="0"/>
              </a:rPr>
              <a:t>us, the instructors,</a:t>
            </a:r>
            <a:r>
              <a:rPr lang="en-US" sz="3800" dirty="0">
                <a:latin typeface="Cambria" panose="02040503050406030204" pitchFamily="18" charset="0"/>
              </a:rPr>
              <a:t> </a:t>
            </a:r>
            <a:r>
              <a:rPr lang="en-US" sz="3800" dirty="0" smtClean="0">
                <a:latin typeface="Cambria" panose="02040503050406030204" pitchFamily="18" charset="0"/>
              </a:rPr>
              <a:t>or </a:t>
            </a:r>
            <a:r>
              <a:rPr lang="en-US" sz="3800" dirty="0">
                <a:latin typeface="Cambria" panose="02040503050406030204" pitchFamily="18" charset="0"/>
              </a:rPr>
              <a:t>the </a:t>
            </a:r>
            <a:r>
              <a:rPr lang="en-US" sz="3800" u="sng" dirty="0">
                <a:latin typeface="Cambria" panose="02040503050406030204" pitchFamily="18" charset="0"/>
                <a:hlinkClick r:id="rId2"/>
              </a:rPr>
              <a:t>Disability Resource Center</a:t>
            </a:r>
            <a:r>
              <a:rPr lang="en-US" sz="3800" dirty="0">
                <a:latin typeface="Cambria" panose="02040503050406030204" pitchFamily="18" charset="0"/>
              </a:rPr>
              <a:t> (Pennington Achievement Center Suite 230) as soon as possible to arrange for appropriate </a:t>
            </a:r>
            <a:r>
              <a:rPr lang="en-US" sz="3800" dirty="0" smtClean="0">
                <a:latin typeface="Cambria" panose="02040503050406030204" pitchFamily="18" charset="0"/>
              </a:rPr>
              <a:t>accommodations</a:t>
            </a:r>
            <a:endParaRPr lang="en-US" sz="3800" dirty="0">
              <a:latin typeface="Cambria" panose="02040503050406030204" pitchFamily="18" charset="0"/>
            </a:endParaRPr>
          </a:p>
          <a:p>
            <a:pPr lvl="1"/>
            <a:r>
              <a:rPr lang="en-US" sz="3800" b="1" dirty="0">
                <a:latin typeface="Cambria" panose="02040503050406030204" pitchFamily="18" charset="0"/>
              </a:rPr>
              <a:t>This course may leverage 3</a:t>
            </a:r>
            <a:r>
              <a:rPr lang="en-US" sz="3800" b="1" baseline="30000" dirty="0">
                <a:latin typeface="Cambria" panose="02040503050406030204" pitchFamily="18" charset="0"/>
              </a:rPr>
              <a:t>rd</a:t>
            </a:r>
            <a:r>
              <a:rPr lang="en-US" sz="3800" b="1" dirty="0">
                <a:latin typeface="Cambria" panose="02040503050406030204" pitchFamily="18" charset="0"/>
              </a:rPr>
              <a:t> party web/multimedia content, if you experience any issues accessing this content, please notify your instructor.</a:t>
            </a:r>
            <a:r>
              <a:rPr lang="en-US" sz="3800" dirty="0">
                <a:latin typeface="Cambria" panose="02040503050406030204" pitchFamily="18" charset="0"/>
              </a:rPr>
              <a:t> </a:t>
            </a:r>
          </a:p>
          <a:p>
            <a:endParaRPr sz="2400" dirty="0"/>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18</a:t>
            </a:fld>
            <a:endParaRPr lang="en-US" dirty="0"/>
          </a:p>
        </p:txBody>
      </p:sp>
    </p:spTree>
    <p:extLst>
      <p:ext uri="{BB962C8B-B14F-4D97-AF65-F5344CB8AC3E}">
        <p14:creationId xmlns:p14="http://schemas.microsoft.com/office/powerpoint/2010/main" val="1964421749"/>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hape 192"/>
          <p:cNvSpPr/>
          <p:nvPr/>
        </p:nvSpPr>
        <p:spPr>
          <a:xfrm>
            <a:off x="1143000" y="1524000"/>
            <a:ext cx="7620000" cy="0"/>
          </a:xfrm>
          <a:prstGeom prst="line">
            <a:avLst/>
          </a:prstGeom>
          <a:ln w="50800">
            <a:solidFill>
              <a:srgbClr val="FFFFFF"/>
            </a:solidFill>
          </a:ln>
        </p:spPr>
        <p:txBody>
          <a:bodyPr lIns="45719" rIns="45719"/>
          <a:lstStyle/>
          <a:p>
            <a:endParaRPr/>
          </a:p>
        </p:txBody>
      </p:sp>
      <p:sp>
        <p:nvSpPr>
          <p:cNvPr id="193" name="Shape 193"/>
          <p:cNvSpPr>
            <a:spLocks noGrp="1"/>
          </p:cNvSpPr>
          <p:nvPr>
            <p:ph type="title"/>
          </p:nvPr>
        </p:nvSpPr>
        <p:spPr>
          <a:xfrm>
            <a:off x="457200" y="155448"/>
            <a:ext cx="8534400" cy="1252728"/>
          </a:xfrm>
          <a:prstGeom prst="rect">
            <a:avLst/>
          </a:prstGeom>
        </p:spPr>
        <p:txBody>
          <a:bodyPr>
            <a:normAutofit/>
          </a:bodyPr>
          <a:lstStyle>
            <a:lvl1pPr defTabSz="644651">
              <a:defRPr sz="3666"/>
            </a:lvl1pPr>
          </a:lstStyle>
          <a:p>
            <a:r>
              <a:rPr lang="en-US" sz="3600" b="0" dirty="0" smtClean="0"/>
              <a:t>Statement </a:t>
            </a:r>
            <a:r>
              <a:rPr lang="en-US" sz="3600" b="0" dirty="0"/>
              <a:t>for Academic Success Services</a:t>
            </a:r>
            <a:endParaRPr sz="3600" b="0" dirty="0"/>
          </a:p>
        </p:txBody>
      </p:sp>
      <p:sp>
        <p:nvSpPr>
          <p:cNvPr id="194" name="Shape 194"/>
          <p:cNvSpPr>
            <a:spLocks noGrp="1"/>
          </p:cNvSpPr>
          <p:nvPr>
            <p:ph type="body" idx="1"/>
          </p:nvPr>
        </p:nvSpPr>
        <p:spPr>
          <a:xfrm>
            <a:off x="609600" y="1828800"/>
            <a:ext cx="7886700" cy="4051300"/>
          </a:xfrm>
          <a:prstGeom prst="rect">
            <a:avLst/>
          </a:prstGeom>
        </p:spPr>
        <p:txBody>
          <a:bodyPr>
            <a:normAutofit fontScale="77500" lnSpcReduction="20000"/>
          </a:bodyPr>
          <a:lstStyle/>
          <a:p>
            <a:r>
              <a:rPr lang="en-US" sz="3600" b="1" dirty="0" smtClean="0">
                <a:latin typeface="Cambria" panose="02040503050406030204" pitchFamily="18" charset="0"/>
              </a:rPr>
              <a:t>Statement </a:t>
            </a:r>
            <a:r>
              <a:rPr lang="en-US" sz="3600" b="1" dirty="0">
                <a:latin typeface="Cambria" panose="02040503050406030204" pitchFamily="18" charset="0"/>
              </a:rPr>
              <a:t>for Academic Success Services</a:t>
            </a:r>
            <a:r>
              <a:rPr lang="en-US" sz="3600" dirty="0">
                <a:latin typeface="Cambria" panose="02040503050406030204" pitchFamily="18" charset="0"/>
              </a:rPr>
              <a:t>: </a:t>
            </a:r>
          </a:p>
          <a:p>
            <a:pPr marL="457200" lvl="1" indent="0">
              <a:buNone/>
            </a:pPr>
            <a:endParaRPr lang="en-US" sz="3600" dirty="0" smtClean="0">
              <a:latin typeface="Cambria" panose="02040503050406030204" pitchFamily="18" charset="0"/>
            </a:endParaRPr>
          </a:p>
          <a:p>
            <a:pPr marL="457200" lvl="1" indent="0">
              <a:buNone/>
            </a:pPr>
            <a:r>
              <a:rPr lang="en-US" sz="3600" dirty="0" smtClean="0">
                <a:latin typeface="Cambria" panose="02040503050406030204" pitchFamily="18" charset="0"/>
              </a:rPr>
              <a:t>Your </a:t>
            </a:r>
            <a:r>
              <a:rPr lang="en-US" sz="3600" dirty="0">
                <a:latin typeface="Cambria" panose="02040503050406030204" pitchFamily="18" charset="0"/>
              </a:rPr>
              <a:t>student fees cover usage of the </a:t>
            </a:r>
            <a:r>
              <a:rPr lang="en-US" sz="3600" u="sng" dirty="0">
                <a:latin typeface="Cambria" panose="02040503050406030204" pitchFamily="18" charset="0"/>
                <a:hlinkClick r:id="rId2"/>
              </a:rPr>
              <a:t>Math Center</a:t>
            </a:r>
            <a:r>
              <a:rPr lang="en-US" sz="3600" dirty="0">
                <a:latin typeface="Cambria" panose="02040503050406030204" pitchFamily="18" charset="0"/>
              </a:rPr>
              <a:t> (775) 784-4433, </a:t>
            </a:r>
            <a:r>
              <a:rPr lang="en-US" sz="3600" u="sng" dirty="0">
                <a:latin typeface="Cambria" panose="02040503050406030204" pitchFamily="18" charset="0"/>
                <a:hlinkClick r:id="rId3"/>
              </a:rPr>
              <a:t>Tutoring Center</a:t>
            </a:r>
            <a:r>
              <a:rPr lang="en-US" sz="3600" dirty="0">
                <a:latin typeface="Cambria" panose="02040503050406030204" pitchFamily="18" charset="0"/>
              </a:rPr>
              <a:t> (775) 784-6801, and </a:t>
            </a:r>
            <a:r>
              <a:rPr lang="en-US" sz="3600" u="sng" dirty="0">
                <a:latin typeface="Cambria" panose="02040503050406030204" pitchFamily="18" charset="0"/>
                <a:hlinkClick r:id="rId4"/>
              </a:rPr>
              <a:t>University Writing Center</a:t>
            </a:r>
            <a:r>
              <a:rPr lang="en-US" sz="3600" dirty="0">
                <a:latin typeface="Cambria" panose="02040503050406030204" pitchFamily="18" charset="0"/>
              </a:rPr>
              <a:t> (775) 784-6030. These centers support your classroom learning; it is your responsibility to take advantage of their services. Keep in mind that seeking help outside of class is the sign of a responsible and successful student</a:t>
            </a:r>
            <a:r>
              <a:rPr lang="en-US" sz="3600" dirty="0" smtClean="0">
                <a:latin typeface="Cambria" panose="02040503050406030204" pitchFamily="18" charset="0"/>
              </a:rPr>
              <a:t>.</a:t>
            </a:r>
            <a:endParaRPr lang="en-US" sz="3600" dirty="0">
              <a:latin typeface="Cambria" panose="02040503050406030204" pitchFamily="18" charset="0"/>
            </a:endParaRPr>
          </a:p>
          <a:p>
            <a:endParaRPr lang="en-US" b="1" dirty="0">
              <a:latin typeface="Cambria" panose="02040503050406030204" pitchFamily="18" charset="0"/>
            </a:endParaRPr>
          </a:p>
          <a:p>
            <a:endParaRPr sz="2400"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19</a:t>
            </a:fld>
            <a:endParaRPr lang="en-US" dirty="0"/>
          </a:p>
        </p:txBody>
      </p:sp>
    </p:spTree>
    <p:extLst>
      <p:ext uri="{BB962C8B-B14F-4D97-AF65-F5344CB8AC3E}">
        <p14:creationId xmlns:p14="http://schemas.microsoft.com/office/powerpoint/2010/main" val="2378053336"/>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782638" y="354013"/>
            <a:ext cx="7415212" cy="682625"/>
          </a:xfrm>
          <a:noFill/>
          <a:extLst>
            <a:ext uri="{909E8E84-426E-40DD-AFC4-6F175D3DCCD1}">
              <a14:hiddenFill xmlns:a14="http://schemas.microsoft.com/office/drawing/2010/main">
                <a:solidFill>
                  <a:srgbClr val="FFFFFF"/>
                </a:solidFill>
              </a14:hiddenFill>
            </a:ext>
          </a:extLst>
        </p:spPr>
        <p:txBody>
          <a:bodyPr lIns="92075" tIns="46038" rIns="92075" bIns="46038" anchorCtr="0">
            <a:normAutofit fontScale="90000"/>
          </a:bodyPr>
          <a:lstStyle/>
          <a:p>
            <a:r>
              <a:rPr lang="en-CA" b="0" dirty="0">
                <a:effectLst/>
                <a:latin typeface="Tahoma" charset="0"/>
              </a:rPr>
              <a:t>Outline</a:t>
            </a:r>
          </a:p>
        </p:txBody>
      </p:sp>
      <p:sp>
        <p:nvSpPr>
          <p:cNvPr id="4100" name="Rectangle 3"/>
          <p:cNvSpPr>
            <a:spLocks noGrp="1" noChangeArrowheads="1"/>
          </p:cNvSpPr>
          <p:nvPr>
            <p:ph type="body" idx="1"/>
          </p:nvPr>
        </p:nvSpPr>
        <p:spPr>
          <a:xfrm>
            <a:off x="609600" y="1981200"/>
            <a:ext cx="7315200" cy="4191000"/>
          </a:xfrm>
          <a:noFill/>
          <a:extLst>
            <a:ext uri="{909E8E84-426E-40DD-AFC4-6F175D3DCCD1}">
              <a14:hiddenFill xmlns:a14="http://schemas.microsoft.com/office/drawing/2010/main">
                <a:solidFill>
                  <a:srgbClr val="FFFFFF"/>
                </a:solidFill>
              </a14:hiddenFill>
            </a:ext>
          </a:extLst>
        </p:spPr>
        <p:txBody>
          <a:bodyPr lIns="92075" tIns="46038" rIns="92075" bIns="46038"/>
          <a:lstStyle/>
          <a:p>
            <a:pPr eaLnBrk="1" hangingPunct="1"/>
            <a:r>
              <a:rPr lang="en-US" sz="2800" dirty="0" smtClean="0">
                <a:effectLst/>
                <a:latin typeface="Cambria"/>
                <a:cs typeface="Cambria"/>
              </a:rPr>
              <a:t>The Instructor</a:t>
            </a:r>
          </a:p>
          <a:p>
            <a:pPr eaLnBrk="1" hangingPunct="1"/>
            <a:r>
              <a:rPr lang="en-US" sz="2800" dirty="0" smtClean="0">
                <a:effectLst/>
                <a:latin typeface="Cambria"/>
                <a:cs typeface="Cambria"/>
              </a:rPr>
              <a:t>The </a:t>
            </a:r>
            <a:r>
              <a:rPr lang="en-US" sz="2800" dirty="0">
                <a:effectLst/>
                <a:latin typeface="Cambria"/>
                <a:cs typeface="Cambria"/>
              </a:rPr>
              <a:t>Students</a:t>
            </a:r>
          </a:p>
          <a:p>
            <a:pPr eaLnBrk="1" hangingPunct="1"/>
            <a:r>
              <a:rPr lang="en-US" sz="2800" dirty="0" smtClean="0">
                <a:effectLst/>
                <a:latin typeface="Cambria"/>
                <a:cs typeface="Cambria"/>
              </a:rPr>
              <a:t>The Course</a:t>
            </a:r>
          </a:p>
          <a:p>
            <a:pPr eaLnBrk="1" hangingPunct="1"/>
            <a:r>
              <a:rPr lang="en-US" sz="2800" dirty="0">
                <a:latin typeface="Cambria"/>
                <a:cs typeface="Cambria"/>
              </a:rPr>
              <a:t>T</a:t>
            </a:r>
            <a:r>
              <a:rPr lang="en-US" sz="2800" dirty="0" smtClean="0">
                <a:effectLst/>
                <a:latin typeface="Cambria"/>
                <a:cs typeface="Cambria"/>
              </a:rPr>
              <a:t>he </a:t>
            </a:r>
            <a:r>
              <a:rPr lang="en-US" sz="2800" dirty="0">
                <a:effectLst/>
                <a:latin typeface="Cambria"/>
                <a:cs typeface="Cambria"/>
              </a:rPr>
              <a:t>Texts</a:t>
            </a:r>
          </a:p>
          <a:p>
            <a:pPr eaLnBrk="1" hangingPunct="1"/>
            <a:r>
              <a:rPr lang="en-US" sz="2800" dirty="0">
                <a:effectLst/>
                <a:latin typeface="Cambria"/>
                <a:cs typeface="Cambria"/>
              </a:rPr>
              <a:t>Grading Scheme </a:t>
            </a:r>
            <a:r>
              <a:rPr lang="en-US" sz="2800" dirty="0" smtClean="0">
                <a:effectLst/>
                <a:latin typeface="Cambria"/>
                <a:cs typeface="Cambria"/>
              </a:rPr>
              <a:t>&amp; Grading Scale</a:t>
            </a:r>
            <a:endParaRPr lang="en-US" sz="2800" dirty="0">
              <a:effectLst/>
              <a:latin typeface="Cambria"/>
              <a:cs typeface="Cambria"/>
            </a:endParaRPr>
          </a:p>
          <a:p>
            <a:pPr eaLnBrk="1" hangingPunct="1"/>
            <a:r>
              <a:rPr lang="en-US" sz="2800" dirty="0">
                <a:effectLst/>
                <a:latin typeface="Cambria"/>
                <a:cs typeface="Cambria"/>
              </a:rPr>
              <a:t>Policies</a:t>
            </a:r>
          </a:p>
          <a:p>
            <a:pPr eaLnBrk="1" hangingPunct="1"/>
            <a:r>
              <a:rPr lang="en-US" sz="2800" dirty="0">
                <a:effectLst/>
                <a:latin typeface="Cambria"/>
                <a:cs typeface="Cambria"/>
              </a:rPr>
              <a:t>Tentative </a:t>
            </a:r>
            <a:r>
              <a:rPr lang="en-US" sz="2800" dirty="0" smtClean="0">
                <a:effectLst/>
                <a:latin typeface="Cambria"/>
                <a:cs typeface="Cambria"/>
              </a:rPr>
              <a:t>Schedule</a:t>
            </a:r>
          </a:p>
          <a:p>
            <a:pPr eaLnBrk="1" hangingPunct="1"/>
            <a:r>
              <a:rPr lang="en-US" sz="2800" dirty="0" smtClean="0">
                <a:latin typeface="Cambria"/>
                <a:cs typeface="Cambria"/>
              </a:rPr>
              <a:t>What’s Next?</a:t>
            </a:r>
            <a:endParaRPr lang="en-US" sz="2800" dirty="0">
              <a:effectLst/>
              <a:latin typeface="Cambria"/>
              <a:cs typeface="Cambria"/>
            </a:endParaRPr>
          </a:p>
          <a:p>
            <a:pPr eaLnBrk="1" hangingPunct="1">
              <a:buFont typeface="Wingdings" charset="0"/>
              <a:buNone/>
            </a:pPr>
            <a:endParaRPr lang="en-CA" sz="2800" dirty="0">
              <a:effectLst/>
              <a:latin typeface="Tahoma" charset="0"/>
            </a:endParaRPr>
          </a:p>
        </p:txBody>
      </p:sp>
      <p:sp>
        <p:nvSpPr>
          <p:cNvPr id="4101" name="Line 4"/>
          <p:cNvSpPr>
            <a:spLocks noChangeShapeType="1"/>
          </p:cNvSpPr>
          <p:nvPr/>
        </p:nvSpPr>
        <p:spPr bwMode="auto">
          <a:xfrm>
            <a:off x="1143000" y="1447800"/>
            <a:ext cx="77724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2</a:t>
            </a:fld>
            <a:r>
              <a:rPr lang="en-US" dirty="0" smtClean="0"/>
              <a:t> </a:t>
            </a:r>
            <a:endParaRPr lang="en-US" dirty="0"/>
          </a:p>
        </p:txBody>
      </p:sp>
    </p:spTree>
    <p:extLst>
      <p:ext uri="{BB962C8B-B14F-4D97-AF65-F5344CB8AC3E}">
        <p14:creationId xmlns:p14="http://schemas.microsoft.com/office/powerpoint/2010/main" val="3033335192"/>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28600" y="457200"/>
            <a:ext cx="8839200" cy="755650"/>
          </a:xfrm>
        </p:spPr>
        <p:txBody>
          <a:bodyPr lIns="92075" tIns="46038" rIns="92075" bIns="46038">
            <a:normAutofit fontScale="90000"/>
          </a:bodyPr>
          <a:lstStyle/>
          <a:p>
            <a:pPr eaLnBrk="1" hangingPunct="1"/>
            <a:r>
              <a:rPr lang="en-US" altLang="en-US" sz="4000" dirty="0" smtClean="0">
                <a:solidFill>
                  <a:srgbClr val="0000FF"/>
                </a:solidFill>
              </a:rPr>
              <a:t>Statement on University Math Center</a:t>
            </a:r>
            <a:endParaRPr lang="en-CA" altLang="en-US" sz="4000" dirty="0" smtClean="0">
              <a:solidFill>
                <a:srgbClr val="0000FF"/>
              </a:solidFill>
            </a:endParaRPr>
          </a:p>
        </p:txBody>
      </p:sp>
      <p:sp>
        <p:nvSpPr>
          <p:cNvPr id="16387" name="Rectangle 3"/>
          <p:cNvSpPr>
            <a:spLocks noGrp="1" noChangeArrowheads="1"/>
          </p:cNvSpPr>
          <p:nvPr>
            <p:ph idx="1"/>
          </p:nvPr>
        </p:nvSpPr>
        <p:spPr>
          <a:xfrm>
            <a:off x="228600" y="1600200"/>
            <a:ext cx="8610600" cy="3810000"/>
          </a:xfrm>
        </p:spPr>
        <p:txBody>
          <a:bodyPr lIns="92075" tIns="46038" rIns="92075" bIns="46038"/>
          <a:lstStyle/>
          <a:p>
            <a:pPr marL="119062" indent="0" eaLnBrk="1" hangingPunct="1">
              <a:buFont typeface="Wingdings 2" pitchFamily="18" charset="2"/>
              <a:buNone/>
              <a:defRPr/>
            </a:pPr>
            <a:endParaRPr lang="en-US" sz="2400" b="1" dirty="0">
              <a:latin typeface="Cambria" panose="02040503050406030204" pitchFamily="18" charset="0"/>
            </a:endParaRPr>
          </a:p>
          <a:p>
            <a:pPr marL="119062" indent="0" eaLnBrk="1" hangingPunct="1">
              <a:buFont typeface="Wingdings 2" pitchFamily="18" charset="2"/>
              <a:buNone/>
              <a:defRPr/>
            </a:pPr>
            <a:r>
              <a:rPr lang="en-US" sz="2400" dirty="0" smtClean="0">
                <a:latin typeface="Cambria" panose="02040503050406030204" pitchFamily="18" charset="0"/>
              </a:rPr>
              <a:t>The </a:t>
            </a:r>
            <a:r>
              <a:rPr lang="en-US" sz="2400" dirty="0">
                <a:latin typeface="Cambria" panose="02040503050406030204" pitchFamily="18" charset="0"/>
              </a:rPr>
              <a:t>University Math Center (UMC) is focused on helping students with mathematical and statistical concepts.  While mathematics is used extensively in engineering, </a:t>
            </a:r>
            <a:r>
              <a:rPr lang="en-US" sz="2400" i="1" dirty="0">
                <a:solidFill>
                  <a:srgbClr val="FF0000"/>
                </a:solidFill>
                <a:latin typeface="Cambria" panose="02040503050406030204" pitchFamily="18" charset="0"/>
              </a:rPr>
              <a:t>the UMC does not have the resources to help students with engineering courses</a:t>
            </a:r>
            <a:r>
              <a:rPr lang="en-US" sz="2400" dirty="0">
                <a:latin typeface="Cambria" panose="02040503050406030204" pitchFamily="18" charset="0"/>
              </a:rPr>
              <a:t>.  </a:t>
            </a:r>
            <a:r>
              <a:rPr lang="en-US" sz="2400" dirty="0" smtClean="0">
                <a:latin typeface="Cambria" panose="02040503050406030204" pitchFamily="18" charset="0"/>
              </a:rPr>
              <a:t>Engineering </a:t>
            </a:r>
            <a:r>
              <a:rPr lang="en-US" sz="2400" dirty="0">
                <a:latin typeface="Cambria" panose="02040503050406030204" pitchFamily="18" charset="0"/>
              </a:rPr>
              <a:t>students are encouraged to use the UMC for help in their math classes, and they are welcome to use its computer lab and study area any time – regardless of course.  However, UMC tutors cannot answer questions regarding engineering courses.   </a:t>
            </a:r>
            <a:r>
              <a:rPr lang="en-US" sz="2800" dirty="0">
                <a:latin typeface="Cambria" panose="02040503050406030204" pitchFamily="18" charset="0"/>
              </a:rPr>
              <a:t> </a:t>
            </a:r>
          </a:p>
          <a:p>
            <a:pPr marL="119062" indent="0" eaLnBrk="1" hangingPunct="1">
              <a:buFont typeface="Wingdings 2" pitchFamily="18" charset="2"/>
              <a:buNone/>
              <a:defRPr/>
            </a:pPr>
            <a:endParaRPr lang="en-US" dirty="0" smtClean="0">
              <a:ea typeface="ＭＳ Ｐゴシック" pitchFamily="4" charset="-128"/>
            </a:endParaRPr>
          </a:p>
          <a:p>
            <a:pPr lvl="1" eaLnBrk="1" hangingPunct="1">
              <a:buFont typeface="Wingdings" pitchFamily="4" charset="2"/>
              <a:buChar char=""/>
              <a:defRPr/>
            </a:pPr>
            <a:endParaRPr lang="en-US" sz="2600" dirty="0" smtClean="0">
              <a:ea typeface="ＭＳ Ｐゴシック" pitchFamily="4" charset="-128"/>
            </a:endParaRPr>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20</a:t>
            </a:fld>
            <a:endParaRPr lang="en-US" dirty="0"/>
          </a:p>
        </p:txBody>
      </p:sp>
    </p:spTree>
    <p:extLst>
      <p:ext uri="{BB962C8B-B14F-4D97-AF65-F5344CB8AC3E}">
        <p14:creationId xmlns:p14="http://schemas.microsoft.com/office/powerpoint/2010/main" val="3847181884"/>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Shape 197"/>
          <p:cNvSpPr/>
          <p:nvPr/>
        </p:nvSpPr>
        <p:spPr>
          <a:xfrm>
            <a:off x="1143000" y="1524000"/>
            <a:ext cx="7620000" cy="0"/>
          </a:xfrm>
          <a:prstGeom prst="line">
            <a:avLst/>
          </a:prstGeom>
          <a:ln w="50800">
            <a:solidFill>
              <a:srgbClr val="FFFFFF"/>
            </a:solidFill>
          </a:ln>
        </p:spPr>
        <p:txBody>
          <a:bodyPr lIns="45719" rIns="45719"/>
          <a:lstStyle/>
          <a:p>
            <a:endParaRPr/>
          </a:p>
        </p:txBody>
      </p:sp>
      <p:sp>
        <p:nvSpPr>
          <p:cNvPr id="198" name="Shape 198"/>
          <p:cNvSpPr>
            <a:spLocks noGrp="1"/>
          </p:cNvSpPr>
          <p:nvPr>
            <p:ph type="title"/>
          </p:nvPr>
        </p:nvSpPr>
        <p:spPr>
          <a:xfrm>
            <a:off x="609600" y="152400"/>
            <a:ext cx="7886700" cy="1171576"/>
          </a:xfrm>
          <a:prstGeom prst="rect">
            <a:avLst/>
          </a:prstGeom>
        </p:spPr>
        <p:txBody>
          <a:bodyPr/>
          <a:lstStyle/>
          <a:p>
            <a:r>
              <a:rPr lang="en-US" b="0" dirty="0"/>
              <a:t>Audio and Video Recording</a:t>
            </a:r>
            <a:endParaRPr b="0" dirty="0"/>
          </a:p>
        </p:txBody>
      </p:sp>
      <p:sp>
        <p:nvSpPr>
          <p:cNvPr id="199" name="Shape 199"/>
          <p:cNvSpPr>
            <a:spLocks noGrp="1"/>
          </p:cNvSpPr>
          <p:nvPr>
            <p:ph type="body" idx="1"/>
          </p:nvPr>
        </p:nvSpPr>
        <p:spPr>
          <a:xfrm>
            <a:off x="0" y="1981200"/>
            <a:ext cx="9144000" cy="4038601"/>
          </a:xfrm>
          <a:prstGeom prst="rect">
            <a:avLst/>
          </a:prstGeom>
        </p:spPr>
        <p:txBody>
          <a:bodyPr>
            <a:noAutofit/>
          </a:bodyPr>
          <a:lstStyle/>
          <a:p>
            <a:r>
              <a:rPr lang="en-US" sz="2400" dirty="0" smtClean="0">
                <a:latin typeface="Cambria" panose="02040503050406030204" pitchFamily="18" charset="0"/>
              </a:rPr>
              <a:t>Surreptitious </a:t>
            </a:r>
            <a:r>
              <a:rPr lang="en-US" sz="2400" dirty="0">
                <a:latin typeface="Cambria" panose="02040503050406030204" pitchFamily="18" charset="0"/>
              </a:rPr>
              <a:t>or covert video-taping of class or unauthorized audio recording of class is prohibited by law and by Board of Regents policy. This class may be videotaped or audio recorded only with the written permission of the instructor. In order to accommodate students with disabilities, some students may have been given permission to record class lectures and discussions. Therefore, students should understand that their comments during class may be recorded</a:t>
            </a:r>
            <a:r>
              <a:rPr lang="en-US" sz="2400" dirty="0" smtClean="0">
                <a:latin typeface="Cambria" panose="02040503050406030204" pitchFamily="18" charset="0"/>
              </a:rPr>
              <a:t>.</a:t>
            </a:r>
            <a:endParaRPr lang="en-US" sz="2400"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21</a:t>
            </a:fld>
            <a:endParaRPr lang="en-US" dirty="0"/>
          </a:p>
        </p:txBody>
      </p:sp>
    </p:spTree>
    <p:extLst>
      <p:ext uri="{BB962C8B-B14F-4D97-AF65-F5344CB8AC3E}">
        <p14:creationId xmlns:p14="http://schemas.microsoft.com/office/powerpoint/2010/main" val="2391602525"/>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Shape 197"/>
          <p:cNvSpPr/>
          <p:nvPr/>
        </p:nvSpPr>
        <p:spPr>
          <a:xfrm>
            <a:off x="1143000" y="1524000"/>
            <a:ext cx="7620000" cy="0"/>
          </a:xfrm>
          <a:prstGeom prst="line">
            <a:avLst/>
          </a:prstGeom>
          <a:ln w="50800">
            <a:solidFill>
              <a:srgbClr val="FFFFFF"/>
            </a:solidFill>
          </a:ln>
        </p:spPr>
        <p:txBody>
          <a:bodyPr lIns="45719" rIns="45719"/>
          <a:lstStyle/>
          <a:p>
            <a:endParaRPr/>
          </a:p>
        </p:txBody>
      </p:sp>
      <p:sp>
        <p:nvSpPr>
          <p:cNvPr id="198" name="Shape 198"/>
          <p:cNvSpPr>
            <a:spLocks noGrp="1"/>
          </p:cNvSpPr>
          <p:nvPr>
            <p:ph type="title"/>
          </p:nvPr>
        </p:nvSpPr>
        <p:spPr>
          <a:xfrm>
            <a:off x="609600" y="38100"/>
            <a:ext cx="7886700" cy="1171576"/>
          </a:xfrm>
          <a:prstGeom prst="rect">
            <a:avLst/>
          </a:prstGeom>
        </p:spPr>
        <p:txBody>
          <a:bodyPr>
            <a:normAutofit fontScale="90000"/>
          </a:bodyPr>
          <a:lstStyle/>
          <a:p>
            <a:r>
              <a:rPr lang="en-US" b="0" dirty="0" smtClean="0"/>
              <a:t>Additional University Statement</a:t>
            </a:r>
            <a:endParaRPr b="0" dirty="0"/>
          </a:p>
        </p:txBody>
      </p:sp>
      <p:sp>
        <p:nvSpPr>
          <p:cNvPr id="199" name="Shape 199"/>
          <p:cNvSpPr>
            <a:spLocks noGrp="1"/>
          </p:cNvSpPr>
          <p:nvPr>
            <p:ph type="body" idx="1"/>
          </p:nvPr>
        </p:nvSpPr>
        <p:spPr>
          <a:xfrm>
            <a:off x="0" y="1828800"/>
            <a:ext cx="8763000" cy="4038601"/>
          </a:xfrm>
          <a:prstGeom prst="rect">
            <a:avLst/>
          </a:prstGeom>
        </p:spPr>
        <p:txBody>
          <a:bodyPr>
            <a:noAutofit/>
          </a:bodyPr>
          <a:lstStyle/>
          <a:p>
            <a:pPr lvl="1"/>
            <a:r>
              <a:rPr lang="en-US" sz="2400" dirty="0" smtClean="0">
                <a:latin typeface="Cambria" panose="02040503050406030204" pitchFamily="18" charset="0"/>
              </a:rPr>
              <a:t>The </a:t>
            </a:r>
            <a:r>
              <a:rPr lang="en-US" sz="2400" dirty="0">
                <a:latin typeface="Cambria" panose="02040503050406030204" pitchFamily="18" charset="0"/>
              </a:rPr>
              <a:t>University of Nevada, Reno is committed to providing a safe learning and work environment for all. If you believe you have experienced discrimination, sexual harassment, sexual assault, domestic/dating violence, or stalking, whether on or off campus, or need information related to immigration concerns, please contact the University's Equal Opportunity &amp; Title IX office at 775-784-1547. Resources and interim measures are available to assist you. For more information, please visit the </a:t>
            </a:r>
            <a:r>
              <a:rPr lang="en-US" sz="2400" u="sng" dirty="0">
                <a:latin typeface="Cambria" panose="02040503050406030204" pitchFamily="18" charset="0"/>
                <a:hlinkClick r:id="rId2"/>
              </a:rPr>
              <a:t>Equal Opportunity and Title IX</a:t>
            </a:r>
            <a:r>
              <a:rPr lang="en-US" sz="2400" dirty="0">
                <a:latin typeface="Cambria" panose="02040503050406030204" pitchFamily="18" charset="0"/>
              </a:rPr>
              <a:t> page. </a:t>
            </a:r>
          </a:p>
          <a:p>
            <a:pPr>
              <a:defRPr b="1"/>
            </a:pPr>
            <a:endParaRPr sz="2000"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22</a:t>
            </a:fld>
            <a:endParaRPr lang="en-US" dirty="0"/>
          </a:p>
        </p:txBody>
      </p:sp>
    </p:spTree>
    <p:extLst>
      <p:ext uri="{BB962C8B-B14F-4D97-AF65-F5344CB8AC3E}">
        <p14:creationId xmlns:p14="http://schemas.microsoft.com/office/powerpoint/2010/main" val="2902593273"/>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152400" y="381000"/>
            <a:ext cx="9067800" cy="755650"/>
          </a:xfrm>
        </p:spPr>
        <p:txBody>
          <a:bodyPr lIns="92075" tIns="46038" rIns="92075" bIns="46038">
            <a:normAutofit/>
          </a:bodyPr>
          <a:lstStyle/>
          <a:p>
            <a:pPr eaLnBrk="1" hangingPunct="1">
              <a:defRPr/>
            </a:pPr>
            <a:r>
              <a:rPr lang="en-US" sz="3600" b="0" dirty="0" smtClean="0">
                <a:solidFill>
                  <a:srgbClr val="0066FF"/>
                </a:solidFill>
              </a:rPr>
              <a:t>Instructor Statement: Student Engagement</a:t>
            </a:r>
            <a:endParaRPr lang="en-CA" sz="3600" b="0" dirty="0" smtClean="0">
              <a:solidFill>
                <a:srgbClr val="0066FF"/>
              </a:solidFill>
            </a:endParaRPr>
          </a:p>
        </p:txBody>
      </p:sp>
      <p:sp>
        <p:nvSpPr>
          <p:cNvPr id="16387" name="Rectangle 3"/>
          <p:cNvSpPr>
            <a:spLocks noGrp="1" noChangeArrowheads="1"/>
          </p:cNvSpPr>
          <p:nvPr>
            <p:ph idx="1"/>
          </p:nvPr>
        </p:nvSpPr>
        <p:spPr>
          <a:xfrm>
            <a:off x="-76200" y="1676400"/>
            <a:ext cx="9067800" cy="2994025"/>
          </a:xfrm>
        </p:spPr>
        <p:txBody>
          <a:bodyPr lIns="92075" tIns="46038" rIns="92075" bIns="46038"/>
          <a:lstStyle/>
          <a:p>
            <a:r>
              <a:rPr lang="en-US" sz="2400" dirty="0">
                <a:latin typeface="Cambria" panose="02040503050406030204" pitchFamily="18" charset="0"/>
              </a:rPr>
              <a:t>There will be a good deal of interaction and class/group activity in this course. </a:t>
            </a:r>
            <a:r>
              <a:rPr lang="en-US" sz="2400" dirty="0" smtClean="0">
                <a:latin typeface="Cambria" panose="02040503050406030204" pitchFamily="18" charset="0"/>
              </a:rPr>
              <a:t>For </a:t>
            </a:r>
            <a:r>
              <a:rPr lang="en-US" sz="2400" dirty="0">
                <a:latin typeface="Cambria" panose="02040503050406030204" pitchFamily="18" charset="0"/>
              </a:rPr>
              <a:t>that reason, students are expected to be engaged in, and focused on, the classroom discussion and/or activities. In addition, everyone involved in this class is expected to act in a </a:t>
            </a:r>
            <a:r>
              <a:rPr lang="en-US" sz="2400" dirty="0">
                <a:solidFill>
                  <a:srgbClr val="0000FF"/>
                </a:solidFill>
                <a:latin typeface="Cambria" panose="02040503050406030204" pitchFamily="18" charset="0"/>
              </a:rPr>
              <a:t>professional manner</a:t>
            </a:r>
            <a:r>
              <a:rPr lang="en-US" sz="2400" dirty="0">
                <a:latin typeface="Cambria" panose="02040503050406030204" pitchFamily="18" charset="0"/>
              </a:rPr>
              <a:t>, and interact with her or his peers with that same professional </a:t>
            </a:r>
            <a:r>
              <a:rPr lang="en-US" sz="2400" dirty="0" smtClean="0">
                <a:latin typeface="Cambria" panose="02040503050406030204" pitchFamily="18" charset="0"/>
              </a:rPr>
              <a:t>demeanor, which precludes rude or inappropriate behavior. </a:t>
            </a:r>
            <a:endParaRPr lang="en-US" sz="2400" dirty="0">
              <a:latin typeface="Cambria" panose="02040503050406030204" pitchFamily="18" charset="0"/>
            </a:endParaRPr>
          </a:p>
          <a:p>
            <a:pPr marL="119062" indent="0">
              <a:buNone/>
            </a:pPr>
            <a:r>
              <a:rPr lang="pt-BR" sz="2400" dirty="0">
                <a:latin typeface="Cambria" panose="02040503050406030204" pitchFamily="18" charset="0"/>
              </a:rPr>
              <a:t> </a:t>
            </a:r>
            <a:endParaRPr lang="en-US" sz="2400" dirty="0">
              <a:latin typeface="Cambria" panose="02040503050406030204" pitchFamily="18" charset="0"/>
            </a:endParaRPr>
          </a:p>
          <a:p>
            <a:endParaRPr lang="en-US" sz="2400" dirty="0"/>
          </a:p>
        </p:txBody>
      </p:sp>
      <p:sp>
        <p:nvSpPr>
          <p:cNvPr id="18437"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23</a:t>
            </a:fld>
            <a:endParaRPr lang="en-US" dirty="0"/>
          </a:p>
        </p:txBody>
      </p:sp>
    </p:spTree>
    <p:extLst>
      <p:ext uri="{BB962C8B-B14F-4D97-AF65-F5344CB8AC3E}">
        <p14:creationId xmlns:p14="http://schemas.microsoft.com/office/powerpoint/2010/main" val="1229428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0" y="387350"/>
            <a:ext cx="9144000" cy="755650"/>
          </a:xfrm>
        </p:spPr>
        <p:txBody>
          <a:bodyPr lIns="92075" tIns="46038" rIns="92075" bIns="46038">
            <a:noAutofit/>
          </a:bodyPr>
          <a:lstStyle/>
          <a:p>
            <a:pPr eaLnBrk="1" hangingPunct="1">
              <a:defRPr/>
            </a:pPr>
            <a:r>
              <a:rPr lang="en-US" sz="3300" b="0" dirty="0" smtClean="0">
                <a:solidFill>
                  <a:srgbClr val="0066FF"/>
                </a:solidFill>
              </a:rPr>
              <a:t>Instructor Statement: Illness &amp; Change of Policy</a:t>
            </a:r>
            <a:endParaRPr lang="en-CA" sz="3300" b="0" dirty="0" smtClean="0">
              <a:solidFill>
                <a:srgbClr val="0066FF"/>
              </a:solidFill>
            </a:endParaRPr>
          </a:p>
        </p:txBody>
      </p:sp>
      <p:sp>
        <p:nvSpPr>
          <p:cNvPr id="16387" name="Rectangle 3"/>
          <p:cNvSpPr>
            <a:spLocks noGrp="1" noChangeArrowheads="1"/>
          </p:cNvSpPr>
          <p:nvPr>
            <p:ph idx="1"/>
          </p:nvPr>
        </p:nvSpPr>
        <p:spPr>
          <a:xfrm>
            <a:off x="-76200" y="1676400"/>
            <a:ext cx="9067800" cy="2994025"/>
          </a:xfrm>
        </p:spPr>
        <p:txBody>
          <a:bodyPr lIns="92075" tIns="46038" rIns="92075" bIns="46038"/>
          <a:lstStyle/>
          <a:p>
            <a:r>
              <a:rPr lang="en-US" sz="2400" b="1" dirty="0" smtClean="0">
                <a:latin typeface="Cambria" panose="02040503050406030204" pitchFamily="18" charset="0"/>
              </a:rPr>
              <a:t>Illness: </a:t>
            </a:r>
            <a:r>
              <a:rPr lang="en-US" sz="2400" dirty="0" smtClean="0">
                <a:latin typeface="Cambria" panose="02040503050406030204" pitchFamily="18" charset="0"/>
              </a:rPr>
              <a:t>If </a:t>
            </a:r>
            <a:r>
              <a:rPr lang="en-US" sz="2400" dirty="0">
                <a:latin typeface="Cambria" panose="02040503050406030204" pitchFamily="18" charset="0"/>
              </a:rPr>
              <a:t>you are sick or have a health-related reason for not attending class, let the instructor know as soon as possible of this </a:t>
            </a:r>
            <a:r>
              <a:rPr lang="en-US" sz="2400" dirty="0" smtClean="0">
                <a:latin typeface="Cambria" panose="02040503050406030204" pitchFamily="18" charset="0"/>
              </a:rPr>
              <a:t>situation</a:t>
            </a:r>
          </a:p>
          <a:p>
            <a:pPr marL="119062" indent="0">
              <a:buNone/>
            </a:pPr>
            <a:endParaRPr lang="en-US" sz="2400" dirty="0" smtClean="0">
              <a:latin typeface="Cambria" panose="02040503050406030204" pitchFamily="18" charset="0"/>
            </a:endParaRPr>
          </a:p>
          <a:p>
            <a:r>
              <a:rPr lang="en-US" sz="2400" b="1" dirty="0">
                <a:latin typeface="Cambria" panose="02040503050406030204" pitchFamily="18" charset="0"/>
              </a:rPr>
              <a:t>Course/Policy Modification: </a:t>
            </a:r>
            <a:r>
              <a:rPr lang="en-US" sz="2400" dirty="0">
                <a:latin typeface="Cambria" panose="02040503050406030204" pitchFamily="18" charset="0"/>
              </a:rPr>
              <a:t> </a:t>
            </a:r>
            <a:r>
              <a:rPr lang="en-US" sz="2400" dirty="0" smtClean="0">
                <a:latin typeface="Cambria" panose="02040503050406030204" pitchFamily="18" charset="0"/>
              </a:rPr>
              <a:t>The </a:t>
            </a:r>
            <a:r>
              <a:rPr lang="en-US" sz="2400" dirty="0">
                <a:latin typeface="Cambria" panose="02040503050406030204" pitchFamily="18" charset="0"/>
              </a:rPr>
              <a:t>instructor reserves the right to add to, and/or modify any of the above policies as needed to maintain an appropriate and effective educational atmosphere in the classroom and the laboratories. In the case that this occurs, all students will be notified in advance of </a:t>
            </a:r>
            <a:r>
              <a:rPr lang="en-US" sz="2400" dirty="0" smtClean="0">
                <a:latin typeface="Cambria" panose="02040503050406030204" pitchFamily="18" charset="0"/>
              </a:rPr>
              <a:t>the implementation </a:t>
            </a:r>
            <a:r>
              <a:rPr lang="en-US" sz="2400" dirty="0">
                <a:latin typeface="Cambria" panose="02040503050406030204" pitchFamily="18" charset="0"/>
              </a:rPr>
              <a:t>of the new and/or modified policy </a:t>
            </a:r>
          </a:p>
          <a:p>
            <a:endParaRPr lang="en-US" sz="2400" dirty="0"/>
          </a:p>
          <a:p>
            <a:pPr marL="119062" indent="0">
              <a:buNone/>
            </a:pPr>
            <a:endParaRPr lang="en-US" sz="2400" dirty="0"/>
          </a:p>
        </p:txBody>
      </p:sp>
      <p:sp>
        <p:nvSpPr>
          <p:cNvPr id="18437"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24</a:t>
            </a:fld>
            <a:endParaRPr lang="en-US" dirty="0"/>
          </a:p>
        </p:txBody>
      </p:sp>
    </p:spTree>
    <p:extLst>
      <p:ext uri="{BB962C8B-B14F-4D97-AF65-F5344CB8AC3E}">
        <p14:creationId xmlns:p14="http://schemas.microsoft.com/office/powerpoint/2010/main" val="1491524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457200" y="387350"/>
            <a:ext cx="8686800" cy="755650"/>
          </a:xfrm>
        </p:spPr>
        <p:txBody>
          <a:bodyPr lIns="92075" tIns="46038" rIns="92075" bIns="46038">
            <a:normAutofit fontScale="90000"/>
          </a:bodyPr>
          <a:lstStyle/>
          <a:p>
            <a:pPr eaLnBrk="1" hangingPunct="1">
              <a:defRPr/>
            </a:pPr>
            <a:r>
              <a:rPr lang="en-CA" b="0" dirty="0" smtClean="0">
                <a:solidFill>
                  <a:srgbClr val="0066FF"/>
                </a:solidFill>
              </a:rPr>
              <a:t>Note</a:t>
            </a:r>
          </a:p>
        </p:txBody>
      </p:sp>
      <p:sp>
        <p:nvSpPr>
          <p:cNvPr id="16387" name="Rectangle 3"/>
          <p:cNvSpPr>
            <a:spLocks noGrp="1" noChangeArrowheads="1"/>
          </p:cNvSpPr>
          <p:nvPr>
            <p:ph idx="1"/>
          </p:nvPr>
        </p:nvSpPr>
        <p:spPr>
          <a:xfrm>
            <a:off x="-76200" y="1676400"/>
            <a:ext cx="9067800" cy="2994025"/>
          </a:xfrm>
        </p:spPr>
        <p:txBody>
          <a:bodyPr lIns="92075" tIns="46038" rIns="92075" bIns="46038"/>
          <a:lstStyle/>
          <a:p>
            <a:pPr lvl="0"/>
            <a:r>
              <a:rPr lang="en-US" sz="2800" dirty="0" smtClean="0">
                <a:latin typeface="Cambria" panose="02040503050406030204" pitchFamily="18" charset="0"/>
              </a:rPr>
              <a:t>See also the PDF version of the CS 791 SE syllabus (written as a UNR syllabus template), available online on the course website, entry Lecture 1.   </a:t>
            </a:r>
            <a:endParaRPr lang="en-US" sz="2800" dirty="0">
              <a:latin typeface="Cambria" panose="02040503050406030204" pitchFamily="18" charset="0"/>
            </a:endParaRPr>
          </a:p>
          <a:p>
            <a:pPr marL="119062" indent="0">
              <a:buNone/>
            </a:pPr>
            <a:endParaRPr lang="en-US" sz="2800" dirty="0" smtClean="0"/>
          </a:p>
          <a:p>
            <a:pPr marL="119062" indent="0">
              <a:buNone/>
            </a:pPr>
            <a:endParaRPr lang="en-US" sz="2400" dirty="0"/>
          </a:p>
        </p:txBody>
      </p:sp>
      <p:sp>
        <p:nvSpPr>
          <p:cNvPr id="18437"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25</a:t>
            </a:fld>
            <a:endParaRPr lang="en-US" dirty="0"/>
          </a:p>
        </p:txBody>
      </p:sp>
    </p:spTree>
    <p:extLst>
      <p:ext uri="{BB962C8B-B14F-4D97-AF65-F5344CB8AC3E}">
        <p14:creationId xmlns:p14="http://schemas.microsoft.com/office/powerpoint/2010/main" val="2742215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685800" y="457200"/>
            <a:ext cx="8077200" cy="755650"/>
          </a:xfrm>
        </p:spPr>
        <p:txBody>
          <a:bodyPr lIns="92075" tIns="46038" rIns="92075" bIns="46038" anchorCtr="0">
            <a:normAutofit/>
          </a:bodyPr>
          <a:lstStyle/>
          <a:p>
            <a:pPr>
              <a:defRPr/>
            </a:pPr>
            <a:r>
              <a:rPr lang="en-US" sz="4000" b="0" dirty="0" smtClean="0">
                <a:solidFill>
                  <a:srgbClr val="0000FF"/>
                </a:solidFill>
                <a:latin typeface="Tahoma" panose="020B0604030504040204" pitchFamily="34" charset="0"/>
                <a:ea typeface="Tahoma" panose="020B0604030504040204" pitchFamily="34" charset="0"/>
                <a:cs typeface="Tahoma" panose="020B0604030504040204" pitchFamily="34" charset="0"/>
              </a:rPr>
              <a:t>Summary of Course Objectives</a:t>
            </a:r>
            <a:endParaRPr lang="en-CA" sz="4000" b="0"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391171" name="Rectangle 3"/>
          <p:cNvSpPr>
            <a:spLocks noGrp="1" noChangeArrowheads="1"/>
          </p:cNvSpPr>
          <p:nvPr>
            <p:ph type="body" idx="1"/>
          </p:nvPr>
        </p:nvSpPr>
        <p:spPr>
          <a:xfrm>
            <a:off x="304800" y="1684338"/>
            <a:ext cx="8686800" cy="3440112"/>
          </a:xfrm>
        </p:spPr>
        <p:txBody>
          <a:bodyPr lIns="92075" tIns="46038" rIns="92075" bIns="46038"/>
          <a:lstStyle/>
          <a:p>
            <a:pPr eaLnBrk="1" hangingPunct="1">
              <a:lnSpc>
                <a:spcPct val="90000"/>
              </a:lnSpc>
              <a:defRPr/>
            </a:pPr>
            <a:r>
              <a:rPr lang="en-US" dirty="0" smtClean="0">
                <a:latin typeface="Cambria" panose="02040503050406030204" pitchFamily="18" charset="0"/>
              </a:rPr>
              <a:t>Course objectives:</a:t>
            </a:r>
          </a:p>
          <a:p>
            <a:pPr lvl="1" eaLnBrk="1" hangingPunct="1">
              <a:lnSpc>
                <a:spcPct val="90000"/>
              </a:lnSpc>
              <a:defRPr/>
            </a:pPr>
            <a:r>
              <a:rPr lang="en-US" dirty="0" smtClean="0">
                <a:latin typeface="Cambria" panose="02040503050406030204" pitchFamily="18" charset="0"/>
                <a:cs typeface="Times New Roman" pitchFamily="18" charset="0"/>
              </a:rPr>
              <a:t>Extension of software engineering knowledge</a:t>
            </a:r>
          </a:p>
          <a:p>
            <a:pPr lvl="1" eaLnBrk="1" hangingPunct="1">
              <a:lnSpc>
                <a:spcPct val="90000"/>
              </a:lnSpc>
              <a:defRPr/>
            </a:pPr>
            <a:r>
              <a:rPr lang="en-US" dirty="0" smtClean="0">
                <a:latin typeface="Cambria" panose="02040503050406030204" pitchFamily="18" charset="0"/>
              </a:rPr>
              <a:t>Study and presentation of relevant research work </a:t>
            </a:r>
          </a:p>
          <a:p>
            <a:pPr lvl="1" eaLnBrk="1" hangingPunct="1">
              <a:lnSpc>
                <a:spcPct val="90000"/>
              </a:lnSpc>
              <a:defRPr/>
            </a:pPr>
            <a:r>
              <a:rPr lang="en-US" dirty="0" smtClean="0">
                <a:latin typeface="Cambria" panose="02040503050406030204" pitchFamily="18" charset="0"/>
              </a:rPr>
              <a:t>Development of a good quality software project </a:t>
            </a:r>
          </a:p>
          <a:p>
            <a:pPr lvl="1" eaLnBrk="1" hangingPunct="1">
              <a:lnSpc>
                <a:spcPct val="90000"/>
              </a:lnSpc>
              <a:defRPr/>
            </a:pPr>
            <a:r>
              <a:rPr lang="en-US" dirty="0" smtClean="0">
                <a:latin typeface="Cambria" panose="02040503050406030204" pitchFamily="18" charset="0"/>
              </a:rPr>
              <a:t>Overall improvement of research skills</a:t>
            </a:r>
            <a:endParaRPr lang="en-US" dirty="0" smtClean="0">
              <a:latin typeface="Cambria" panose="02040503050406030204" pitchFamily="18" charset="0"/>
              <a:cs typeface="Times New Roman" pitchFamily="18" charset="0"/>
            </a:endParaRPr>
          </a:p>
          <a:p>
            <a:pPr lvl="1" eaLnBrk="1" hangingPunct="1">
              <a:lnSpc>
                <a:spcPct val="90000"/>
              </a:lnSpc>
              <a:defRPr/>
            </a:pPr>
            <a:r>
              <a:rPr lang="en-US" dirty="0" smtClean="0">
                <a:latin typeface="Cambria" panose="02040503050406030204" pitchFamily="18" charset="0"/>
                <a:cs typeface="Times New Roman" pitchFamily="18" charset="0"/>
              </a:rPr>
              <a:t>Writing a paper that can be submitted to a scientific conference or journal</a:t>
            </a:r>
            <a:endParaRPr lang="en-US" dirty="0" smtClean="0">
              <a:latin typeface="Cambria" panose="02040503050406030204" pitchFamily="18" charset="0"/>
            </a:endParaRPr>
          </a:p>
        </p:txBody>
      </p:sp>
      <p:sp>
        <p:nvSpPr>
          <p:cNvPr id="22533"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26</a:t>
            </a:fld>
            <a:endParaRPr lang="en-US" dirty="0"/>
          </a:p>
        </p:txBody>
      </p:sp>
    </p:spTree>
    <p:extLst>
      <p:ext uri="{BB962C8B-B14F-4D97-AF65-F5344CB8AC3E}">
        <p14:creationId xmlns:p14="http://schemas.microsoft.com/office/powerpoint/2010/main" val="4089532528"/>
      </p:ext>
    </p:extLst>
  </p:cSld>
  <p:clrMapOvr>
    <a:masterClrMapping/>
  </p:clrMapOvr>
  <p:transition spd="med">
    <p:cover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457200" y="0"/>
            <a:ext cx="8229600" cy="1139825"/>
          </a:xfrm>
        </p:spPr>
        <p:txBody>
          <a:bodyPr lIns="92075" tIns="46038" rIns="92075" bIns="46038" anchorCtr="0"/>
          <a:lstStyle/>
          <a:p>
            <a:pPr algn="ctr">
              <a:defRPr/>
            </a:pPr>
            <a:r>
              <a:rPr lang="en-US" sz="3800" b="0" u="sng" dirty="0" smtClean="0">
                <a:solidFill>
                  <a:srgbClr val="0000FF"/>
                </a:solidFill>
                <a:effectLst/>
                <a:latin typeface="+mj-lt"/>
                <a:ea typeface="+mj-ea"/>
                <a:cs typeface="Cambria"/>
              </a:rPr>
              <a:t>Tentative</a:t>
            </a:r>
            <a:r>
              <a:rPr lang="en-US" sz="3800" b="0" dirty="0" smtClean="0">
                <a:solidFill>
                  <a:srgbClr val="0000FF"/>
                </a:solidFill>
                <a:effectLst/>
                <a:latin typeface="+mj-lt"/>
                <a:ea typeface="+mj-ea"/>
                <a:cs typeface="Cambria"/>
              </a:rPr>
              <a:t> Schedule CS 791- SE</a:t>
            </a:r>
            <a:endParaRPr lang="en-CA" sz="3800" b="0" dirty="0" smtClean="0">
              <a:solidFill>
                <a:srgbClr val="0000FF"/>
              </a:solidFill>
              <a:latin typeface="+mj-lt"/>
              <a:ea typeface="+mj-ea"/>
              <a:cs typeface="Cambria"/>
            </a:endParaRPr>
          </a:p>
        </p:txBody>
      </p:sp>
      <p:sp>
        <p:nvSpPr>
          <p:cNvPr id="23556"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aphicFrame>
        <p:nvGraphicFramePr>
          <p:cNvPr id="23598" name="Group 46"/>
          <p:cNvGraphicFramePr>
            <a:graphicFrameLocks noGrp="1"/>
          </p:cNvGraphicFramePr>
          <p:nvPr>
            <p:ph idx="1"/>
            <p:extLst>
              <p:ext uri="{D42A27DB-BD31-4B8C-83A1-F6EECF244321}">
                <p14:modId xmlns:p14="http://schemas.microsoft.com/office/powerpoint/2010/main" val="3311490387"/>
              </p:ext>
            </p:extLst>
          </p:nvPr>
        </p:nvGraphicFramePr>
        <p:xfrm>
          <a:off x="228600" y="990600"/>
          <a:ext cx="8686800" cy="5288099"/>
        </p:xfrm>
        <a:graphic>
          <a:graphicData uri="http://schemas.openxmlformats.org/drawingml/2006/table">
            <a:tbl>
              <a:tblPr/>
              <a:tblGrid>
                <a:gridCol w="1304925">
                  <a:extLst>
                    <a:ext uri="{9D8B030D-6E8A-4147-A177-3AD203B41FA5}">
                      <a16:colId xmlns="" xmlns:a16="http://schemas.microsoft.com/office/drawing/2014/main" val="20000"/>
                    </a:ext>
                  </a:extLst>
                </a:gridCol>
                <a:gridCol w="1887538">
                  <a:extLst>
                    <a:ext uri="{9D8B030D-6E8A-4147-A177-3AD203B41FA5}">
                      <a16:colId xmlns="" xmlns:a16="http://schemas.microsoft.com/office/drawing/2014/main" val="20001"/>
                    </a:ext>
                  </a:extLst>
                </a:gridCol>
                <a:gridCol w="5494337">
                  <a:extLst>
                    <a:ext uri="{9D8B030D-6E8A-4147-A177-3AD203B41FA5}">
                      <a16:colId xmlns="" xmlns:a16="http://schemas.microsoft.com/office/drawing/2014/main" val="20002"/>
                    </a:ext>
                  </a:extLst>
                </a:gridCol>
              </a:tblGrid>
              <a:tr h="53495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dirty="0" smtClean="0">
                          <a:ln>
                            <a:noFill/>
                          </a:ln>
                          <a:solidFill>
                            <a:srgbClr val="0000FF"/>
                          </a:solidFill>
                          <a:effectLst/>
                          <a:latin typeface="+mj-lt"/>
                          <a:cs typeface="Cambria"/>
                        </a:rPr>
                        <a:t>Week #</a:t>
                      </a:r>
                    </a:p>
                  </a:txBody>
                  <a:tcPr marT="45717" marB="45717" anchor="ctr" horzOverflow="overflow">
                    <a:lnL>
                      <a:noFill/>
                    </a:lnL>
                    <a:lnR w="25400" cap="flat" cmpd="sng" algn="ctr">
                      <a:solidFill>
                        <a:srgbClr val="FFFFFF"/>
                      </a:solidFill>
                      <a:prstDash val="solid"/>
                      <a:round/>
                      <a:headEnd type="none" w="sm" len="sm"/>
                      <a:tailEnd type="none" w="sm" len="sm"/>
                    </a:lnR>
                    <a:lnT>
                      <a:noFill/>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dirty="0" smtClean="0">
                          <a:ln>
                            <a:noFill/>
                          </a:ln>
                          <a:solidFill>
                            <a:srgbClr val="0000FF"/>
                          </a:solidFill>
                          <a:effectLst/>
                          <a:latin typeface="+mj-lt"/>
                          <a:cs typeface="Cambria"/>
                        </a:rPr>
                        <a:t>Dates (T, R)</a:t>
                      </a:r>
                    </a:p>
                  </a:txBody>
                  <a:tcPr marT="45717" marB="45717" anchor="ctr" horzOverflow="overflow">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a:noFill/>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dirty="0" smtClean="0">
                          <a:ln>
                            <a:noFill/>
                          </a:ln>
                          <a:solidFill>
                            <a:srgbClr val="0000FF"/>
                          </a:solidFill>
                          <a:effectLst/>
                          <a:latin typeface="+mj-lt"/>
                          <a:cs typeface="Cambria"/>
                        </a:rPr>
                        <a:t>Contents</a:t>
                      </a:r>
                    </a:p>
                  </a:txBody>
                  <a:tcPr marT="45717" marB="45717" anchor="ctr" horzOverflow="overflow">
                    <a:lnL w="25400" cap="flat" cmpd="sng" algn="ctr">
                      <a:solidFill>
                        <a:srgbClr val="FFFFFF"/>
                      </a:solidFill>
                      <a:prstDash val="solid"/>
                      <a:round/>
                      <a:headEnd type="none" w="sm" len="sm"/>
                      <a:tailEnd type="none" w="sm" len="sm"/>
                    </a:lnL>
                    <a:lnR>
                      <a:noFill/>
                    </a:lnR>
                    <a:lnT>
                      <a:noFill/>
                    </a:lnT>
                    <a:lnB w="25400" cap="flat" cmpd="sng" algn="ctr">
                      <a:solidFill>
                        <a:srgbClr val="FFFFFF"/>
                      </a:solidFill>
                      <a:prstDash val="solid"/>
                      <a:round/>
                      <a:headEnd type="none" w="sm" len="sm"/>
                      <a:tailEnd type="none" w="sm" len="sm"/>
                    </a:lnB>
                    <a:lnTlToBr>
                      <a:noFill/>
                    </a:lnTlToBr>
                    <a:lnBlToTr>
                      <a:noFill/>
                    </a:lnBlToTr>
                    <a:solidFill>
                      <a:srgbClr val="CCCCCC"/>
                    </a:solidFill>
                  </a:tcPr>
                </a:tc>
                <a:extLst>
                  <a:ext uri="{0D108BD9-81ED-4DB2-BD59-A6C34878D82A}">
                    <a16:rowId xmlns="" xmlns:a16="http://schemas.microsoft.com/office/drawing/2014/main" val="10000"/>
                  </a:ext>
                </a:extLst>
              </a:tr>
              <a:tr h="533367">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mj-lt"/>
                          <a:ea typeface="Times New Roman" pitchFamily="18" charset="0"/>
                          <a:cs typeface="Cambria"/>
                        </a:rPr>
                        <a:t>1</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Aug 26, 28</a:t>
                      </a:r>
                      <a:r>
                        <a:rPr lang="en-CA" sz="1600" b="1" kern="1200" dirty="0" smtClean="0">
                          <a:solidFill>
                            <a:srgbClr val="000000"/>
                          </a:solidFill>
                          <a:effectLst/>
                          <a:latin typeface="+mj-lt"/>
                          <a:ea typeface="Times New Roman"/>
                          <a:cs typeface="Arial"/>
                        </a:rPr>
                        <a:t> </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fontAlgn="base">
                        <a:spcBef>
                          <a:spcPts val="600"/>
                        </a:spcBef>
                        <a:spcAft>
                          <a:spcPts val="600"/>
                        </a:spcAft>
                      </a:pPr>
                      <a:r>
                        <a:rPr lang="en-CA" sz="1600" b="1" kern="1200" dirty="0">
                          <a:solidFill>
                            <a:srgbClr val="0000FF"/>
                          </a:solidFill>
                          <a:effectLst/>
                          <a:latin typeface="+mj-lt"/>
                          <a:ea typeface="Times New Roman"/>
                        </a:rPr>
                        <a:t>Course syllabus</a:t>
                      </a:r>
                      <a:r>
                        <a:rPr lang="en-CA" sz="1600" b="1" kern="1200" dirty="0">
                          <a:solidFill>
                            <a:srgbClr val="9933FF"/>
                          </a:solidFill>
                          <a:effectLst/>
                          <a:latin typeface="+mj-lt"/>
                          <a:ea typeface="Times New Roman"/>
                        </a:rPr>
                        <a:t>, </a:t>
                      </a:r>
                      <a:r>
                        <a:rPr lang="en-CA" sz="1600" b="1" kern="1200" dirty="0" smtClean="0">
                          <a:solidFill>
                            <a:srgbClr val="FF6600"/>
                          </a:solidFill>
                          <a:effectLst/>
                          <a:latin typeface="+mj-lt"/>
                          <a:ea typeface="Times New Roman"/>
                        </a:rPr>
                        <a:t>Students’ introduction</a:t>
                      </a:r>
                      <a:endParaRPr lang="en-US" sz="1600" b="1" dirty="0">
                        <a:solidFill>
                          <a:srgbClr val="FF6600"/>
                        </a:solidFill>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extLst>
                  <a:ext uri="{0D108BD9-81ED-4DB2-BD59-A6C34878D82A}">
                    <a16:rowId xmlns="" xmlns:a16="http://schemas.microsoft.com/office/drawing/2014/main" val="10001"/>
                  </a:ext>
                </a:extLst>
              </a:tr>
              <a:tr h="607976">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mj-lt"/>
                          <a:ea typeface="Times New Roman" pitchFamily="18" charset="0"/>
                          <a:cs typeface="Cambria"/>
                        </a:rPr>
                        <a:t>2</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fontAlgn="base">
                        <a:spcBef>
                          <a:spcPts val="600"/>
                        </a:spcBef>
                        <a:spcAft>
                          <a:spcPts val="600"/>
                        </a:spcAft>
                      </a:pPr>
                      <a:r>
                        <a:rPr lang="en-US" sz="1600" b="1" kern="1200" dirty="0">
                          <a:solidFill>
                            <a:srgbClr val="000000"/>
                          </a:solidFill>
                          <a:effectLst/>
                          <a:latin typeface="+mj-lt"/>
                          <a:ea typeface="Times New Roman"/>
                        </a:rPr>
                        <a:t> </a:t>
                      </a:r>
                      <a:r>
                        <a:rPr lang="en-CA" sz="1600" b="1" kern="1200" dirty="0" smtClean="0">
                          <a:solidFill>
                            <a:srgbClr val="000000"/>
                          </a:solidFill>
                          <a:effectLst/>
                          <a:latin typeface="+mj-lt"/>
                          <a:ea typeface="Times New Roman"/>
                        </a:rPr>
                        <a:t>Sep -, 04</a:t>
                      </a:r>
                      <a:r>
                        <a:rPr lang="en-CA" sz="1600" b="1" kern="1200" dirty="0" smtClean="0">
                          <a:solidFill>
                            <a:srgbClr val="000000"/>
                          </a:solidFill>
                          <a:effectLst/>
                          <a:latin typeface="+mj-lt"/>
                          <a:ea typeface="Times New Roman"/>
                          <a:cs typeface="Arial"/>
                        </a:rPr>
                        <a:t> </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fontAlgn="base">
                        <a:spcBef>
                          <a:spcPts val="600"/>
                        </a:spcBef>
                        <a:spcAft>
                          <a:spcPts val="600"/>
                        </a:spcAft>
                      </a:pPr>
                      <a:r>
                        <a:rPr lang="en-CA" sz="1600" b="1" kern="1200" dirty="0" smtClean="0">
                          <a:solidFill>
                            <a:srgbClr val="FF6600"/>
                          </a:solidFill>
                          <a:effectLst/>
                          <a:latin typeface="+mn-lt"/>
                          <a:ea typeface="Times New Roman"/>
                          <a:cs typeface="+mn-cs"/>
                        </a:rPr>
                        <a:t>Students’ introduction, </a:t>
                      </a:r>
                      <a:r>
                        <a:rPr lang="en-CA" sz="1600" b="1" kern="1200" dirty="0" smtClean="0">
                          <a:solidFill>
                            <a:srgbClr val="0000FF"/>
                          </a:solidFill>
                          <a:effectLst/>
                          <a:latin typeface="+mn-lt"/>
                          <a:ea typeface="Times New Roman"/>
                          <a:cs typeface="+mn-cs"/>
                        </a:rPr>
                        <a:t>A#1 given</a:t>
                      </a:r>
                      <a:endParaRPr lang="en-US" sz="1600" b="1" dirty="0">
                        <a:solidFill>
                          <a:srgbClr val="0000FF"/>
                        </a:solidFill>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extLst>
                  <a:ext uri="{0D108BD9-81ED-4DB2-BD59-A6C34878D82A}">
                    <a16:rowId xmlns="" xmlns:a16="http://schemas.microsoft.com/office/drawing/2014/main" val="10002"/>
                  </a:ext>
                </a:extLst>
              </a:tr>
              <a:tr h="625437">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mj-lt"/>
                          <a:ea typeface="Times New Roman" pitchFamily="18" charset="0"/>
                          <a:cs typeface="Cambria"/>
                        </a:rPr>
                        <a:t>3</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Sep 09, 11</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fontAlgn="base">
                        <a:spcBef>
                          <a:spcPts val="600"/>
                        </a:spcBef>
                        <a:spcAft>
                          <a:spcPts val="600"/>
                        </a:spcAft>
                      </a:pPr>
                      <a:r>
                        <a:rPr lang="en-US" sz="1600" b="1" dirty="0" smtClean="0">
                          <a:solidFill>
                            <a:srgbClr val="0000FF"/>
                          </a:solidFill>
                          <a:effectLst/>
                          <a:latin typeface="+mj-lt"/>
                          <a:ea typeface="Times New Roman"/>
                        </a:rPr>
                        <a:t>Lectures</a:t>
                      </a:r>
                      <a:endParaRPr lang="en-US" sz="1600" b="1" dirty="0">
                        <a:solidFill>
                          <a:srgbClr val="0000FF"/>
                        </a:solidFill>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extLst>
                  <a:ext uri="{0D108BD9-81ED-4DB2-BD59-A6C34878D82A}">
                    <a16:rowId xmlns="" xmlns:a16="http://schemas.microsoft.com/office/drawing/2014/main" val="10003"/>
                  </a:ext>
                </a:extLst>
              </a:tr>
              <a:tr h="6698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mj-lt"/>
                          <a:ea typeface="Times New Roman" pitchFamily="18" charset="0"/>
                          <a:cs typeface="Cambria"/>
                        </a:rPr>
                        <a:t>4</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Sep 16, 18</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defTabSz="914400" rtl="0" eaLnBrk="1" fontAlgn="base" latinLnBrk="0" hangingPunct="1">
                        <a:lnSpc>
                          <a:spcPct val="100000"/>
                        </a:lnSpc>
                        <a:spcBef>
                          <a:spcPts val="600"/>
                        </a:spcBef>
                        <a:spcAft>
                          <a:spcPts val="600"/>
                        </a:spcAft>
                        <a:buClrTx/>
                        <a:buSzTx/>
                        <a:buFontTx/>
                        <a:buNone/>
                        <a:tabLst/>
                        <a:defRPr/>
                      </a:pPr>
                      <a:r>
                        <a:rPr lang="en-CA" sz="1600" b="1" kern="1200" dirty="0" smtClean="0">
                          <a:solidFill>
                            <a:srgbClr val="0000FF"/>
                          </a:solidFill>
                          <a:effectLst/>
                          <a:latin typeface="+mn-lt"/>
                          <a:ea typeface="Times New Roman"/>
                          <a:cs typeface="+mn-cs"/>
                        </a:rPr>
                        <a:t>Lectures</a:t>
                      </a:r>
                    </a:p>
                    <a:p>
                      <a:pPr marL="347345" marR="0" indent="-347345" algn="ctr" defTabSz="914400" rtl="0" eaLnBrk="1" fontAlgn="base" latinLnBrk="0" hangingPunct="1">
                        <a:lnSpc>
                          <a:spcPct val="100000"/>
                        </a:lnSpc>
                        <a:spcBef>
                          <a:spcPts val="600"/>
                        </a:spcBef>
                        <a:spcAft>
                          <a:spcPts val="600"/>
                        </a:spcAft>
                        <a:buClrTx/>
                        <a:buSzTx/>
                        <a:buFontTx/>
                        <a:buNone/>
                        <a:tabLst/>
                        <a:defRPr/>
                      </a:pPr>
                      <a:r>
                        <a:rPr lang="en-CA" sz="1600" b="1" kern="1200" dirty="0" smtClean="0">
                          <a:solidFill>
                            <a:srgbClr val="0000FF"/>
                          </a:solidFill>
                          <a:effectLst/>
                          <a:latin typeface="+mn-lt"/>
                          <a:ea typeface="Times New Roman"/>
                          <a:cs typeface="+mn-cs"/>
                        </a:rPr>
                        <a:t>A#2 given, </a:t>
                      </a:r>
                      <a:r>
                        <a:rPr lang="en-CA" sz="1600" b="1" kern="1200" dirty="0" smtClean="0">
                          <a:solidFill>
                            <a:srgbClr val="FF6600"/>
                          </a:solidFill>
                          <a:effectLst/>
                          <a:latin typeface="+mn-lt"/>
                          <a:ea typeface="Times New Roman"/>
                          <a:cs typeface="+mn-cs"/>
                        </a:rPr>
                        <a:t>A#1 due</a:t>
                      </a:r>
                    </a:p>
                    <a:p>
                      <a:pPr marL="347345" marR="0" indent="-347345" algn="ctr" defTabSz="914400" rtl="0" eaLnBrk="1" fontAlgn="base" latinLnBrk="0" hangingPunct="1">
                        <a:lnSpc>
                          <a:spcPct val="100000"/>
                        </a:lnSpc>
                        <a:spcBef>
                          <a:spcPts val="600"/>
                        </a:spcBef>
                        <a:spcAft>
                          <a:spcPts val="600"/>
                        </a:spcAft>
                        <a:buClrTx/>
                        <a:buSzTx/>
                        <a:buFontTx/>
                        <a:buNone/>
                        <a:tabLst/>
                        <a:defRPr/>
                      </a:pPr>
                      <a:r>
                        <a:rPr lang="en-CA" sz="1600" b="1" kern="1200" dirty="0" smtClean="0">
                          <a:solidFill>
                            <a:srgbClr val="0000FF"/>
                          </a:solidFill>
                          <a:effectLst/>
                          <a:latin typeface="+mn-lt"/>
                          <a:ea typeface="Times New Roman"/>
                          <a:cs typeface="+mn-cs"/>
                        </a:rPr>
                        <a:t>Project teams/individual</a:t>
                      </a:r>
                      <a:r>
                        <a:rPr lang="en-CA" sz="1600" b="1" kern="1200" baseline="0" dirty="0" smtClean="0">
                          <a:solidFill>
                            <a:srgbClr val="0000FF"/>
                          </a:solidFill>
                          <a:effectLst/>
                          <a:latin typeface="+mn-lt"/>
                          <a:ea typeface="Times New Roman"/>
                          <a:cs typeface="+mn-cs"/>
                        </a:rPr>
                        <a:t>s decided by Sep 18</a:t>
                      </a:r>
                      <a:endParaRPr lang="en-CA" sz="1600" b="1" kern="1200" dirty="0" smtClean="0">
                        <a:solidFill>
                          <a:srgbClr val="0000FF"/>
                        </a:solidFill>
                        <a:effectLst/>
                        <a:latin typeface="+mn-lt"/>
                        <a:ea typeface="Times New Roman"/>
                        <a:cs typeface="+mn-cs"/>
                      </a:endParaRP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extLst>
                  <a:ext uri="{0D108BD9-81ED-4DB2-BD59-A6C34878D82A}">
                    <a16:rowId xmlns="" xmlns:a16="http://schemas.microsoft.com/office/drawing/2014/main" val="10004"/>
                  </a:ext>
                </a:extLst>
              </a:tr>
              <a:tr h="5951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mj-lt"/>
                          <a:ea typeface="Times New Roman" pitchFamily="18" charset="0"/>
                          <a:cs typeface="Cambria"/>
                        </a:rPr>
                        <a:t>5</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Sep 23, 25</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defTabSz="914400" rtl="0" eaLnBrk="1" fontAlgn="base" latinLnBrk="0" hangingPunct="1">
                        <a:lnSpc>
                          <a:spcPct val="100000"/>
                        </a:lnSpc>
                        <a:spcBef>
                          <a:spcPts val="600"/>
                        </a:spcBef>
                        <a:spcAft>
                          <a:spcPts val="600"/>
                        </a:spcAft>
                        <a:buClrTx/>
                        <a:buSzTx/>
                        <a:buFontTx/>
                        <a:buNone/>
                        <a:tabLst/>
                        <a:defRPr/>
                      </a:pPr>
                      <a:r>
                        <a:rPr lang="en-US" sz="1600" b="1" kern="1200" dirty="0" smtClean="0">
                          <a:solidFill>
                            <a:srgbClr val="FF6600"/>
                          </a:solidFill>
                          <a:effectLst/>
                          <a:latin typeface="+mn-lt"/>
                          <a:ea typeface="Times New Roman"/>
                          <a:cs typeface="+mn-cs"/>
                        </a:rPr>
                        <a:t>Student presentations (round 1)</a:t>
                      </a:r>
                    </a:p>
                    <a:p>
                      <a:pPr marL="347345" marR="0" indent="-347345" algn="ctr" defTabSz="914400" rtl="0" eaLnBrk="1" fontAlgn="base" latinLnBrk="0" hangingPunct="1">
                        <a:lnSpc>
                          <a:spcPct val="100000"/>
                        </a:lnSpc>
                        <a:spcBef>
                          <a:spcPts val="600"/>
                        </a:spcBef>
                        <a:spcAft>
                          <a:spcPts val="600"/>
                        </a:spcAft>
                        <a:buClrTx/>
                        <a:buSzTx/>
                        <a:buFontTx/>
                        <a:buNone/>
                        <a:tabLst/>
                        <a:defRPr/>
                      </a:pPr>
                      <a:r>
                        <a:rPr lang="en-CA" sz="1600" b="1" kern="1200" dirty="0" smtClean="0">
                          <a:solidFill>
                            <a:srgbClr val="0000FF"/>
                          </a:solidFill>
                          <a:effectLst/>
                          <a:latin typeface="+mn-lt"/>
                          <a:ea typeface="Times New Roman"/>
                          <a:cs typeface="+mn-cs"/>
                        </a:rPr>
                        <a:t>A#3 given, </a:t>
                      </a:r>
                      <a:r>
                        <a:rPr lang="en-CA" sz="1600" b="1" kern="1200" dirty="0" smtClean="0">
                          <a:solidFill>
                            <a:srgbClr val="FF6600"/>
                          </a:solidFill>
                          <a:effectLst/>
                          <a:latin typeface="+mn-lt"/>
                          <a:ea typeface="Times New Roman"/>
                          <a:cs typeface="+mn-cs"/>
                        </a:rPr>
                        <a:t>A#2 due</a:t>
                      </a: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extLst>
                  <a:ext uri="{0D108BD9-81ED-4DB2-BD59-A6C34878D82A}">
                    <a16:rowId xmlns="" xmlns:a16="http://schemas.microsoft.com/office/drawing/2014/main" val="10005"/>
                  </a:ext>
                </a:extLst>
              </a:tr>
              <a:tr h="66988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mj-lt"/>
                          <a:ea typeface="Times New Roman" pitchFamily="18" charset="0"/>
                          <a:cs typeface="Cambria"/>
                        </a:rPr>
                        <a:t>6</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Sep</a:t>
                      </a:r>
                      <a:r>
                        <a:rPr lang="en-CA" sz="1600" b="1" kern="1200" baseline="0" dirty="0" smtClean="0">
                          <a:solidFill>
                            <a:srgbClr val="000000"/>
                          </a:solidFill>
                          <a:effectLst/>
                          <a:latin typeface="+mj-lt"/>
                          <a:ea typeface="Times New Roman"/>
                        </a:rPr>
                        <a:t> 30</a:t>
                      </a:r>
                      <a:r>
                        <a:rPr lang="en-CA" sz="1600" b="1" kern="1200" dirty="0" smtClean="0">
                          <a:solidFill>
                            <a:srgbClr val="000000"/>
                          </a:solidFill>
                          <a:effectLst/>
                          <a:latin typeface="+mj-lt"/>
                          <a:ea typeface="Times New Roman"/>
                        </a:rPr>
                        <a:t>, Oct 02</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defTabSz="914400" rtl="0" eaLnBrk="1" fontAlgn="base" latinLnBrk="0" hangingPunct="1">
                        <a:lnSpc>
                          <a:spcPct val="100000"/>
                        </a:lnSpc>
                        <a:spcBef>
                          <a:spcPts val="600"/>
                        </a:spcBef>
                        <a:spcAft>
                          <a:spcPts val="600"/>
                        </a:spcAft>
                        <a:buClrTx/>
                        <a:buSzTx/>
                        <a:buFontTx/>
                        <a:buNone/>
                        <a:tabLst/>
                        <a:defRPr/>
                      </a:pPr>
                      <a:r>
                        <a:rPr lang="en-US" sz="1600" b="1" kern="1200" dirty="0" smtClean="0">
                          <a:solidFill>
                            <a:srgbClr val="FF6600"/>
                          </a:solidFill>
                          <a:effectLst/>
                          <a:latin typeface="+mn-lt"/>
                          <a:ea typeface="Times New Roman"/>
                          <a:cs typeface="+mn-cs"/>
                        </a:rPr>
                        <a:t>Student presentations (round 1)</a:t>
                      </a: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extLst>
                  <a:ext uri="{0D108BD9-81ED-4DB2-BD59-A6C34878D82A}">
                    <a16:rowId xmlns="" xmlns:a16="http://schemas.microsoft.com/office/drawing/2014/main" val="10006"/>
                  </a:ext>
                </a:extLst>
              </a:tr>
              <a:tr h="640041">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mj-lt"/>
                          <a:ea typeface="Times New Roman" pitchFamily="18" charset="0"/>
                          <a:cs typeface="Cambria"/>
                        </a:rPr>
                        <a:t>7</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a:noFill/>
                    </a:lnB>
                    <a:lnTlToBr>
                      <a:noFill/>
                    </a:lnTlToBr>
                    <a:lnBlToTr>
                      <a:noFill/>
                    </a:lnBlToTr>
                    <a:solidFill>
                      <a:srgbClr val="F2F2F2"/>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Oct 07, 09</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a:noFill/>
                    </a:lnB>
                    <a:lnTlToBr>
                      <a:noFill/>
                    </a:lnTlToBr>
                    <a:lnBlToTr>
                      <a:noFill/>
                    </a:lnBlToTr>
                    <a:solidFill>
                      <a:srgbClr val="F2F2F2"/>
                    </a:solidFill>
                  </a:tcPr>
                </a:tc>
                <a:tc>
                  <a:txBody>
                    <a:bodyPr/>
                    <a:lstStyle/>
                    <a:p>
                      <a:pPr marL="347345" marR="0" indent="-347345" algn="ctr" defTabSz="914400" rtl="0" eaLnBrk="1" fontAlgn="base" latinLnBrk="0" hangingPunct="1">
                        <a:lnSpc>
                          <a:spcPct val="100000"/>
                        </a:lnSpc>
                        <a:spcBef>
                          <a:spcPts val="600"/>
                        </a:spcBef>
                        <a:spcAft>
                          <a:spcPts val="600"/>
                        </a:spcAft>
                        <a:buClrTx/>
                        <a:buSzTx/>
                        <a:buFontTx/>
                        <a:buNone/>
                        <a:tabLst/>
                        <a:defRPr/>
                      </a:pPr>
                      <a:r>
                        <a:rPr lang="en-US" sz="1600" b="1" kern="1200" dirty="0" smtClean="0">
                          <a:solidFill>
                            <a:srgbClr val="FF6600"/>
                          </a:solidFill>
                          <a:effectLst/>
                          <a:latin typeface="+mn-lt"/>
                          <a:ea typeface="Times New Roman"/>
                          <a:cs typeface="+mn-cs"/>
                        </a:rPr>
                        <a:t>Student presentations (round 1), </a:t>
                      </a:r>
                      <a:r>
                        <a:rPr lang="en-US" sz="1600" b="1" kern="1200" dirty="0" smtClean="0">
                          <a:solidFill>
                            <a:srgbClr val="0000FF"/>
                          </a:solidFill>
                          <a:effectLst/>
                          <a:latin typeface="+mn-lt"/>
                          <a:ea typeface="Times New Roman"/>
                          <a:cs typeface="+mn-cs"/>
                        </a:rPr>
                        <a:t>Lecture</a:t>
                      </a:r>
                    </a:p>
                    <a:p>
                      <a:pPr marL="347345" marR="0" indent="-347345" algn="ctr" defTabSz="914400" rtl="0" eaLnBrk="1" fontAlgn="base" latinLnBrk="0" hangingPunct="1">
                        <a:lnSpc>
                          <a:spcPct val="100000"/>
                        </a:lnSpc>
                        <a:spcBef>
                          <a:spcPts val="600"/>
                        </a:spcBef>
                        <a:spcAft>
                          <a:spcPts val="600"/>
                        </a:spcAft>
                        <a:buClrTx/>
                        <a:buSzTx/>
                        <a:buFontTx/>
                        <a:buNone/>
                        <a:tabLst/>
                        <a:defRPr/>
                      </a:pPr>
                      <a:r>
                        <a:rPr lang="en-CA" sz="1600" b="1" kern="1200" dirty="0" smtClean="0">
                          <a:solidFill>
                            <a:srgbClr val="0000FF"/>
                          </a:solidFill>
                          <a:effectLst/>
                          <a:latin typeface="+mn-lt"/>
                          <a:ea typeface="Times New Roman"/>
                          <a:cs typeface="+mn-cs"/>
                        </a:rPr>
                        <a:t>A#4 given, </a:t>
                      </a:r>
                      <a:r>
                        <a:rPr lang="en-CA" sz="1600" b="1" kern="1200" dirty="0" smtClean="0">
                          <a:solidFill>
                            <a:srgbClr val="FF6600"/>
                          </a:solidFill>
                          <a:effectLst/>
                          <a:latin typeface="+mn-lt"/>
                          <a:ea typeface="Times New Roman"/>
                          <a:cs typeface="+mn-cs"/>
                        </a:rPr>
                        <a:t>A#3 due</a:t>
                      </a: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a:noFill/>
                    </a:lnB>
                    <a:lnTlToBr>
                      <a:noFill/>
                    </a:lnTlToBr>
                    <a:lnBlToTr>
                      <a:noFill/>
                    </a:lnBlToTr>
                    <a:solidFill>
                      <a:srgbClr val="F2F2F2"/>
                    </a:solidFill>
                  </a:tcPr>
                </a:tc>
                <a:extLst>
                  <a:ext uri="{0D108BD9-81ED-4DB2-BD59-A6C34878D82A}">
                    <a16:rowId xmlns="" xmlns:a16="http://schemas.microsoft.com/office/drawing/2014/main" val="10007"/>
                  </a:ext>
                </a:extLst>
              </a:tr>
            </a:tbl>
          </a:graphicData>
        </a:graphic>
      </p:graphicFrame>
      <p:sp>
        <p:nvSpPr>
          <p:cNvPr id="4" name="Slide Number Placeholder 3"/>
          <p:cNvSpPr>
            <a:spLocks noGrp="1"/>
          </p:cNvSpPr>
          <p:nvPr>
            <p:ph type="sldNum" sz="quarter" idx="11"/>
          </p:nvPr>
        </p:nvSpPr>
        <p:spPr/>
        <p:txBody>
          <a:bodyPr/>
          <a:lstStyle/>
          <a:p>
            <a:fld id="{10522750-7879-C543-9428-92AEF8F92580}" type="slidenum">
              <a:rPr lang="en-US" smtClean="0"/>
              <a:pPr/>
              <a:t>27</a:t>
            </a:fld>
            <a:endParaRPr lang="en-US"/>
          </a:p>
        </p:txBody>
      </p:sp>
    </p:spTree>
    <p:extLst>
      <p:ext uri="{BB962C8B-B14F-4D97-AF65-F5344CB8AC3E}">
        <p14:creationId xmlns:p14="http://schemas.microsoft.com/office/powerpoint/2010/main" val="1398169405"/>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457200" y="152400"/>
            <a:ext cx="8229600" cy="1139825"/>
          </a:xfrm>
        </p:spPr>
        <p:txBody>
          <a:bodyPr lIns="92075" tIns="46038" rIns="92075" bIns="46038" anchorCtr="0"/>
          <a:lstStyle/>
          <a:p>
            <a:pPr algn="ctr">
              <a:defRPr/>
            </a:pPr>
            <a:r>
              <a:rPr lang="en-US" sz="3800" b="0" u="sng" dirty="0" smtClean="0">
                <a:solidFill>
                  <a:srgbClr val="0000FF"/>
                </a:solidFill>
                <a:latin typeface="+mj-lt"/>
                <a:ea typeface="+mj-ea"/>
                <a:cs typeface="Cambria"/>
              </a:rPr>
              <a:t>Tentative</a:t>
            </a:r>
            <a:r>
              <a:rPr lang="en-US" sz="3800" b="0" dirty="0" smtClean="0">
                <a:solidFill>
                  <a:srgbClr val="0000FF"/>
                </a:solidFill>
                <a:latin typeface="+mj-lt"/>
                <a:ea typeface="+mj-ea"/>
                <a:cs typeface="Cambria"/>
              </a:rPr>
              <a:t> Schedule CS </a:t>
            </a:r>
            <a:r>
              <a:rPr lang="en-US" sz="3800" b="0" dirty="0" smtClean="0">
                <a:solidFill>
                  <a:srgbClr val="0000FF"/>
                </a:solidFill>
                <a:latin typeface="+mj-lt"/>
                <a:cs typeface="Cambria"/>
              </a:rPr>
              <a:t>791 SE</a:t>
            </a:r>
            <a:endParaRPr lang="en-CA" sz="3800" b="0" dirty="0" smtClean="0">
              <a:solidFill>
                <a:srgbClr val="0000FF"/>
              </a:solidFill>
              <a:latin typeface="+mj-lt"/>
              <a:ea typeface="+mj-ea"/>
              <a:cs typeface="Cambria"/>
            </a:endParaRPr>
          </a:p>
        </p:txBody>
      </p:sp>
      <p:sp>
        <p:nvSpPr>
          <p:cNvPr id="24580"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aphicFrame>
        <p:nvGraphicFramePr>
          <p:cNvPr id="24638" name="Group 62"/>
          <p:cNvGraphicFramePr>
            <a:graphicFrameLocks noGrp="1"/>
          </p:cNvGraphicFramePr>
          <p:nvPr>
            <p:ph idx="1"/>
            <p:extLst>
              <p:ext uri="{D42A27DB-BD31-4B8C-83A1-F6EECF244321}">
                <p14:modId xmlns:p14="http://schemas.microsoft.com/office/powerpoint/2010/main" val="71975595"/>
              </p:ext>
            </p:extLst>
          </p:nvPr>
        </p:nvGraphicFramePr>
        <p:xfrm>
          <a:off x="152400" y="1131151"/>
          <a:ext cx="8839200" cy="5537900"/>
        </p:xfrm>
        <a:graphic>
          <a:graphicData uri="http://schemas.openxmlformats.org/drawingml/2006/table">
            <a:tbl>
              <a:tblPr/>
              <a:tblGrid>
                <a:gridCol w="1066800">
                  <a:extLst>
                    <a:ext uri="{9D8B030D-6E8A-4147-A177-3AD203B41FA5}">
                      <a16:colId xmlns="" xmlns:a16="http://schemas.microsoft.com/office/drawing/2014/main" val="20000"/>
                    </a:ext>
                  </a:extLst>
                </a:gridCol>
                <a:gridCol w="1905000">
                  <a:extLst>
                    <a:ext uri="{9D8B030D-6E8A-4147-A177-3AD203B41FA5}">
                      <a16:colId xmlns="" xmlns:a16="http://schemas.microsoft.com/office/drawing/2014/main" val="20001"/>
                    </a:ext>
                  </a:extLst>
                </a:gridCol>
                <a:gridCol w="5867400">
                  <a:extLst>
                    <a:ext uri="{9D8B030D-6E8A-4147-A177-3AD203B41FA5}">
                      <a16:colId xmlns="" xmlns:a16="http://schemas.microsoft.com/office/drawing/2014/main" val="20002"/>
                    </a:ext>
                  </a:extLst>
                </a:gridCol>
              </a:tblGrid>
              <a:tr h="59210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Cambria"/>
                          <a:ea typeface="Times New Roman" pitchFamily="18" charset="0"/>
                          <a:cs typeface="Cambria"/>
                        </a:rPr>
                        <a:t>8</a:t>
                      </a:r>
                    </a:p>
                  </a:txBody>
                  <a:tcPr marT="45717" marB="45717" anchor="ctr" horzOverflow="overflow">
                    <a:lnL>
                      <a:noFill/>
                    </a:lnL>
                    <a:lnR w="25400" cap="flat" cmpd="sng" algn="ctr">
                      <a:solidFill>
                        <a:srgbClr val="FFFFFF"/>
                      </a:solidFill>
                      <a:prstDash val="solid"/>
                      <a:round/>
                      <a:headEnd type="none" w="sm" len="sm"/>
                      <a:tailEnd type="none" w="sm" len="sm"/>
                    </a:lnR>
                    <a:lnT>
                      <a:noFill/>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Oct 14, 16</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a:noFill/>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defTabSz="914400" rtl="0" eaLnBrk="1" fontAlgn="base" latinLnBrk="0" hangingPunct="1">
                        <a:lnSpc>
                          <a:spcPct val="100000"/>
                        </a:lnSpc>
                        <a:spcBef>
                          <a:spcPts val="0"/>
                        </a:spcBef>
                        <a:spcAft>
                          <a:spcPts val="0"/>
                        </a:spcAft>
                        <a:buClrTx/>
                        <a:buSzTx/>
                        <a:buFontTx/>
                        <a:buNone/>
                        <a:tabLst/>
                        <a:defRPr/>
                      </a:pPr>
                      <a:r>
                        <a:rPr lang="en-US" sz="1600" b="1" kern="1200" dirty="0" smtClean="0">
                          <a:solidFill>
                            <a:srgbClr val="0000FF"/>
                          </a:solidFill>
                          <a:effectLst/>
                          <a:latin typeface="+mn-lt"/>
                          <a:ea typeface="Times New Roman"/>
                          <a:cs typeface="+mn-cs"/>
                        </a:rPr>
                        <a:t>Lectures </a:t>
                      </a:r>
                    </a:p>
                    <a:p>
                      <a:pPr marL="347345" marR="0" indent="-347345" algn="ctr" defTabSz="914400" rtl="0" eaLnBrk="1" fontAlgn="base" latinLnBrk="0" hangingPunct="1">
                        <a:lnSpc>
                          <a:spcPct val="100000"/>
                        </a:lnSpc>
                        <a:spcBef>
                          <a:spcPts val="0"/>
                        </a:spcBef>
                        <a:spcAft>
                          <a:spcPts val="0"/>
                        </a:spcAft>
                        <a:buClrTx/>
                        <a:buSzTx/>
                        <a:buFontTx/>
                        <a:buNone/>
                        <a:tabLst/>
                        <a:defRPr/>
                      </a:pPr>
                      <a:r>
                        <a:rPr lang="en-CA" sz="1600" b="1" kern="1200" dirty="0" smtClean="0">
                          <a:solidFill>
                            <a:srgbClr val="0000FF"/>
                          </a:solidFill>
                          <a:effectLst/>
                          <a:latin typeface="+mn-lt"/>
                          <a:ea typeface="Times New Roman"/>
                          <a:cs typeface="+mn-cs"/>
                        </a:rPr>
                        <a:t>P#1 given, </a:t>
                      </a:r>
                      <a:r>
                        <a:rPr lang="en-CA" sz="1600" b="1" kern="1200" dirty="0" smtClean="0">
                          <a:solidFill>
                            <a:srgbClr val="FF6600"/>
                          </a:solidFill>
                          <a:effectLst/>
                          <a:latin typeface="+mn-lt"/>
                          <a:ea typeface="Times New Roman"/>
                          <a:cs typeface="+mn-cs"/>
                        </a:rPr>
                        <a:t>A#4 due</a:t>
                      </a:r>
                    </a:p>
                  </a:txBody>
                  <a:tcPr marL="68580" marR="68580" marT="0" marB="0" anchor="ctr">
                    <a:lnL w="25400" cap="flat" cmpd="sng" algn="ctr">
                      <a:solidFill>
                        <a:srgbClr val="FFFFFF"/>
                      </a:solidFill>
                      <a:prstDash val="solid"/>
                      <a:round/>
                      <a:headEnd type="none" w="sm" len="sm"/>
                      <a:tailEnd type="none" w="sm" len="sm"/>
                    </a:lnL>
                    <a:lnR>
                      <a:noFill/>
                    </a:lnR>
                    <a:lnT>
                      <a:noFill/>
                    </a:lnT>
                    <a:lnB w="25400" cap="flat" cmpd="sng" algn="ctr">
                      <a:solidFill>
                        <a:srgbClr val="FFFFFF"/>
                      </a:solidFill>
                      <a:prstDash val="solid"/>
                      <a:round/>
                      <a:headEnd type="none" w="sm" len="sm"/>
                      <a:tailEnd type="none" w="sm" len="sm"/>
                    </a:lnB>
                    <a:lnTlToBr>
                      <a:noFill/>
                    </a:lnTlToBr>
                    <a:lnBlToTr>
                      <a:noFill/>
                    </a:lnBlToTr>
                    <a:solidFill>
                      <a:srgbClr val="CCCCCC"/>
                    </a:solidFill>
                  </a:tcPr>
                </a:tc>
                <a:extLst>
                  <a:ext uri="{0D108BD9-81ED-4DB2-BD59-A6C34878D82A}">
                    <a16:rowId xmlns="" xmlns:a16="http://schemas.microsoft.com/office/drawing/2014/main" val="10000"/>
                  </a:ext>
                </a:extLst>
              </a:tr>
              <a:tr h="51908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Cambria"/>
                          <a:ea typeface="Times New Roman" pitchFamily="18" charset="0"/>
                          <a:cs typeface="Cambria"/>
                        </a:rPr>
                        <a:t>9</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Oct 21, 23</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defTabSz="914400" rtl="0" eaLnBrk="1" fontAlgn="base" latinLnBrk="0" hangingPunct="1">
                        <a:lnSpc>
                          <a:spcPct val="100000"/>
                        </a:lnSpc>
                        <a:spcBef>
                          <a:spcPts val="0"/>
                        </a:spcBef>
                        <a:spcAft>
                          <a:spcPts val="0"/>
                        </a:spcAft>
                        <a:buClrTx/>
                        <a:buSzTx/>
                        <a:buFontTx/>
                        <a:buNone/>
                        <a:tabLst/>
                        <a:defRPr/>
                      </a:pPr>
                      <a:r>
                        <a:rPr lang="en-US" sz="1600" b="1" kern="1200" dirty="0" smtClean="0">
                          <a:solidFill>
                            <a:srgbClr val="0000FF"/>
                          </a:solidFill>
                          <a:effectLst/>
                          <a:latin typeface="+mn-lt"/>
                          <a:ea typeface="Times New Roman"/>
                          <a:cs typeface="+mn-cs"/>
                        </a:rPr>
                        <a:t>Lecture</a:t>
                      </a:r>
                      <a:r>
                        <a:rPr lang="en-US" sz="1600" b="1" kern="1200" dirty="0" smtClean="0">
                          <a:solidFill>
                            <a:srgbClr val="6600CC"/>
                          </a:solidFill>
                          <a:effectLst/>
                          <a:latin typeface="+mn-lt"/>
                          <a:ea typeface="Times New Roman"/>
                          <a:cs typeface="+mn-cs"/>
                        </a:rPr>
                        <a:t>s</a:t>
                      </a:r>
                    </a:p>
                    <a:p>
                      <a:pPr marL="347345" marR="0" indent="-347345" algn="ctr" defTabSz="914400" rtl="0" eaLnBrk="1" fontAlgn="base" latinLnBrk="0" hangingPunct="1">
                        <a:lnSpc>
                          <a:spcPct val="100000"/>
                        </a:lnSpc>
                        <a:spcBef>
                          <a:spcPts val="0"/>
                        </a:spcBef>
                        <a:spcAft>
                          <a:spcPts val="0"/>
                        </a:spcAft>
                        <a:buClrTx/>
                        <a:buSzTx/>
                        <a:buFontTx/>
                        <a:buNone/>
                        <a:tabLst/>
                        <a:defRPr/>
                      </a:pPr>
                      <a:r>
                        <a:rPr lang="en-CA" sz="1600" b="1" kern="1200" dirty="0" smtClean="0">
                          <a:solidFill>
                            <a:srgbClr val="0000FF"/>
                          </a:solidFill>
                          <a:effectLst/>
                          <a:latin typeface="+mn-lt"/>
                          <a:ea typeface="Times New Roman"/>
                          <a:cs typeface="+mn-cs"/>
                        </a:rPr>
                        <a:t>P#2 given, </a:t>
                      </a:r>
                      <a:r>
                        <a:rPr lang="en-CA" sz="1600" b="1" kern="1200" dirty="0" smtClean="0">
                          <a:solidFill>
                            <a:srgbClr val="FF6600"/>
                          </a:solidFill>
                          <a:effectLst/>
                          <a:latin typeface="+mn-lt"/>
                          <a:ea typeface="Times New Roman"/>
                          <a:cs typeface="+mn-cs"/>
                        </a:rPr>
                        <a:t>P#1 due</a:t>
                      </a: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extLst>
                  <a:ext uri="{0D108BD9-81ED-4DB2-BD59-A6C34878D82A}">
                    <a16:rowId xmlns="" xmlns:a16="http://schemas.microsoft.com/office/drawing/2014/main" val="10001"/>
                  </a:ext>
                </a:extLst>
              </a:tr>
              <a:tr h="64004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Cambria"/>
                          <a:ea typeface="Times New Roman" pitchFamily="18" charset="0"/>
                          <a:cs typeface="Cambria"/>
                        </a:rPr>
                        <a:t>10</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Oct 28, 30</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fontAlgn="base">
                        <a:spcBef>
                          <a:spcPts val="0"/>
                        </a:spcBef>
                        <a:spcAft>
                          <a:spcPts val="0"/>
                        </a:spcAft>
                      </a:pPr>
                      <a:r>
                        <a:rPr lang="en-US" sz="1600" b="1" kern="1200" dirty="0" smtClean="0">
                          <a:solidFill>
                            <a:srgbClr val="0000FF"/>
                          </a:solidFill>
                          <a:effectLst/>
                          <a:latin typeface="+mn-lt"/>
                          <a:ea typeface="Times New Roman"/>
                          <a:cs typeface="+mn-cs"/>
                        </a:rPr>
                        <a:t>Lectures</a:t>
                      </a: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extLst>
                  <a:ext uri="{0D108BD9-81ED-4DB2-BD59-A6C34878D82A}">
                    <a16:rowId xmlns="" xmlns:a16="http://schemas.microsoft.com/office/drawing/2014/main" val="10002"/>
                  </a:ext>
                </a:extLst>
              </a:tr>
              <a:tr h="53336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Cambria"/>
                          <a:ea typeface="Times New Roman" pitchFamily="18" charset="0"/>
                          <a:cs typeface="Cambria"/>
                        </a:rPr>
                        <a:t>11</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Nov 04, 06 </a:t>
                      </a:r>
                      <a:r>
                        <a:rPr lang="en-CA" sz="1600" b="1" kern="1200" baseline="0" dirty="0" smtClean="0">
                          <a:solidFill>
                            <a:srgbClr val="000000"/>
                          </a:solidFill>
                          <a:effectLst/>
                          <a:latin typeface="+mj-lt"/>
                          <a:ea typeface="Times New Roman"/>
                        </a:rPr>
                        <a:t> </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defTabSz="914400" rtl="0" eaLnBrk="1" fontAlgn="base" latinLnBrk="0" hangingPunct="1">
                        <a:lnSpc>
                          <a:spcPct val="100000"/>
                        </a:lnSpc>
                        <a:spcBef>
                          <a:spcPts val="0"/>
                        </a:spcBef>
                        <a:spcAft>
                          <a:spcPts val="0"/>
                        </a:spcAft>
                        <a:buClrTx/>
                        <a:buSzTx/>
                        <a:buFontTx/>
                        <a:buNone/>
                        <a:tabLst/>
                        <a:defRPr/>
                      </a:pPr>
                      <a:r>
                        <a:rPr lang="en-US" sz="1600" b="1" kern="1200" dirty="0" smtClean="0">
                          <a:solidFill>
                            <a:srgbClr val="0000FF"/>
                          </a:solidFill>
                          <a:effectLst/>
                          <a:latin typeface="+mn-lt"/>
                          <a:ea typeface="Times New Roman"/>
                          <a:cs typeface="+mn-cs"/>
                        </a:rPr>
                        <a:t>Lecture,</a:t>
                      </a:r>
                      <a:r>
                        <a:rPr lang="en-US" sz="1600" b="1" kern="1200" baseline="0" dirty="0" smtClean="0">
                          <a:solidFill>
                            <a:srgbClr val="0000FF"/>
                          </a:solidFill>
                          <a:effectLst/>
                          <a:latin typeface="+mn-lt"/>
                          <a:ea typeface="Times New Roman"/>
                          <a:cs typeface="+mn-cs"/>
                        </a:rPr>
                        <a:t> </a:t>
                      </a:r>
                      <a:r>
                        <a:rPr lang="en-US" sz="1600" b="1" kern="1200" dirty="0" smtClean="0">
                          <a:solidFill>
                            <a:srgbClr val="FF6600"/>
                          </a:solidFill>
                          <a:effectLst/>
                          <a:latin typeface="+mn-lt"/>
                          <a:ea typeface="Times New Roman"/>
                          <a:cs typeface="+mn-cs"/>
                        </a:rPr>
                        <a:t>Student presentations (round 2)</a:t>
                      </a:r>
                    </a:p>
                    <a:p>
                      <a:pPr marL="347345" marR="0" indent="-347345" algn="ctr" defTabSz="914400" rtl="0" eaLnBrk="1" fontAlgn="base" latinLnBrk="0" hangingPunct="1">
                        <a:lnSpc>
                          <a:spcPct val="100000"/>
                        </a:lnSpc>
                        <a:spcBef>
                          <a:spcPts val="0"/>
                        </a:spcBef>
                        <a:spcAft>
                          <a:spcPts val="0"/>
                        </a:spcAft>
                        <a:buClrTx/>
                        <a:buSzTx/>
                        <a:buFontTx/>
                        <a:buNone/>
                        <a:tabLst/>
                        <a:defRPr/>
                      </a:pPr>
                      <a:r>
                        <a:rPr lang="en-CA" sz="1600" b="1" kern="1200" dirty="0" smtClean="0">
                          <a:solidFill>
                            <a:srgbClr val="0000FF"/>
                          </a:solidFill>
                          <a:effectLst/>
                          <a:latin typeface="+mn-lt"/>
                          <a:ea typeface="Times New Roman"/>
                          <a:cs typeface="+mn-cs"/>
                        </a:rPr>
                        <a:t>P#3 given, P#2 due</a:t>
                      </a: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extLst>
                  <a:ext uri="{0D108BD9-81ED-4DB2-BD59-A6C34878D82A}">
                    <a16:rowId xmlns="" xmlns:a16="http://schemas.microsoft.com/office/drawing/2014/main" val="10003"/>
                  </a:ext>
                </a:extLst>
              </a:tr>
              <a:tr h="7752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Cambria"/>
                          <a:ea typeface="Times New Roman" pitchFamily="18" charset="0"/>
                          <a:cs typeface="Cambria"/>
                        </a:rPr>
                        <a:t>12</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Nov -</a:t>
                      </a:r>
                      <a:r>
                        <a:rPr lang="en-CA" sz="1600" b="1" kern="1200" baseline="0" dirty="0" smtClean="0">
                          <a:solidFill>
                            <a:srgbClr val="000000"/>
                          </a:solidFill>
                          <a:effectLst/>
                          <a:latin typeface="+mj-lt"/>
                          <a:ea typeface="Times New Roman"/>
                        </a:rPr>
                        <a:t> </a:t>
                      </a:r>
                      <a:r>
                        <a:rPr lang="en-CA" sz="1600" b="1" kern="1200" dirty="0" smtClean="0">
                          <a:solidFill>
                            <a:srgbClr val="000000"/>
                          </a:solidFill>
                          <a:effectLst/>
                          <a:latin typeface="+mj-lt"/>
                          <a:ea typeface="Times New Roman"/>
                        </a:rPr>
                        <a:t>, 13</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defTabSz="914400" rtl="0" eaLnBrk="1" fontAlgn="base" latinLnBrk="0" hangingPunct="1">
                        <a:lnSpc>
                          <a:spcPct val="100000"/>
                        </a:lnSpc>
                        <a:spcBef>
                          <a:spcPts val="0"/>
                        </a:spcBef>
                        <a:spcAft>
                          <a:spcPts val="0"/>
                        </a:spcAft>
                        <a:buClrTx/>
                        <a:buSzTx/>
                        <a:buFontTx/>
                        <a:buNone/>
                        <a:tabLst/>
                        <a:defRPr/>
                      </a:pPr>
                      <a:r>
                        <a:rPr lang="en-US" sz="1600" b="1" kern="1200" dirty="0" smtClean="0">
                          <a:solidFill>
                            <a:srgbClr val="FF6600"/>
                          </a:solidFill>
                          <a:effectLst/>
                          <a:latin typeface="+mn-lt"/>
                          <a:ea typeface="Times New Roman"/>
                          <a:cs typeface="+mn-cs"/>
                        </a:rPr>
                        <a:t>Student presentations (round 2)</a:t>
                      </a: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extLst>
                  <a:ext uri="{0D108BD9-81ED-4DB2-BD59-A6C34878D82A}">
                    <a16:rowId xmlns="" xmlns:a16="http://schemas.microsoft.com/office/drawing/2014/main" val="10004"/>
                  </a:ext>
                </a:extLst>
              </a:tr>
              <a:tr h="59233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Cambria"/>
                          <a:ea typeface="Times New Roman" pitchFamily="18" charset="0"/>
                          <a:cs typeface="Cambria"/>
                        </a:rPr>
                        <a:t>13</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Nov 18, 20</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defTabSz="914400" rtl="0" eaLnBrk="1" fontAlgn="base" latinLnBrk="0" hangingPunct="1">
                        <a:lnSpc>
                          <a:spcPct val="100000"/>
                        </a:lnSpc>
                        <a:spcBef>
                          <a:spcPts val="0"/>
                        </a:spcBef>
                        <a:spcAft>
                          <a:spcPts val="0"/>
                        </a:spcAft>
                        <a:buClrTx/>
                        <a:buSzTx/>
                        <a:buFontTx/>
                        <a:buNone/>
                        <a:tabLst/>
                        <a:defRPr/>
                      </a:pPr>
                      <a:r>
                        <a:rPr lang="en-US" sz="1600" b="1" kern="1200" dirty="0" smtClean="0">
                          <a:solidFill>
                            <a:srgbClr val="FF6600"/>
                          </a:solidFill>
                          <a:effectLst/>
                          <a:latin typeface="+mn-lt"/>
                          <a:ea typeface="Times New Roman"/>
                          <a:cs typeface="+mn-cs"/>
                        </a:rPr>
                        <a:t>Student presentations (round 2)</a:t>
                      </a: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extLst>
                  <a:ext uri="{0D108BD9-81ED-4DB2-BD59-A6C34878D82A}">
                    <a16:rowId xmlns="" xmlns:a16="http://schemas.microsoft.com/office/drawing/2014/main" val="10005"/>
                  </a:ext>
                </a:extLst>
              </a:tr>
              <a:tr h="649251">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Cambria"/>
                          <a:ea typeface="Times New Roman" pitchFamily="18" charset="0"/>
                          <a:cs typeface="Cambria"/>
                        </a:rPr>
                        <a:t>14</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Nov 25, 27</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tc>
                  <a:txBody>
                    <a:bodyPr/>
                    <a:lstStyle/>
                    <a:p>
                      <a:pPr marL="347345" marR="0" indent="-347345" algn="ctr" defTabSz="914400" rtl="0" eaLnBrk="1" fontAlgn="base" latinLnBrk="0" hangingPunct="1">
                        <a:lnSpc>
                          <a:spcPct val="100000"/>
                        </a:lnSpc>
                        <a:spcBef>
                          <a:spcPts val="0"/>
                        </a:spcBef>
                        <a:spcAft>
                          <a:spcPts val="0"/>
                        </a:spcAft>
                        <a:buClrTx/>
                        <a:buSzTx/>
                        <a:buFontTx/>
                        <a:buNone/>
                        <a:tabLst/>
                        <a:defRPr/>
                      </a:pPr>
                      <a:r>
                        <a:rPr lang="en-US" sz="1600" b="1" kern="1200" dirty="0" smtClean="0">
                          <a:solidFill>
                            <a:srgbClr val="D60093"/>
                          </a:solidFill>
                          <a:effectLst/>
                          <a:latin typeface="+mn-lt"/>
                          <a:ea typeface="Times New Roman"/>
                          <a:cs typeface="+mn-cs"/>
                        </a:rPr>
                        <a:t>Midterm exam on November 25,</a:t>
                      </a:r>
                      <a:r>
                        <a:rPr lang="en-US" sz="1600" b="1" kern="1200" baseline="0" dirty="0" smtClean="0">
                          <a:solidFill>
                            <a:srgbClr val="D60093"/>
                          </a:solidFill>
                          <a:effectLst/>
                          <a:latin typeface="+mn-lt"/>
                          <a:ea typeface="Times New Roman"/>
                          <a:cs typeface="+mn-cs"/>
                        </a:rPr>
                        <a:t> 2019, </a:t>
                      </a:r>
                      <a:r>
                        <a:rPr lang="en-US" sz="1600" b="1" kern="1200" baseline="0" dirty="0" smtClean="0">
                          <a:solidFill>
                            <a:srgbClr val="0000FF"/>
                          </a:solidFill>
                          <a:effectLst/>
                          <a:latin typeface="+mn-lt"/>
                          <a:ea typeface="Times New Roman"/>
                          <a:cs typeface="+mn-cs"/>
                        </a:rPr>
                        <a:t>Lecture</a:t>
                      </a:r>
                      <a:endParaRPr lang="en-US" sz="1600" b="1" kern="1200" dirty="0" smtClean="0">
                        <a:solidFill>
                          <a:srgbClr val="0000FF"/>
                        </a:solidFill>
                        <a:effectLst/>
                        <a:latin typeface="+mn-lt"/>
                        <a:ea typeface="Times New Roman"/>
                        <a:cs typeface="+mn-cs"/>
                      </a:endParaRP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CCCCCC"/>
                    </a:solidFill>
                  </a:tcPr>
                </a:tc>
                <a:extLst>
                  <a:ext uri="{0D108BD9-81ED-4DB2-BD59-A6C34878D82A}">
                    <a16:rowId xmlns="" xmlns:a16="http://schemas.microsoft.com/office/drawing/2014/main" val="10006"/>
                  </a:ext>
                </a:extLst>
              </a:tr>
              <a:tr h="58725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Cambria"/>
                          <a:ea typeface="Times New Roman" pitchFamily="18" charset="0"/>
                          <a:cs typeface="Cambria"/>
                        </a:rPr>
                        <a:t>15</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fontAlgn="base">
                        <a:spcBef>
                          <a:spcPts val="600"/>
                        </a:spcBef>
                        <a:spcAft>
                          <a:spcPts val="600"/>
                        </a:spcAft>
                      </a:pPr>
                      <a:r>
                        <a:rPr lang="en-CA" sz="1600" b="1" kern="1200" dirty="0" smtClean="0">
                          <a:solidFill>
                            <a:srgbClr val="000000"/>
                          </a:solidFill>
                          <a:effectLst/>
                          <a:latin typeface="+mj-lt"/>
                          <a:ea typeface="Times New Roman"/>
                        </a:rPr>
                        <a:t>Dec 02,</a:t>
                      </a:r>
                      <a:r>
                        <a:rPr lang="en-CA" sz="1600" b="1" kern="1200" baseline="0" dirty="0" smtClean="0">
                          <a:solidFill>
                            <a:srgbClr val="000000"/>
                          </a:solidFill>
                          <a:effectLst/>
                          <a:latin typeface="+mj-lt"/>
                          <a:ea typeface="Times New Roman"/>
                        </a:rPr>
                        <a:t> 04</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tc>
                  <a:txBody>
                    <a:bodyPr/>
                    <a:lstStyle/>
                    <a:p>
                      <a:pPr marL="347345" marR="0" indent="-347345" algn="ctr" defTabSz="914400" rtl="0" eaLnBrk="1" fontAlgn="base" latinLnBrk="0" hangingPunct="1">
                        <a:lnSpc>
                          <a:spcPct val="100000"/>
                        </a:lnSpc>
                        <a:spcBef>
                          <a:spcPts val="0"/>
                        </a:spcBef>
                        <a:spcAft>
                          <a:spcPts val="0"/>
                        </a:spcAft>
                        <a:buClrTx/>
                        <a:buSzTx/>
                        <a:buFontTx/>
                        <a:buNone/>
                        <a:tabLst/>
                        <a:defRPr/>
                      </a:pPr>
                      <a:r>
                        <a:rPr lang="en-US" sz="1600" b="1" kern="1200" baseline="0" dirty="0" smtClean="0">
                          <a:solidFill>
                            <a:srgbClr val="FF6600"/>
                          </a:solidFill>
                          <a:effectLst/>
                          <a:latin typeface="+mn-lt"/>
                          <a:ea typeface="Times New Roman"/>
                          <a:cs typeface="+mn-cs"/>
                        </a:rPr>
                        <a:t>P</a:t>
                      </a:r>
                      <a:r>
                        <a:rPr lang="en-US" sz="1600" b="1" kern="1200" dirty="0" smtClean="0">
                          <a:solidFill>
                            <a:srgbClr val="FF6600"/>
                          </a:solidFill>
                          <a:effectLst/>
                          <a:latin typeface="+mn-lt"/>
                          <a:ea typeface="Times New Roman"/>
                          <a:cs typeface="+mn-cs"/>
                        </a:rPr>
                        <a:t>roject</a:t>
                      </a:r>
                      <a:r>
                        <a:rPr lang="en-US" sz="1600" b="1" kern="1200" baseline="0" dirty="0" smtClean="0">
                          <a:solidFill>
                            <a:srgbClr val="FF6600"/>
                          </a:solidFill>
                          <a:effectLst/>
                          <a:latin typeface="+mn-lt"/>
                          <a:ea typeface="Times New Roman"/>
                          <a:cs typeface="+mn-cs"/>
                        </a:rPr>
                        <a:t> demos</a:t>
                      </a:r>
                    </a:p>
                    <a:p>
                      <a:pPr marL="347345" marR="0" indent="-347345" algn="ctr" defTabSz="914400" rtl="0" eaLnBrk="1" fontAlgn="base" latinLnBrk="0" hangingPunct="1">
                        <a:lnSpc>
                          <a:spcPct val="100000"/>
                        </a:lnSpc>
                        <a:spcBef>
                          <a:spcPts val="0"/>
                        </a:spcBef>
                        <a:spcAft>
                          <a:spcPts val="0"/>
                        </a:spcAft>
                        <a:buClrTx/>
                        <a:buSzTx/>
                        <a:buFontTx/>
                        <a:buNone/>
                        <a:tabLst/>
                        <a:defRPr/>
                      </a:pPr>
                      <a:r>
                        <a:rPr lang="en-CA" sz="1600" b="1" kern="1200" dirty="0" smtClean="0">
                          <a:solidFill>
                            <a:srgbClr val="0000FF"/>
                          </a:solidFill>
                          <a:effectLst/>
                          <a:latin typeface="+mn-lt"/>
                          <a:ea typeface="Times New Roman"/>
                          <a:cs typeface="+mn-cs"/>
                        </a:rPr>
                        <a:t>P#3</a:t>
                      </a:r>
                      <a:r>
                        <a:rPr lang="en-CA" sz="1600" b="1" kern="1200" baseline="0" dirty="0" smtClean="0">
                          <a:solidFill>
                            <a:srgbClr val="0000FF"/>
                          </a:solidFill>
                          <a:effectLst/>
                          <a:latin typeface="+mn-lt"/>
                          <a:ea typeface="Times New Roman"/>
                          <a:cs typeface="+mn-cs"/>
                        </a:rPr>
                        <a:t> due </a:t>
                      </a:r>
                      <a:endParaRPr lang="en-CA" sz="1600" b="1" kern="1200" dirty="0" smtClean="0">
                        <a:solidFill>
                          <a:srgbClr val="0000FF"/>
                        </a:solidFill>
                        <a:effectLst/>
                        <a:latin typeface="+mn-lt"/>
                        <a:ea typeface="Times New Roman"/>
                        <a:cs typeface="+mn-cs"/>
                      </a:endParaRP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w="25400" cap="flat" cmpd="sng" algn="ctr">
                      <a:solidFill>
                        <a:srgbClr val="FFFFFF"/>
                      </a:solidFill>
                      <a:prstDash val="solid"/>
                      <a:round/>
                      <a:headEnd type="none" w="sm" len="sm"/>
                      <a:tailEnd type="none" w="sm" len="sm"/>
                    </a:lnB>
                    <a:lnTlToBr>
                      <a:noFill/>
                    </a:lnTlToBr>
                    <a:lnBlToTr>
                      <a:noFill/>
                    </a:lnBlToTr>
                    <a:solidFill>
                      <a:srgbClr val="F2F2F2"/>
                    </a:solidFill>
                  </a:tcPr>
                </a:tc>
                <a:extLst>
                  <a:ext uri="{0D108BD9-81ED-4DB2-BD59-A6C34878D82A}">
                    <a16:rowId xmlns="" xmlns:a16="http://schemas.microsoft.com/office/drawing/2014/main" val="10007"/>
                  </a:ext>
                </a:extLst>
              </a:tr>
              <a:tr h="649251">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CA" sz="2000" b="0" i="0" u="none" strike="noStrike" cap="none" normalizeH="0" baseline="0" dirty="0" smtClean="0">
                          <a:ln>
                            <a:noFill/>
                          </a:ln>
                          <a:solidFill>
                            <a:srgbClr val="0000FF"/>
                          </a:solidFill>
                          <a:effectLst/>
                          <a:latin typeface="Cambria"/>
                          <a:ea typeface="Times New Roman" pitchFamily="18" charset="0"/>
                          <a:cs typeface="Cambria"/>
                        </a:rPr>
                        <a:t>16</a:t>
                      </a:r>
                    </a:p>
                  </a:txBody>
                  <a:tcPr marT="45717" marB="45717" anchor="ctr" horzOverflow="overflow">
                    <a:lnL>
                      <a:noFill/>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a:noFill/>
                    </a:lnB>
                    <a:lnTlToBr>
                      <a:noFill/>
                    </a:lnTlToBr>
                    <a:lnBlToTr>
                      <a:noFill/>
                    </a:lnBlToTr>
                    <a:solidFill>
                      <a:srgbClr val="CCCCCC"/>
                    </a:solidFill>
                  </a:tcPr>
                </a:tc>
                <a:tc>
                  <a:txBody>
                    <a:bodyPr/>
                    <a:lstStyle/>
                    <a:p>
                      <a:pPr marL="347345" marR="0" indent="-347345" algn="ctr" fontAlgn="base">
                        <a:spcBef>
                          <a:spcPts val="600"/>
                        </a:spcBef>
                        <a:spcAft>
                          <a:spcPts val="600"/>
                        </a:spcAft>
                      </a:pPr>
                      <a:r>
                        <a:rPr lang="en-US" sz="1600" b="1" dirty="0" smtClean="0">
                          <a:effectLst/>
                          <a:latin typeface="+mj-lt"/>
                          <a:ea typeface="Times New Roman"/>
                        </a:rPr>
                        <a:t>Dec 09, -- </a:t>
                      </a:r>
                      <a:endParaRPr lang="en-US" sz="1600" dirty="0">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w="25400" cap="flat" cmpd="sng" algn="ctr">
                      <a:solidFill>
                        <a:srgbClr val="FFFFFF"/>
                      </a:solidFill>
                      <a:prstDash val="solid"/>
                      <a:round/>
                      <a:headEnd type="none" w="sm" len="sm"/>
                      <a:tailEnd type="none" w="sm" len="sm"/>
                    </a:lnR>
                    <a:lnT w="25400" cap="flat" cmpd="sng" algn="ctr">
                      <a:solidFill>
                        <a:srgbClr val="FFFFFF"/>
                      </a:solidFill>
                      <a:prstDash val="solid"/>
                      <a:round/>
                      <a:headEnd type="none" w="sm" len="sm"/>
                      <a:tailEnd type="none" w="sm" len="sm"/>
                    </a:lnT>
                    <a:lnB>
                      <a:noFill/>
                    </a:lnB>
                    <a:lnTlToBr>
                      <a:noFill/>
                    </a:lnTlToBr>
                    <a:lnBlToTr>
                      <a:noFill/>
                    </a:lnBlToTr>
                    <a:solidFill>
                      <a:srgbClr val="CCCCCC"/>
                    </a:solidFill>
                  </a:tcPr>
                </a:tc>
                <a:tc>
                  <a:txBody>
                    <a:bodyPr/>
                    <a:lstStyle/>
                    <a:p>
                      <a:pPr marL="347345" marR="0" indent="-347345" algn="ctr" fontAlgn="base">
                        <a:spcBef>
                          <a:spcPts val="0"/>
                        </a:spcBef>
                        <a:spcAft>
                          <a:spcPts val="0"/>
                        </a:spcAft>
                      </a:pPr>
                      <a:r>
                        <a:rPr lang="en-US" sz="1600" b="1" dirty="0" smtClean="0">
                          <a:solidFill>
                            <a:srgbClr val="FF6600"/>
                          </a:solidFill>
                          <a:effectLst/>
                          <a:latin typeface="+mj-lt"/>
                          <a:ea typeface="Times New Roman"/>
                        </a:rPr>
                        <a:t>Project demos </a:t>
                      </a:r>
                    </a:p>
                    <a:p>
                      <a:pPr marL="347345" marR="0" indent="-347345" algn="ctr" fontAlgn="base">
                        <a:spcBef>
                          <a:spcPts val="0"/>
                        </a:spcBef>
                        <a:spcAft>
                          <a:spcPts val="0"/>
                        </a:spcAft>
                      </a:pPr>
                      <a:r>
                        <a:rPr lang="en-US" sz="1600" b="1" dirty="0" smtClean="0">
                          <a:solidFill>
                            <a:srgbClr val="D60093"/>
                          </a:solidFill>
                          <a:effectLst/>
                          <a:latin typeface="+mj-lt"/>
                          <a:ea typeface="Times New Roman"/>
                        </a:rPr>
                        <a:t>Papers </a:t>
                      </a:r>
                      <a:r>
                        <a:rPr lang="en-US" sz="1600" b="1" smtClean="0">
                          <a:solidFill>
                            <a:srgbClr val="D60093"/>
                          </a:solidFill>
                          <a:effectLst/>
                          <a:latin typeface="+mj-lt"/>
                          <a:ea typeface="Times New Roman"/>
                        </a:rPr>
                        <a:t>due Wednesday</a:t>
                      </a:r>
                      <a:r>
                        <a:rPr lang="en-US" sz="1600" b="1" baseline="0" smtClean="0">
                          <a:solidFill>
                            <a:srgbClr val="D60093"/>
                          </a:solidFill>
                          <a:effectLst/>
                          <a:latin typeface="+mj-lt"/>
                          <a:ea typeface="Times New Roman"/>
                        </a:rPr>
                        <a:t> </a:t>
                      </a:r>
                      <a:r>
                        <a:rPr lang="en-US" sz="1600" b="1" smtClean="0">
                          <a:solidFill>
                            <a:srgbClr val="D60093"/>
                          </a:solidFill>
                          <a:effectLst/>
                          <a:latin typeface="+mj-lt"/>
                          <a:ea typeface="Times New Roman"/>
                        </a:rPr>
                        <a:t>December </a:t>
                      </a:r>
                      <a:r>
                        <a:rPr lang="en-US" sz="1600" b="1" dirty="0" smtClean="0">
                          <a:solidFill>
                            <a:srgbClr val="D60093"/>
                          </a:solidFill>
                          <a:effectLst/>
                          <a:latin typeface="+mj-lt"/>
                          <a:ea typeface="Times New Roman"/>
                        </a:rPr>
                        <a:t>18</a:t>
                      </a:r>
                      <a:endParaRPr lang="en-US" sz="1600" b="1" dirty="0">
                        <a:solidFill>
                          <a:srgbClr val="D60093"/>
                        </a:solidFill>
                        <a:effectLst/>
                        <a:latin typeface="+mj-lt"/>
                        <a:ea typeface="Times New Roman"/>
                      </a:endParaRPr>
                    </a:p>
                  </a:txBody>
                  <a:tcPr marL="68580" marR="68580" marT="0" marB="0" anchor="ctr">
                    <a:lnL w="25400" cap="flat" cmpd="sng" algn="ctr">
                      <a:solidFill>
                        <a:srgbClr val="FFFFFF"/>
                      </a:solidFill>
                      <a:prstDash val="solid"/>
                      <a:round/>
                      <a:headEnd type="none" w="sm" len="sm"/>
                      <a:tailEnd type="none" w="sm" len="sm"/>
                    </a:lnL>
                    <a:lnR>
                      <a:noFill/>
                    </a:lnR>
                    <a:lnT w="25400" cap="flat" cmpd="sng" algn="ctr">
                      <a:solidFill>
                        <a:srgbClr val="FFFFFF"/>
                      </a:solidFill>
                      <a:prstDash val="solid"/>
                      <a:round/>
                      <a:headEnd type="none" w="sm" len="sm"/>
                      <a:tailEnd type="none" w="sm" len="sm"/>
                    </a:lnT>
                    <a:lnB>
                      <a:noFill/>
                    </a:lnB>
                    <a:lnTlToBr>
                      <a:noFill/>
                    </a:lnTlToBr>
                    <a:lnBlToTr>
                      <a:noFill/>
                    </a:lnBlToTr>
                    <a:solidFill>
                      <a:srgbClr val="CCCCCC"/>
                    </a:solidFill>
                  </a:tcPr>
                </a:tc>
                <a:extLst>
                  <a:ext uri="{0D108BD9-81ED-4DB2-BD59-A6C34878D82A}">
                    <a16:rowId xmlns="" xmlns:a16="http://schemas.microsoft.com/office/drawing/2014/main" val="10008"/>
                  </a:ext>
                </a:extLst>
              </a:tr>
            </a:tbl>
          </a:graphicData>
        </a:graphic>
      </p:graphicFrame>
      <p:sp>
        <p:nvSpPr>
          <p:cNvPr id="4" name="Slide Number Placeholder 3"/>
          <p:cNvSpPr>
            <a:spLocks noGrp="1"/>
          </p:cNvSpPr>
          <p:nvPr>
            <p:ph type="sldNum" sz="quarter" idx="11"/>
          </p:nvPr>
        </p:nvSpPr>
        <p:spPr/>
        <p:txBody>
          <a:bodyPr/>
          <a:lstStyle/>
          <a:p>
            <a:fld id="{10522750-7879-C543-9428-92AEF8F92580}" type="slidenum">
              <a:rPr lang="en-US" smtClean="0"/>
              <a:pPr/>
              <a:t>28</a:t>
            </a:fld>
            <a:endParaRPr lang="en-US"/>
          </a:p>
        </p:txBody>
      </p:sp>
    </p:spTree>
    <p:extLst>
      <p:ext uri="{BB962C8B-B14F-4D97-AF65-F5344CB8AC3E}">
        <p14:creationId xmlns:p14="http://schemas.microsoft.com/office/powerpoint/2010/main" val="1825296570"/>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a:xfrm>
            <a:off x="990600" y="381000"/>
            <a:ext cx="8077200" cy="755650"/>
          </a:xfrm>
        </p:spPr>
        <p:txBody>
          <a:bodyPr lIns="92075" tIns="46038" rIns="92075" bIns="46038" anchorCtr="0">
            <a:normAutofit fontScale="90000"/>
          </a:bodyPr>
          <a:lstStyle/>
          <a:p>
            <a:pPr>
              <a:defRPr/>
            </a:pPr>
            <a:r>
              <a:rPr lang="en-US" b="0" dirty="0" smtClean="0">
                <a:solidFill>
                  <a:srgbClr val="0000FF"/>
                </a:solidFill>
                <a:latin typeface="Tahoma" panose="020B0604030504040204" pitchFamily="34" charset="0"/>
                <a:ea typeface="Tahoma" panose="020B0604030504040204" pitchFamily="34" charset="0"/>
                <a:cs typeface="Tahoma" panose="020B0604030504040204" pitchFamily="34" charset="0"/>
              </a:rPr>
              <a:t>A Look Ahead </a:t>
            </a:r>
            <a:endParaRPr lang="en-CA" b="0"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393219" name="Rectangle 3"/>
          <p:cNvSpPr>
            <a:spLocks noGrp="1" noChangeArrowheads="1"/>
          </p:cNvSpPr>
          <p:nvPr>
            <p:ph type="body" idx="1"/>
          </p:nvPr>
        </p:nvSpPr>
        <p:spPr>
          <a:xfrm>
            <a:off x="685800" y="1684338"/>
            <a:ext cx="8077200" cy="3606800"/>
          </a:xfrm>
        </p:spPr>
        <p:txBody>
          <a:bodyPr lIns="92075" tIns="46038" rIns="92075" bIns="46038"/>
          <a:lstStyle/>
          <a:p>
            <a:pPr eaLnBrk="1" hangingPunct="1">
              <a:defRPr/>
            </a:pPr>
            <a:r>
              <a:rPr lang="en-US" dirty="0" smtClean="0">
                <a:latin typeface="Cambria" panose="02040503050406030204" pitchFamily="18" charset="0"/>
              </a:rPr>
              <a:t>My intentions &amp; expectations:</a:t>
            </a:r>
          </a:p>
          <a:p>
            <a:pPr lvl="1" eaLnBrk="1" hangingPunct="1">
              <a:defRPr/>
            </a:pPr>
            <a:r>
              <a:rPr lang="en-US" dirty="0" smtClean="0">
                <a:latin typeface="Cambria" panose="02040503050406030204" pitchFamily="18" charset="0"/>
              </a:rPr>
              <a:t>Provide guidance in the complex SE spectrum</a:t>
            </a:r>
          </a:p>
          <a:p>
            <a:pPr lvl="1" eaLnBrk="1" hangingPunct="1">
              <a:defRPr/>
            </a:pPr>
            <a:r>
              <a:rPr lang="en-US" dirty="0" smtClean="0">
                <a:latin typeface="Cambria" panose="02040503050406030204" pitchFamily="18" charset="0"/>
              </a:rPr>
              <a:t>Help you be better prepared for research and development in SE</a:t>
            </a:r>
          </a:p>
          <a:p>
            <a:pPr lvl="1" eaLnBrk="1" hangingPunct="1">
              <a:defRPr/>
            </a:pPr>
            <a:r>
              <a:rPr lang="en-US" dirty="0" smtClean="0">
                <a:latin typeface="Cambria" panose="02040503050406030204" pitchFamily="18" charset="0"/>
              </a:rPr>
              <a:t>Guide you in writing an SE research paper </a:t>
            </a:r>
          </a:p>
          <a:p>
            <a:pPr lvl="1" eaLnBrk="1" hangingPunct="1">
              <a:defRPr/>
            </a:pPr>
            <a:r>
              <a:rPr lang="en-US" dirty="0" smtClean="0">
                <a:latin typeface="Cambria" panose="02040503050406030204" pitchFamily="18" charset="0"/>
              </a:rPr>
              <a:t>Hope that you will both work hard and enjoy your work in this course</a:t>
            </a:r>
          </a:p>
          <a:p>
            <a:pPr lvl="1" eaLnBrk="1" hangingPunct="1">
              <a:buFont typeface="Wingdings" pitchFamily="2" charset="2"/>
              <a:buNone/>
              <a:defRPr/>
            </a:pPr>
            <a:endParaRPr lang="en-US" sz="2400" dirty="0" smtClean="0">
              <a:latin typeface="Cambria" panose="02040503050406030204" pitchFamily="18" charset="0"/>
            </a:endParaRPr>
          </a:p>
        </p:txBody>
      </p:sp>
      <p:sp>
        <p:nvSpPr>
          <p:cNvPr id="23557"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29</a:t>
            </a:fld>
            <a:endParaRPr lang="en-US" dirty="0"/>
          </a:p>
        </p:txBody>
      </p:sp>
    </p:spTree>
    <p:extLst>
      <p:ext uri="{BB962C8B-B14F-4D97-AF65-F5344CB8AC3E}">
        <p14:creationId xmlns:p14="http://schemas.microsoft.com/office/powerpoint/2010/main" val="4056624656"/>
      </p:ext>
    </p:extLst>
  </p:cSld>
  <p:clrMapOvr>
    <a:masterClrMapping/>
  </p:clrMapOvr>
  <p:transition spd="med">
    <p:cover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609600" y="381000"/>
            <a:ext cx="8077200" cy="755650"/>
          </a:xfrm>
          <a:noFill/>
          <a:extLst>
            <a:ext uri="{909E8E84-426E-40DD-AFC4-6F175D3DCCD1}">
              <a14:hiddenFill xmlns:a14="http://schemas.microsoft.com/office/drawing/2010/main">
                <a:solidFill>
                  <a:srgbClr val="FFFFFF"/>
                </a:solidFill>
              </a14:hiddenFill>
            </a:ext>
          </a:extLst>
        </p:spPr>
        <p:txBody>
          <a:bodyPr lIns="92075" tIns="46038" rIns="92075" bIns="46038" anchorCtr="0">
            <a:normAutofit fontScale="90000"/>
          </a:bodyPr>
          <a:lstStyle/>
          <a:p>
            <a:r>
              <a:rPr lang="en-US" b="0" dirty="0">
                <a:effectLst/>
                <a:latin typeface="Tahoma" charset="0"/>
              </a:rPr>
              <a:t>The </a:t>
            </a:r>
            <a:r>
              <a:rPr lang="en-US" b="0" dirty="0" smtClean="0">
                <a:effectLst/>
                <a:latin typeface="Tahoma" charset="0"/>
              </a:rPr>
              <a:t>Instructor</a:t>
            </a:r>
            <a:endParaRPr lang="en-CA" b="0" dirty="0">
              <a:effectLst/>
              <a:latin typeface="Tahoma" charset="0"/>
            </a:endParaRPr>
          </a:p>
        </p:txBody>
      </p:sp>
      <p:sp>
        <p:nvSpPr>
          <p:cNvPr id="5124" name="Rectangle 3"/>
          <p:cNvSpPr>
            <a:spLocks noGrp="1" noChangeArrowheads="1"/>
          </p:cNvSpPr>
          <p:nvPr>
            <p:ph type="body" idx="1"/>
          </p:nvPr>
        </p:nvSpPr>
        <p:spPr>
          <a:xfrm>
            <a:off x="152400" y="2001837"/>
            <a:ext cx="8610600" cy="3941763"/>
          </a:xfrm>
          <a:noFill/>
          <a:extLst>
            <a:ext uri="{909E8E84-426E-40DD-AFC4-6F175D3DCCD1}">
              <a14:hiddenFill xmlns:a14="http://schemas.microsoft.com/office/drawing/2010/main">
                <a:solidFill>
                  <a:srgbClr val="FFFFFF"/>
                </a:solidFill>
              </a14:hiddenFill>
            </a:ext>
          </a:extLst>
        </p:spPr>
        <p:txBody>
          <a:bodyPr lIns="92075" tIns="46038" rIns="92075" bIns="46038"/>
          <a:lstStyle/>
          <a:p>
            <a:pPr eaLnBrk="1" hangingPunct="1">
              <a:lnSpc>
                <a:spcPct val="90000"/>
              </a:lnSpc>
            </a:pPr>
            <a:r>
              <a:rPr lang="en-US" sz="3000" b="1" dirty="0">
                <a:effectLst/>
                <a:latin typeface="Cambria"/>
                <a:cs typeface="Cambria"/>
              </a:rPr>
              <a:t>Sergiu </a:t>
            </a:r>
            <a:r>
              <a:rPr lang="en-US" sz="3000" b="1" dirty="0" smtClean="0">
                <a:effectLst/>
                <a:latin typeface="Cambria"/>
                <a:cs typeface="Cambria"/>
              </a:rPr>
              <a:t>Dascalu</a:t>
            </a:r>
          </a:p>
          <a:p>
            <a:pPr lvl="1" eaLnBrk="1" hangingPunct="1">
              <a:lnSpc>
                <a:spcPct val="90000"/>
              </a:lnSpc>
            </a:pPr>
            <a:r>
              <a:rPr lang="en-CA" sz="2600" dirty="0">
                <a:latin typeface="Cambria"/>
                <a:cs typeface="Cambria"/>
              </a:rPr>
              <a:t>Room SEM-236</a:t>
            </a:r>
          </a:p>
          <a:p>
            <a:pPr lvl="1" eaLnBrk="1" hangingPunct="1">
              <a:lnSpc>
                <a:spcPct val="90000"/>
              </a:lnSpc>
            </a:pPr>
            <a:r>
              <a:rPr lang="en-CA" sz="2600" dirty="0">
                <a:latin typeface="Cambria"/>
                <a:cs typeface="Cambria"/>
              </a:rPr>
              <a:t>Telephone 784-4613</a:t>
            </a:r>
          </a:p>
          <a:p>
            <a:pPr lvl="1" eaLnBrk="1" hangingPunct="1">
              <a:lnSpc>
                <a:spcPct val="90000"/>
              </a:lnSpc>
            </a:pPr>
            <a:r>
              <a:rPr lang="en-CA" sz="2600" dirty="0">
                <a:latin typeface="Cambria"/>
                <a:cs typeface="Cambria"/>
              </a:rPr>
              <a:t>E-mail </a:t>
            </a:r>
            <a:r>
              <a:rPr lang="en-CA" sz="2600" dirty="0">
                <a:solidFill>
                  <a:srgbClr val="0000FF"/>
                </a:solidFill>
                <a:latin typeface="Cambria"/>
                <a:cs typeface="Cambria"/>
                <a:hlinkClick r:id="rId3"/>
              </a:rPr>
              <a:t>dascalus@cse.unr.edu</a:t>
            </a:r>
            <a:endParaRPr lang="en-CA" sz="2600" dirty="0">
              <a:solidFill>
                <a:srgbClr val="0000FF"/>
              </a:solidFill>
              <a:latin typeface="Cambria"/>
              <a:cs typeface="Cambria"/>
            </a:endParaRPr>
          </a:p>
          <a:p>
            <a:pPr lvl="1" eaLnBrk="1" hangingPunct="1">
              <a:lnSpc>
                <a:spcPct val="90000"/>
              </a:lnSpc>
            </a:pPr>
            <a:r>
              <a:rPr lang="en-CA" sz="2600" dirty="0">
                <a:latin typeface="Cambria"/>
                <a:cs typeface="Cambria"/>
              </a:rPr>
              <a:t>Web-site</a:t>
            </a:r>
            <a:r>
              <a:rPr lang="en-CA" sz="2600" dirty="0">
                <a:solidFill>
                  <a:srgbClr val="FFFF00"/>
                </a:solidFill>
                <a:latin typeface="Cambria"/>
                <a:cs typeface="Cambria"/>
              </a:rPr>
              <a:t> </a:t>
            </a:r>
            <a:r>
              <a:rPr lang="en-CA" sz="2600" dirty="0">
                <a:solidFill>
                  <a:srgbClr val="FFFF00"/>
                </a:solidFill>
                <a:latin typeface="Cambria"/>
                <a:cs typeface="Cambria"/>
                <a:hlinkClick r:id="rId4"/>
              </a:rPr>
              <a:t>www.cse.unr.edu/~dascalus</a:t>
            </a:r>
            <a:endParaRPr lang="en-CA" sz="2600" dirty="0">
              <a:solidFill>
                <a:srgbClr val="FFFF00"/>
              </a:solidFill>
              <a:latin typeface="Cambria"/>
              <a:cs typeface="Cambria"/>
            </a:endParaRPr>
          </a:p>
          <a:p>
            <a:pPr lvl="1" eaLnBrk="1" hangingPunct="1">
              <a:lnSpc>
                <a:spcPct val="90000"/>
              </a:lnSpc>
            </a:pPr>
            <a:r>
              <a:rPr lang="en-CA" sz="2600" dirty="0">
                <a:latin typeface="Cambria"/>
                <a:cs typeface="Cambria"/>
              </a:rPr>
              <a:t>Office hours: </a:t>
            </a:r>
          </a:p>
          <a:p>
            <a:pPr lvl="2" eaLnBrk="1" hangingPunct="1">
              <a:lnSpc>
                <a:spcPct val="90000"/>
              </a:lnSpc>
              <a:buFont typeface="Wingdings" charset="0"/>
              <a:buChar char="Ø"/>
            </a:pPr>
            <a:r>
              <a:rPr lang="en-CA" sz="2200" dirty="0" smtClean="0">
                <a:latin typeface="Cambria"/>
                <a:cs typeface="Cambria"/>
              </a:rPr>
              <a:t>Tuesdays 10:00 </a:t>
            </a:r>
            <a:r>
              <a:rPr lang="en-CA" sz="2200" dirty="0">
                <a:latin typeface="Cambria"/>
                <a:cs typeface="Cambria"/>
              </a:rPr>
              <a:t>a</a:t>
            </a:r>
            <a:r>
              <a:rPr lang="en-CA" sz="2200" dirty="0" smtClean="0">
                <a:latin typeface="Cambria"/>
                <a:cs typeface="Cambria"/>
              </a:rPr>
              <a:t>m </a:t>
            </a:r>
            <a:r>
              <a:rPr lang="en-CA" sz="2200" dirty="0">
                <a:latin typeface="Cambria"/>
                <a:cs typeface="Cambria"/>
              </a:rPr>
              <a:t>- </a:t>
            </a:r>
            <a:r>
              <a:rPr lang="en-CA" sz="2200" dirty="0" smtClean="0">
                <a:latin typeface="Cambria"/>
                <a:cs typeface="Cambria"/>
              </a:rPr>
              <a:t>12:00 pm</a:t>
            </a:r>
            <a:endParaRPr lang="en-US" sz="2600" b="1" dirty="0" smtClean="0">
              <a:effectLst/>
              <a:latin typeface="Cambria"/>
              <a:cs typeface="Cambria"/>
            </a:endParaRPr>
          </a:p>
          <a:p>
            <a:pPr marL="119062" indent="0" eaLnBrk="1" hangingPunct="1">
              <a:lnSpc>
                <a:spcPct val="90000"/>
              </a:lnSpc>
              <a:buNone/>
            </a:pPr>
            <a:endParaRPr lang="en-US" sz="2600" b="1" dirty="0">
              <a:effectLst/>
              <a:latin typeface="Cambria"/>
              <a:cs typeface="Cambria"/>
            </a:endParaRPr>
          </a:p>
          <a:p>
            <a:pPr marL="119062" indent="0" eaLnBrk="1" hangingPunct="1">
              <a:lnSpc>
                <a:spcPct val="90000"/>
              </a:lnSpc>
              <a:buNone/>
            </a:pPr>
            <a:endParaRPr lang="en-CA" sz="3000" dirty="0">
              <a:effectLst/>
              <a:latin typeface="Cambria"/>
              <a:cs typeface="Cambria"/>
            </a:endParaRPr>
          </a:p>
        </p:txBody>
      </p:sp>
      <p:sp>
        <p:nvSpPr>
          <p:cNvPr id="5125"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3</a:t>
            </a:fld>
            <a:endParaRPr lang="en-US" dirty="0"/>
          </a:p>
        </p:txBody>
      </p:sp>
    </p:spTree>
    <p:extLst>
      <p:ext uri="{BB962C8B-B14F-4D97-AF65-F5344CB8AC3E}">
        <p14:creationId xmlns:p14="http://schemas.microsoft.com/office/powerpoint/2010/main" val="844313494"/>
      </p:ext>
    </p:extLst>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a:xfrm>
            <a:off x="990600" y="381000"/>
            <a:ext cx="8077200" cy="755650"/>
          </a:xfrm>
        </p:spPr>
        <p:txBody>
          <a:bodyPr lIns="92075" tIns="46038" rIns="92075" bIns="46038" anchorCtr="0">
            <a:normAutofit fontScale="90000"/>
          </a:bodyPr>
          <a:lstStyle/>
          <a:p>
            <a:pPr>
              <a:defRPr/>
            </a:pPr>
            <a:r>
              <a:rPr lang="en-US" b="0" dirty="0" smtClean="0">
                <a:solidFill>
                  <a:srgbClr val="0000FF"/>
                </a:solidFill>
              </a:rPr>
              <a:t>A Look Ahead</a:t>
            </a:r>
            <a:endParaRPr lang="en-CA" b="0" dirty="0" smtClean="0">
              <a:solidFill>
                <a:srgbClr val="0000FF"/>
              </a:solidFill>
            </a:endParaRPr>
          </a:p>
        </p:txBody>
      </p:sp>
      <p:sp>
        <p:nvSpPr>
          <p:cNvPr id="395267" name="Rectangle 3"/>
          <p:cNvSpPr>
            <a:spLocks noGrp="1" noChangeArrowheads="1"/>
          </p:cNvSpPr>
          <p:nvPr>
            <p:ph type="body" idx="1"/>
          </p:nvPr>
        </p:nvSpPr>
        <p:spPr>
          <a:xfrm>
            <a:off x="457200" y="1905000"/>
            <a:ext cx="8686800" cy="3810000"/>
          </a:xfrm>
        </p:spPr>
        <p:txBody>
          <a:bodyPr lIns="92075" tIns="46038" rIns="92075" bIns="46038"/>
          <a:lstStyle/>
          <a:p>
            <a:pPr eaLnBrk="1" hangingPunct="1">
              <a:defRPr/>
            </a:pPr>
            <a:r>
              <a:rPr lang="en-US" dirty="0" smtClean="0">
                <a:latin typeface="Cambria" panose="02040503050406030204" pitchFamily="18" charset="0"/>
              </a:rPr>
              <a:t>Your intentions &amp; expectations:</a:t>
            </a:r>
          </a:p>
          <a:p>
            <a:pPr lvl="1" eaLnBrk="1" hangingPunct="1">
              <a:defRPr/>
            </a:pPr>
            <a:r>
              <a:rPr lang="en-US" dirty="0" smtClean="0">
                <a:latin typeface="Cambria" panose="02040503050406030204" pitchFamily="18" charset="0"/>
              </a:rPr>
              <a:t>Why do you take the course?</a:t>
            </a:r>
          </a:p>
          <a:p>
            <a:pPr lvl="1" eaLnBrk="1" hangingPunct="1">
              <a:defRPr/>
            </a:pPr>
            <a:r>
              <a:rPr lang="en-US" dirty="0" smtClean="0">
                <a:latin typeface="Cambria" panose="02040503050406030204" pitchFamily="18" charset="0"/>
              </a:rPr>
              <a:t>What is your experience so far with SE? </a:t>
            </a:r>
          </a:p>
          <a:p>
            <a:pPr lvl="1" eaLnBrk="1" hangingPunct="1">
              <a:defRPr/>
            </a:pPr>
            <a:r>
              <a:rPr lang="en-US" dirty="0" smtClean="0">
                <a:latin typeface="Cambria" panose="02040503050406030204" pitchFamily="18" charset="0"/>
              </a:rPr>
              <a:t>In what ways do you think this course could help your professional development?</a:t>
            </a:r>
          </a:p>
          <a:p>
            <a:pPr lvl="1" eaLnBrk="1" hangingPunct="1">
              <a:defRPr/>
            </a:pPr>
            <a:r>
              <a:rPr lang="en-US" dirty="0" smtClean="0">
                <a:latin typeface="Cambria" panose="02040503050406030204" pitchFamily="18" charset="0"/>
              </a:rPr>
              <a:t>What topics are you interested in?</a:t>
            </a:r>
          </a:p>
          <a:p>
            <a:pPr lvl="1" eaLnBrk="1" hangingPunct="1">
              <a:defRPr/>
            </a:pPr>
            <a:r>
              <a:rPr lang="en-US" dirty="0" smtClean="0">
                <a:latin typeface="Cambria" panose="02040503050406030204" pitchFamily="18" charset="0"/>
              </a:rPr>
              <a:t>What suggestions do you have for the instructor?</a:t>
            </a:r>
          </a:p>
          <a:p>
            <a:pPr lvl="1" eaLnBrk="1" hangingPunct="1">
              <a:defRPr/>
            </a:pPr>
            <a:r>
              <a:rPr lang="en-US" dirty="0" smtClean="0">
                <a:latin typeface="Cambria" panose="02040503050406030204" pitchFamily="18" charset="0"/>
              </a:rPr>
              <a:t>Are you ready for the ride?</a:t>
            </a:r>
          </a:p>
          <a:p>
            <a:pPr lvl="1" eaLnBrk="1" hangingPunct="1">
              <a:buFont typeface="Wingdings" pitchFamily="2" charset="2"/>
              <a:buNone/>
              <a:defRPr/>
            </a:pPr>
            <a:endParaRPr lang="en-US" sz="2400" dirty="0" smtClean="0"/>
          </a:p>
          <a:p>
            <a:pPr lvl="1" eaLnBrk="1" hangingPunct="1">
              <a:defRPr/>
            </a:pPr>
            <a:endParaRPr lang="en-US" sz="2400" dirty="0" smtClean="0"/>
          </a:p>
          <a:p>
            <a:pPr lvl="1" eaLnBrk="1" hangingPunct="1">
              <a:defRPr/>
            </a:pPr>
            <a:endParaRPr lang="en-US" sz="3000" dirty="0" smtClean="0"/>
          </a:p>
        </p:txBody>
      </p:sp>
      <p:sp>
        <p:nvSpPr>
          <p:cNvPr id="24581"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30</a:t>
            </a:fld>
            <a:endParaRPr lang="en-US" dirty="0"/>
          </a:p>
        </p:txBody>
      </p:sp>
    </p:spTree>
    <p:extLst>
      <p:ext uri="{BB962C8B-B14F-4D97-AF65-F5344CB8AC3E}">
        <p14:creationId xmlns:p14="http://schemas.microsoft.com/office/powerpoint/2010/main" val="4040293019"/>
      </p:ext>
    </p:extLst>
  </p:cSld>
  <p:clrMapOvr>
    <a:masterClrMapping/>
  </p:clrMapOvr>
  <p:transition spd="med">
    <p:cover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228600" y="381000"/>
            <a:ext cx="8915400" cy="755650"/>
          </a:xfrm>
        </p:spPr>
        <p:txBody>
          <a:bodyPr lIns="92075" tIns="46038" rIns="92075" bIns="46038">
            <a:normAutofit fontScale="90000"/>
          </a:bodyPr>
          <a:lstStyle/>
          <a:p>
            <a:pPr eaLnBrk="1" hangingPunct="1">
              <a:defRPr/>
            </a:pPr>
            <a:r>
              <a:rPr lang="en-US" b="0" dirty="0" smtClean="0"/>
              <a:t>Next classes (Aug 28, Sep 04)</a:t>
            </a:r>
            <a:endParaRPr lang="en-CA" b="0" dirty="0" smtClean="0"/>
          </a:p>
        </p:txBody>
      </p:sp>
      <p:sp>
        <p:nvSpPr>
          <p:cNvPr id="16387" name="Rectangle 3"/>
          <p:cNvSpPr>
            <a:spLocks noGrp="1" noChangeArrowheads="1"/>
          </p:cNvSpPr>
          <p:nvPr>
            <p:ph idx="1"/>
          </p:nvPr>
        </p:nvSpPr>
        <p:spPr>
          <a:xfrm>
            <a:off x="0" y="1600200"/>
            <a:ext cx="8991600" cy="2994025"/>
          </a:xfrm>
        </p:spPr>
        <p:txBody>
          <a:bodyPr lIns="92075" tIns="46038" rIns="92075" bIns="46038"/>
          <a:lstStyle/>
          <a:p>
            <a:pPr lvl="1" eaLnBrk="1" hangingPunct="1">
              <a:defRPr/>
            </a:pPr>
            <a:r>
              <a:rPr lang="en-US" sz="2400" b="1" dirty="0">
                <a:solidFill>
                  <a:srgbClr val="0000FF"/>
                </a:solidFill>
                <a:latin typeface="Cambria" panose="02040503050406030204" pitchFamily="18" charset="0"/>
                <a:ea typeface="ＭＳ Ｐゴシック" pitchFamily="4" charset="-128"/>
              </a:rPr>
              <a:t>Students’ introduction</a:t>
            </a:r>
            <a:r>
              <a:rPr lang="en-US" sz="2400" dirty="0">
                <a:latin typeface="Cambria" panose="02040503050406030204" pitchFamily="18" charset="0"/>
                <a:ea typeface="ＭＳ Ｐゴシック" pitchFamily="4" charset="-128"/>
              </a:rPr>
              <a:t>: </a:t>
            </a:r>
            <a:r>
              <a:rPr lang="en-US" sz="2400" dirty="0" smtClean="0">
                <a:latin typeface="Cambria" panose="02040503050406030204" pitchFamily="18" charset="0"/>
                <a:ea typeface="ＭＳ Ｐゴシック" pitchFamily="4" charset="-128"/>
              </a:rPr>
              <a:t>be </a:t>
            </a:r>
            <a:r>
              <a:rPr lang="en-US" sz="2400" dirty="0">
                <a:latin typeface="Cambria" panose="02040503050406030204" pitchFamily="18" charset="0"/>
                <a:ea typeface="ＭＳ Ｐゴシック" pitchFamily="4" charset="-128"/>
              </a:rPr>
              <a:t>prepared to talk </a:t>
            </a:r>
            <a:r>
              <a:rPr lang="en-US" sz="2400" dirty="0" smtClean="0">
                <a:latin typeface="Cambria" panose="02040503050406030204" pitchFamily="18" charset="0"/>
                <a:ea typeface="ＭＳ Ｐゴシック" pitchFamily="4" charset="-128"/>
              </a:rPr>
              <a:t>about </a:t>
            </a:r>
            <a:r>
              <a:rPr lang="en-US" sz="2400" b="1" dirty="0" smtClean="0">
                <a:solidFill>
                  <a:srgbClr val="0000FF"/>
                </a:solidFill>
                <a:latin typeface="Cambria" panose="02040503050406030204" pitchFamily="18" charset="0"/>
                <a:ea typeface="ＭＳ Ｐゴシック" pitchFamily="4" charset="-128"/>
              </a:rPr>
              <a:t>6 minutes </a:t>
            </a:r>
            <a:r>
              <a:rPr lang="en-US" sz="2400" dirty="0">
                <a:latin typeface="Cambria" panose="02040503050406030204" pitchFamily="18" charset="0"/>
                <a:ea typeface="ＭＳ Ｐゴシック" pitchFamily="4" charset="-128"/>
              </a:rPr>
              <a:t>about </a:t>
            </a:r>
            <a:r>
              <a:rPr lang="en-US" sz="2400" dirty="0" smtClean="0">
                <a:latin typeface="Cambria" panose="02040503050406030204" pitchFamily="18" charset="0"/>
                <a:ea typeface="ＭＳ Ｐゴシック" pitchFamily="4" charset="-128"/>
              </a:rPr>
              <a:t>yourself. </a:t>
            </a:r>
            <a:r>
              <a:rPr lang="en-US" sz="2400" smtClean="0">
                <a:latin typeface="Cambria" panose="02040503050406030204" pitchFamily="18" charset="0"/>
                <a:ea typeface="ＭＳ Ｐゴシック" pitchFamily="4" charset="-128"/>
              </a:rPr>
              <a:t>Have 4 </a:t>
            </a:r>
            <a:r>
              <a:rPr lang="en-US" sz="2400" dirty="0" smtClean="0">
                <a:latin typeface="Cambria" panose="02040503050406030204" pitchFamily="18" charset="0"/>
                <a:ea typeface="ＭＳ Ｐゴシック" pitchFamily="4" charset="-128"/>
              </a:rPr>
              <a:t>to 8 slides that describe:</a:t>
            </a:r>
          </a:p>
          <a:p>
            <a:pPr lvl="2" eaLnBrk="1" hangingPunct="1">
              <a:defRPr/>
            </a:pPr>
            <a:r>
              <a:rPr lang="en-US" sz="2000" dirty="0">
                <a:latin typeface="Cambria" panose="02040503050406030204" pitchFamily="18" charset="0"/>
                <a:ea typeface="ＭＳ Ｐゴシック" pitchFamily="4" charset="-128"/>
              </a:rPr>
              <a:t>A</a:t>
            </a:r>
            <a:r>
              <a:rPr lang="en-US" sz="2000" dirty="0" smtClean="0">
                <a:latin typeface="Cambria" panose="02040503050406030204" pitchFamily="18" charset="0"/>
                <a:ea typeface="ＭＳ Ｐゴシック" pitchFamily="4" charset="-128"/>
              </a:rPr>
              <a:t> bit of your background. Briefly</a:t>
            </a:r>
            <a:r>
              <a:rPr lang="en-US" sz="2000" dirty="0">
                <a:latin typeface="Cambria" panose="02040503050406030204" pitchFamily="18" charset="0"/>
                <a:ea typeface="ＭＳ Ｐゴシック" pitchFamily="4" charset="-128"/>
              </a:rPr>
              <a:t>,</a:t>
            </a:r>
            <a:r>
              <a:rPr lang="en-US" sz="2000" dirty="0" smtClean="0">
                <a:latin typeface="Cambria" panose="02040503050406030204" pitchFamily="18" charset="0"/>
                <a:ea typeface="ＭＳ Ｐゴシック" pitchFamily="4" charset="-128"/>
              </a:rPr>
              <a:t> your professional evolution, experience, and current status</a:t>
            </a:r>
          </a:p>
          <a:p>
            <a:pPr lvl="2" eaLnBrk="1" hangingPunct="1">
              <a:defRPr/>
            </a:pPr>
            <a:r>
              <a:rPr lang="en-US" sz="2000" dirty="0" smtClean="0">
                <a:latin typeface="Cambria" panose="02040503050406030204" pitchFamily="18" charset="0"/>
                <a:ea typeface="ＭＳ Ｐゴシック" pitchFamily="4" charset="-128"/>
              </a:rPr>
              <a:t>Your best accomplishments so far (recommended: 2 or 3)</a:t>
            </a:r>
          </a:p>
          <a:p>
            <a:pPr lvl="2" eaLnBrk="1" hangingPunct="1">
              <a:defRPr/>
            </a:pPr>
            <a:r>
              <a:rPr lang="en-US" sz="2000" dirty="0" smtClean="0">
                <a:latin typeface="Cambria" panose="02040503050406030204" pitchFamily="18" charset="0"/>
                <a:ea typeface="ＭＳ Ｐゴシック" pitchFamily="4" charset="-128"/>
              </a:rPr>
              <a:t>Your main interests in SE</a:t>
            </a:r>
          </a:p>
          <a:p>
            <a:pPr lvl="2" eaLnBrk="1" hangingPunct="1">
              <a:defRPr/>
            </a:pPr>
            <a:r>
              <a:rPr lang="en-US" sz="2000" dirty="0">
                <a:latin typeface="Cambria" panose="02040503050406030204" pitchFamily="18" charset="0"/>
                <a:ea typeface="ＭＳ Ｐゴシック" pitchFamily="4" charset="-128"/>
              </a:rPr>
              <a:t>W</a:t>
            </a:r>
            <a:r>
              <a:rPr lang="en-US" sz="2000" dirty="0" smtClean="0">
                <a:latin typeface="Cambria" panose="02040503050406030204" pitchFamily="18" charset="0"/>
                <a:ea typeface="ＭＳ Ｐゴシック" pitchFamily="4" charset="-128"/>
              </a:rPr>
              <a:t>hat interests you most at this time regarding your graduate studies: </a:t>
            </a:r>
          </a:p>
          <a:p>
            <a:pPr lvl="3" eaLnBrk="1" hangingPunct="1">
              <a:defRPr/>
            </a:pPr>
            <a:r>
              <a:rPr lang="en-US" dirty="0" smtClean="0">
                <a:latin typeface="Cambria" panose="02040503050406030204" pitchFamily="18" charset="0"/>
                <a:ea typeface="ＭＳ Ｐゴシック" pitchFamily="4" charset="-128"/>
              </a:rPr>
              <a:t>Exploring the background for </a:t>
            </a:r>
            <a:r>
              <a:rPr lang="en-US" dirty="0">
                <a:latin typeface="Cambria" panose="02040503050406030204" pitchFamily="18" charset="0"/>
                <a:ea typeface="ＭＳ Ｐゴシック" pitchFamily="4" charset="-128"/>
              </a:rPr>
              <a:t>a</a:t>
            </a:r>
            <a:r>
              <a:rPr lang="en-US" dirty="0" smtClean="0">
                <a:latin typeface="Cambria" panose="02040503050406030204" pitchFamily="18" charset="0"/>
                <a:ea typeface="ＭＳ Ｐゴシック" pitchFamily="4" charset="-128"/>
              </a:rPr>
              <a:t> thesis or dissertation</a:t>
            </a:r>
          </a:p>
          <a:p>
            <a:pPr lvl="3" eaLnBrk="1" hangingPunct="1">
              <a:defRPr/>
            </a:pPr>
            <a:r>
              <a:rPr lang="en-US" dirty="0" smtClean="0">
                <a:latin typeface="Cambria" panose="02040503050406030204" pitchFamily="18" charset="0"/>
                <a:ea typeface="ＭＳ Ｐゴシック" pitchFamily="4" charset="-128"/>
              </a:rPr>
              <a:t>Developing an interactive software application or tool </a:t>
            </a:r>
          </a:p>
          <a:p>
            <a:pPr lvl="3" eaLnBrk="1" hangingPunct="1">
              <a:defRPr/>
            </a:pPr>
            <a:r>
              <a:rPr lang="en-US" dirty="0" smtClean="0">
                <a:latin typeface="Cambria" panose="02040503050406030204" pitchFamily="18" charset="0"/>
                <a:ea typeface="ＭＳ Ｐゴシック" pitchFamily="4" charset="-128"/>
              </a:rPr>
              <a:t>Writing a research paper</a:t>
            </a:r>
          </a:p>
          <a:p>
            <a:pPr lvl="3" eaLnBrk="1" hangingPunct="1">
              <a:defRPr/>
            </a:pPr>
            <a:r>
              <a:rPr lang="en-US" dirty="0" smtClean="0">
                <a:latin typeface="Cambria" panose="02040503050406030204" pitchFamily="18" charset="0"/>
                <a:ea typeface="ＭＳ Ｐゴシック" pitchFamily="4" charset="-128"/>
              </a:rPr>
              <a:t>Something else (indicate what)  </a:t>
            </a:r>
          </a:p>
          <a:p>
            <a:pPr lvl="2" eaLnBrk="1" hangingPunct="1">
              <a:defRPr/>
            </a:pPr>
            <a:r>
              <a:rPr lang="en-US" sz="2000" dirty="0" smtClean="0">
                <a:latin typeface="Cambria" panose="02040503050406030204" pitchFamily="18" charset="0"/>
                <a:ea typeface="ＭＳ Ｐゴシック" pitchFamily="4" charset="-128"/>
              </a:rPr>
              <a:t>Optionally, interesting fact(s) that are not normally on your resume</a:t>
            </a:r>
          </a:p>
          <a:p>
            <a:pPr lvl="2" eaLnBrk="1" hangingPunct="1">
              <a:defRPr/>
            </a:pPr>
            <a:r>
              <a:rPr lang="en-US" sz="2000" dirty="0" smtClean="0">
                <a:latin typeface="Cambria" panose="02040503050406030204" pitchFamily="18" charset="0"/>
                <a:ea typeface="ＭＳ Ｐゴシック" pitchFamily="4" charset="-128"/>
              </a:rPr>
              <a:t>Anything else you might want to add, within the bounds of 6 minutes</a:t>
            </a:r>
          </a:p>
          <a:p>
            <a:pPr marL="766763" lvl="2" indent="0" eaLnBrk="1" hangingPunct="1">
              <a:buNone/>
              <a:defRPr/>
            </a:pPr>
            <a:endParaRPr lang="en-US" dirty="0">
              <a:ea typeface="ＭＳ Ｐゴシック" pitchFamily="4" charset="-128"/>
            </a:endParaRPr>
          </a:p>
          <a:p>
            <a:pPr lvl="1" eaLnBrk="1" hangingPunct="1"/>
            <a:endParaRPr lang="en-US" dirty="0" smtClean="0">
              <a:ea typeface="ＭＳ Ｐゴシック" pitchFamily="4" charset="-128"/>
            </a:endParaRPr>
          </a:p>
          <a:p>
            <a:pPr lvl="1" eaLnBrk="1" hangingPunct="1"/>
            <a:endParaRPr lang="en-US" sz="2600" dirty="0" smtClean="0">
              <a:ea typeface="ＭＳ Ｐゴシック" pitchFamily="4" charset="-128"/>
            </a:endParaRPr>
          </a:p>
        </p:txBody>
      </p:sp>
      <p:sp>
        <p:nvSpPr>
          <p:cNvPr id="16389"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31</a:t>
            </a:fld>
            <a:endParaRPr lang="en-US" dirty="0"/>
          </a:p>
        </p:txBody>
      </p:sp>
    </p:spTree>
    <p:extLst>
      <p:ext uri="{BB962C8B-B14F-4D97-AF65-F5344CB8AC3E}">
        <p14:creationId xmlns:p14="http://schemas.microsoft.com/office/powerpoint/2010/main" val="224871251"/>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609600" y="381000"/>
            <a:ext cx="8077200" cy="755650"/>
          </a:xfrm>
          <a:noFill/>
          <a:extLst>
            <a:ext uri="{909E8E84-426E-40DD-AFC4-6F175D3DCCD1}">
              <a14:hiddenFill xmlns:a14="http://schemas.microsoft.com/office/drawing/2010/main">
                <a:solidFill>
                  <a:srgbClr val="FFFFFF"/>
                </a:solidFill>
              </a14:hiddenFill>
            </a:ext>
          </a:extLst>
        </p:spPr>
        <p:txBody>
          <a:bodyPr lIns="92075" tIns="46038" rIns="92075" bIns="46038" anchorCtr="0">
            <a:normAutofit fontScale="90000"/>
          </a:bodyPr>
          <a:lstStyle/>
          <a:p>
            <a:r>
              <a:rPr lang="en-US" b="0" dirty="0" smtClean="0">
                <a:effectLst/>
                <a:latin typeface="Tahoma" charset="0"/>
              </a:rPr>
              <a:t>More about the Instructor</a:t>
            </a:r>
            <a:endParaRPr lang="en-CA" b="0" dirty="0">
              <a:effectLst/>
              <a:latin typeface="Tahoma" charset="0"/>
            </a:endParaRPr>
          </a:p>
        </p:txBody>
      </p:sp>
      <p:sp>
        <p:nvSpPr>
          <p:cNvPr id="5124" name="Rectangle 3"/>
          <p:cNvSpPr>
            <a:spLocks noGrp="1" noChangeArrowheads="1"/>
          </p:cNvSpPr>
          <p:nvPr>
            <p:ph type="body" idx="1"/>
          </p:nvPr>
        </p:nvSpPr>
        <p:spPr>
          <a:xfrm>
            <a:off x="152400" y="1828800"/>
            <a:ext cx="8610600" cy="3941763"/>
          </a:xfrm>
          <a:noFill/>
          <a:extLst>
            <a:ext uri="{909E8E84-426E-40DD-AFC4-6F175D3DCCD1}">
              <a14:hiddenFill xmlns:a14="http://schemas.microsoft.com/office/drawing/2010/main">
                <a:solidFill>
                  <a:srgbClr val="FFFFFF"/>
                </a:solidFill>
              </a14:hiddenFill>
            </a:ext>
          </a:extLst>
        </p:spPr>
        <p:txBody>
          <a:bodyPr lIns="92075" tIns="46038" rIns="92075" bIns="46038"/>
          <a:lstStyle/>
          <a:p>
            <a:pPr eaLnBrk="1" hangingPunct="1">
              <a:lnSpc>
                <a:spcPct val="90000"/>
              </a:lnSpc>
              <a:defRPr/>
            </a:pPr>
            <a:r>
              <a:rPr lang="en-US" sz="2600" b="1" dirty="0">
                <a:latin typeface="Cambria" pitchFamily="18" charset="0"/>
              </a:rPr>
              <a:t>Sergiu Dascalu</a:t>
            </a:r>
          </a:p>
          <a:p>
            <a:pPr lvl="1" eaLnBrk="1" hangingPunct="1">
              <a:lnSpc>
                <a:spcPct val="90000"/>
              </a:lnSpc>
              <a:defRPr/>
            </a:pPr>
            <a:r>
              <a:rPr lang="en-US" sz="2400" dirty="0">
                <a:latin typeface="Cambria" pitchFamily="18" charset="0"/>
              </a:rPr>
              <a:t>PhD, Dalhousie U., Halifax, NS, Canada, 2001</a:t>
            </a:r>
          </a:p>
          <a:p>
            <a:pPr lvl="1" eaLnBrk="1" hangingPunct="1">
              <a:lnSpc>
                <a:spcPct val="90000"/>
              </a:lnSpc>
              <a:defRPr/>
            </a:pPr>
            <a:r>
              <a:rPr lang="en-US" sz="2400" dirty="0">
                <a:latin typeface="Cambria" pitchFamily="18" charset="0"/>
              </a:rPr>
              <a:t>Teaching and research at UNR,</a:t>
            </a:r>
          </a:p>
          <a:p>
            <a:pPr lvl="1" eaLnBrk="1" hangingPunct="1">
              <a:lnSpc>
                <a:spcPct val="90000"/>
              </a:lnSpc>
              <a:buFont typeface="Wingdings" pitchFamily="4" charset="2"/>
              <a:buNone/>
              <a:defRPr/>
            </a:pPr>
            <a:r>
              <a:rPr lang="en-US" sz="2400" dirty="0">
                <a:latin typeface="Cambria" pitchFamily="18" charset="0"/>
              </a:rPr>
              <a:t>	2002-present (software engineering, HCI)</a:t>
            </a:r>
          </a:p>
          <a:p>
            <a:pPr lvl="1" eaLnBrk="1" hangingPunct="1">
              <a:lnSpc>
                <a:spcPct val="90000"/>
              </a:lnSpc>
              <a:defRPr/>
            </a:pPr>
            <a:r>
              <a:rPr lang="en-US" sz="2400" dirty="0">
                <a:latin typeface="Cambria" pitchFamily="18" charset="0"/>
              </a:rPr>
              <a:t>Teaching and research at Dalhousie University, 1993-2001 (software engineering focus)</a:t>
            </a:r>
          </a:p>
          <a:p>
            <a:pPr lvl="1" eaLnBrk="1" hangingPunct="1">
              <a:lnSpc>
                <a:spcPct val="90000"/>
              </a:lnSpc>
              <a:defRPr/>
            </a:pPr>
            <a:r>
              <a:rPr lang="en-US" sz="2400" dirty="0">
                <a:latin typeface="Cambria" pitchFamily="18" charset="0"/>
              </a:rPr>
              <a:t>Teaching and research at the University </a:t>
            </a:r>
            <a:r>
              <a:rPr lang="en-US" sz="2400" dirty="0" err="1">
                <a:latin typeface="Cambria" pitchFamily="18" charset="0"/>
              </a:rPr>
              <a:t>Politehnica</a:t>
            </a:r>
            <a:r>
              <a:rPr lang="en-US" sz="2400" dirty="0">
                <a:latin typeface="Cambria" pitchFamily="18" charset="0"/>
              </a:rPr>
              <a:t> Bucharest, Romania, </a:t>
            </a:r>
            <a:r>
              <a:rPr lang="en-US" sz="2400" dirty="0" smtClean="0">
                <a:latin typeface="Cambria" pitchFamily="18" charset="0"/>
              </a:rPr>
              <a:t>1984-1993 </a:t>
            </a:r>
            <a:endParaRPr lang="en-US" sz="2400" dirty="0">
              <a:latin typeface="Cambria" pitchFamily="18" charset="0"/>
            </a:endParaRPr>
          </a:p>
          <a:p>
            <a:pPr lvl="1" eaLnBrk="1" hangingPunct="1">
              <a:lnSpc>
                <a:spcPct val="90000"/>
              </a:lnSpc>
              <a:buFont typeface="Wingdings" pitchFamily="4" charset="2"/>
              <a:buNone/>
              <a:defRPr/>
            </a:pPr>
            <a:r>
              <a:rPr lang="en-US" sz="2400" dirty="0">
                <a:latin typeface="Cambria" pitchFamily="18" charset="0"/>
              </a:rPr>
              <a:t>	(RT embedded systems focus)</a:t>
            </a:r>
          </a:p>
          <a:p>
            <a:pPr lvl="1" eaLnBrk="1" hangingPunct="1">
              <a:lnSpc>
                <a:spcPct val="90000"/>
              </a:lnSpc>
              <a:defRPr/>
            </a:pPr>
            <a:r>
              <a:rPr lang="en-US" sz="2400" dirty="0">
                <a:latin typeface="Cambria" pitchFamily="18" charset="0"/>
              </a:rPr>
              <a:t>Consultant for software development companies in Canada and Romania</a:t>
            </a:r>
          </a:p>
        </p:txBody>
      </p:sp>
      <p:sp>
        <p:nvSpPr>
          <p:cNvPr id="5125"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4</a:t>
            </a:fld>
            <a:endParaRPr lang="en-US" dirty="0"/>
          </a:p>
        </p:txBody>
      </p:sp>
    </p:spTree>
    <p:extLst>
      <p:ext uri="{BB962C8B-B14F-4D97-AF65-F5344CB8AC3E}">
        <p14:creationId xmlns:p14="http://schemas.microsoft.com/office/powerpoint/2010/main" val="1623866290"/>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609600" y="381000"/>
            <a:ext cx="8077200" cy="755650"/>
          </a:xfrm>
          <a:noFill/>
          <a:extLst>
            <a:ext uri="{909E8E84-426E-40DD-AFC4-6F175D3DCCD1}">
              <a14:hiddenFill xmlns:a14="http://schemas.microsoft.com/office/drawing/2010/main">
                <a:solidFill>
                  <a:srgbClr val="FFFFFF"/>
                </a:solidFill>
              </a14:hiddenFill>
            </a:ext>
          </a:extLst>
        </p:spPr>
        <p:txBody>
          <a:bodyPr lIns="92075" tIns="46038" rIns="92075" bIns="46038" anchorCtr="0">
            <a:normAutofit fontScale="90000"/>
          </a:bodyPr>
          <a:lstStyle/>
          <a:p>
            <a:r>
              <a:rPr lang="en-US" b="0" dirty="0">
                <a:effectLst/>
                <a:latin typeface="Tahoma" charset="0"/>
              </a:rPr>
              <a:t>The Students</a:t>
            </a:r>
            <a:endParaRPr lang="en-CA" b="0" dirty="0">
              <a:effectLst/>
              <a:latin typeface="Tahoma" charset="0"/>
            </a:endParaRPr>
          </a:p>
        </p:txBody>
      </p:sp>
      <p:sp>
        <p:nvSpPr>
          <p:cNvPr id="6148" name="Rectangle 3"/>
          <p:cNvSpPr>
            <a:spLocks noGrp="1" noChangeArrowheads="1"/>
          </p:cNvSpPr>
          <p:nvPr>
            <p:ph type="body" idx="1"/>
          </p:nvPr>
        </p:nvSpPr>
        <p:spPr>
          <a:xfrm>
            <a:off x="76200" y="1752600"/>
            <a:ext cx="8839200" cy="3276600"/>
          </a:xfrm>
          <a:noFill/>
          <a:extLst>
            <a:ext uri="{909E8E84-426E-40DD-AFC4-6F175D3DCCD1}">
              <a14:hiddenFill xmlns:a14="http://schemas.microsoft.com/office/drawing/2010/main">
                <a:solidFill>
                  <a:srgbClr val="FFFFFF"/>
                </a:solidFill>
              </a14:hiddenFill>
            </a:ext>
          </a:extLst>
        </p:spPr>
        <p:txBody>
          <a:bodyPr lIns="92075" tIns="46038" rIns="92075" bIns="46038"/>
          <a:lstStyle/>
          <a:p>
            <a:pPr eaLnBrk="1" hangingPunct="1">
              <a:buFont typeface="Wingdings" charset="0"/>
              <a:buNone/>
            </a:pPr>
            <a:r>
              <a:rPr lang="en-US" sz="2800" dirty="0">
                <a:solidFill>
                  <a:srgbClr val="0000FF"/>
                </a:solidFill>
                <a:effectLst/>
                <a:latin typeface="Cambria"/>
                <a:cs typeface="Cambria"/>
              </a:rPr>
              <a:t>Registered as of </a:t>
            </a:r>
            <a:r>
              <a:rPr lang="en-US" sz="2800" dirty="0" smtClean="0">
                <a:solidFill>
                  <a:srgbClr val="0000FF"/>
                </a:solidFill>
                <a:effectLst/>
                <a:latin typeface="Cambria"/>
                <a:cs typeface="Cambria"/>
              </a:rPr>
              <a:t>today:</a:t>
            </a:r>
          </a:p>
          <a:p>
            <a:pPr eaLnBrk="1" hangingPunct="1">
              <a:buFont typeface="Wingdings" charset="0"/>
              <a:buNone/>
            </a:pPr>
            <a:endParaRPr lang="en-US" sz="2800" dirty="0">
              <a:solidFill>
                <a:srgbClr val="0000FF"/>
              </a:solidFill>
              <a:effectLst/>
              <a:latin typeface="Cambria"/>
              <a:cs typeface="Cambria"/>
            </a:endParaRPr>
          </a:p>
          <a:p>
            <a:pPr eaLnBrk="1" hangingPunct="1">
              <a:buFont typeface="Wingdings" charset="0"/>
              <a:buNone/>
            </a:pPr>
            <a:r>
              <a:rPr lang="en-US" sz="2800" dirty="0">
                <a:effectLst/>
                <a:latin typeface="Cambria"/>
                <a:cs typeface="Cambria"/>
              </a:rPr>
              <a:t>	</a:t>
            </a:r>
            <a:r>
              <a:rPr lang="en-US" sz="2800" dirty="0" smtClean="0">
                <a:effectLst/>
                <a:latin typeface="Cambria"/>
                <a:cs typeface="Cambria"/>
              </a:rPr>
              <a:t>CS 791 Software Engineering (SE): </a:t>
            </a:r>
            <a:r>
              <a:rPr lang="en-US" sz="2800" dirty="0" smtClean="0">
                <a:latin typeface="Cambria"/>
                <a:cs typeface="Cambria"/>
              </a:rPr>
              <a:t>14</a:t>
            </a:r>
            <a:r>
              <a:rPr lang="en-US" sz="2800" dirty="0" smtClean="0">
                <a:effectLst/>
                <a:latin typeface="Cambria"/>
                <a:cs typeface="Cambria"/>
              </a:rPr>
              <a:t> students </a:t>
            </a:r>
            <a:endParaRPr lang="en-US" sz="2800" dirty="0">
              <a:effectLst/>
              <a:latin typeface="Cambria"/>
              <a:cs typeface="Cambria"/>
            </a:endParaRPr>
          </a:p>
          <a:p>
            <a:pPr eaLnBrk="1" hangingPunct="1">
              <a:buFont typeface="Wingdings" charset="0"/>
              <a:buNone/>
            </a:pPr>
            <a:r>
              <a:rPr lang="en-US" sz="2800" dirty="0">
                <a:effectLst/>
                <a:latin typeface="Cambria"/>
                <a:cs typeface="Cambria"/>
              </a:rPr>
              <a:t>	</a:t>
            </a:r>
            <a:r>
              <a:rPr lang="en-US" sz="2800" dirty="0" smtClean="0">
                <a:effectLst/>
                <a:latin typeface="Cambria"/>
                <a:cs typeface="Cambria"/>
              </a:rPr>
              <a:t> </a:t>
            </a:r>
            <a:endParaRPr lang="en-US" sz="2800" dirty="0" smtClean="0">
              <a:solidFill>
                <a:srgbClr val="FFFF00"/>
              </a:solidFill>
              <a:effectLst/>
              <a:latin typeface="Cambria"/>
              <a:cs typeface="Cambria"/>
            </a:endParaRPr>
          </a:p>
          <a:p>
            <a:pPr eaLnBrk="1" hangingPunct="1">
              <a:buFont typeface="Wingdings" charset="0"/>
              <a:buNone/>
            </a:pPr>
            <a:r>
              <a:rPr lang="en-US" sz="2800" dirty="0" smtClean="0">
                <a:solidFill>
                  <a:srgbClr val="0000FF"/>
                </a:solidFill>
                <a:effectLst/>
                <a:latin typeface="Cambria"/>
                <a:cs typeface="Cambria"/>
              </a:rPr>
              <a:t>Prerequisites:</a:t>
            </a:r>
            <a:endParaRPr lang="en-US" sz="2800" dirty="0" smtClean="0">
              <a:solidFill>
                <a:srgbClr val="0000FF"/>
              </a:solidFill>
              <a:latin typeface="Cambria"/>
              <a:cs typeface="Cambria"/>
            </a:endParaRPr>
          </a:p>
          <a:p>
            <a:pPr eaLnBrk="1" hangingPunct="1">
              <a:buFont typeface="Wingdings" charset="0"/>
              <a:buNone/>
            </a:pPr>
            <a:r>
              <a:rPr lang="en-US" sz="2800" dirty="0" smtClean="0">
                <a:effectLst/>
                <a:latin typeface="Cambria"/>
                <a:cs typeface="Cambria"/>
              </a:rPr>
              <a:t> </a:t>
            </a:r>
            <a:endParaRPr lang="en-US" sz="2800" dirty="0">
              <a:effectLst/>
              <a:latin typeface="Cambria"/>
              <a:cs typeface="Cambria"/>
            </a:endParaRPr>
          </a:p>
          <a:p>
            <a:pPr eaLnBrk="1" hangingPunct="1">
              <a:buFont typeface="Wingdings" charset="0"/>
              <a:buNone/>
            </a:pPr>
            <a:r>
              <a:rPr lang="en-US" sz="2800" dirty="0">
                <a:effectLst/>
                <a:latin typeface="Cambria"/>
                <a:cs typeface="Cambria"/>
              </a:rPr>
              <a:t>	</a:t>
            </a:r>
            <a:r>
              <a:rPr lang="en-US" sz="2800" dirty="0" smtClean="0">
                <a:effectLst/>
                <a:latin typeface="Cambria"/>
                <a:cs typeface="Cambria"/>
              </a:rPr>
              <a:t>Very good SE background &amp; preparation, communication skills, and programming skills</a:t>
            </a:r>
            <a:endParaRPr lang="en-US" sz="2800" dirty="0">
              <a:effectLst/>
              <a:latin typeface="Cambria"/>
              <a:cs typeface="Cambria"/>
            </a:endParaRPr>
          </a:p>
        </p:txBody>
      </p:sp>
      <p:sp>
        <p:nvSpPr>
          <p:cNvPr id="6149"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5</a:t>
            </a:fld>
            <a:endParaRPr lang="en-US" dirty="0"/>
          </a:p>
        </p:txBody>
      </p:sp>
    </p:spTree>
    <p:extLst>
      <p:ext uri="{BB962C8B-B14F-4D97-AF65-F5344CB8AC3E}">
        <p14:creationId xmlns:p14="http://schemas.microsoft.com/office/powerpoint/2010/main" val="3594549216"/>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762000" y="311150"/>
            <a:ext cx="8077200" cy="755650"/>
          </a:xfrm>
          <a:noFill/>
          <a:extLst>
            <a:ext uri="{909E8E84-426E-40DD-AFC4-6F175D3DCCD1}">
              <a14:hiddenFill xmlns:a14="http://schemas.microsoft.com/office/drawing/2010/main">
                <a:solidFill>
                  <a:srgbClr val="FFFFFF"/>
                </a:solidFill>
              </a14:hiddenFill>
            </a:ext>
          </a:extLst>
        </p:spPr>
        <p:txBody>
          <a:bodyPr lIns="92075" tIns="46038" rIns="92075" bIns="46038" anchorCtr="0">
            <a:normAutofit fontScale="90000"/>
          </a:bodyPr>
          <a:lstStyle/>
          <a:p>
            <a:r>
              <a:rPr lang="en-US" b="0" dirty="0">
                <a:effectLst/>
                <a:latin typeface="Tahoma" charset="0"/>
              </a:rPr>
              <a:t>The Course: </a:t>
            </a:r>
            <a:r>
              <a:rPr lang="en-US" b="0" dirty="0" smtClean="0">
                <a:effectLst/>
                <a:latin typeface="Tahoma" charset="0"/>
              </a:rPr>
              <a:t>CS 791 SE</a:t>
            </a:r>
            <a:endParaRPr lang="en-CA" b="0" dirty="0">
              <a:effectLst/>
              <a:latin typeface="Tahoma" charset="0"/>
            </a:endParaRPr>
          </a:p>
        </p:txBody>
      </p:sp>
      <p:sp>
        <p:nvSpPr>
          <p:cNvPr id="181251" name="Rectangle 3"/>
          <p:cNvSpPr>
            <a:spLocks noGrp="1" noChangeArrowheads="1"/>
          </p:cNvSpPr>
          <p:nvPr>
            <p:ph type="body" idx="1"/>
          </p:nvPr>
        </p:nvSpPr>
        <p:spPr>
          <a:xfrm>
            <a:off x="762000" y="1600200"/>
            <a:ext cx="7696200" cy="4648200"/>
          </a:xfrm>
        </p:spPr>
        <p:txBody>
          <a:bodyPr lIns="92075" tIns="46038" rIns="92075" bIns="46038"/>
          <a:lstStyle/>
          <a:p>
            <a:pPr eaLnBrk="1" hangingPunct="1">
              <a:lnSpc>
                <a:spcPct val="90000"/>
              </a:lnSpc>
            </a:pPr>
            <a:r>
              <a:rPr lang="en-US" b="1" dirty="0">
                <a:solidFill>
                  <a:srgbClr val="0000FF"/>
                </a:solidFill>
                <a:latin typeface="Cambria"/>
                <a:cs typeface="Cambria"/>
              </a:rPr>
              <a:t>Classroom:</a:t>
            </a:r>
            <a:r>
              <a:rPr lang="en-US" sz="2400" b="1" dirty="0">
                <a:solidFill>
                  <a:srgbClr val="0000FF"/>
                </a:solidFill>
                <a:latin typeface="Cambria"/>
                <a:cs typeface="Cambria"/>
              </a:rPr>
              <a:t> </a:t>
            </a:r>
          </a:p>
          <a:p>
            <a:pPr eaLnBrk="1" hangingPunct="1">
              <a:lnSpc>
                <a:spcPct val="90000"/>
              </a:lnSpc>
              <a:buFont typeface="Wingdings" charset="0"/>
              <a:buNone/>
            </a:pPr>
            <a:r>
              <a:rPr lang="en-US" sz="2400" dirty="0">
                <a:solidFill>
                  <a:srgbClr val="FFFF00"/>
                </a:solidFill>
                <a:latin typeface="Cambria"/>
                <a:cs typeface="Cambria"/>
              </a:rPr>
              <a:t>	</a:t>
            </a:r>
            <a:r>
              <a:rPr lang="en-US" sz="2400" dirty="0" smtClean="0">
                <a:latin typeface="Cambria"/>
                <a:cs typeface="Cambria"/>
              </a:rPr>
              <a:t>SEM-257</a:t>
            </a:r>
            <a:r>
              <a:rPr lang="en-US" sz="2400" dirty="0" smtClean="0">
                <a:effectLst/>
                <a:latin typeface="Cambria"/>
                <a:cs typeface="Cambria"/>
              </a:rPr>
              <a:t>, MW </a:t>
            </a:r>
            <a:r>
              <a:rPr lang="en-US" sz="2400" dirty="0">
                <a:latin typeface="Cambria"/>
                <a:cs typeface="Cambria"/>
              </a:rPr>
              <a:t>4</a:t>
            </a:r>
            <a:r>
              <a:rPr lang="en-US" sz="2400" dirty="0" smtClean="0">
                <a:effectLst/>
                <a:latin typeface="Cambria"/>
                <a:cs typeface="Cambria"/>
              </a:rPr>
              <a:t>:00 </a:t>
            </a:r>
            <a:r>
              <a:rPr lang="en-US" sz="2400" dirty="0">
                <a:effectLst/>
                <a:latin typeface="Cambria"/>
                <a:cs typeface="Cambria"/>
              </a:rPr>
              <a:t>- </a:t>
            </a:r>
            <a:r>
              <a:rPr lang="en-US" sz="2400" dirty="0">
                <a:latin typeface="Cambria"/>
                <a:cs typeface="Cambria"/>
              </a:rPr>
              <a:t>5</a:t>
            </a:r>
            <a:r>
              <a:rPr lang="en-US" sz="2400" dirty="0" smtClean="0">
                <a:effectLst/>
                <a:latin typeface="Cambria"/>
                <a:cs typeface="Cambria"/>
              </a:rPr>
              <a:t>:15 </a:t>
            </a:r>
            <a:r>
              <a:rPr lang="en-US" sz="2400" dirty="0">
                <a:latin typeface="Cambria"/>
                <a:cs typeface="Cambria"/>
              </a:rPr>
              <a:t>p</a:t>
            </a:r>
            <a:r>
              <a:rPr lang="en-US" sz="2400" dirty="0" smtClean="0">
                <a:effectLst/>
                <a:latin typeface="Cambria"/>
                <a:cs typeface="Cambria"/>
              </a:rPr>
              <a:t>m</a:t>
            </a:r>
          </a:p>
          <a:p>
            <a:pPr eaLnBrk="1" hangingPunct="1">
              <a:lnSpc>
                <a:spcPct val="90000"/>
              </a:lnSpc>
              <a:buFont typeface="Wingdings" charset="0"/>
              <a:buNone/>
            </a:pPr>
            <a:endParaRPr lang="en-US" sz="2400" dirty="0">
              <a:latin typeface="Cambria"/>
              <a:cs typeface="Cambria"/>
            </a:endParaRPr>
          </a:p>
          <a:p>
            <a:pPr eaLnBrk="1" hangingPunct="1">
              <a:lnSpc>
                <a:spcPct val="80000"/>
              </a:lnSpc>
              <a:defRPr/>
            </a:pPr>
            <a:r>
              <a:rPr lang="en-US" b="1" dirty="0">
                <a:solidFill>
                  <a:srgbClr val="0000FF"/>
                </a:solidFill>
                <a:effectLst/>
                <a:latin typeface="Cambria"/>
                <a:cs typeface="Cambria"/>
              </a:rPr>
              <a:t>Outline: </a:t>
            </a:r>
            <a:r>
              <a:rPr lang="en-US" sz="2800" dirty="0">
                <a:latin typeface="Cambria" panose="02040503050406030204" pitchFamily="18" charset="0"/>
              </a:rPr>
              <a:t>This course will explore research topics on software </a:t>
            </a:r>
            <a:r>
              <a:rPr lang="en-US" sz="2800" dirty="0" smtClean="0">
                <a:latin typeface="Cambria" panose="02040503050406030204" pitchFamily="18" charset="0"/>
              </a:rPr>
              <a:t>engineering, </a:t>
            </a:r>
            <a:r>
              <a:rPr lang="en-US" sz="2800" dirty="0">
                <a:latin typeface="Cambria" panose="02040503050406030204" pitchFamily="18" charset="0"/>
              </a:rPr>
              <a:t>encompassing principles, methods, and tools. Areas of research include software processes, requirements analysis and specification, design, prototyping, implementation, validation and verification, </a:t>
            </a:r>
            <a:r>
              <a:rPr lang="en-US" sz="2800" dirty="0" smtClean="0">
                <a:latin typeface="Cambria" panose="02040503050406030204" pitchFamily="18" charset="0"/>
              </a:rPr>
              <a:t>software modeling, </a:t>
            </a:r>
            <a:r>
              <a:rPr lang="en-US" sz="2800" dirty="0">
                <a:latin typeface="Cambria" panose="02040503050406030204" pitchFamily="18" charset="0"/>
              </a:rPr>
              <a:t>model driven engineering, integrated development environments, and case studies. </a:t>
            </a:r>
            <a:endParaRPr lang="en-US" sz="2400" dirty="0">
              <a:latin typeface="Cambria" panose="02040503050406030204" pitchFamily="18" charset="0"/>
            </a:endParaRPr>
          </a:p>
        </p:txBody>
      </p:sp>
      <p:sp>
        <p:nvSpPr>
          <p:cNvPr id="7173"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6</a:t>
            </a:fld>
            <a:endParaRPr lang="en-US" dirty="0"/>
          </a:p>
        </p:txBody>
      </p:sp>
    </p:spTree>
    <p:extLst>
      <p:ext uri="{BB962C8B-B14F-4D97-AF65-F5344CB8AC3E}">
        <p14:creationId xmlns:p14="http://schemas.microsoft.com/office/powerpoint/2010/main" val="3033319527"/>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762000" y="311150"/>
            <a:ext cx="8077200" cy="755650"/>
          </a:xfrm>
          <a:noFill/>
          <a:extLst>
            <a:ext uri="{909E8E84-426E-40DD-AFC4-6F175D3DCCD1}">
              <a14:hiddenFill xmlns:a14="http://schemas.microsoft.com/office/drawing/2010/main">
                <a:solidFill>
                  <a:srgbClr val="FFFFFF"/>
                </a:solidFill>
              </a14:hiddenFill>
            </a:ext>
          </a:extLst>
        </p:spPr>
        <p:txBody>
          <a:bodyPr lIns="92075" tIns="46038" rIns="92075" bIns="46038" anchorCtr="0">
            <a:normAutofit fontScale="90000"/>
          </a:bodyPr>
          <a:lstStyle/>
          <a:p>
            <a:r>
              <a:rPr lang="en-US" b="0" dirty="0">
                <a:effectLst/>
                <a:latin typeface="Tahoma" charset="0"/>
              </a:rPr>
              <a:t>The Course: </a:t>
            </a:r>
            <a:r>
              <a:rPr lang="en-US" b="0" dirty="0" smtClean="0">
                <a:effectLst/>
                <a:latin typeface="Tahoma" charset="0"/>
              </a:rPr>
              <a:t>CS 791 SE</a:t>
            </a:r>
            <a:endParaRPr lang="en-CA" b="0" dirty="0">
              <a:effectLst/>
              <a:latin typeface="Tahoma" charset="0"/>
            </a:endParaRPr>
          </a:p>
        </p:txBody>
      </p:sp>
      <p:sp>
        <p:nvSpPr>
          <p:cNvPr id="181251" name="Rectangle 3"/>
          <p:cNvSpPr>
            <a:spLocks noGrp="1" noChangeArrowheads="1"/>
          </p:cNvSpPr>
          <p:nvPr>
            <p:ph type="body" idx="1"/>
          </p:nvPr>
        </p:nvSpPr>
        <p:spPr>
          <a:xfrm>
            <a:off x="762000" y="1600200"/>
            <a:ext cx="7696200" cy="4648200"/>
          </a:xfrm>
        </p:spPr>
        <p:txBody>
          <a:bodyPr lIns="92075" tIns="46038" rIns="92075" bIns="46038"/>
          <a:lstStyle/>
          <a:p>
            <a:pPr eaLnBrk="1" hangingPunct="1">
              <a:lnSpc>
                <a:spcPct val="90000"/>
              </a:lnSpc>
              <a:buFont typeface="Wingdings" charset="0"/>
              <a:buNone/>
            </a:pPr>
            <a:endParaRPr lang="en-US" sz="2400" dirty="0">
              <a:latin typeface="Cambria"/>
              <a:cs typeface="Cambria"/>
            </a:endParaRPr>
          </a:p>
          <a:p>
            <a:pPr eaLnBrk="1" hangingPunct="1">
              <a:lnSpc>
                <a:spcPct val="80000"/>
              </a:lnSpc>
              <a:defRPr/>
            </a:pPr>
            <a:r>
              <a:rPr lang="en-US" b="1" dirty="0" smtClean="0">
                <a:solidFill>
                  <a:srgbClr val="0000FF"/>
                </a:solidFill>
                <a:effectLst/>
                <a:latin typeface="Cambria"/>
                <a:cs typeface="Cambria"/>
              </a:rPr>
              <a:t>Outline </a:t>
            </a:r>
            <a:r>
              <a:rPr lang="en-US" dirty="0" smtClean="0">
                <a:solidFill>
                  <a:srgbClr val="0000FF"/>
                </a:solidFill>
                <a:effectLst/>
                <a:latin typeface="Cambria"/>
                <a:cs typeface="Cambria"/>
              </a:rPr>
              <a:t>[cont’d]: </a:t>
            </a:r>
            <a:r>
              <a:rPr lang="en-US" sz="2800" dirty="0">
                <a:latin typeface="Cambria" panose="02040503050406030204" pitchFamily="18" charset="0"/>
              </a:rPr>
              <a:t>The course will allow the students to broaden their knowledge of software engineering concepts, principles, techniques and tools, study relevant research publications in the field, prepare and present a </a:t>
            </a:r>
            <a:r>
              <a:rPr lang="en-US" sz="2800" dirty="0" smtClean="0">
                <a:latin typeface="Cambria" panose="02040503050406030204" pitchFamily="18" charset="0"/>
              </a:rPr>
              <a:t>quality </a:t>
            </a:r>
            <a:r>
              <a:rPr lang="en-US" sz="2800" dirty="0">
                <a:latin typeface="Cambria" panose="02040503050406030204" pitchFamily="18" charset="0"/>
              </a:rPr>
              <a:t>software engineering project and, based on this project, write a paper that could be submitted to a scientific conference. </a:t>
            </a:r>
            <a:endParaRPr lang="en-US" sz="2400" dirty="0">
              <a:latin typeface="Cambria" panose="02040503050406030204" pitchFamily="18" charset="0"/>
            </a:endParaRPr>
          </a:p>
        </p:txBody>
      </p:sp>
      <p:sp>
        <p:nvSpPr>
          <p:cNvPr id="7173"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7</a:t>
            </a:fld>
            <a:endParaRPr lang="en-US" dirty="0"/>
          </a:p>
        </p:txBody>
      </p:sp>
    </p:spTree>
    <p:extLst>
      <p:ext uri="{BB962C8B-B14F-4D97-AF65-F5344CB8AC3E}">
        <p14:creationId xmlns:p14="http://schemas.microsoft.com/office/powerpoint/2010/main" val="173672498"/>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838200" y="381000"/>
            <a:ext cx="8077200" cy="755650"/>
          </a:xfrm>
        </p:spPr>
        <p:txBody>
          <a:bodyPr lIns="92075" tIns="46038" rIns="92075" bIns="46038" anchorCtr="0">
            <a:normAutofit fontScale="90000"/>
          </a:bodyPr>
          <a:lstStyle/>
          <a:p>
            <a:pPr>
              <a:defRPr/>
            </a:pPr>
            <a:r>
              <a:rPr lang="en-US" b="0" dirty="0" smtClean="0">
                <a:latin typeface="Tahoma"/>
                <a:ea typeface="+mj-ea"/>
                <a:cs typeface="Tahoma"/>
              </a:rPr>
              <a:t>The Texts</a:t>
            </a:r>
            <a:endParaRPr lang="en-CA" b="0" dirty="0" smtClean="0">
              <a:latin typeface="Tahoma"/>
              <a:ea typeface="+mj-ea"/>
              <a:cs typeface="Tahoma"/>
            </a:endParaRPr>
          </a:p>
        </p:txBody>
      </p:sp>
      <p:sp>
        <p:nvSpPr>
          <p:cNvPr id="185347" name="Rectangle 3"/>
          <p:cNvSpPr>
            <a:spLocks noGrp="1" noChangeArrowheads="1"/>
          </p:cNvSpPr>
          <p:nvPr>
            <p:ph type="body" idx="1"/>
          </p:nvPr>
        </p:nvSpPr>
        <p:spPr>
          <a:xfrm>
            <a:off x="152400" y="1905000"/>
            <a:ext cx="8763000" cy="4114800"/>
          </a:xfrm>
        </p:spPr>
        <p:txBody>
          <a:bodyPr lIns="92075" tIns="46038" rIns="92075" bIns="46038"/>
          <a:lstStyle/>
          <a:p>
            <a:pPr eaLnBrk="1" hangingPunct="1">
              <a:lnSpc>
                <a:spcPct val="90000"/>
              </a:lnSpc>
            </a:pPr>
            <a:r>
              <a:rPr lang="en-US" b="1" dirty="0">
                <a:solidFill>
                  <a:srgbClr val="0000FF"/>
                </a:solidFill>
                <a:effectLst/>
                <a:latin typeface="Cambria"/>
                <a:cs typeface="Cambria"/>
              </a:rPr>
              <a:t>Required </a:t>
            </a:r>
            <a:r>
              <a:rPr lang="en-US" b="1" dirty="0" smtClean="0">
                <a:solidFill>
                  <a:srgbClr val="0000FF"/>
                </a:solidFill>
                <a:effectLst/>
                <a:latin typeface="Cambria"/>
                <a:cs typeface="Cambria"/>
              </a:rPr>
              <a:t>texts</a:t>
            </a:r>
            <a:r>
              <a:rPr lang="en-US" dirty="0" smtClean="0">
                <a:effectLst/>
                <a:latin typeface="Cambria"/>
                <a:cs typeface="Cambria"/>
              </a:rPr>
              <a:t>: </a:t>
            </a:r>
            <a:endParaRPr lang="en-US" dirty="0">
              <a:effectLst/>
              <a:latin typeface="Cambria"/>
              <a:cs typeface="Cambria"/>
            </a:endParaRPr>
          </a:p>
          <a:p>
            <a:pPr eaLnBrk="1" hangingPunct="1">
              <a:lnSpc>
                <a:spcPct val="90000"/>
              </a:lnSpc>
              <a:buFont typeface="Wingdings" charset="0"/>
              <a:buNone/>
            </a:pPr>
            <a:r>
              <a:rPr lang="en-US" sz="2000" b="1" dirty="0" smtClean="0">
                <a:solidFill>
                  <a:srgbClr val="0000FF"/>
                </a:solidFill>
                <a:latin typeface="Cambria" pitchFamily="18" charset="0"/>
              </a:rPr>
              <a:t>	</a:t>
            </a:r>
          </a:p>
          <a:p>
            <a:pPr lvl="1" eaLnBrk="1" hangingPunct="1">
              <a:lnSpc>
                <a:spcPct val="90000"/>
              </a:lnSpc>
              <a:defRPr/>
            </a:pPr>
            <a:r>
              <a:rPr lang="en-US" sz="2400" dirty="0" smtClean="0">
                <a:latin typeface="Cambria" panose="02040503050406030204" pitchFamily="18" charset="0"/>
              </a:rPr>
              <a:t>Research </a:t>
            </a:r>
            <a:r>
              <a:rPr lang="en-US" sz="2400" dirty="0">
                <a:latin typeface="Cambria" panose="02040503050406030204" pitchFamily="18" charset="0"/>
              </a:rPr>
              <a:t>papers and book chapters indicated later by the instructor  </a:t>
            </a:r>
          </a:p>
          <a:p>
            <a:pPr lvl="1" eaLnBrk="1" hangingPunct="1">
              <a:lnSpc>
                <a:spcPct val="90000"/>
              </a:lnSpc>
              <a:defRPr/>
            </a:pPr>
            <a:r>
              <a:rPr lang="en-US" sz="2400" dirty="0">
                <a:latin typeface="Cambria" panose="02040503050406030204" pitchFamily="18" charset="0"/>
              </a:rPr>
              <a:t>Possibly, a reference book that will be selected by </a:t>
            </a:r>
            <a:r>
              <a:rPr lang="en-US" sz="2400" dirty="0" smtClean="0">
                <a:latin typeface="Cambria" panose="02040503050406030204" pitchFamily="18" charset="0"/>
              </a:rPr>
              <a:t>September 4, 2019</a:t>
            </a:r>
            <a:endParaRPr lang="en-US" sz="2400" dirty="0">
              <a:latin typeface="Cambria" panose="02040503050406030204" pitchFamily="18" charset="0"/>
            </a:endParaRPr>
          </a:p>
          <a:p>
            <a:pPr eaLnBrk="1" hangingPunct="1">
              <a:lnSpc>
                <a:spcPct val="90000"/>
              </a:lnSpc>
              <a:buFont typeface="Wingdings" charset="0"/>
              <a:buNone/>
            </a:pPr>
            <a:endParaRPr lang="en-US" sz="2400" dirty="0">
              <a:solidFill>
                <a:srgbClr val="0000FF"/>
              </a:solidFill>
              <a:latin typeface="Cambria" pitchFamily="18" charset="0"/>
            </a:endParaRPr>
          </a:p>
        </p:txBody>
      </p:sp>
      <p:sp>
        <p:nvSpPr>
          <p:cNvPr id="13317"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8</a:t>
            </a:fld>
            <a:endParaRPr lang="en-US" dirty="0"/>
          </a:p>
        </p:txBody>
      </p:sp>
    </p:spTree>
    <p:extLst>
      <p:ext uri="{BB962C8B-B14F-4D97-AF65-F5344CB8AC3E}">
        <p14:creationId xmlns:p14="http://schemas.microsoft.com/office/powerpoint/2010/main" val="1338617603"/>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838200" y="381000"/>
            <a:ext cx="8077200" cy="755650"/>
          </a:xfrm>
        </p:spPr>
        <p:txBody>
          <a:bodyPr lIns="92075" tIns="46038" rIns="92075" bIns="46038" anchorCtr="0">
            <a:normAutofit fontScale="90000"/>
          </a:bodyPr>
          <a:lstStyle/>
          <a:p>
            <a:pPr>
              <a:defRPr/>
            </a:pPr>
            <a:r>
              <a:rPr lang="en-US" b="0" dirty="0" smtClean="0">
                <a:latin typeface="Tahoma"/>
                <a:ea typeface="+mj-ea"/>
                <a:cs typeface="Tahoma"/>
              </a:rPr>
              <a:t>The Texts</a:t>
            </a:r>
            <a:endParaRPr lang="en-CA" b="0" dirty="0" smtClean="0">
              <a:latin typeface="Tahoma"/>
              <a:ea typeface="+mj-ea"/>
              <a:cs typeface="Tahoma"/>
            </a:endParaRPr>
          </a:p>
        </p:txBody>
      </p:sp>
      <p:sp>
        <p:nvSpPr>
          <p:cNvPr id="262147" name="Rectangle 3"/>
          <p:cNvSpPr>
            <a:spLocks noGrp="1" noChangeArrowheads="1"/>
          </p:cNvSpPr>
          <p:nvPr>
            <p:ph type="body" idx="1"/>
          </p:nvPr>
        </p:nvSpPr>
        <p:spPr>
          <a:xfrm>
            <a:off x="990600" y="2057400"/>
            <a:ext cx="7772400" cy="3962400"/>
          </a:xfrm>
        </p:spPr>
        <p:txBody>
          <a:bodyPr lIns="92075" tIns="46038" rIns="92075" bIns="46038"/>
          <a:lstStyle/>
          <a:p>
            <a:pPr eaLnBrk="1" hangingPunct="1">
              <a:lnSpc>
                <a:spcPct val="90000"/>
              </a:lnSpc>
              <a:defRPr/>
            </a:pPr>
            <a:r>
              <a:rPr lang="en-US" sz="2800" dirty="0">
                <a:latin typeface="Cambria" panose="02040503050406030204" pitchFamily="18" charset="0"/>
              </a:rPr>
              <a:t>Recommended </a:t>
            </a:r>
            <a:r>
              <a:rPr lang="en-US" sz="2800" dirty="0" smtClean="0">
                <a:latin typeface="Cambria" panose="02040503050406030204" pitchFamily="18" charset="0"/>
              </a:rPr>
              <a:t>textbook</a:t>
            </a:r>
            <a:r>
              <a:rPr lang="en-US" sz="2400" dirty="0" smtClean="0">
                <a:latin typeface="Cambria" panose="02040503050406030204" pitchFamily="18" charset="0"/>
              </a:rPr>
              <a:t>: </a:t>
            </a:r>
            <a:endParaRPr lang="en-US" sz="2400" dirty="0">
              <a:latin typeface="Cambria" panose="02040503050406030204" pitchFamily="18" charset="0"/>
            </a:endParaRPr>
          </a:p>
          <a:p>
            <a:pPr lvl="1" eaLnBrk="1" hangingPunct="1">
              <a:lnSpc>
                <a:spcPct val="90000"/>
              </a:lnSpc>
              <a:buNone/>
              <a:defRPr/>
            </a:pPr>
            <a:r>
              <a:rPr lang="en-US" sz="2000" dirty="0">
                <a:latin typeface="Cambria" panose="02040503050406030204" pitchFamily="18" charset="0"/>
              </a:rPr>
              <a:t>	</a:t>
            </a:r>
            <a:r>
              <a:rPr lang="en-US" sz="2400" dirty="0">
                <a:latin typeface="Cambria" panose="02040503050406030204" pitchFamily="18" charset="0"/>
              </a:rPr>
              <a:t>Ian </a:t>
            </a:r>
            <a:r>
              <a:rPr lang="en-US" sz="2400" dirty="0" err="1">
                <a:latin typeface="Cambria" panose="02040503050406030204" pitchFamily="18" charset="0"/>
              </a:rPr>
              <a:t>Sommerville</a:t>
            </a:r>
            <a:r>
              <a:rPr lang="en-US" sz="2400" dirty="0">
                <a:latin typeface="Cambria" panose="02040503050406030204" pitchFamily="18" charset="0"/>
              </a:rPr>
              <a:t>, Software Engineering, </a:t>
            </a:r>
            <a:r>
              <a:rPr lang="en-US" sz="2400" dirty="0" smtClean="0">
                <a:latin typeface="Cambria" panose="02040503050406030204" pitchFamily="18" charset="0"/>
              </a:rPr>
              <a:t>10</a:t>
            </a:r>
            <a:r>
              <a:rPr lang="en-US" sz="2400" baseline="30000" dirty="0" smtClean="0">
                <a:latin typeface="Cambria" panose="02040503050406030204" pitchFamily="18" charset="0"/>
              </a:rPr>
              <a:t>th</a:t>
            </a:r>
            <a:r>
              <a:rPr lang="en-US" sz="2400" dirty="0" smtClean="0">
                <a:latin typeface="Cambria" panose="02040503050406030204" pitchFamily="18" charset="0"/>
              </a:rPr>
              <a:t> </a:t>
            </a:r>
            <a:r>
              <a:rPr lang="en-US" sz="2400" dirty="0">
                <a:latin typeface="Cambria" panose="02040503050406030204" pitchFamily="18" charset="0"/>
              </a:rPr>
              <a:t>edition, Addison-Wesley, </a:t>
            </a:r>
            <a:r>
              <a:rPr lang="en-US" sz="2400" dirty="0" smtClean="0">
                <a:latin typeface="Cambria" panose="02040503050406030204" pitchFamily="18" charset="0"/>
              </a:rPr>
              <a:t>2015. </a:t>
            </a:r>
            <a:endParaRPr lang="en-US" sz="2400" dirty="0">
              <a:latin typeface="Cambria" panose="02040503050406030204" pitchFamily="18" charset="0"/>
            </a:endParaRPr>
          </a:p>
          <a:p>
            <a:pPr algn="just" eaLnBrk="1" hangingPunct="1">
              <a:lnSpc>
                <a:spcPct val="90000"/>
              </a:lnSpc>
              <a:defRPr/>
            </a:pPr>
            <a:r>
              <a:rPr lang="en-US" sz="2800" dirty="0">
                <a:latin typeface="Cambria" panose="02040503050406030204" pitchFamily="18" charset="0"/>
              </a:rPr>
              <a:t>Lecture notes:</a:t>
            </a:r>
          </a:p>
          <a:p>
            <a:pPr lvl="1" eaLnBrk="1" hangingPunct="1">
              <a:lnSpc>
                <a:spcPct val="90000"/>
              </a:lnSpc>
              <a:defRPr/>
            </a:pPr>
            <a:r>
              <a:rPr lang="en-US" sz="2400" dirty="0">
                <a:latin typeface="Cambria" panose="02040503050406030204" pitchFamily="18" charset="0"/>
              </a:rPr>
              <a:t>Presentations by the instructor</a:t>
            </a:r>
          </a:p>
          <a:p>
            <a:pPr lvl="1" eaLnBrk="1" hangingPunct="1">
              <a:lnSpc>
                <a:spcPct val="90000"/>
              </a:lnSpc>
              <a:defRPr/>
            </a:pPr>
            <a:r>
              <a:rPr lang="en-US" sz="2400" dirty="0">
                <a:latin typeface="Cambria" panose="02040503050406030204" pitchFamily="18" charset="0"/>
              </a:rPr>
              <a:t>Notes you take in the classroom</a:t>
            </a:r>
          </a:p>
          <a:p>
            <a:pPr eaLnBrk="1" hangingPunct="1">
              <a:lnSpc>
                <a:spcPct val="90000"/>
              </a:lnSpc>
              <a:defRPr/>
            </a:pPr>
            <a:r>
              <a:rPr lang="en-US" sz="2800" dirty="0">
                <a:latin typeface="Cambria" panose="02040503050406030204" pitchFamily="18" charset="0"/>
              </a:rPr>
              <a:t>Additional material</a:t>
            </a:r>
            <a:r>
              <a:rPr lang="en-US" sz="2400" dirty="0">
                <a:latin typeface="Cambria" panose="02040503050406030204" pitchFamily="18" charset="0"/>
              </a:rPr>
              <a:t> (documentation, tutorials, etc.) that will be indicated later by the instructor</a:t>
            </a:r>
          </a:p>
        </p:txBody>
      </p:sp>
      <p:sp>
        <p:nvSpPr>
          <p:cNvPr id="14341" name="Line 4"/>
          <p:cNvSpPr>
            <a:spLocks noChangeShapeType="1"/>
          </p:cNvSpPr>
          <p:nvPr/>
        </p:nvSpPr>
        <p:spPr bwMode="auto">
          <a:xfrm>
            <a:off x="1143000" y="1524000"/>
            <a:ext cx="7620000" cy="0"/>
          </a:xfrm>
          <a:prstGeom prst="line">
            <a:avLst/>
          </a:prstGeom>
          <a:noFill/>
          <a:ln w="508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Slide Number Placeholder 3"/>
          <p:cNvSpPr>
            <a:spLocks noGrp="1"/>
          </p:cNvSpPr>
          <p:nvPr>
            <p:ph type="sldNum" sz="quarter" idx="12"/>
          </p:nvPr>
        </p:nvSpPr>
        <p:spPr/>
        <p:txBody>
          <a:bodyPr/>
          <a:lstStyle/>
          <a:p>
            <a:pPr>
              <a:defRPr/>
            </a:pPr>
            <a:fld id="{8DEB4C8C-257E-476A-A454-0ACBC4887AD5}" type="slidenum">
              <a:rPr lang="en-US" smtClean="0"/>
              <a:pPr>
                <a:defRPr/>
              </a:pPr>
              <a:t>9</a:t>
            </a:fld>
            <a:endParaRPr lang="en-US" dirty="0"/>
          </a:p>
        </p:txBody>
      </p:sp>
    </p:spTree>
    <p:extLst>
      <p:ext uri="{BB962C8B-B14F-4D97-AF65-F5344CB8AC3E}">
        <p14:creationId xmlns:p14="http://schemas.microsoft.com/office/powerpoint/2010/main" val="4076662872"/>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113A74"/>
      </a:hlink>
      <a:folHlink>
        <a:srgbClr val="85DFD0"/>
      </a:folHlink>
    </a:clrScheme>
    <a:fontScheme name="Module">
      <a:majorFont>
        <a:latin typeface=""/>
        <a:ea typeface=""/>
        <a:cs typeface=""/>
      </a:majorFont>
      <a:minorFont>
        <a:latin typeface=""/>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113A74"/>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Module</Template>
  <TotalTime>3961</TotalTime>
  <Words>1757</Words>
  <Application>Microsoft Office PowerPoint</Application>
  <PresentationFormat>On-screen Show (4:3)</PresentationFormat>
  <Paragraphs>324</Paragraphs>
  <Slides>31</Slides>
  <Notes>26</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Module</vt:lpstr>
      <vt:lpstr>PowerPoint Presentation</vt:lpstr>
      <vt:lpstr>Outline</vt:lpstr>
      <vt:lpstr>The Instructor</vt:lpstr>
      <vt:lpstr>More about the Instructor</vt:lpstr>
      <vt:lpstr>The Students</vt:lpstr>
      <vt:lpstr>The Course: CS 791 SE</vt:lpstr>
      <vt:lpstr>The Course: CS 791 SE</vt:lpstr>
      <vt:lpstr>The Texts</vt:lpstr>
      <vt:lpstr>The Texts</vt:lpstr>
      <vt:lpstr>Initial Web Pointers</vt:lpstr>
      <vt:lpstr>Unique Class Procedures / Structures</vt:lpstr>
      <vt:lpstr>Grading Scheme CS 791 HCI</vt:lpstr>
      <vt:lpstr>On Grading</vt:lpstr>
      <vt:lpstr>Grading Scale</vt:lpstr>
      <vt:lpstr>Late Submissions</vt:lpstr>
      <vt:lpstr>Student Learning Outcomes (ABET)</vt:lpstr>
      <vt:lpstr>Statement of Academic Dishonesty</vt:lpstr>
      <vt:lpstr>Disability Services Statement</vt:lpstr>
      <vt:lpstr>Statement for Academic Success Services</vt:lpstr>
      <vt:lpstr>Statement on University Math Center</vt:lpstr>
      <vt:lpstr>Audio and Video Recording</vt:lpstr>
      <vt:lpstr>Additional University Statement</vt:lpstr>
      <vt:lpstr>Instructor Statement: Student Engagement</vt:lpstr>
      <vt:lpstr>Instructor Statement: Illness &amp; Change of Policy</vt:lpstr>
      <vt:lpstr>Note</vt:lpstr>
      <vt:lpstr>Summary of Course Objectives</vt:lpstr>
      <vt:lpstr>Tentative Schedule CS 791- SE</vt:lpstr>
      <vt:lpstr>Tentative Schedule CS 791 SE</vt:lpstr>
      <vt:lpstr>A Look Ahead </vt:lpstr>
      <vt:lpstr>A Look Ahead</vt:lpstr>
      <vt:lpstr>Next classes (Aug 28, Sep 04)</vt:lpstr>
    </vt:vector>
  </TitlesOfParts>
  <Company>A &amp; H Electronics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Coll Music Stand</dc:title>
  <dc:creator>Harold De Armas</dc:creator>
  <cp:lastModifiedBy>Sergiu Dascalu</cp:lastModifiedBy>
  <cp:revision>295</cp:revision>
  <dcterms:created xsi:type="dcterms:W3CDTF">2007-04-16T03:37:25Z</dcterms:created>
  <dcterms:modified xsi:type="dcterms:W3CDTF">2019-09-08T18:20:27Z</dcterms:modified>
</cp:coreProperties>
</file>