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46"/>
  </p:notesMasterIdLst>
  <p:handoutMasterIdLst>
    <p:handoutMasterId r:id="rId47"/>
  </p:handoutMasterIdLst>
  <p:sldIdLst>
    <p:sldId id="256" r:id="rId2"/>
    <p:sldId id="270" r:id="rId3"/>
    <p:sldId id="281" r:id="rId4"/>
    <p:sldId id="319" r:id="rId5"/>
    <p:sldId id="282" r:id="rId6"/>
    <p:sldId id="257" r:id="rId7"/>
    <p:sldId id="285" r:id="rId8"/>
    <p:sldId id="258" r:id="rId9"/>
    <p:sldId id="288" r:id="rId10"/>
    <p:sldId id="320" r:id="rId11"/>
    <p:sldId id="289" r:id="rId12"/>
    <p:sldId id="322" r:id="rId13"/>
    <p:sldId id="259" r:id="rId14"/>
    <p:sldId id="346" r:id="rId15"/>
    <p:sldId id="347" r:id="rId16"/>
    <p:sldId id="260" r:id="rId17"/>
    <p:sldId id="291" r:id="rId18"/>
    <p:sldId id="293" r:id="rId19"/>
    <p:sldId id="261" r:id="rId20"/>
    <p:sldId id="323" r:id="rId21"/>
    <p:sldId id="348" r:id="rId22"/>
    <p:sldId id="299" r:id="rId23"/>
    <p:sldId id="262" r:id="rId24"/>
    <p:sldId id="301" r:id="rId25"/>
    <p:sldId id="263" r:id="rId26"/>
    <p:sldId id="303" r:id="rId27"/>
    <p:sldId id="264" r:id="rId28"/>
    <p:sldId id="273" r:id="rId29"/>
    <p:sldId id="325" r:id="rId30"/>
    <p:sldId id="349" r:id="rId31"/>
    <p:sldId id="312" r:id="rId32"/>
    <p:sldId id="313" r:id="rId33"/>
    <p:sldId id="265" r:id="rId34"/>
    <p:sldId id="328" r:id="rId35"/>
    <p:sldId id="316" r:id="rId36"/>
    <p:sldId id="305" r:id="rId37"/>
    <p:sldId id="329" r:id="rId38"/>
    <p:sldId id="266" r:id="rId39"/>
    <p:sldId id="307" r:id="rId40"/>
    <p:sldId id="326" r:id="rId41"/>
    <p:sldId id="343" r:id="rId42"/>
    <p:sldId id="335" r:id="rId43"/>
    <p:sldId id="336" r:id="rId44"/>
    <p:sldId id="280" r:id="rId45"/>
  </p:sldIdLst>
  <p:sldSz cx="9144000" cy="6858000" type="screen4x3"/>
  <p:notesSz cx="6954838" cy="93091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55"/>
    <p:restoredTop sz="81416"/>
  </p:normalViewPr>
  <p:slideViewPr>
    <p:cSldViewPr snapToGrid="0" snapToObjects="1">
      <p:cViewPr>
        <p:scale>
          <a:sx n="101" d="100"/>
          <a:sy n="101" d="100"/>
        </p:scale>
        <p:origin x="-141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3177" tIns="46589" rIns="93177" bIns="46589" rtlCol="0"/>
          <a:lstStyle>
            <a:lvl1pPr algn="r">
              <a:defRPr sz="1200"/>
            </a:lvl1pPr>
          </a:lstStyle>
          <a:p>
            <a:r>
              <a:rPr lang="en-US" smtClean="0"/>
              <a:t>9/9/2019</a:t>
            </a:r>
            <a:endParaRPr lang="en-US"/>
          </a:p>
        </p:txBody>
      </p:sp>
      <p:sp>
        <p:nvSpPr>
          <p:cNvPr id="4" name="Footer Placeholder 3"/>
          <p:cNvSpPr>
            <a:spLocks noGrp="1"/>
          </p:cNvSpPr>
          <p:nvPr>
            <p:ph type="ftr" sz="quarter" idx="2"/>
          </p:nvPr>
        </p:nvSpPr>
        <p:spPr>
          <a:xfrm>
            <a:off x="0" y="8842030"/>
            <a:ext cx="3013763" cy="465455"/>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30"/>
            <a:ext cx="3013763" cy="465455"/>
          </a:xfrm>
          <a:prstGeom prst="rect">
            <a:avLst/>
          </a:prstGeom>
        </p:spPr>
        <p:txBody>
          <a:bodyPr vert="horz" lIns="93177" tIns="46589" rIns="93177" bIns="46589" rtlCol="0" anchor="b"/>
          <a:lstStyle>
            <a:lvl1pPr algn="r">
              <a:defRPr sz="1200"/>
            </a:lvl1pPr>
          </a:lstStyle>
          <a:p>
            <a:fld id="{D57F50E6-3C15-004E-9EE0-94B9FD5DD24C}" type="slidenum">
              <a:rPr lang="en-US" smtClean="0"/>
              <a:pPr/>
              <a:t>‹#›</a:t>
            </a:fld>
            <a:endParaRPr lang="en-US"/>
          </a:p>
        </p:txBody>
      </p:sp>
    </p:spTree>
    <p:extLst>
      <p:ext uri="{BB962C8B-B14F-4D97-AF65-F5344CB8AC3E}">
        <p14:creationId xmlns:p14="http://schemas.microsoft.com/office/powerpoint/2010/main" val="292973199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3177" tIns="46589" rIns="93177" bIns="46589" rtlCol="0"/>
          <a:lstStyle>
            <a:lvl1pPr algn="r">
              <a:defRPr sz="1200"/>
            </a:lvl1pPr>
          </a:lstStyle>
          <a:p>
            <a:r>
              <a:rPr lang="en-US" smtClean="0"/>
              <a:t>9/9/2019</a:t>
            </a:r>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3177" tIns="46589" rIns="93177" bIns="46589"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842030"/>
            <a:ext cx="3013763" cy="465455"/>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30"/>
            <a:ext cx="3013763" cy="465455"/>
          </a:xfrm>
          <a:prstGeom prst="rect">
            <a:avLst/>
          </a:prstGeom>
        </p:spPr>
        <p:txBody>
          <a:bodyPr vert="horz" lIns="93177" tIns="46589" rIns="93177" bIns="46589" rtlCol="0" anchor="b"/>
          <a:lstStyle>
            <a:lvl1pPr algn="r">
              <a:defRPr sz="1200"/>
            </a:lvl1pPr>
          </a:lstStyle>
          <a:p>
            <a:fld id="{51D5A050-7306-7B4E-867E-A3663FBCD5C6}" type="slidenum">
              <a:rPr lang="en-US" smtClean="0"/>
              <a:pPr/>
              <a:t>‹#›</a:t>
            </a:fld>
            <a:endParaRPr lang="en-US"/>
          </a:p>
        </p:txBody>
      </p:sp>
    </p:spTree>
    <p:extLst>
      <p:ext uri="{BB962C8B-B14F-4D97-AF65-F5344CB8AC3E}">
        <p14:creationId xmlns:p14="http://schemas.microsoft.com/office/powerpoint/2010/main" val="3058697123"/>
      </p:ext>
    </p:extLst>
  </p:cSld>
  <p:clrMap bg1="lt1" tx1="dk1" bg2="lt2" tx2="dk2" accent1="accent1" accent2="accent2" accent3="accent3" accent4="accent4" accent5="accent5" accent6="accent6" hlink="hlink" folHlink="folHlink"/>
  <p:hf hdr="0" ft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1</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1726097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10</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2001038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11</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4209834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12</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1622271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13</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1339528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14</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3640903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15</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27442272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16</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861334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17</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835245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18</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1654270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19</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4224850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2</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19779155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20</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11130574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Programing may</a:t>
            </a:r>
            <a:r>
              <a:rPr lang="en-US" baseline="0" dirty="0"/>
              <a:t> have processes such as code review processes and style guides for User Interfaces </a:t>
            </a:r>
            <a:endParaRPr lang="en-US" dirty="0"/>
          </a:p>
        </p:txBody>
      </p:sp>
      <p:sp>
        <p:nvSpPr>
          <p:cNvPr id="4" name="Slide Number Placeholder 3"/>
          <p:cNvSpPr>
            <a:spLocks noGrp="1"/>
          </p:cNvSpPr>
          <p:nvPr>
            <p:ph type="sldNum" sz="quarter" idx="10"/>
          </p:nvPr>
        </p:nvSpPr>
        <p:spPr/>
        <p:txBody>
          <a:bodyPr/>
          <a:lstStyle/>
          <a:p>
            <a:fld id="{51D5A050-7306-7B4E-867E-A3663FBCD5C6}" type="slidenum">
              <a:rPr lang="en-US" smtClean="0"/>
              <a:pPr/>
              <a:t>21</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862465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Test cases are written from software specifications and can</a:t>
            </a:r>
            <a:r>
              <a:rPr lang="en-US" baseline="0" dirty="0"/>
              <a:t> also include automated test scripts </a:t>
            </a:r>
            <a:endParaRPr lang="en-US" dirty="0"/>
          </a:p>
        </p:txBody>
      </p:sp>
      <p:sp>
        <p:nvSpPr>
          <p:cNvPr id="4" name="Slide Number Placeholder 3"/>
          <p:cNvSpPr>
            <a:spLocks noGrp="1"/>
          </p:cNvSpPr>
          <p:nvPr>
            <p:ph type="sldNum" sz="quarter" idx="10"/>
          </p:nvPr>
        </p:nvSpPr>
        <p:spPr/>
        <p:txBody>
          <a:bodyPr/>
          <a:lstStyle/>
          <a:p>
            <a:fld id="{51D5A050-7306-7B4E-867E-A3663FBCD5C6}" type="slidenum">
              <a:rPr lang="en-US" smtClean="0"/>
              <a:pPr/>
              <a:t>22</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8550688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23</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28384002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Component</a:t>
            </a:r>
            <a:r>
              <a:rPr lang="en-US" baseline="0" dirty="0"/>
              <a:t> testing includes testing done internally by the engineer including smoke testing</a:t>
            </a:r>
          </a:p>
          <a:p>
            <a:r>
              <a:rPr lang="en-US" baseline="0" dirty="0"/>
              <a:t>System testing is usually referred to as QA testing usually done by a separate group</a:t>
            </a:r>
          </a:p>
          <a:p>
            <a:r>
              <a:rPr lang="en-US" baseline="0" dirty="0"/>
              <a:t>Customer testing is sometimes called User Acceptance Testing and is typically done prior to a release to production </a:t>
            </a:r>
            <a:endParaRPr lang="en-US" dirty="0"/>
          </a:p>
        </p:txBody>
      </p:sp>
      <p:sp>
        <p:nvSpPr>
          <p:cNvPr id="4" name="Slide Number Placeholder 3"/>
          <p:cNvSpPr>
            <a:spLocks noGrp="1"/>
          </p:cNvSpPr>
          <p:nvPr>
            <p:ph type="sldNum" sz="quarter" idx="10"/>
          </p:nvPr>
        </p:nvSpPr>
        <p:spPr/>
        <p:txBody>
          <a:bodyPr/>
          <a:lstStyle/>
          <a:p>
            <a:fld id="{51D5A050-7306-7B4E-867E-A3663FBCD5C6}" type="slidenum">
              <a:rPr lang="en-US" smtClean="0"/>
              <a:pPr/>
              <a:t>24</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3669476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25</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25755480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26</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23781046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27</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23028034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28</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34809476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projects budget for a certain</a:t>
            </a:r>
            <a:r>
              <a:rPr lang="en-US" baseline="0" dirty="0"/>
              <a:t> amount of change and allow for it in the schedule.  </a:t>
            </a:r>
            <a:endParaRPr lang="en-US" dirty="0"/>
          </a:p>
        </p:txBody>
      </p:sp>
      <p:sp>
        <p:nvSpPr>
          <p:cNvPr id="4" name="Slide Number Placeholder 3"/>
          <p:cNvSpPr>
            <a:spLocks noGrp="1"/>
          </p:cNvSpPr>
          <p:nvPr>
            <p:ph type="sldNum" sz="quarter" idx="10"/>
          </p:nvPr>
        </p:nvSpPr>
        <p:spPr/>
        <p:txBody>
          <a:bodyPr/>
          <a:lstStyle/>
          <a:p>
            <a:fld id="{51D5A050-7306-7B4E-867E-A3663FBCD5C6}" type="slidenum">
              <a:rPr lang="en-US" smtClean="0"/>
              <a:pPr/>
              <a:t>29</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1213990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ln/>
        </p:spPr>
        <p:txBody>
          <a:bodyPr/>
          <a:lstStyle/>
          <a:p>
            <a:r>
              <a:rPr lang="en-US" dirty="0"/>
              <a:t>The software process can</a:t>
            </a:r>
            <a:r>
              <a:rPr lang="en-US" baseline="0" dirty="0"/>
              <a:t> be different between companies based on the software being developed, the requirements of the customer, and the skills of the people writing the software.  Most companies develop their own software processes tailored to the individual needs.  </a:t>
            </a:r>
            <a:endParaRPr lang="en-US" dirty="0"/>
          </a:p>
        </p:txBody>
      </p:sp>
      <p:sp>
        <p:nvSpPr>
          <p:cNvPr id="18435" name="Rectangle 3"/>
          <p:cNvSpPr>
            <a:spLocks noGrp="1" noRot="1" noChangeAspect="1" noChangeArrowheads="1" noTextEdit="1"/>
          </p:cNvSpPr>
          <p:nvPr>
            <p:ph type="sldImg"/>
          </p:nvPr>
        </p:nvSpPr>
        <p:spPr>
          <a:ln cap="flat"/>
        </p:spPr>
      </p:sp>
      <p:sp>
        <p:nvSpPr>
          <p:cNvPr id="2" name="Date Placeholder 1"/>
          <p:cNvSpPr>
            <a:spLocks noGrp="1"/>
          </p:cNvSpPr>
          <p:nvPr>
            <p:ph type="dt" idx="10"/>
          </p:nvPr>
        </p:nvSpPr>
        <p:spPr/>
        <p:txBody>
          <a:bodyPr/>
          <a:lstStyle/>
          <a:p>
            <a:r>
              <a:rPr lang="en-US" smtClean="0"/>
              <a:t>9/9/2019</a:t>
            </a:r>
            <a:endParaRPr lang="en-US"/>
          </a:p>
        </p:txBody>
      </p:sp>
    </p:spTree>
    <p:extLst>
      <p:ext uri="{BB962C8B-B14F-4D97-AF65-F5344CB8AC3E}">
        <p14:creationId xmlns:p14="http://schemas.microsoft.com/office/powerpoint/2010/main" val="1903507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30</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1746382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31</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37228282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32</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39129410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33</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41552945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34</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37627548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35</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30159492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36</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26818800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37</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35318321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38</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28721089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39</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3663415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4</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7894736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40</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34799822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ln/>
        </p:spPr>
        <p:txBody>
          <a:bodyPr/>
          <a:lstStyle/>
          <a:p>
            <a:endParaRPr lang="en-US"/>
          </a:p>
        </p:txBody>
      </p:sp>
      <p:sp>
        <p:nvSpPr>
          <p:cNvPr id="35843" name="Rectangle 3"/>
          <p:cNvSpPr>
            <a:spLocks noGrp="1" noRot="1" noChangeAspect="1" noChangeArrowheads="1" noTextEdit="1"/>
          </p:cNvSpPr>
          <p:nvPr>
            <p:ph type="sldImg"/>
          </p:nvPr>
        </p:nvSpPr>
        <p:spPr>
          <a:ln cap="flat"/>
        </p:spPr>
      </p:sp>
      <p:sp>
        <p:nvSpPr>
          <p:cNvPr id="2" name="Date Placeholder 1"/>
          <p:cNvSpPr>
            <a:spLocks noGrp="1"/>
          </p:cNvSpPr>
          <p:nvPr>
            <p:ph type="dt" idx="10"/>
          </p:nvPr>
        </p:nvSpPr>
        <p:spPr/>
        <p:txBody>
          <a:bodyPr/>
          <a:lstStyle/>
          <a:p>
            <a:r>
              <a:rPr lang="en-US" smtClean="0"/>
              <a:t>9/9/2019</a:t>
            </a:r>
            <a:endParaRPr lang="en-US"/>
          </a:p>
        </p:txBody>
      </p:sp>
    </p:spTree>
    <p:extLst>
      <p:ext uri="{BB962C8B-B14F-4D97-AF65-F5344CB8AC3E}">
        <p14:creationId xmlns:p14="http://schemas.microsoft.com/office/powerpoint/2010/main" val="15772854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42</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1422223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43</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2224699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44</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883871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ln/>
        </p:spPr>
        <p:txBody>
          <a:bodyPr/>
          <a:lstStyle/>
          <a:p>
            <a:endParaRPr lang="en-US"/>
          </a:p>
        </p:txBody>
      </p:sp>
      <p:sp>
        <p:nvSpPr>
          <p:cNvPr id="26627" name="Rectangle 3"/>
          <p:cNvSpPr>
            <a:spLocks noGrp="1" noRot="1" noChangeAspect="1" noChangeArrowheads="1" noTextEdit="1"/>
          </p:cNvSpPr>
          <p:nvPr>
            <p:ph type="sldImg"/>
          </p:nvPr>
        </p:nvSpPr>
        <p:spPr>
          <a:ln cap="flat"/>
        </p:spPr>
      </p:sp>
      <p:sp>
        <p:nvSpPr>
          <p:cNvPr id="2" name="Date Placeholder 1"/>
          <p:cNvSpPr>
            <a:spLocks noGrp="1"/>
          </p:cNvSpPr>
          <p:nvPr>
            <p:ph type="dt" idx="10"/>
          </p:nvPr>
        </p:nvSpPr>
        <p:spPr/>
        <p:txBody>
          <a:bodyPr/>
          <a:lstStyle/>
          <a:p>
            <a:r>
              <a:rPr lang="en-US" smtClean="0"/>
              <a:t>9/9/2019</a:t>
            </a:r>
            <a:endParaRPr lang="en-US"/>
          </a:p>
        </p:txBody>
      </p:sp>
    </p:spTree>
    <p:extLst>
      <p:ext uri="{BB962C8B-B14F-4D97-AF65-F5344CB8AC3E}">
        <p14:creationId xmlns:p14="http://schemas.microsoft.com/office/powerpoint/2010/main" val="1622375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6</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3499948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7</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2638363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Delivery of functionality in incremental phases or versions </a:t>
            </a:r>
          </a:p>
        </p:txBody>
      </p:sp>
      <p:sp>
        <p:nvSpPr>
          <p:cNvPr id="4" name="Slide Number Placeholder 3"/>
          <p:cNvSpPr>
            <a:spLocks noGrp="1"/>
          </p:cNvSpPr>
          <p:nvPr>
            <p:ph type="sldNum" sz="quarter" idx="10"/>
          </p:nvPr>
        </p:nvSpPr>
        <p:spPr/>
        <p:txBody>
          <a:bodyPr/>
          <a:lstStyle/>
          <a:p>
            <a:fld id="{51D5A050-7306-7B4E-867E-A3663FBCD5C6}" type="slidenum">
              <a:rPr lang="en-US" smtClean="0"/>
              <a:pPr/>
              <a:t>8</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693033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5A050-7306-7B4E-867E-A3663FBCD5C6}" type="slidenum">
              <a:rPr lang="en-US" smtClean="0"/>
              <a:pPr/>
              <a:t>9</a:t>
            </a:fld>
            <a:endParaRPr lang="en-US"/>
          </a:p>
        </p:txBody>
      </p:sp>
      <p:sp>
        <p:nvSpPr>
          <p:cNvPr id="5" name="Date Placeholder 4"/>
          <p:cNvSpPr>
            <a:spLocks noGrp="1"/>
          </p:cNvSpPr>
          <p:nvPr>
            <p:ph type="dt" idx="11"/>
          </p:nvPr>
        </p:nvSpPr>
        <p:spPr/>
        <p:txBody>
          <a:bodyPr/>
          <a:lstStyle/>
          <a:p>
            <a:r>
              <a:rPr lang="en-US" smtClean="0"/>
              <a:t>9/9/2019</a:t>
            </a:r>
            <a:endParaRPr lang="en-US"/>
          </a:p>
        </p:txBody>
      </p:sp>
    </p:spTree>
    <p:extLst>
      <p:ext uri="{BB962C8B-B14F-4D97-AF65-F5344CB8AC3E}">
        <p14:creationId xmlns:p14="http://schemas.microsoft.com/office/powerpoint/2010/main" val="1920818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399B40A3-8C98-7643-999B-D2E4C4DFCA87}" type="slidenum">
              <a:rPr lang="en-US" smtClean="0"/>
              <a:pPr>
                <a:defRPr/>
              </a:pPr>
              <a:t>‹#›</a:t>
            </a:fld>
            <a:endParaRPr lang="en-US"/>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F16ACDAE-E963-2B45-BB51-53CEBFE15BA1}" type="slidenum">
              <a:rPr lang="en-US" smtClean="0"/>
              <a:pPr>
                <a:defRPr/>
              </a:pPr>
              <a:t>‹#›</a:t>
            </a:fld>
            <a:endParaRPr lang="en-US"/>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274D119D-3673-024B-9609-A7D547222293}" type="slidenum">
              <a:rPr lang="en-US" smtClean="0"/>
              <a:pPr>
                <a:defRPr/>
              </a:pPr>
              <a:t>‹#›</a:t>
            </a:fld>
            <a:endParaRPr lang="en-US"/>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AFD720AD-0A16-4141-82CA-5619F80A2BC8}" type="slidenum">
              <a:rPr lang="en-US" smtClean="0"/>
              <a:pPr>
                <a:defRPr/>
              </a:pPr>
              <a:t>‹#›</a:t>
            </a:fld>
            <a:endParaRPr lang="en-US"/>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2F37AF1E-9B18-0243-8AD1-50A6A8AC0ACC}" type="slidenum">
              <a:rPr lang="en-US" smtClean="0"/>
              <a:pPr>
                <a:defRPr/>
              </a:pPr>
              <a:t>‹#›</a:t>
            </a:fld>
            <a:endParaRPr lang="en-US"/>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dirty="0"/>
              <a:t>New date</a:t>
            </a:r>
          </a:p>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7" name="Slide Number Placeholder 5"/>
          <p:cNvSpPr>
            <a:spLocks noGrp="1"/>
          </p:cNvSpPr>
          <p:nvPr>
            <p:ph type="sldNum" sz="quarter" idx="12"/>
          </p:nvPr>
        </p:nvSpPr>
        <p:spPr/>
        <p:txBody>
          <a:bodyPr/>
          <a:lstStyle>
            <a:lvl1pPr>
              <a:defRPr/>
            </a:lvl1pPr>
          </a:lstStyle>
          <a:p>
            <a:pPr>
              <a:defRPr/>
            </a:pPr>
            <a:fld id="{28F8BC69-CB41-DD44-A638-C4F95AA9426A}" type="slidenum">
              <a:rPr lang="en-US" smtClean="0"/>
              <a:pPr>
                <a:defRPr/>
              </a:pPr>
              <a:t>‹#›</a:t>
            </a:fld>
            <a:endParaRPr lang="en-US"/>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a:t>30/10/2014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9" name="Slide Number Placeholder 5"/>
          <p:cNvSpPr>
            <a:spLocks noGrp="1"/>
          </p:cNvSpPr>
          <p:nvPr>
            <p:ph type="sldNum" sz="quarter" idx="12"/>
          </p:nvPr>
        </p:nvSpPr>
        <p:spPr/>
        <p:txBody>
          <a:bodyPr/>
          <a:lstStyle>
            <a:lvl1pPr>
              <a:defRPr/>
            </a:lvl1pPr>
          </a:lstStyle>
          <a:p>
            <a:pPr>
              <a:defRPr/>
            </a:pPr>
            <a:fld id="{1B43444D-6BBE-FA46-910D-A293AF635EDB}" type="slidenum">
              <a:rPr lang="en-US" smtClean="0"/>
              <a:pPr>
                <a:defRPr/>
              </a:pPr>
              <a:t>‹#›</a:t>
            </a:fld>
            <a:endParaRPr lang="en-US"/>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a:t>30/10/2014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5" name="Slide Number Placeholder 5"/>
          <p:cNvSpPr>
            <a:spLocks noGrp="1"/>
          </p:cNvSpPr>
          <p:nvPr>
            <p:ph type="sldNum" sz="quarter" idx="12"/>
          </p:nvPr>
        </p:nvSpPr>
        <p:spPr/>
        <p:txBody>
          <a:bodyPr/>
          <a:lstStyle>
            <a:lvl1pPr>
              <a:defRPr/>
            </a:lvl1pPr>
          </a:lstStyle>
          <a:p>
            <a:pPr>
              <a:defRPr/>
            </a:pPr>
            <a:fld id="{EEFDD7DD-CC47-414C-BF78-C5251FE0B060}" type="slidenum">
              <a:rPr lang="en-US" smtClean="0"/>
              <a:pPr>
                <a:defRPr/>
              </a:pPr>
              <a:t>‹#›</a:t>
            </a:fld>
            <a:endParaRPr lang="en-US"/>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a:t>30/10/2014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4" name="Slide Number Placeholder 5"/>
          <p:cNvSpPr>
            <a:spLocks noGrp="1"/>
          </p:cNvSpPr>
          <p:nvPr>
            <p:ph type="sldNum" sz="quarter" idx="12"/>
          </p:nvPr>
        </p:nvSpPr>
        <p:spPr/>
        <p:txBody>
          <a:bodyPr/>
          <a:lstStyle>
            <a:lvl1pPr>
              <a:defRPr/>
            </a:lvl1pPr>
          </a:lstStyle>
          <a:p>
            <a:pPr>
              <a:defRPr/>
            </a:pPr>
            <a:fld id="{78B78AD6-5F3D-BA44-875A-31E2927FBE4B}" type="slidenum">
              <a:rPr lang="en-US" smtClean="0"/>
              <a:pPr>
                <a:defRPr/>
              </a:pPr>
              <a:t>‹#›</a:t>
            </a:fld>
            <a:endParaRPr lang="en-US"/>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7" name="Slide Number Placeholder 5"/>
          <p:cNvSpPr>
            <a:spLocks noGrp="1"/>
          </p:cNvSpPr>
          <p:nvPr>
            <p:ph type="sldNum" sz="quarter" idx="12"/>
          </p:nvPr>
        </p:nvSpPr>
        <p:spPr/>
        <p:txBody>
          <a:bodyPr/>
          <a:lstStyle>
            <a:lvl1pPr>
              <a:defRPr/>
            </a:lvl1pPr>
          </a:lstStyle>
          <a:p>
            <a:pPr>
              <a:defRPr/>
            </a:pPr>
            <a:fld id="{95E9686C-6E28-9A40-BAFE-97DC9D1AE64A}" type="slidenum">
              <a:rPr lang="en-US" smtClean="0"/>
              <a:pPr>
                <a:defRPr/>
              </a:pPr>
              <a:t>‹#›</a:t>
            </a:fld>
            <a:endParaRPr lang="en-US"/>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7" name="Slide Number Placeholder 5"/>
          <p:cNvSpPr>
            <a:spLocks noGrp="1"/>
          </p:cNvSpPr>
          <p:nvPr>
            <p:ph type="sldNum" sz="quarter" idx="12"/>
          </p:nvPr>
        </p:nvSpPr>
        <p:spPr/>
        <p:txBody>
          <a:bodyPr/>
          <a:lstStyle>
            <a:lvl1pPr>
              <a:defRPr/>
            </a:lvl1pPr>
          </a:lstStyle>
          <a:p>
            <a:pPr>
              <a:defRPr/>
            </a:pPr>
            <a:fld id="{C225899C-C9DE-4C43-812F-DCCD705BC8B7}" type="slidenum">
              <a:rPr lang="en-US" smtClean="0"/>
              <a:pPr>
                <a:defRPr/>
              </a:pPr>
              <a:t>‹#›</a:t>
            </a:fld>
            <a:endParaRPr lang="en-US"/>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Chapter 2 Software Processes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D3E67C1E-A116-FA4E-B295-2EE9C41BDD30}" type="slidenum">
              <a:rPr lang="en-US" smtClean="0"/>
              <a:pPr>
                <a:defRPr/>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wipe dir="r"/>
  </p:transition>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ansommerville.com/software-engineering-boo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465138" y="1395412"/>
            <a:ext cx="7772400" cy="1470025"/>
          </a:xfrm>
        </p:spPr>
        <p:txBody>
          <a:bodyPr/>
          <a:lstStyle/>
          <a:p>
            <a:pPr eaLnBrk="1" hangingPunct="1"/>
            <a:r>
              <a:rPr lang="en-US" dirty="0"/>
              <a:t>Chapter 2 – Software Processes</a:t>
            </a:r>
          </a:p>
        </p:txBody>
      </p:sp>
      <p:sp>
        <p:nvSpPr>
          <p:cNvPr id="5" name="Footer Placeholder 4"/>
          <p:cNvSpPr>
            <a:spLocks noGrp="1"/>
          </p:cNvSpPr>
          <p:nvPr>
            <p:ph type="ftr" sz="quarter" idx="11"/>
          </p:nvPr>
        </p:nvSpPr>
        <p:spPr/>
        <p:txBody>
          <a:bodyPr/>
          <a:lstStyle/>
          <a:p>
            <a:pPr>
              <a:defRPr/>
            </a:pPr>
            <a:r>
              <a:rPr lang="en-US"/>
              <a:t>Chapter 2 Software Processes</a:t>
            </a:r>
          </a:p>
        </p:txBody>
      </p:sp>
      <p:sp>
        <p:nvSpPr>
          <p:cNvPr id="4" name="Slide Number Placeholder 3"/>
          <p:cNvSpPr>
            <a:spLocks noGrp="1"/>
          </p:cNvSpPr>
          <p:nvPr>
            <p:ph type="sldNum" sz="quarter" idx="12"/>
          </p:nvPr>
        </p:nvSpPr>
        <p:spPr/>
        <p:txBody>
          <a:bodyPr/>
          <a:lstStyle/>
          <a:p>
            <a:pPr>
              <a:defRPr/>
            </a:pPr>
            <a:fld id="{399B40A3-8C98-7643-999B-D2E4C4DFCA87}" type="slidenum">
              <a:rPr lang="en-US" smtClean="0"/>
              <a:pPr>
                <a:defRPr/>
              </a:pPr>
              <a:t>1</a:t>
            </a:fld>
            <a:endParaRPr lang="en-US"/>
          </a:p>
        </p:txBody>
      </p:sp>
      <p:sp>
        <p:nvSpPr>
          <p:cNvPr id="6" name="TextBox 4"/>
          <p:cNvSpPr txBox="1">
            <a:spLocks noChangeArrowheads="1"/>
          </p:cNvSpPr>
          <p:nvPr/>
        </p:nvSpPr>
        <p:spPr bwMode="auto">
          <a:xfrm>
            <a:off x="465138" y="703263"/>
            <a:ext cx="5442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4" charset="-128"/>
              </a:defRPr>
            </a:lvl1pPr>
            <a:lvl2pPr marL="742950" indent="-285750" eaLnBrk="0" hangingPunct="0">
              <a:defRPr>
                <a:solidFill>
                  <a:schemeClr val="tx1"/>
                </a:solidFill>
                <a:latin typeface="Arial" charset="0"/>
                <a:ea typeface="ＭＳ Ｐゴシック" pitchFamily="4" charset="-128"/>
              </a:defRPr>
            </a:lvl2pPr>
            <a:lvl3pPr marL="1143000" indent="-228600" eaLnBrk="0" hangingPunct="0">
              <a:defRPr>
                <a:solidFill>
                  <a:schemeClr val="tx1"/>
                </a:solidFill>
                <a:latin typeface="Arial" charset="0"/>
                <a:ea typeface="ＭＳ Ｐゴシック" pitchFamily="4" charset="-128"/>
              </a:defRPr>
            </a:lvl3pPr>
            <a:lvl4pPr marL="1600200" indent="-228600" eaLnBrk="0" hangingPunct="0">
              <a:defRPr>
                <a:solidFill>
                  <a:schemeClr val="tx1"/>
                </a:solidFill>
                <a:latin typeface="Arial" charset="0"/>
                <a:ea typeface="ＭＳ Ｐゴシック" pitchFamily="4" charset="-128"/>
              </a:defRPr>
            </a:lvl4pPr>
            <a:lvl5pPr marL="2057400" indent="-228600" eaLnBrk="0" hangingPunct="0">
              <a:defRPr>
                <a:solidFill>
                  <a:schemeClr val="tx1"/>
                </a:solidFill>
                <a:latin typeface="Arial" charset="0"/>
                <a:ea typeface="ＭＳ Ｐゴシック" pitchFamily="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4" charset="-128"/>
              </a:defRPr>
            </a:lvl9pPr>
          </a:lstStyle>
          <a:p>
            <a:pPr eaLnBrk="1" hangingPunct="1"/>
            <a:r>
              <a:rPr lang="en-US" altLang="en-US" dirty="0">
                <a:solidFill>
                  <a:srgbClr val="595959"/>
                </a:solidFill>
              </a:rPr>
              <a:t>CS </a:t>
            </a:r>
            <a:r>
              <a:rPr lang="en-US" altLang="en-US" dirty="0" smtClean="0">
                <a:solidFill>
                  <a:srgbClr val="595959"/>
                </a:solidFill>
              </a:rPr>
              <a:t>791  [Software Engineering] September 9, 2019</a:t>
            </a:r>
            <a:endParaRPr lang="en-US" altLang="en-US" dirty="0">
              <a:solidFill>
                <a:srgbClr val="595959"/>
              </a:solidFill>
            </a:endParaRPr>
          </a:p>
        </p:txBody>
      </p:sp>
      <p:sp>
        <p:nvSpPr>
          <p:cNvPr id="7" name="Subtitle 2"/>
          <p:cNvSpPr txBox="1">
            <a:spLocks/>
          </p:cNvSpPr>
          <p:nvPr/>
        </p:nvSpPr>
        <p:spPr bwMode="auto">
          <a:xfrm>
            <a:off x="1371600" y="2808422"/>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4" charset="-128"/>
              </a:defRPr>
            </a:lvl1pPr>
            <a:lvl2pPr marL="742950" indent="-285750" eaLnBrk="0" hangingPunct="0">
              <a:defRPr>
                <a:solidFill>
                  <a:schemeClr val="tx1"/>
                </a:solidFill>
                <a:latin typeface="Arial" charset="0"/>
                <a:ea typeface="ＭＳ Ｐゴシック" pitchFamily="4" charset="-128"/>
              </a:defRPr>
            </a:lvl2pPr>
            <a:lvl3pPr marL="1143000" indent="-228600" eaLnBrk="0" hangingPunct="0">
              <a:defRPr>
                <a:solidFill>
                  <a:schemeClr val="tx1"/>
                </a:solidFill>
                <a:latin typeface="Arial" charset="0"/>
                <a:ea typeface="ＭＳ Ｐゴシック" pitchFamily="4" charset="-128"/>
              </a:defRPr>
            </a:lvl3pPr>
            <a:lvl4pPr marL="1600200" indent="-228600" eaLnBrk="0" hangingPunct="0">
              <a:defRPr>
                <a:solidFill>
                  <a:schemeClr val="tx1"/>
                </a:solidFill>
                <a:latin typeface="Arial" charset="0"/>
                <a:ea typeface="ＭＳ Ｐゴシック" pitchFamily="4" charset="-128"/>
              </a:defRPr>
            </a:lvl4pPr>
            <a:lvl5pPr marL="2057400" indent="-228600" eaLnBrk="0" hangingPunct="0">
              <a:defRPr>
                <a:solidFill>
                  <a:schemeClr val="tx1"/>
                </a:solidFill>
                <a:latin typeface="Arial" charset="0"/>
                <a:ea typeface="ＭＳ Ｐゴシック" pitchFamily="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4" charset="-128"/>
              </a:defRPr>
            </a:lvl9pPr>
          </a:lstStyle>
          <a:p>
            <a:pPr algn="ctr" eaLnBrk="1" hangingPunct="1">
              <a:spcBef>
                <a:spcPct val="20000"/>
              </a:spcBef>
              <a:buFont typeface="Arial" charset="0"/>
              <a:buNone/>
            </a:pPr>
            <a:r>
              <a:rPr lang="en-US" altLang="en-US" sz="3200" dirty="0">
                <a:solidFill>
                  <a:srgbClr val="595959"/>
                </a:solidFill>
                <a:latin typeface="Calibri" charset="0"/>
              </a:rPr>
              <a:t>Ian </a:t>
            </a:r>
            <a:r>
              <a:rPr lang="en-US" altLang="en-US" sz="3200" dirty="0" err="1">
                <a:solidFill>
                  <a:srgbClr val="595959"/>
                </a:solidFill>
                <a:latin typeface="Calibri" charset="0"/>
              </a:rPr>
              <a:t>Sommerville</a:t>
            </a:r>
            <a:r>
              <a:rPr lang="en-US" altLang="en-US" sz="3200" dirty="0">
                <a:solidFill>
                  <a:srgbClr val="595959"/>
                </a:solidFill>
                <a:latin typeface="Calibri" charset="0"/>
              </a:rPr>
              <a:t>, </a:t>
            </a:r>
          </a:p>
          <a:p>
            <a:pPr algn="ctr" eaLnBrk="1" hangingPunct="1">
              <a:spcBef>
                <a:spcPct val="20000"/>
              </a:spcBef>
              <a:buFont typeface="Arial" charset="0"/>
              <a:buNone/>
            </a:pPr>
            <a:r>
              <a:rPr lang="en-US" altLang="en-US" sz="3200" i="1" dirty="0">
                <a:solidFill>
                  <a:srgbClr val="0070C0"/>
                </a:solidFill>
                <a:latin typeface="Calibri" charset="0"/>
              </a:rPr>
              <a:t>Software Engineering</a:t>
            </a:r>
            <a:r>
              <a:rPr lang="en-US" altLang="en-US" sz="3200" dirty="0">
                <a:solidFill>
                  <a:srgbClr val="595959"/>
                </a:solidFill>
                <a:latin typeface="Calibri" charset="0"/>
              </a:rPr>
              <a:t>, 10</a:t>
            </a:r>
            <a:r>
              <a:rPr lang="en-US" altLang="en-US" sz="3200" baseline="30000" dirty="0">
                <a:solidFill>
                  <a:srgbClr val="595959"/>
                </a:solidFill>
                <a:latin typeface="Calibri" charset="0"/>
              </a:rPr>
              <a:t>th</a:t>
            </a:r>
            <a:r>
              <a:rPr lang="en-US" altLang="en-US" sz="3200" dirty="0">
                <a:solidFill>
                  <a:srgbClr val="595959"/>
                </a:solidFill>
                <a:latin typeface="Calibri" charset="0"/>
              </a:rPr>
              <a:t> Edition</a:t>
            </a:r>
          </a:p>
          <a:p>
            <a:pPr algn="ctr" eaLnBrk="1" hangingPunct="1">
              <a:spcBef>
                <a:spcPct val="20000"/>
              </a:spcBef>
              <a:buFont typeface="Arial" charset="0"/>
              <a:buNone/>
            </a:pPr>
            <a:r>
              <a:rPr lang="en-US" altLang="en-US" sz="3200" dirty="0">
                <a:solidFill>
                  <a:srgbClr val="595959"/>
                </a:solidFill>
                <a:latin typeface="Calibri" charset="0"/>
              </a:rPr>
              <a:t>Pearson Education, Addison-Wesley</a:t>
            </a:r>
          </a:p>
        </p:txBody>
      </p:sp>
      <p:sp>
        <p:nvSpPr>
          <p:cNvPr id="3" name="Rectangle 2"/>
          <p:cNvSpPr/>
          <p:nvPr/>
        </p:nvSpPr>
        <p:spPr>
          <a:xfrm>
            <a:off x="596874" y="5350856"/>
            <a:ext cx="8144170" cy="646331"/>
          </a:xfrm>
          <a:prstGeom prst="rect">
            <a:avLst/>
          </a:prstGeom>
        </p:spPr>
        <p:txBody>
          <a:bodyPr wrap="square">
            <a:spAutoFit/>
          </a:bodyPr>
          <a:lstStyle/>
          <a:p>
            <a:pPr eaLnBrk="1" hangingPunct="1"/>
            <a:r>
              <a:rPr lang="en-US" altLang="en-US" dirty="0">
                <a:solidFill>
                  <a:srgbClr val="595959"/>
                </a:solidFill>
              </a:rPr>
              <a:t>Note: These are a slightly modified version of Chapter 2 slides available from the author’s site </a:t>
            </a:r>
            <a:r>
              <a:rPr lang="en-US" altLang="en-US" dirty="0">
                <a:hlinkClick r:id="rId3"/>
              </a:rPr>
              <a:t>http://iansommerville.com/software-engineering-book/</a:t>
            </a:r>
            <a:endParaRPr lang="en-US" altLang="en-US" dirty="0"/>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development problems</a:t>
            </a:r>
          </a:p>
        </p:txBody>
      </p:sp>
      <p:sp>
        <p:nvSpPr>
          <p:cNvPr id="3" name="Content Placeholder 2"/>
          <p:cNvSpPr>
            <a:spLocks noGrp="1"/>
          </p:cNvSpPr>
          <p:nvPr>
            <p:ph idx="1"/>
          </p:nvPr>
        </p:nvSpPr>
        <p:spPr/>
        <p:txBody>
          <a:bodyPr/>
          <a:lstStyle/>
          <a:p>
            <a:r>
              <a:rPr lang="en-GB" dirty="0"/>
              <a:t>The process is not visible </a:t>
            </a:r>
          </a:p>
          <a:p>
            <a:pPr lvl="1"/>
            <a:r>
              <a:rPr lang="en-GB" dirty="0"/>
              <a:t>Managers need regular deliverables to measure progress. If systems are developed quickly, it is not cost-effective to produce documents that reflect every version of the system </a:t>
            </a:r>
          </a:p>
          <a:p>
            <a:r>
              <a:rPr lang="en-GB" dirty="0"/>
              <a:t>System structure tends to degrade as new increments are added</a:t>
            </a:r>
          </a:p>
          <a:p>
            <a:pPr lvl="1"/>
            <a:r>
              <a:rPr lang="en-GB" dirty="0"/>
              <a:t>Unless time and money is spent on refactoring to improve the software, regular change tends to corrupt its structure. Incorporating further software changes becomes increasingly difficult and costly </a:t>
            </a:r>
          </a:p>
        </p:txBody>
      </p:sp>
      <p:sp>
        <p:nvSpPr>
          <p:cNvPr id="5" name="Footer Placeholder 4"/>
          <p:cNvSpPr>
            <a:spLocks noGrp="1"/>
          </p:cNvSpPr>
          <p:nvPr>
            <p:ph type="ftr" sz="quarter" idx="11"/>
          </p:nvPr>
        </p:nvSpPr>
        <p:spPr/>
        <p:txBody>
          <a:bodyPr/>
          <a:lstStyle/>
          <a:p>
            <a:pPr>
              <a:defRPr/>
            </a:pPr>
            <a:r>
              <a:rPr lang="en-US"/>
              <a:t>Chapter 2 Software Processes</a:t>
            </a:r>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10</a:t>
            </a:fld>
            <a:endParaRPr lang="en-US"/>
          </a:p>
        </p:txBody>
      </p:sp>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GB" dirty="0"/>
              <a:t>Integration and configuration</a:t>
            </a:r>
          </a:p>
        </p:txBody>
      </p:sp>
      <p:sp>
        <p:nvSpPr>
          <p:cNvPr id="99331" name="Rectangle 3"/>
          <p:cNvSpPr>
            <a:spLocks noGrp="1" noChangeArrowheads="1"/>
          </p:cNvSpPr>
          <p:nvPr>
            <p:ph idx="1"/>
          </p:nvPr>
        </p:nvSpPr>
        <p:spPr/>
        <p:txBody>
          <a:bodyPr/>
          <a:lstStyle/>
          <a:p>
            <a:r>
              <a:rPr lang="en-GB" dirty="0"/>
              <a:t>Based on software reuse where systems are integrated from existing components or application systems (</a:t>
            </a:r>
            <a:r>
              <a:rPr lang="en-GB" dirty="0">
                <a:solidFill>
                  <a:srgbClr val="0000FF"/>
                </a:solidFill>
              </a:rPr>
              <a:t>COTS</a:t>
            </a:r>
            <a:r>
              <a:rPr lang="en-GB" dirty="0"/>
              <a:t> - commercial-off-the-shelf).</a:t>
            </a:r>
          </a:p>
          <a:p>
            <a:r>
              <a:rPr lang="en-GB" dirty="0"/>
              <a:t>Reused elements may be configured to adapt their behaviour and functionality to a user’s requirements</a:t>
            </a:r>
          </a:p>
          <a:p>
            <a:r>
              <a:rPr lang="en-GB" dirty="0"/>
              <a:t>Reuse is now the standard approach for building many types of business system</a:t>
            </a:r>
          </a:p>
          <a:p>
            <a:pPr lvl="1"/>
            <a:r>
              <a:rPr lang="en-GB" dirty="0"/>
              <a:t>Reuse covered in more depth in Chapter 15</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11</a:t>
            </a:fld>
            <a:endParaRPr lang="en-US"/>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reusable software</a:t>
            </a:r>
          </a:p>
        </p:txBody>
      </p:sp>
      <p:sp>
        <p:nvSpPr>
          <p:cNvPr id="3" name="Content Placeholder 2"/>
          <p:cNvSpPr>
            <a:spLocks noGrp="1"/>
          </p:cNvSpPr>
          <p:nvPr>
            <p:ph idx="1"/>
          </p:nvPr>
        </p:nvSpPr>
        <p:spPr/>
        <p:txBody>
          <a:bodyPr/>
          <a:lstStyle/>
          <a:p>
            <a:r>
              <a:rPr lang="en-GB" dirty="0"/>
              <a:t>Stand-alone application systems (sometimes called COTS) that are configured for use in a particular environment.</a:t>
            </a:r>
          </a:p>
          <a:p>
            <a:r>
              <a:rPr lang="en-GB" dirty="0"/>
              <a:t>Collections of objects that are developed as a package to be integrated with a component framework such as .NET or J2EE.</a:t>
            </a:r>
          </a:p>
          <a:p>
            <a:r>
              <a:rPr lang="en-GB" dirty="0"/>
              <a:t>Web services that are developed according to service standards and which are available for remote invocation. </a:t>
            </a:r>
          </a:p>
          <a:p>
            <a:endParaRPr lang="en-GB" dirty="0"/>
          </a:p>
          <a:p>
            <a:endParaRPr lang="en-US" dirty="0"/>
          </a:p>
        </p:txBody>
      </p:sp>
      <p:sp>
        <p:nvSpPr>
          <p:cNvPr id="5" name="Footer Placeholder 4"/>
          <p:cNvSpPr>
            <a:spLocks noGrp="1"/>
          </p:cNvSpPr>
          <p:nvPr>
            <p:ph type="ftr" sz="quarter" idx="11"/>
          </p:nvPr>
        </p:nvSpPr>
        <p:spPr/>
        <p:txBody>
          <a:bodyPr/>
          <a:lstStyle/>
          <a:p>
            <a:pPr>
              <a:defRPr/>
            </a:pPr>
            <a:r>
              <a:rPr lang="en-US"/>
              <a:t>Chapter 2 Software Processes</a:t>
            </a:r>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12</a:t>
            </a:fld>
            <a:endParaRPr lang="en-US"/>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a:t>Reuse-oriented software engineering</a:t>
            </a:r>
          </a:p>
        </p:txBody>
      </p:sp>
      <p:sp>
        <p:nvSpPr>
          <p:cNvPr id="8" name="Footer Placeholder 7"/>
          <p:cNvSpPr>
            <a:spLocks noGrp="1"/>
          </p:cNvSpPr>
          <p:nvPr>
            <p:ph type="ftr" sz="quarter" idx="11"/>
          </p:nvPr>
        </p:nvSpPr>
        <p:spPr/>
        <p:txBody>
          <a:bodyPr/>
          <a:lstStyle/>
          <a:p>
            <a:pPr>
              <a:defRPr/>
            </a:pPr>
            <a:r>
              <a:rPr lang="en-US"/>
              <a:t>Chapter 2 Software Processes</a:t>
            </a:r>
          </a:p>
        </p:txBody>
      </p:sp>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13</a:t>
            </a:fld>
            <a:endParaRPr lang="en-US"/>
          </a:p>
        </p:txBody>
      </p:sp>
      <p:pic>
        <p:nvPicPr>
          <p:cNvPr id="2" name="Picture 1" descr="2.3 Reuse oriented SE.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550" y="2326734"/>
            <a:ext cx="8793575" cy="3654680"/>
          </a:xfrm>
          <a:prstGeom prst="rect">
            <a:avLst/>
          </a:prstGeom>
        </p:spPr>
      </p:pic>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process stages</a:t>
            </a:r>
          </a:p>
        </p:txBody>
      </p:sp>
      <p:sp>
        <p:nvSpPr>
          <p:cNvPr id="3" name="Content Placeholder 2"/>
          <p:cNvSpPr>
            <a:spLocks noGrp="1"/>
          </p:cNvSpPr>
          <p:nvPr>
            <p:ph idx="1"/>
          </p:nvPr>
        </p:nvSpPr>
        <p:spPr/>
        <p:txBody>
          <a:bodyPr/>
          <a:lstStyle/>
          <a:p>
            <a:r>
              <a:rPr lang="en-US" dirty="0"/>
              <a:t>Requirements specification</a:t>
            </a:r>
          </a:p>
          <a:p>
            <a:r>
              <a:rPr lang="en-US" dirty="0"/>
              <a:t>Software discovery and evaluation</a:t>
            </a:r>
          </a:p>
          <a:p>
            <a:r>
              <a:rPr lang="en-US" dirty="0"/>
              <a:t>Requirements refinement</a:t>
            </a:r>
          </a:p>
          <a:p>
            <a:r>
              <a:rPr lang="en-US" dirty="0"/>
              <a:t>Application system configuration</a:t>
            </a:r>
          </a:p>
          <a:p>
            <a:r>
              <a:rPr lang="en-US" dirty="0"/>
              <a:t>Component adaptation and integration</a:t>
            </a:r>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14</a:t>
            </a:fld>
            <a:endParaRPr lang="en-US"/>
          </a:p>
        </p:txBody>
      </p:sp>
    </p:spTree>
    <p:extLst>
      <p:ext uri="{BB962C8B-B14F-4D97-AF65-F5344CB8AC3E}">
        <p14:creationId xmlns:p14="http://schemas.microsoft.com/office/powerpoint/2010/main" val="1107264114"/>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and disadvantages</a:t>
            </a:r>
          </a:p>
        </p:txBody>
      </p:sp>
      <p:sp>
        <p:nvSpPr>
          <p:cNvPr id="3" name="Content Placeholder 2"/>
          <p:cNvSpPr>
            <a:spLocks noGrp="1"/>
          </p:cNvSpPr>
          <p:nvPr>
            <p:ph idx="1"/>
          </p:nvPr>
        </p:nvSpPr>
        <p:spPr/>
        <p:txBody>
          <a:bodyPr/>
          <a:lstStyle/>
          <a:p>
            <a:r>
              <a:rPr lang="en-US" dirty="0"/>
              <a:t>Reduced costs and risks as less software is developed from scratch</a:t>
            </a:r>
          </a:p>
          <a:p>
            <a:r>
              <a:rPr lang="en-US" dirty="0"/>
              <a:t>Faster delivery and deployment of system</a:t>
            </a:r>
          </a:p>
          <a:p>
            <a:r>
              <a:rPr lang="en-US" dirty="0"/>
              <a:t>But requirements compromises are inevitable so system may not meet real needs of users</a:t>
            </a:r>
          </a:p>
          <a:p>
            <a:r>
              <a:rPr lang="en-US" dirty="0"/>
              <a:t>Loss of control over evolution of reused system elements</a:t>
            </a:r>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15</a:t>
            </a:fld>
            <a:endParaRPr lang="en-US"/>
          </a:p>
        </p:txBody>
      </p:sp>
    </p:spTree>
    <p:extLst>
      <p:ext uri="{BB962C8B-B14F-4D97-AF65-F5344CB8AC3E}">
        <p14:creationId xmlns:p14="http://schemas.microsoft.com/office/powerpoint/2010/main" val="1197914283"/>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a:t>The </a:t>
            </a:r>
            <a:r>
              <a:rPr lang="en-GB" dirty="0">
                <a:solidFill>
                  <a:srgbClr val="0000FF"/>
                </a:solidFill>
              </a:rPr>
              <a:t>requirements engineering</a:t>
            </a:r>
            <a:r>
              <a:rPr lang="en-GB" dirty="0"/>
              <a:t> process</a:t>
            </a:r>
            <a:br>
              <a:rPr lang="en-GB" dirty="0"/>
            </a:br>
            <a:endParaRPr lang="en-US" dirty="0"/>
          </a:p>
        </p:txBody>
      </p:sp>
      <p:sp>
        <p:nvSpPr>
          <p:cNvPr id="8" name="Footer Placeholder 7"/>
          <p:cNvSpPr>
            <a:spLocks noGrp="1"/>
          </p:cNvSpPr>
          <p:nvPr>
            <p:ph type="ftr" sz="quarter" idx="11"/>
          </p:nvPr>
        </p:nvSpPr>
        <p:spPr/>
        <p:txBody>
          <a:bodyPr/>
          <a:lstStyle/>
          <a:p>
            <a:pPr>
              <a:defRPr/>
            </a:pPr>
            <a:r>
              <a:rPr lang="en-US"/>
              <a:t>Chapter 2 Software Processes</a:t>
            </a:r>
          </a:p>
        </p:txBody>
      </p:sp>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16</a:t>
            </a:fld>
            <a:endParaRPr lang="en-US"/>
          </a:p>
        </p:txBody>
      </p:sp>
      <p:pic>
        <p:nvPicPr>
          <p:cNvPr id="2" name="Picture 1" descr="2.4 RE-proces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5762" y="1720552"/>
            <a:ext cx="6339334" cy="4392817"/>
          </a:xfrm>
          <a:prstGeom prst="rect">
            <a:avLst/>
          </a:prstGeom>
        </p:spPr>
      </p:pic>
    </p:spTree>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GB" dirty="0">
                <a:solidFill>
                  <a:srgbClr val="0000FF"/>
                </a:solidFill>
              </a:rPr>
              <a:t>Software specification</a:t>
            </a:r>
          </a:p>
        </p:txBody>
      </p:sp>
      <p:sp>
        <p:nvSpPr>
          <p:cNvPr id="84995" name="Rectangle 3"/>
          <p:cNvSpPr>
            <a:spLocks noGrp="1" noChangeArrowheads="1"/>
          </p:cNvSpPr>
          <p:nvPr>
            <p:ph idx="1"/>
          </p:nvPr>
        </p:nvSpPr>
        <p:spPr>
          <a:xfrm>
            <a:off x="416664" y="1600200"/>
            <a:ext cx="8460480" cy="4525963"/>
          </a:xfrm>
        </p:spPr>
        <p:txBody>
          <a:bodyPr/>
          <a:lstStyle/>
          <a:p>
            <a:r>
              <a:rPr lang="en-GB" dirty="0"/>
              <a:t>The process of establishing </a:t>
            </a:r>
            <a:r>
              <a:rPr lang="en-GB" dirty="0">
                <a:solidFill>
                  <a:srgbClr val="C00000"/>
                </a:solidFill>
              </a:rPr>
              <a:t>what </a:t>
            </a:r>
            <a:r>
              <a:rPr lang="en-GB" i="1" dirty="0">
                <a:solidFill>
                  <a:srgbClr val="0000FF"/>
                </a:solidFill>
              </a:rPr>
              <a:t>services</a:t>
            </a:r>
            <a:r>
              <a:rPr lang="en-GB" dirty="0"/>
              <a:t> are required and the </a:t>
            </a:r>
            <a:r>
              <a:rPr lang="en-GB" i="1" dirty="0">
                <a:solidFill>
                  <a:srgbClr val="0000FF"/>
                </a:solidFill>
              </a:rPr>
              <a:t>constraints</a:t>
            </a:r>
            <a:r>
              <a:rPr lang="en-GB" dirty="0"/>
              <a:t> on the system’s operation and development</a:t>
            </a:r>
          </a:p>
          <a:p>
            <a:r>
              <a:rPr lang="en-GB" dirty="0"/>
              <a:t>Requirements engineering process</a:t>
            </a:r>
          </a:p>
          <a:p>
            <a:pPr lvl="1"/>
            <a:r>
              <a:rPr lang="en-GB" dirty="0"/>
              <a:t>Requirements elicitation and analysis</a:t>
            </a:r>
          </a:p>
          <a:p>
            <a:pPr lvl="2"/>
            <a:r>
              <a:rPr lang="en-GB" dirty="0"/>
              <a:t>What do the system stakeholders require or expect from the system?</a:t>
            </a:r>
          </a:p>
          <a:p>
            <a:pPr lvl="1"/>
            <a:r>
              <a:rPr lang="en-GB" dirty="0"/>
              <a:t>Requirements specification	</a:t>
            </a:r>
          </a:p>
          <a:p>
            <a:pPr lvl="2"/>
            <a:r>
              <a:rPr lang="en-GB" dirty="0"/>
              <a:t>Defining the requirements in detail</a:t>
            </a:r>
          </a:p>
          <a:p>
            <a:pPr lvl="1"/>
            <a:r>
              <a:rPr lang="en-GB" dirty="0"/>
              <a:t>Requirements validation</a:t>
            </a:r>
          </a:p>
          <a:p>
            <a:pPr lvl="2"/>
            <a:r>
              <a:rPr lang="en-GB" dirty="0"/>
              <a:t>Checking the validity of the requirements</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17</a:t>
            </a:fld>
            <a:endParaRPr lang="en-US"/>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GB" dirty="0"/>
              <a:t>Software </a:t>
            </a:r>
            <a:r>
              <a:rPr lang="en-GB" dirty="0">
                <a:solidFill>
                  <a:srgbClr val="0000FF"/>
                </a:solidFill>
              </a:rPr>
              <a:t>design </a:t>
            </a:r>
            <a:r>
              <a:rPr lang="en-GB" dirty="0">
                <a:solidFill>
                  <a:schemeClr val="tx1"/>
                </a:solidFill>
              </a:rPr>
              <a:t>and</a:t>
            </a:r>
            <a:r>
              <a:rPr lang="en-GB" dirty="0">
                <a:solidFill>
                  <a:srgbClr val="0000FF"/>
                </a:solidFill>
              </a:rPr>
              <a:t> implementation</a:t>
            </a:r>
          </a:p>
        </p:txBody>
      </p:sp>
      <p:sp>
        <p:nvSpPr>
          <p:cNvPr id="86019" name="Rectangle 3"/>
          <p:cNvSpPr>
            <a:spLocks noGrp="1" noChangeArrowheads="1"/>
          </p:cNvSpPr>
          <p:nvPr>
            <p:ph idx="1"/>
          </p:nvPr>
        </p:nvSpPr>
        <p:spPr/>
        <p:txBody>
          <a:bodyPr/>
          <a:lstStyle/>
          <a:p>
            <a:r>
              <a:rPr lang="en-GB" dirty="0"/>
              <a:t>The process of converting the system specification into an executable system</a:t>
            </a:r>
          </a:p>
          <a:p>
            <a:r>
              <a:rPr lang="en-GB" dirty="0">
                <a:solidFill>
                  <a:srgbClr val="0000FF"/>
                </a:solidFill>
              </a:rPr>
              <a:t>Software design</a:t>
            </a:r>
          </a:p>
          <a:p>
            <a:pPr lvl="1"/>
            <a:r>
              <a:rPr lang="en-GB" dirty="0"/>
              <a:t>Design a software structure that realizes the specification</a:t>
            </a:r>
          </a:p>
          <a:p>
            <a:r>
              <a:rPr lang="en-GB" dirty="0">
                <a:solidFill>
                  <a:srgbClr val="0000FF"/>
                </a:solidFill>
              </a:rPr>
              <a:t>Implementation</a:t>
            </a:r>
          </a:p>
          <a:p>
            <a:pPr lvl="1"/>
            <a:r>
              <a:rPr lang="en-GB" dirty="0"/>
              <a:t>Translate this structure into an executable program</a:t>
            </a:r>
          </a:p>
          <a:p>
            <a:r>
              <a:rPr lang="en-GB" dirty="0"/>
              <a:t>The activities of design and implementation are closely related and may be inter-leaved</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18</a:t>
            </a:fld>
            <a:endParaRPr lang="en-US"/>
          </a:p>
        </p:txBody>
      </p:sp>
    </p:spTree>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a:t>A general model of the design process </a:t>
            </a:r>
            <a:br>
              <a:rPr lang="en-GB" dirty="0"/>
            </a:br>
            <a:endParaRPr lang="en-US" dirty="0"/>
          </a:p>
        </p:txBody>
      </p:sp>
      <p:sp>
        <p:nvSpPr>
          <p:cNvPr id="8" name="Footer Placeholder 7"/>
          <p:cNvSpPr>
            <a:spLocks noGrp="1"/>
          </p:cNvSpPr>
          <p:nvPr>
            <p:ph type="ftr" sz="quarter" idx="11"/>
          </p:nvPr>
        </p:nvSpPr>
        <p:spPr/>
        <p:txBody>
          <a:bodyPr/>
          <a:lstStyle/>
          <a:p>
            <a:pPr>
              <a:defRPr/>
            </a:pPr>
            <a:r>
              <a:rPr lang="en-US"/>
              <a:t>Chapter 2 Software Processes</a:t>
            </a:r>
          </a:p>
        </p:txBody>
      </p:sp>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19</a:t>
            </a:fld>
            <a:endParaRPr lang="en-US"/>
          </a:p>
        </p:txBody>
      </p:sp>
      <p:pic>
        <p:nvPicPr>
          <p:cNvPr id="4" name="Picture 3" descr="2.5 Design-process.eps"/>
          <p:cNvPicPr>
            <a:picLocks noChangeAspect="1"/>
          </p:cNvPicPr>
          <p:nvPr/>
        </p:nvPicPr>
        <p:blipFill>
          <a:blip r:embed="rId3"/>
          <a:stretch>
            <a:fillRect/>
          </a:stretch>
        </p:blipFill>
        <p:spPr>
          <a:xfrm>
            <a:off x="1314243" y="1638390"/>
            <a:ext cx="6211739" cy="4638099"/>
          </a:xfrm>
          <a:prstGeom prst="rect">
            <a:avLst/>
          </a:prstGeom>
        </p:spPr>
      </p:pic>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Topics covered</a:t>
            </a:r>
            <a:endParaRPr lang="en-US" dirty="0"/>
          </a:p>
        </p:txBody>
      </p:sp>
      <p:sp>
        <p:nvSpPr>
          <p:cNvPr id="3" name="Content Placeholder 2"/>
          <p:cNvSpPr>
            <a:spLocks noGrp="1"/>
          </p:cNvSpPr>
          <p:nvPr>
            <p:ph idx="1"/>
          </p:nvPr>
        </p:nvSpPr>
        <p:spPr/>
        <p:txBody>
          <a:bodyPr/>
          <a:lstStyle/>
          <a:p>
            <a:r>
              <a:rPr lang="en-GB" dirty="0">
                <a:solidFill>
                  <a:srgbClr val="0000FF"/>
                </a:solidFill>
              </a:rPr>
              <a:t>Software process models</a:t>
            </a:r>
          </a:p>
          <a:p>
            <a:r>
              <a:rPr lang="en-GB" dirty="0">
                <a:solidFill>
                  <a:srgbClr val="0000FF"/>
                </a:solidFill>
              </a:rPr>
              <a:t>Process activities</a:t>
            </a:r>
          </a:p>
          <a:p>
            <a:r>
              <a:rPr lang="en-GB" dirty="0">
                <a:solidFill>
                  <a:srgbClr val="0000FF"/>
                </a:solidFill>
              </a:rPr>
              <a:t>Coping with change</a:t>
            </a:r>
          </a:p>
          <a:p>
            <a:r>
              <a:rPr lang="en-GB" dirty="0">
                <a:solidFill>
                  <a:srgbClr val="0000FF"/>
                </a:solidFill>
              </a:rPr>
              <a:t>Process improvement</a:t>
            </a:r>
            <a:endParaRPr lang="en-US" dirty="0">
              <a:solidFill>
                <a:srgbClr val="0000FF"/>
              </a:solidFill>
            </a:endParaRP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a:t>
            </a:fld>
            <a:endParaRPr lang="en-US"/>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activities</a:t>
            </a:r>
          </a:p>
        </p:txBody>
      </p:sp>
      <p:sp>
        <p:nvSpPr>
          <p:cNvPr id="3" name="Content Placeholder 2"/>
          <p:cNvSpPr>
            <a:spLocks noGrp="1"/>
          </p:cNvSpPr>
          <p:nvPr>
            <p:ph idx="1"/>
          </p:nvPr>
        </p:nvSpPr>
        <p:spPr/>
        <p:txBody>
          <a:bodyPr/>
          <a:lstStyle/>
          <a:p>
            <a:r>
              <a:rPr lang="en-GB" sz="2200" i="1" dirty="0">
                <a:solidFill>
                  <a:srgbClr val="0000FF"/>
                </a:solidFill>
              </a:rPr>
              <a:t>Architectural design</a:t>
            </a:r>
            <a:r>
              <a:rPr lang="en-GB" sz="2200" i="1" dirty="0"/>
              <a:t>,</a:t>
            </a:r>
            <a:r>
              <a:rPr lang="en-GB" sz="2200" dirty="0"/>
              <a:t> where you identify the overall structure of the system, the principal components (subsystems or modules), their relationships and how they are distributed</a:t>
            </a:r>
          </a:p>
          <a:p>
            <a:r>
              <a:rPr lang="en-GB" sz="2200" i="1" dirty="0">
                <a:solidFill>
                  <a:srgbClr val="0000FF"/>
                </a:solidFill>
              </a:rPr>
              <a:t>Database design</a:t>
            </a:r>
            <a:r>
              <a:rPr lang="en-GB" sz="2200" i="1" dirty="0"/>
              <a:t>, </a:t>
            </a:r>
            <a:r>
              <a:rPr lang="en-GB" sz="2200" dirty="0"/>
              <a:t>where you design the system data structures and how these are to be represented in a database</a:t>
            </a:r>
          </a:p>
          <a:p>
            <a:r>
              <a:rPr lang="en-GB" sz="2200" i="1" dirty="0">
                <a:solidFill>
                  <a:srgbClr val="0000FF"/>
                </a:solidFill>
              </a:rPr>
              <a:t>Interface design</a:t>
            </a:r>
            <a:r>
              <a:rPr lang="en-GB" sz="2200" i="1" dirty="0"/>
              <a:t>,</a:t>
            </a:r>
            <a:r>
              <a:rPr lang="en-GB" sz="2200" dirty="0"/>
              <a:t> where you define the interfaces between system components</a:t>
            </a:r>
          </a:p>
          <a:p>
            <a:r>
              <a:rPr lang="en-GB" sz="2200" i="1" dirty="0">
                <a:solidFill>
                  <a:srgbClr val="0000FF"/>
                </a:solidFill>
              </a:rPr>
              <a:t>Component selection and design</a:t>
            </a:r>
            <a:r>
              <a:rPr lang="en-GB" sz="2200" i="1" dirty="0"/>
              <a:t>, </a:t>
            </a:r>
            <a:r>
              <a:rPr lang="en-GB" sz="2200" dirty="0"/>
              <a:t>where you search for reusable components. If unavailable, you design how it will operate. </a:t>
            </a:r>
          </a:p>
          <a:p>
            <a:endParaRPr lang="en-US" dirty="0"/>
          </a:p>
        </p:txBody>
      </p:sp>
      <p:sp>
        <p:nvSpPr>
          <p:cNvPr id="5" name="Footer Placeholder 4"/>
          <p:cNvSpPr>
            <a:spLocks noGrp="1"/>
          </p:cNvSpPr>
          <p:nvPr>
            <p:ph type="ftr" sz="quarter" idx="11"/>
          </p:nvPr>
        </p:nvSpPr>
        <p:spPr/>
        <p:txBody>
          <a:bodyPr/>
          <a:lstStyle/>
          <a:p>
            <a:pPr>
              <a:defRPr/>
            </a:pPr>
            <a:r>
              <a:rPr lang="en-US"/>
              <a:t>Chapter 2 Software Processes</a:t>
            </a:r>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20</a:t>
            </a:fld>
            <a:endParaRPr lang="en-US"/>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a:t>
            </a:r>
            <a:r>
              <a:rPr lang="en-US" dirty="0">
                <a:solidFill>
                  <a:schemeClr val="tx1"/>
                </a:solidFill>
              </a:rPr>
              <a:t>implementation</a:t>
            </a:r>
          </a:p>
        </p:txBody>
      </p:sp>
      <p:sp>
        <p:nvSpPr>
          <p:cNvPr id="3" name="Content Placeholder 2"/>
          <p:cNvSpPr>
            <a:spLocks noGrp="1"/>
          </p:cNvSpPr>
          <p:nvPr>
            <p:ph idx="1"/>
          </p:nvPr>
        </p:nvSpPr>
        <p:spPr/>
        <p:txBody>
          <a:bodyPr/>
          <a:lstStyle/>
          <a:p>
            <a:r>
              <a:rPr lang="en-US" dirty="0"/>
              <a:t>The software is implemented either by </a:t>
            </a:r>
            <a:r>
              <a:rPr lang="en-US" dirty="0">
                <a:solidFill>
                  <a:srgbClr val="0000FF"/>
                </a:solidFill>
              </a:rPr>
              <a:t>developing</a:t>
            </a:r>
            <a:r>
              <a:rPr lang="en-US" dirty="0"/>
              <a:t> a program or programs or by </a:t>
            </a:r>
            <a:r>
              <a:rPr lang="en-US" dirty="0">
                <a:solidFill>
                  <a:srgbClr val="0000FF"/>
                </a:solidFill>
              </a:rPr>
              <a:t>configuring</a:t>
            </a:r>
            <a:r>
              <a:rPr lang="en-US" dirty="0"/>
              <a:t> an application system</a:t>
            </a:r>
          </a:p>
          <a:p>
            <a:r>
              <a:rPr lang="en-US" dirty="0">
                <a:solidFill>
                  <a:srgbClr val="0000FF"/>
                </a:solidFill>
              </a:rPr>
              <a:t>Design and implementation</a:t>
            </a:r>
            <a:r>
              <a:rPr lang="en-US" dirty="0"/>
              <a:t> are interleaved activities for most types of software system</a:t>
            </a:r>
          </a:p>
          <a:p>
            <a:r>
              <a:rPr lang="en-US" dirty="0">
                <a:solidFill>
                  <a:srgbClr val="0000FF"/>
                </a:solidFill>
              </a:rPr>
              <a:t>Programming</a:t>
            </a:r>
            <a:r>
              <a:rPr lang="en-US" dirty="0"/>
              <a:t> is an individual activity with no standard process</a:t>
            </a:r>
          </a:p>
          <a:p>
            <a:r>
              <a:rPr lang="en-US" dirty="0">
                <a:solidFill>
                  <a:srgbClr val="0000FF"/>
                </a:solidFill>
              </a:rPr>
              <a:t>Debugging</a:t>
            </a:r>
            <a:r>
              <a:rPr lang="en-US" dirty="0"/>
              <a:t> is the activity of finding program faults and correcting these faults</a:t>
            </a:r>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21</a:t>
            </a:fld>
            <a:endParaRPr lang="en-US"/>
          </a:p>
        </p:txBody>
      </p:sp>
    </p:spTree>
    <p:extLst>
      <p:ext uri="{BB962C8B-B14F-4D97-AF65-F5344CB8AC3E}">
        <p14:creationId xmlns:p14="http://schemas.microsoft.com/office/powerpoint/2010/main" val="4135383746"/>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GB" dirty="0"/>
              <a:t>Software </a:t>
            </a:r>
            <a:r>
              <a:rPr lang="en-GB" dirty="0">
                <a:solidFill>
                  <a:srgbClr val="0000FF"/>
                </a:solidFill>
              </a:rPr>
              <a:t>validation</a:t>
            </a:r>
          </a:p>
        </p:txBody>
      </p:sp>
      <p:sp>
        <p:nvSpPr>
          <p:cNvPr id="88067" name="Rectangle 3"/>
          <p:cNvSpPr>
            <a:spLocks noGrp="1" noChangeArrowheads="1"/>
          </p:cNvSpPr>
          <p:nvPr>
            <p:ph idx="1"/>
          </p:nvPr>
        </p:nvSpPr>
        <p:spPr/>
        <p:txBody>
          <a:bodyPr/>
          <a:lstStyle/>
          <a:p>
            <a:r>
              <a:rPr lang="en-GB" dirty="0">
                <a:solidFill>
                  <a:srgbClr val="0000FF"/>
                </a:solidFill>
              </a:rPr>
              <a:t>Verification and validation </a:t>
            </a:r>
            <a:r>
              <a:rPr lang="en-GB" dirty="0"/>
              <a:t>(</a:t>
            </a:r>
            <a:r>
              <a:rPr lang="en-GB" dirty="0">
                <a:solidFill>
                  <a:srgbClr val="0000FF"/>
                </a:solidFill>
              </a:rPr>
              <a:t>V &amp; V</a:t>
            </a:r>
            <a:r>
              <a:rPr lang="en-GB" dirty="0"/>
              <a:t>) is intended to show that a system conforms to its specification and meets the requirements of the system customer</a:t>
            </a:r>
          </a:p>
          <a:p>
            <a:r>
              <a:rPr lang="en-GB" dirty="0"/>
              <a:t>Involves checking and review processes and system testing</a:t>
            </a:r>
          </a:p>
          <a:p>
            <a:r>
              <a:rPr lang="en-GB" dirty="0"/>
              <a:t>System testing involves executing the system with test cases that are derived from the specification of the real data to be processed by the system</a:t>
            </a:r>
          </a:p>
          <a:p>
            <a:r>
              <a:rPr lang="en-GB" dirty="0"/>
              <a:t>Testing is the most commonly used V &amp; V activity</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22</a:t>
            </a:fld>
            <a:endParaRPr lang="en-US"/>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dirty="0"/>
              <a:t>Stages of testing</a:t>
            </a:r>
            <a:br>
              <a:rPr lang="en-GB" dirty="0"/>
            </a:br>
            <a:endParaRPr lang="en-US" dirty="0"/>
          </a:p>
        </p:txBody>
      </p:sp>
      <p:sp>
        <p:nvSpPr>
          <p:cNvPr id="8" name="Footer Placeholder 7"/>
          <p:cNvSpPr>
            <a:spLocks noGrp="1"/>
          </p:cNvSpPr>
          <p:nvPr>
            <p:ph type="ftr" sz="quarter" idx="11"/>
          </p:nvPr>
        </p:nvSpPr>
        <p:spPr/>
        <p:txBody>
          <a:bodyPr/>
          <a:lstStyle/>
          <a:p>
            <a:pPr>
              <a:defRPr/>
            </a:pPr>
            <a:r>
              <a:rPr lang="en-US"/>
              <a:t>Chapter 2 Software Processes</a:t>
            </a:r>
          </a:p>
        </p:txBody>
      </p:sp>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23</a:t>
            </a:fld>
            <a:endParaRPr lang="en-US"/>
          </a:p>
        </p:txBody>
      </p:sp>
      <p:pic>
        <p:nvPicPr>
          <p:cNvPr id="4" name="Picture 3" descr="2.6 Testing-process.eps"/>
          <p:cNvPicPr>
            <a:picLocks noChangeAspect="1"/>
          </p:cNvPicPr>
          <p:nvPr/>
        </p:nvPicPr>
        <p:blipFill>
          <a:blip r:embed="rId3"/>
          <a:stretch>
            <a:fillRect/>
          </a:stretch>
        </p:blipFill>
        <p:spPr>
          <a:xfrm>
            <a:off x="1486409" y="2829344"/>
            <a:ext cx="6277535" cy="1707049"/>
          </a:xfrm>
          <a:prstGeom prst="rect">
            <a:avLst/>
          </a:prstGeom>
        </p:spPr>
      </p:pic>
    </p:spTree>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GB"/>
              <a:t>Testing stages</a:t>
            </a:r>
          </a:p>
        </p:txBody>
      </p:sp>
      <p:sp>
        <p:nvSpPr>
          <p:cNvPr id="115715" name="Rectangle 3"/>
          <p:cNvSpPr>
            <a:spLocks noGrp="1" noChangeArrowheads="1"/>
          </p:cNvSpPr>
          <p:nvPr>
            <p:ph idx="1"/>
          </p:nvPr>
        </p:nvSpPr>
        <p:spPr/>
        <p:txBody>
          <a:bodyPr/>
          <a:lstStyle/>
          <a:p>
            <a:r>
              <a:rPr lang="en-GB" dirty="0">
                <a:solidFill>
                  <a:srgbClr val="0000FF"/>
                </a:solidFill>
              </a:rPr>
              <a:t>Component testing</a:t>
            </a:r>
          </a:p>
          <a:p>
            <a:pPr lvl="1"/>
            <a:r>
              <a:rPr lang="en-GB" dirty="0"/>
              <a:t>Individual components are tested independently </a:t>
            </a:r>
          </a:p>
          <a:p>
            <a:pPr lvl="1"/>
            <a:r>
              <a:rPr lang="en-GB" dirty="0"/>
              <a:t>Components may be functions or objects or coherent groupings of these entities</a:t>
            </a:r>
          </a:p>
          <a:p>
            <a:r>
              <a:rPr lang="en-GB" dirty="0">
                <a:solidFill>
                  <a:srgbClr val="0000FF"/>
                </a:solidFill>
              </a:rPr>
              <a:t>System testing</a:t>
            </a:r>
          </a:p>
          <a:p>
            <a:pPr lvl="1"/>
            <a:r>
              <a:rPr lang="en-GB" dirty="0"/>
              <a:t>Testing of the system as a whole. Testing of emergent properties is particularly important.</a:t>
            </a:r>
          </a:p>
          <a:p>
            <a:r>
              <a:rPr lang="en-GB" dirty="0">
                <a:solidFill>
                  <a:srgbClr val="0000FF"/>
                </a:solidFill>
              </a:rPr>
              <a:t>Customer testing</a:t>
            </a:r>
          </a:p>
          <a:p>
            <a:pPr lvl="1"/>
            <a:r>
              <a:rPr lang="en-GB" dirty="0"/>
              <a:t>Testing with customer data to check that the system meets the customer’s needs</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24</a:t>
            </a:fld>
            <a:endParaRPr lang="en-US"/>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dirty="0"/>
              <a:t>Testing phases in a plan-driven software process (V-model)</a:t>
            </a:r>
            <a:endParaRPr lang="en-US" dirty="0"/>
          </a:p>
        </p:txBody>
      </p:sp>
      <p:sp>
        <p:nvSpPr>
          <p:cNvPr id="8" name="Footer Placeholder 7"/>
          <p:cNvSpPr>
            <a:spLocks noGrp="1"/>
          </p:cNvSpPr>
          <p:nvPr>
            <p:ph type="ftr" sz="quarter" idx="11"/>
          </p:nvPr>
        </p:nvSpPr>
        <p:spPr/>
        <p:txBody>
          <a:bodyPr/>
          <a:lstStyle/>
          <a:p>
            <a:pPr>
              <a:defRPr/>
            </a:pPr>
            <a:r>
              <a:rPr lang="en-US"/>
              <a:t>Chapter 2 Software Processes</a:t>
            </a:r>
          </a:p>
        </p:txBody>
      </p:sp>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25</a:t>
            </a:fld>
            <a:endParaRPr lang="en-US"/>
          </a:p>
        </p:txBody>
      </p:sp>
      <p:pic>
        <p:nvPicPr>
          <p:cNvPr id="4" name="Picture 3" descr="2.7 Testing-phases.eps"/>
          <p:cNvPicPr>
            <a:picLocks noChangeAspect="1"/>
          </p:cNvPicPr>
          <p:nvPr/>
        </p:nvPicPr>
        <p:blipFill>
          <a:blip r:embed="rId3"/>
          <a:stretch>
            <a:fillRect/>
          </a:stretch>
        </p:blipFill>
        <p:spPr>
          <a:xfrm>
            <a:off x="248957" y="2186304"/>
            <a:ext cx="8647437" cy="2988016"/>
          </a:xfrm>
          <a:prstGeom prst="rect">
            <a:avLst/>
          </a:prstGeom>
        </p:spPr>
      </p:pic>
    </p:spTree>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GB" dirty="0"/>
              <a:t>Software </a:t>
            </a:r>
            <a:r>
              <a:rPr lang="en-GB" dirty="0">
                <a:solidFill>
                  <a:srgbClr val="0000FF"/>
                </a:solidFill>
              </a:rPr>
              <a:t>evolution</a:t>
            </a:r>
          </a:p>
        </p:txBody>
      </p:sp>
      <p:sp>
        <p:nvSpPr>
          <p:cNvPr id="89091" name="Rectangle 3"/>
          <p:cNvSpPr>
            <a:spLocks noGrp="1" noChangeArrowheads="1"/>
          </p:cNvSpPr>
          <p:nvPr>
            <p:ph idx="1"/>
          </p:nvPr>
        </p:nvSpPr>
        <p:spPr/>
        <p:txBody>
          <a:bodyPr/>
          <a:lstStyle/>
          <a:p>
            <a:r>
              <a:rPr lang="en-GB" dirty="0"/>
              <a:t>Software is inherently flexible and can change</a:t>
            </a:r>
          </a:p>
          <a:p>
            <a:r>
              <a:rPr lang="en-GB" dirty="0"/>
              <a:t>As requirements change through changing business circumstances, the software that supports the business must also evolve and change</a:t>
            </a:r>
          </a:p>
          <a:p>
            <a:r>
              <a:rPr lang="en-GB" dirty="0"/>
              <a:t>Although there has been a demarcation between development and evolution (maintenance) this is increasingly irrelevant as fewer and fewer systems are completely new</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26</a:t>
            </a:fld>
            <a:endParaRPr lang="en-US"/>
          </a:p>
        </p:txBody>
      </p:sp>
    </p:spTree>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a:t>System evolution </a:t>
            </a:r>
            <a:endParaRPr lang="en-US" dirty="0"/>
          </a:p>
        </p:txBody>
      </p:sp>
      <p:sp>
        <p:nvSpPr>
          <p:cNvPr id="8" name="Footer Placeholder 7"/>
          <p:cNvSpPr>
            <a:spLocks noGrp="1"/>
          </p:cNvSpPr>
          <p:nvPr>
            <p:ph type="ftr" sz="quarter" idx="11"/>
          </p:nvPr>
        </p:nvSpPr>
        <p:spPr/>
        <p:txBody>
          <a:bodyPr/>
          <a:lstStyle/>
          <a:p>
            <a:pPr>
              <a:defRPr/>
            </a:pPr>
            <a:r>
              <a:rPr lang="en-US"/>
              <a:t>Chapter 2 Software Processes</a:t>
            </a:r>
          </a:p>
        </p:txBody>
      </p:sp>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27</a:t>
            </a:fld>
            <a:endParaRPr lang="en-US"/>
          </a:p>
        </p:txBody>
      </p:sp>
      <p:pic>
        <p:nvPicPr>
          <p:cNvPr id="4" name="Picture 3" descr="2.8 System evolution.eps"/>
          <p:cNvPicPr>
            <a:picLocks noChangeAspect="1"/>
          </p:cNvPicPr>
          <p:nvPr/>
        </p:nvPicPr>
        <p:blipFill>
          <a:blip r:embed="rId3"/>
          <a:stretch>
            <a:fillRect/>
          </a:stretch>
        </p:blipFill>
        <p:spPr>
          <a:xfrm>
            <a:off x="764178" y="2563931"/>
            <a:ext cx="7567072" cy="2328330"/>
          </a:xfrm>
          <a:prstGeom prst="rect">
            <a:avLst/>
          </a:prstGeom>
        </p:spPr>
      </p:pic>
    </p:spTree>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Coping with change</a:t>
            </a:r>
            <a:endParaRPr lang="en-US" dirty="0"/>
          </a:p>
        </p:txBody>
      </p:sp>
      <p:sp>
        <p:nvSpPr>
          <p:cNvPr id="5" name="Content Placeholder 4"/>
          <p:cNvSpPr>
            <a:spLocks noGrp="1"/>
          </p:cNvSpPr>
          <p:nvPr>
            <p:ph idx="1"/>
          </p:nvPr>
        </p:nvSpPr>
        <p:spPr/>
        <p:txBody>
          <a:bodyPr/>
          <a:lstStyle/>
          <a:p>
            <a:r>
              <a:rPr lang="en-US" dirty="0">
                <a:solidFill>
                  <a:srgbClr val="0000FF"/>
                </a:solidFill>
              </a:rPr>
              <a:t>Change is inevitable </a:t>
            </a:r>
            <a:r>
              <a:rPr lang="en-US" dirty="0"/>
              <a:t>in all large software projects</a:t>
            </a:r>
          </a:p>
          <a:p>
            <a:pPr lvl="1"/>
            <a:r>
              <a:rPr lang="en-US" dirty="0"/>
              <a:t>Business changes lead to new and changed system requirements</a:t>
            </a:r>
          </a:p>
          <a:p>
            <a:pPr lvl="1"/>
            <a:r>
              <a:rPr lang="en-US" dirty="0"/>
              <a:t>New technologies open up new possibilities for improving implementations</a:t>
            </a:r>
          </a:p>
          <a:p>
            <a:pPr lvl="1"/>
            <a:r>
              <a:rPr lang="en-US" dirty="0"/>
              <a:t>Changing platforms require application changes</a:t>
            </a:r>
          </a:p>
          <a:p>
            <a:r>
              <a:rPr lang="en-US" dirty="0">
                <a:solidFill>
                  <a:srgbClr val="0000FF"/>
                </a:solidFill>
              </a:rPr>
              <a:t>Change leads to rework </a:t>
            </a:r>
            <a:r>
              <a:rPr lang="en-US" dirty="0"/>
              <a:t>so the costs of change include both rework (e.g., re-analyzing requirements) as well as the costs of implementing new functionality</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28</a:t>
            </a:fld>
            <a:endParaRPr lang="en-US"/>
          </a:p>
        </p:txBody>
      </p:sp>
    </p:spTree>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the costs of rework</a:t>
            </a:r>
          </a:p>
        </p:txBody>
      </p:sp>
      <p:sp>
        <p:nvSpPr>
          <p:cNvPr id="3" name="Content Placeholder 2"/>
          <p:cNvSpPr>
            <a:spLocks noGrp="1"/>
          </p:cNvSpPr>
          <p:nvPr>
            <p:ph idx="1"/>
          </p:nvPr>
        </p:nvSpPr>
        <p:spPr/>
        <p:txBody>
          <a:bodyPr/>
          <a:lstStyle/>
          <a:p>
            <a:r>
              <a:rPr lang="en-GB" dirty="0">
                <a:solidFill>
                  <a:srgbClr val="0000FF"/>
                </a:solidFill>
              </a:rPr>
              <a:t>Change anticipation</a:t>
            </a:r>
            <a:r>
              <a:rPr lang="en-GB" dirty="0"/>
              <a:t>, where the software process includes activities that can anticipate possible changes before significant rework is required </a:t>
            </a:r>
          </a:p>
          <a:p>
            <a:pPr lvl="1"/>
            <a:r>
              <a:rPr lang="en-GB" dirty="0"/>
              <a:t>For example, a prototype system may be developed to show some key features of the system to customers </a:t>
            </a:r>
          </a:p>
          <a:p>
            <a:r>
              <a:rPr lang="en-GB" dirty="0">
                <a:solidFill>
                  <a:srgbClr val="0000FF"/>
                </a:solidFill>
              </a:rPr>
              <a:t>Change tolerance</a:t>
            </a:r>
            <a:r>
              <a:rPr lang="en-GB" dirty="0"/>
              <a:t>, where the process is designed so that changes can be accommodated at relatively low cost</a:t>
            </a:r>
          </a:p>
          <a:p>
            <a:pPr lvl="1"/>
            <a:r>
              <a:rPr lang="en-GB" dirty="0"/>
              <a:t>This normally involves some form of incremental development. Proposed changes may be implemented in increments that have not yet been developed. If this is impossible, then only a single increment (a small part of the system) may have be altered to incorporate the change.</a:t>
            </a:r>
          </a:p>
          <a:p>
            <a:endParaRPr lang="en-US" dirty="0"/>
          </a:p>
        </p:txBody>
      </p:sp>
      <p:sp>
        <p:nvSpPr>
          <p:cNvPr id="5" name="Footer Placeholder 4"/>
          <p:cNvSpPr>
            <a:spLocks noGrp="1"/>
          </p:cNvSpPr>
          <p:nvPr>
            <p:ph type="ftr" sz="quarter" idx="11"/>
          </p:nvPr>
        </p:nvSpPr>
        <p:spPr/>
        <p:txBody>
          <a:bodyPr/>
          <a:lstStyle/>
          <a:p>
            <a:pPr>
              <a:defRPr/>
            </a:pPr>
            <a:r>
              <a:rPr lang="en-US"/>
              <a:t>Chapter 2 Software Processes</a:t>
            </a:r>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29</a:t>
            </a:fld>
            <a:endParaRPr lang="en-US"/>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a:t>The software process</a:t>
            </a:r>
            <a:endParaRPr lang="en-GB" dirty="0"/>
          </a:p>
        </p:txBody>
      </p:sp>
      <p:sp>
        <p:nvSpPr>
          <p:cNvPr id="17411" name="Rectangle 3"/>
          <p:cNvSpPr>
            <a:spLocks noGrp="1" noChangeArrowheads="1"/>
          </p:cNvSpPr>
          <p:nvPr>
            <p:ph idx="1"/>
          </p:nvPr>
        </p:nvSpPr>
        <p:spPr/>
        <p:txBody>
          <a:bodyPr/>
          <a:lstStyle/>
          <a:p>
            <a:r>
              <a:rPr lang="en-GB" i="1" dirty="0">
                <a:solidFill>
                  <a:srgbClr val="0000FF"/>
                </a:solidFill>
              </a:rPr>
              <a:t>Software process</a:t>
            </a:r>
            <a:r>
              <a:rPr lang="en-GB" dirty="0"/>
              <a:t>: a structured set of activities required to develop a software system</a:t>
            </a:r>
          </a:p>
          <a:p>
            <a:r>
              <a:rPr lang="en-GB" dirty="0"/>
              <a:t>Many different software processes but all involve:</a:t>
            </a:r>
          </a:p>
          <a:p>
            <a:pPr lvl="1"/>
            <a:r>
              <a:rPr lang="en-GB" dirty="0">
                <a:solidFill>
                  <a:srgbClr val="0000FF"/>
                </a:solidFill>
              </a:rPr>
              <a:t>Specification</a:t>
            </a:r>
            <a:r>
              <a:rPr lang="en-GB" dirty="0"/>
              <a:t> – defining what the system should do;</a:t>
            </a:r>
          </a:p>
          <a:p>
            <a:pPr lvl="1"/>
            <a:r>
              <a:rPr lang="en-GB" dirty="0">
                <a:solidFill>
                  <a:srgbClr val="0000FF"/>
                </a:solidFill>
              </a:rPr>
              <a:t>Design and implementation </a:t>
            </a:r>
            <a:r>
              <a:rPr lang="en-GB" dirty="0"/>
              <a:t>– defining the organization of the system and implementing the system;</a:t>
            </a:r>
          </a:p>
          <a:p>
            <a:pPr lvl="1"/>
            <a:r>
              <a:rPr lang="en-GB" dirty="0">
                <a:solidFill>
                  <a:srgbClr val="0000FF"/>
                </a:solidFill>
              </a:rPr>
              <a:t>Validation</a:t>
            </a:r>
            <a:r>
              <a:rPr lang="en-GB" dirty="0"/>
              <a:t> – checking that it does what the customer wants;</a:t>
            </a:r>
          </a:p>
          <a:p>
            <a:pPr lvl="1"/>
            <a:r>
              <a:rPr lang="en-GB" dirty="0">
                <a:solidFill>
                  <a:srgbClr val="0000FF"/>
                </a:solidFill>
              </a:rPr>
              <a:t>Evolution</a:t>
            </a:r>
            <a:r>
              <a:rPr lang="en-GB" dirty="0"/>
              <a:t> – changing the system in response to changing customer needs.</a:t>
            </a:r>
          </a:p>
          <a:p>
            <a:r>
              <a:rPr lang="en-GB" dirty="0"/>
              <a:t>A </a:t>
            </a:r>
            <a:r>
              <a:rPr lang="en-GB" i="1" dirty="0">
                <a:solidFill>
                  <a:srgbClr val="0000FF"/>
                </a:solidFill>
              </a:rPr>
              <a:t>software process model </a:t>
            </a:r>
            <a:r>
              <a:rPr lang="en-GB" dirty="0"/>
              <a:t>is an abstract representation of a process. It presents a description of a process from some particular perspective.</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a:t>
            </a:fld>
            <a:endParaRPr 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Coping with changing requirements</a:t>
            </a:r>
          </a:p>
        </p:txBody>
      </p:sp>
      <p:sp>
        <p:nvSpPr>
          <p:cNvPr id="3" name="Content Placeholder 2"/>
          <p:cNvSpPr>
            <a:spLocks noGrp="1"/>
          </p:cNvSpPr>
          <p:nvPr>
            <p:ph idx="1"/>
          </p:nvPr>
        </p:nvSpPr>
        <p:spPr/>
        <p:txBody>
          <a:bodyPr/>
          <a:lstStyle/>
          <a:p>
            <a:r>
              <a:rPr lang="en-GB" dirty="0">
                <a:solidFill>
                  <a:srgbClr val="0000FF"/>
                </a:solidFill>
              </a:rPr>
              <a:t>System prototyping</a:t>
            </a:r>
            <a:r>
              <a:rPr lang="en-GB" dirty="0"/>
              <a:t>, where a version of the system or part of the system is developed quickly to check the customer’s requirements and the feasibility of design decisions. This approach supports change anticipation. </a:t>
            </a:r>
          </a:p>
          <a:p>
            <a:r>
              <a:rPr lang="en-GB" dirty="0">
                <a:solidFill>
                  <a:srgbClr val="0000FF"/>
                </a:solidFill>
              </a:rPr>
              <a:t>Incremental delivery</a:t>
            </a:r>
            <a:r>
              <a:rPr lang="en-GB" dirty="0"/>
              <a:t>, where system increments are delivered to the customer for comment and experimentation. This supports both change avoidance and change tolerance. </a:t>
            </a:r>
            <a:endParaRPr lang="en-US" dirty="0"/>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30</a:t>
            </a:fld>
            <a:endParaRPr lang="en-US"/>
          </a:p>
        </p:txBody>
      </p:sp>
    </p:spTree>
    <p:extLst>
      <p:ext uri="{BB962C8B-B14F-4D97-AF65-F5344CB8AC3E}">
        <p14:creationId xmlns:p14="http://schemas.microsoft.com/office/powerpoint/2010/main" val="2770983247"/>
      </p:ext>
    </p:extLst>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8626" name="Rectangle 2"/>
          <p:cNvSpPr>
            <a:spLocks noGrp="1" noChangeArrowheads="1"/>
          </p:cNvSpPr>
          <p:nvPr>
            <p:ph type="title"/>
          </p:nvPr>
        </p:nvSpPr>
        <p:spPr/>
        <p:txBody>
          <a:bodyPr/>
          <a:lstStyle/>
          <a:p>
            <a:r>
              <a:rPr lang="en-US" dirty="0">
                <a:solidFill>
                  <a:srgbClr val="0000FF"/>
                </a:solidFill>
              </a:rPr>
              <a:t>Software prototyping</a:t>
            </a:r>
          </a:p>
        </p:txBody>
      </p:sp>
      <p:sp>
        <p:nvSpPr>
          <p:cNvPr id="1178627" name="Rectangle 3"/>
          <p:cNvSpPr>
            <a:spLocks noGrp="1" noChangeArrowheads="1"/>
          </p:cNvSpPr>
          <p:nvPr>
            <p:ph idx="1"/>
          </p:nvPr>
        </p:nvSpPr>
        <p:spPr/>
        <p:txBody>
          <a:bodyPr/>
          <a:lstStyle/>
          <a:p>
            <a:r>
              <a:rPr lang="en-US" dirty="0"/>
              <a:t>A </a:t>
            </a:r>
            <a:r>
              <a:rPr lang="en-US" dirty="0">
                <a:solidFill>
                  <a:srgbClr val="0000FF"/>
                </a:solidFill>
              </a:rPr>
              <a:t>prototype</a:t>
            </a:r>
            <a:r>
              <a:rPr lang="en-US" dirty="0"/>
              <a:t> is an initial version of a system used to demonstrate concepts and try out design options</a:t>
            </a:r>
          </a:p>
          <a:p>
            <a:r>
              <a:rPr lang="en-US" dirty="0"/>
              <a:t>A prototype can be used in:</a:t>
            </a:r>
          </a:p>
          <a:p>
            <a:pPr lvl="1"/>
            <a:r>
              <a:rPr lang="en-US" dirty="0"/>
              <a:t>The requirements engineering process to help with requirements elicitation and validation</a:t>
            </a:r>
          </a:p>
          <a:p>
            <a:pPr lvl="1"/>
            <a:r>
              <a:rPr lang="en-US" dirty="0"/>
              <a:t>In design processes to explore options and develop a UI design</a:t>
            </a:r>
          </a:p>
          <a:p>
            <a:pPr lvl="1"/>
            <a:r>
              <a:rPr lang="en-US" dirty="0"/>
              <a:t>In the testing process to run back-to-back tests</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31</a:t>
            </a:fld>
            <a:endParaRPr lang="en-US"/>
          </a:p>
        </p:txBody>
      </p:sp>
    </p:spTree>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2722" name="Rectangle 2"/>
          <p:cNvSpPr>
            <a:spLocks noGrp="1" noChangeArrowheads="1"/>
          </p:cNvSpPr>
          <p:nvPr>
            <p:ph type="title"/>
          </p:nvPr>
        </p:nvSpPr>
        <p:spPr/>
        <p:txBody>
          <a:bodyPr/>
          <a:lstStyle/>
          <a:p>
            <a:r>
              <a:rPr lang="en-US"/>
              <a:t>Benefits of prototyping</a:t>
            </a:r>
          </a:p>
        </p:txBody>
      </p:sp>
      <p:sp>
        <p:nvSpPr>
          <p:cNvPr id="1182723" name="Rectangle 3"/>
          <p:cNvSpPr>
            <a:spLocks noGrp="1" noChangeArrowheads="1"/>
          </p:cNvSpPr>
          <p:nvPr>
            <p:ph idx="1"/>
          </p:nvPr>
        </p:nvSpPr>
        <p:spPr/>
        <p:txBody>
          <a:bodyPr/>
          <a:lstStyle/>
          <a:p>
            <a:r>
              <a:rPr lang="en-US" dirty="0"/>
              <a:t>Improved system usability</a:t>
            </a:r>
          </a:p>
          <a:p>
            <a:r>
              <a:rPr lang="en-US" dirty="0"/>
              <a:t>A closer match to users’ real needs</a:t>
            </a:r>
          </a:p>
          <a:p>
            <a:r>
              <a:rPr lang="en-US" dirty="0"/>
              <a:t>Improved design quality</a:t>
            </a:r>
          </a:p>
          <a:p>
            <a:r>
              <a:rPr lang="en-US" dirty="0"/>
              <a:t>Improved maintainability</a:t>
            </a:r>
          </a:p>
          <a:p>
            <a:r>
              <a:rPr lang="en-US" dirty="0"/>
              <a:t>Reduced development effort</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32</a:t>
            </a:fld>
            <a:endParaRPr lang="en-US"/>
          </a:p>
        </p:txBody>
      </p:sp>
    </p:spTree>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a:t>The process of prototype development</a:t>
            </a:r>
            <a:br>
              <a:rPr lang="en-GB" dirty="0"/>
            </a:br>
            <a:endParaRPr lang="en-US" dirty="0"/>
          </a:p>
        </p:txBody>
      </p:sp>
      <p:sp>
        <p:nvSpPr>
          <p:cNvPr id="8" name="Footer Placeholder 7"/>
          <p:cNvSpPr>
            <a:spLocks noGrp="1"/>
          </p:cNvSpPr>
          <p:nvPr>
            <p:ph type="ftr" sz="quarter" idx="11"/>
          </p:nvPr>
        </p:nvSpPr>
        <p:spPr/>
        <p:txBody>
          <a:bodyPr/>
          <a:lstStyle/>
          <a:p>
            <a:pPr>
              <a:defRPr/>
            </a:pPr>
            <a:r>
              <a:rPr lang="en-US"/>
              <a:t>Chapter 2 Software Processes</a:t>
            </a:r>
          </a:p>
        </p:txBody>
      </p:sp>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33</a:t>
            </a:fld>
            <a:endParaRPr lang="en-US"/>
          </a:p>
        </p:txBody>
      </p:sp>
      <p:pic>
        <p:nvPicPr>
          <p:cNvPr id="4" name="Picture 3" descr="2.9 PrototypeProcess.eps"/>
          <p:cNvPicPr>
            <a:picLocks noChangeAspect="1"/>
          </p:cNvPicPr>
          <p:nvPr/>
        </p:nvPicPr>
        <p:blipFill>
          <a:blip r:embed="rId3"/>
          <a:stretch>
            <a:fillRect/>
          </a:stretch>
        </p:blipFill>
        <p:spPr>
          <a:xfrm>
            <a:off x="970575" y="2608352"/>
            <a:ext cx="7627164" cy="2162927"/>
          </a:xfrm>
          <a:prstGeom prst="rect">
            <a:avLst/>
          </a:prstGeom>
        </p:spPr>
      </p:pic>
    </p:spTree>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Prototype development</a:t>
            </a:r>
          </a:p>
        </p:txBody>
      </p:sp>
      <p:sp>
        <p:nvSpPr>
          <p:cNvPr id="3" name="Content Placeholder 2"/>
          <p:cNvSpPr>
            <a:spLocks noGrp="1"/>
          </p:cNvSpPr>
          <p:nvPr>
            <p:ph idx="1"/>
          </p:nvPr>
        </p:nvSpPr>
        <p:spPr/>
        <p:txBody>
          <a:bodyPr/>
          <a:lstStyle/>
          <a:p>
            <a:r>
              <a:rPr lang="en-US" dirty="0"/>
              <a:t>May be based on rapid prototyping languages or tools</a:t>
            </a:r>
          </a:p>
          <a:p>
            <a:r>
              <a:rPr lang="en-US" dirty="0"/>
              <a:t>May involve leaving out functionality</a:t>
            </a:r>
          </a:p>
          <a:p>
            <a:pPr lvl="1"/>
            <a:r>
              <a:rPr lang="en-US" dirty="0"/>
              <a:t>Prototype should focus on areas of the product that are not well-understood</a:t>
            </a:r>
          </a:p>
          <a:p>
            <a:pPr lvl="1"/>
            <a:r>
              <a:rPr lang="en-US" dirty="0"/>
              <a:t>Error checking and recovery may not be included in the prototype</a:t>
            </a:r>
          </a:p>
          <a:p>
            <a:pPr lvl="1"/>
            <a:r>
              <a:rPr lang="en-US" dirty="0"/>
              <a:t>Focus on functional rather than non-functional requirements such as reliability and security</a:t>
            </a:r>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34</a:t>
            </a:fld>
            <a:endParaRPr lang="en-US"/>
          </a:p>
        </p:txBody>
      </p:sp>
    </p:spTree>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4770" name="Rectangle 2"/>
          <p:cNvSpPr>
            <a:spLocks noGrp="1" noChangeArrowheads="1"/>
          </p:cNvSpPr>
          <p:nvPr>
            <p:ph type="title"/>
          </p:nvPr>
        </p:nvSpPr>
        <p:spPr/>
        <p:txBody>
          <a:bodyPr/>
          <a:lstStyle/>
          <a:p>
            <a:r>
              <a:rPr lang="en-US"/>
              <a:t>Throw-away prototypes</a:t>
            </a:r>
          </a:p>
        </p:txBody>
      </p:sp>
      <p:sp>
        <p:nvSpPr>
          <p:cNvPr id="1184771" name="Rectangle 3"/>
          <p:cNvSpPr>
            <a:spLocks noGrp="1" noChangeArrowheads="1"/>
          </p:cNvSpPr>
          <p:nvPr>
            <p:ph idx="1"/>
          </p:nvPr>
        </p:nvSpPr>
        <p:spPr/>
        <p:txBody>
          <a:bodyPr/>
          <a:lstStyle/>
          <a:p>
            <a:r>
              <a:rPr lang="en-US" dirty="0"/>
              <a:t>Prototypes should be discarded after development as they are not a good basis for a production system:</a:t>
            </a:r>
          </a:p>
          <a:p>
            <a:pPr lvl="1"/>
            <a:r>
              <a:rPr lang="en-US" dirty="0"/>
              <a:t>It may be impossible to tune the system to meet non-functional requirements</a:t>
            </a:r>
          </a:p>
          <a:p>
            <a:pPr lvl="1"/>
            <a:r>
              <a:rPr lang="en-US" dirty="0"/>
              <a:t>Prototypes are normally undocumented</a:t>
            </a:r>
          </a:p>
          <a:p>
            <a:pPr lvl="1"/>
            <a:r>
              <a:rPr lang="en-US" dirty="0"/>
              <a:t>The prototype structure is usually degraded through rapid change</a:t>
            </a:r>
          </a:p>
          <a:p>
            <a:pPr lvl="1"/>
            <a:r>
              <a:rPr lang="en-US" dirty="0"/>
              <a:t>The prototype probably will not meet normal organizational quality standards</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35</a:t>
            </a:fld>
            <a:endParaRPr lang="en-US"/>
          </a:p>
        </p:txBody>
      </p:sp>
    </p:spTree>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GB" dirty="0">
                <a:solidFill>
                  <a:srgbClr val="0000FF"/>
                </a:solidFill>
              </a:rPr>
              <a:t>Incremental delivery</a:t>
            </a:r>
          </a:p>
        </p:txBody>
      </p:sp>
      <p:sp>
        <p:nvSpPr>
          <p:cNvPr id="108547" name="Rectangle 3"/>
          <p:cNvSpPr>
            <a:spLocks noGrp="1" noChangeArrowheads="1"/>
          </p:cNvSpPr>
          <p:nvPr>
            <p:ph idx="1"/>
          </p:nvPr>
        </p:nvSpPr>
        <p:spPr/>
        <p:txBody>
          <a:bodyPr/>
          <a:lstStyle/>
          <a:p>
            <a:r>
              <a:rPr lang="en-GB" dirty="0"/>
              <a:t>Rather than deliver the system as a single delivery, the development and delivery is broken down into increments with each increment delivering part of the required functionality</a:t>
            </a:r>
          </a:p>
          <a:p>
            <a:r>
              <a:rPr lang="en-GB" dirty="0"/>
              <a:t>User requirements are prioritized and the highest priority requirements are included in early increments</a:t>
            </a:r>
          </a:p>
          <a:p>
            <a:r>
              <a:rPr lang="en-GB" dirty="0"/>
              <a:t>Once the development of an increment is started, the requirements are frozen though requirements for later increments can continue to evolve</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36</a:t>
            </a:fld>
            <a:endParaRPr lang="en-US"/>
          </a:p>
        </p:txBody>
      </p:sp>
    </p:spTree>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development and delivery</a:t>
            </a:r>
          </a:p>
        </p:txBody>
      </p:sp>
      <p:sp>
        <p:nvSpPr>
          <p:cNvPr id="3" name="Content Placeholder 2"/>
          <p:cNvSpPr>
            <a:spLocks noGrp="1"/>
          </p:cNvSpPr>
          <p:nvPr>
            <p:ph idx="1"/>
          </p:nvPr>
        </p:nvSpPr>
        <p:spPr/>
        <p:txBody>
          <a:bodyPr/>
          <a:lstStyle/>
          <a:p>
            <a:r>
              <a:rPr lang="en-US" dirty="0">
                <a:solidFill>
                  <a:srgbClr val="0000FF"/>
                </a:solidFill>
              </a:rPr>
              <a:t>Incremental development </a:t>
            </a:r>
            <a:r>
              <a:rPr lang="en-US" sz="2000" dirty="0">
                <a:solidFill>
                  <a:srgbClr val="C00000"/>
                </a:solidFill>
              </a:rPr>
              <a:t>(see earlier Software Process Model #</a:t>
            </a:r>
            <a:r>
              <a:rPr lang="en-US" sz="2000" dirty="0" smtClean="0">
                <a:solidFill>
                  <a:srgbClr val="C00000"/>
                </a:solidFill>
              </a:rPr>
              <a:t>3)</a:t>
            </a:r>
            <a:endParaRPr lang="en-US" sz="2000" dirty="0">
              <a:solidFill>
                <a:srgbClr val="C00000"/>
              </a:solidFill>
            </a:endParaRPr>
          </a:p>
          <a:p>
            <a:pPr lvl="1"/>
            <a:r>
              <a:rPr lang="en-US" dirty="0"/>
              <a:t>Develop the system in increments and evaluate each increment before proceeding to the development of the next increment</a:t>
            </a:r>
          </a:p>
          <a:p>
            <a:pPr lvl="1"/>
            <a:r>
              <a:rPr lang="en-US" dirty="0"/>
              <a:t>Normal approach used in agile methods</a:t>
            </a:r>
          </a:p>
          <a:p>
            <a:pPr lvl="1"/>
            <a:r>
              <a:rPr lang="en-US" dirty="0"/>
              <a:t>Evaluation done by user/customer proxy</a:t>
            </a:r>
          </a:p>
          <a:p>
            <a:r>
              <a:rPr lang="en-US" dirty="0">
                <a:solidFill>
                  <a:srgbClr val="0000FF"/>
                </a:solidFill>
              </a:rPr>
              <a:t>Incremental delivery </a:t>
            </a:r>
            <a:r>
              <a:rPr lang="en-US" sz="2000" dirty="0">
                <a:solidFill>
                  <a:srgbClr val="C00000"/>
                </a:solidFill>
              </a:rPr>
              <a:t>(considered Software Process Model #4)</a:t>
            </a:r>
          </a:p>
          <a:p>
            <a:pPr lvl="1"/>
            <a:r>
              <a:rPr lang="en-US" dirty="0"/>
              <a:t>Deploy an increment for use by end-users</a:t>
            </a:r>
          </a:p>
          <a:p>
            <a:pPr lvl="1"/>
            <a:r>
              <a:rPr lang="en-US" dirty="0"/>
              <a:t>More realistic evaluation about practical use of software</a:t>
            </a:r>
          </a:p>
          <a:p>
            <a:pPr lvl="1"/>
            <a:r>
              <a:rPr lang="en-US" dirty="0"/>
              <a:t>Difficult to implement for replacement systems as increments have less functionality than the system being replaced</a:t>
            </a:r>
          </a:p>
          <a:p>
            <a:pPr lvl="1"/>
            <a:endParaRPr lang="en-US" dirty="0"/>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37</a:t>
            </a:fld>
            <a:endParaRPr lang="en-US"/>
          </a:p>
        </p:txBody>
      </p:sp>
    </p:spTree>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dirty="0"/>
              <a:t>Incremental delivery </a:t>
            </a:r>
            <a:endParaRPr lang="en-US" dirty="0"/>
          </a:p>
        </p:txBody>
      </p:sp>
      <p:sp>
        <p:nvSpPr>
          <p:cNvPr id="8" name="Footer Placeholder 7"/>
          <p:cNvSpPr>
            <a:spLocks noGrp="1"/>
          </p:cNvSpPr>
          <p:nvPr>
            <p:ph type="ftr" sz="quarter" idx="11"/>
          </p:nvPr>
        </p:nvSpPr>
        <p:spPr/>
        <p:txBody>
          <a:bodyPr/>
          <a:lstStyle/>
          <a:p>
            <a:pPr>
              <a:defRPr/>
            </a:pPr>
            <a:r>
              <a:rPr lang="en-US"/>
              <a:t>Chapter 2 Software Processes</a:t>
            </a:r>
          </a:p>
        </p:txBody>
      </p:sp>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38</a:t>
            </a:fld>
            <a:endParaRPr lang="en-US"/>
          </a:p>
        </p:txBody>
      </p:sp>
      <p:pic>
        <p:nvPicPr>
          <p:cNvPr id="4" name="Picture 3" descr="2.10 Incremental-delivery.eps"/>
          <p:cNvPicPr>
            <a:picLocks noChangeAspect="1"/>
          </p:cNvPicPr>
          <p:nvPr/>
        </p:nvPicPr>
        <p:blipFill>
          <a:blip r:embed="rId3"/>
          <a:stretch>
            <a:fillRect/>
          </a:stretch>
        </p:blipFill>
        <p:spPr>
          <a:xfrm>
            <a:off x="457200" y="2353036"/>
            <a:ext cx="8172017" cy="2767244"/>
          </a:xfrm>
          <a:prstGeom prst="rect">
            <a:avLst/>
          </a:prstGeom>
        </p:spPr>
      </p:pic>
    </p:spTree>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GB" dirty="0"/>
              <a:t>Incremental delivery advantages</a:t>
            </a:r>
          </a:p>
        </p:txBody>
      </p:sp>
      <p:sp>
        <p:nvSpPr>
          <p:cNvPr id="109571" name="Rectangle 3"/>
          <p:cNvSpPr>
            <a:spLocks noGrp="1" noChangeArrowheads="1"/>
          </p:cNvSpPr>
          <p:nvPr>
            <p:ph idx="1"/>
          </p:nvPr>
        </p:nvSpPr>
        <p:spPr/>
        <p:txBody>
          <a:bodyPr/>
          <a:lstStyle/>
          <a:p>
            <a:r>
              <a:rPr lang="en-GB" dirty="0"/>
              <a:t>Customer value can be delivered with each increment so system functionality is available earlier</a:t>
            </a:r>
          </a:p>
          <a:p>
            <a:r>
              <a:rPr lang="en-GB" dirty="0"/>
              <a:t>Early increments act as a prototype to help elicit requirements for later increments</a:t>
            </a:r>
          </a:p>
          <a:p>
            <a:r>
              <a:rPr lang="en-GB" dirty="0"/>
              <a:t>Lower risk of overall project failure</a:t>
            </a:r>
          </a:p>
          <a:p>
            <a:r>
              <a:rPr lang="en-GB" dirty="0"/>
              <a:t>The highest priority system services tend to receive the most testing</a:t>
            </a:r>
          </a:p>
        </p:txBody>
      </p:sp>
      <p:sp>
        <p:nvSpPr>
          <p:cNvPr id="7" name="Footer Placeholder 6"/>
          <p:cNvSpPr>
            <a:spLocks noGrp="1"/>
          </p:cNvSpPr>
          <p:nvPr>
            <p:ph type="ftr" sz="quarter" idx="11"/>
          </p:nvPr>
        </p:nvSpPr>
        <p:spPr/>
        <p:txBody>
          <a:bodyPr/>
          <a:lstStyle/>
          <a:p>
            <a:pPr>
              <a:defRPr/>
            </a:pPr>
            <a:r>
              <a:rPr lang="en-US" dirty="0"/>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39</a:t>
            </a:fld>
            <a:endParaRPr lang="en-US"/>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Plan-driven and agile processes</a:t>
            </a:r>
          </a:p>
        </p:txBody>
      </p:sp>
      <p:sp>
        <p:nvSpPr>
          <p:cNvPr id="3" name="Content Placeholder 2"/>
          <p:cNvSpPr>
            <a:spLocks noGrp="1"/>
          </p:cNvSpPr>
          <p:nvPr>
            <p:ph idx="1"/>
          </p:nvPr>
        </p:nvSpPr>
        <p:spPr/>
        <p:txBody>
          <a:bodyPr/>
          <a:lstStyle/>
          <a:p>
            <a:r>
              <a:rPr lang="en-GB" dirty="0">
                <a:solidFill>
                  <a:srgbClr val="0000FF"/>
                </a:solidFill>
              </a:rPr>
              <a:t>Plan-driven processes </a:t>
            </a:r>
            <a:r>
              <a:rPr lang="en-GB" dirty="0"/>
              <a:t>are processes where all of the process activities are planned in advance and progress is measured against this plan. </a:t>
            </a:r>
          </a:p>
          <a:p>
            <a:r>
              <a:rPr lang="en-GB" dirty="0"/>
              <a:t>In </a:t>
            </a:r>
            <a:r>
              <a:rPr lang="en-GB" dirty="0">
                <a:solidFill>
                  <a:srgbClr val="0000FF"/>
                </a:solidFill>
              </a:rPr>
              <a:t>agile processes</a:t>
            </a:r>
            <a:r>
              <a:rPr lang="en-GB" dirty="0"/>
              <a:t>, planning is incremental and it is easier to change the process to reflect changing customer requirements. </a:t>
            </a:r>
          </a:p>
          <a:p>
            <a:r>
              <a:rPr lang="en-GB" dirty="0"/>
              <a:t>In practice, most practical processes include elements of both plan-driven and agile approaches. </a:t>
            </a:r>
          </a:p>
          <a:p>
            <a:r>
              <a:rPr lang="en-GB" dirty="0"/>
              <a:t>There are no right or wrong software processes.</a:t>
            </a:r>
            <a:endParaRPr lang="en-US" dirty="0"/>
          </a:p>
        </p:txBody>
      </p:sp>
      <p:sp>
        <p:nvSpPr>
          <p:cNvPr id="5" name="Footer Placeholder 4"/>
          <p:cNvSpPr>
            <a:spLocks noGrp="1"/>
          </p:cNvSpPr>
          <p:nvPr>
            <p:ph type="ftr" sz="quarter" idx="11"/>
          </p:nvPr>
        </p:nvSpPr>
        <p:spPr/>
        <p:txBody>
          <a:bodyPr/>
          <a:lstStyle/>
          <a:p>
            <a:pPr>
              <a:defRPr/>
            </a:pPr>
            <a:r>
              <a:rPr lang="en-US"/>
              <a:t>Chapter 2 Software Processes</a:t>
            </a:r>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4</a:t>
            </a:fld>
            <a:endParaRPr lang="en-US"/>
          </a:p>
        </p:txBody>
      </p:sp>
    </p:spTree>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delivery problems</a:t>
            </a:r>
          </a:p>
        </p:txBody>
      </p:sp>
      <p:sp>
        <p:nvSpPr>
          <p:cNvPr id="3" name="Content Placeholder 2"/>
          <p:cNvSpPr>
            <a:spLocks noGrp="1"/>
          </p:cNvSpPr>
          <p:nvPr>
            <p:ph idx="1"/>
          </p:nvPr>
        </p:nvSpPr>
        <p:spPr>
          <a:xfrm>
            <a:off x="337800" y="1600200"/>
            <a:ext cx="8229600" cy="4525963"/>
          </a:xfrm>
        </p:spPr>
        <p:txBody>
          <a:bodyPr/>
          <a:lstStyle/>
          <a:p>
            <a:r>
              <a:rPr lang="en-GB" dirty="0"/>
              <a:t>Most systems require a set of basic facilities that are used by different parts of the system</a:t>
            </a:r>
          </a:p>
          <a:p>
            <a:pPr lvl="1"/>
            <a:r>
              <a:rPr lang="en-GB" dirty="0"/>
              <a:t>As requirements are not defined in detail until an increment is to be implemented, it can be hard to identify common facilities that are needed by all increments</a:t>
            </a:r>
          </a:p>
          <a:p>
            <a:r>
              <a:rPr lang="en-GB" dirty="0"/>
              <a:t>The essence of iterative processes is that the specification is developed in conjunction with the software</a:t>
            </a:r>
          </a:p>
          <a:p>
            <a:pPr lvl="1"/>
            <a:r>
              <a:rPr lang="en-GB" dirty="0"/>
              <a:t>However, this conflicts with the procurement model of many organizations, where the complete system specification is part of the system development contract </a:t>
            </a:r>
          </a:p>
          <a:p>
            <a:endParaRPr lang="en-US" dirty="0"/>
          </a:p>
        </p:txBody>
      </p:sp>
      <p:sp>
        <p:nvSpPr>
          <p:cNvPr id="5" name="Footer Placeholder 4"/>
          <p:cNvSpPr>
            <a:spLocks noGrp="1"/>
          </p:cNvSpPr>
          <p:nvPr>
            <p:ph type="ftr" sz="quarter" idx="11"/>
          </p:nvPr>
        </p:nvSpPr>
        <p:spPr/>
        <p:txBody>
          <a:bodyPr/>
          <a:lstStyle/>
          <a:p>
            <a:pPr>
              <a:defRPr/>
            </a:pPr>
            <a:r>
              <a:rPr lang="en-US"/>
              <a:t>Chapter 2 Software Processes</a:t>
            </a:r>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40</a:t>
            </a:fld>
            <a:endParaRPr lang="en-US"/>
          </a:p>
        </p:txBody>
      </p:sp>
    </p:spTree>
  </p:cSld>
  <p:clrMapOvr>
    <a:masterClrMapping/>
  </p:clrMapOvr>
  <p:transition spd="med">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title"/>
          </p:nvPr>
        </p:nvSpPr>
        <p:spPr>
          <a:noFill/>
          <a:ln/>
        </p:spPr>
        <p:txBody>
          <a:bodyPr lIns="90487" tIns="44450" rIns="90487" bIns="44450"/>
          <a:lstStyle/>
          <a:p>
            <a:r>
              <a:rPr lang="en-GB" dirty="0"/>
              <a:t>Process metrics</a:t>
            </a:r>
          </a:p>
        </p:txBody>
      </p:sp>
      <p:sp>
        <p:nvSpPr>
          <p:cNvPr id="34818" name="Rectangle 2"/>
          <p:cNvSpPr>
            <a:spLocks noGrp="1" noChangeArrowheads="1"/>
          </p:cNvSpPr>
          <p:nvPr>
            <p:ph idx="1"/>
          </p:nvPr>
        </p:nvSpPr>
        <p:spPr>
          <a:noFill/>
          <a:ln/>
        </p:spPr>
        <p:txBody>
          <a:bodyPr lIns="90487" tIns="44450" rIns="90487" bIns="44450"/>
          <a:lstStyle/>
          <a:p>
            <a:r>
              <a:rPr lang="en-GB" dirty="0"/>
              <a:t>Time taken for process activities to be completed</a:t>
            </a:r>
          </a:p>
          <a:p>
            <a:pPr lvl="1"/>
            <a:r>
              <a:rPr lang="en-GB" dirty="0"/>
              <a:t>E.g., calendar time or effort to complete an activity or process</a:t>
            </a:r>
          </a:p>
          <a:p>
            <a:r>
              <a:rPr lang="en-GB" dirty="0"/>
              <a:t>Resources required for processes or activities</a:t>
            </a:r>
          </a:p>
          <a:p>
            <a:pPr lvl="1"/>
            <a:r>
              <a:rPr lang="en-GB" dirty="0"/>
              <a:t>E.g., total effort in person-days</a:t>
            </a:r>
          </a:p>
          <a:p>
            <a:r>
              <a:rPr lang="en-GB" dirty="0"/>
              <a:t>Number of occurrences of a particular event</a:t>
            </a:r>
          </a:p>
          <a:p>
            <a:pPr lvl="1"/>
            <a:r>
              <a:rPr lang="en-GB" dirty="0"/>
              <a:t>E.g., number of defects discovered.</a:t>
            </a:r>
          </a:p>
        </p:txBody>
      </p:sp>
      <p:sp>
        <p:nvSpPr>
          <p:cNvPr id="5" name="Footer Placeholder 4"/>
          <p:cNvSpPr>
            <a:spLocks noGrp="1"/>
          </p:cNvSpPr>
          <p:nvPr>
            <p:ph type="ftr" sz="quarter" idx="11"/>
          </p:nvPr>
        </p:nvSpPr>
        <p:spPr/>
        <p:txBody>
          <a:bodyPr/>
          <a:lstStyle/>
          <a:p>
            <a:pPr>
              <a:defRPr/>
            </a:pPr>
            <a:r>
              <a:rPr lang="en-US" dirty="0"/>
              <a:t>Chapter 2 Software Processes</a:t>
            </a:r>
          </a:p>
        </p:txBody>
      </p:sp>
      <p:sp>
        <p:nvSpPr>
          <p:cNvPr id="4" name="Slide Number Placeholder 3"/>
          <p:cNvSpPr>
            <a:spLocks noGrp="1"/>
          </p:cNvSpPr>
          <p:nvPr>
            <p:ph type="sldNum" sz="quarter" idx="12"/>
          </p:nvPr>
        </p:nvSpPr>
        <p:spPr/>
        <p:txBody>
          <a:bodyPr/>
          <a:lstStyle/>
          <a:p>
            <a:fld id="{68FEBCE9-A86B-9C48-9EF4-AA1E30B0DC27}" type="slidenum">
              <a:rPr lang="en-US" smtClean="0"/>
              <a:pPr/>
              <a:t>41</a:t>
            </a:fld>
            <a:endParaRPr lang="en-US"/>
          </a:p>
        </p:txBody>
      </p:sp>
    </p:spTree>
    <p:extLst>
      <p:ext uri="{BB962C8B-B14F-4D97-AF65-F5344CB8AC3E}">
        <p14:creationId xmlns:p14="http://schemas.microsoft.com/office/powerpoint/2010/main" val="215342710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points</a:t>
            </a:r>
            <a:endParaRPr lang="en-US" dirty="0"/>
          </a:p>
        </p:txBody>
      </p:sp>
      <p:sp>
        <p:nvSpPr>
          <p:cNvPr id="5" name="Content Placeholder 4"/>
          <p:cNvSpPr>
            <a:spLocks noGrp="1"/>
          </p:cNvSpPr>
          <p:nvPr>
            <p:ph idx="1"/>
          </p:nvPr>
        </p:nvSpPr>
        <p:spPr/>
        <p:txBody>
          <a:bodyPr/>
          <a:lstStyle/>
          <a:p>
            <a:r>
              <a:rPr lang="en-GB" dirty="0">
                <a:solidFill>
                  <a:srgbClr val="0000FF"/>
                </a:solidFill>
              </a:rPr>
              <a:t>Software processes </a:t>
            </a:r>
            <a:r>
              <a:rPr lang="en-GB" dirty="0"/>
              <a:t>are the activities involved in producing a software system. Software process models are abstract representations of these processes.</a:t>
            </a:r>
          </a:p>
          <a:p>
            <a:r>
              <a:rPr lang="en-GB" dirty="0"/>
              <a:t>General process models describe the organization of software processes</a:t>
            </a:r>
          </a:p>
          <a:p>
            <a:pPr lvl="1"/>
            <a:r>
              <a:rPr lang="en-GB" dirty="0"/>
              <a:t>Examples of these general models include the ‘</a:t>
            </a:r>
            <a:r>
              <a:rPr lang="en-GB" dirty="0">
                <a:solidFill>
                  <a:srgbClr val="0000FF"/>
                </a:solidFill>
              </a:rPr>
              <a:t>waterfall’ model</a:t>
            </a:r>
            <a:r>
              <a:rPr lang="en-GB" dirty="0"/>
              <a:t>,  </a:t>
            </a:r>
            <a:r>
              <a:rPr lang="en-GB" dirty="0">
                <a:solidFill>
                  <a:srgbClr val="0000FF"/>
                </a:solidFill>
              </a:rPr>
              <a:t>incremental development</a:t>
            </a:r>
            <a:r>
              <a:rPr lang="en-GB" dirty="0"/>
              <a:t>, and </a:t>
            </a:r>
            <a:r>
              <a:rPr lang="en-GB" dirty="0">
                <a:solidFill>
                  <a:srgbClr val="0000FF"/>
                </a:solidFill>
              </a:rPr>
              <a:t>reuse-oriented development</a:t>
            </a:r>
            <a:endParaRPr lang="en-GB" dirty="0"/>
          </a:p>
          <a:p>
            <a:r>
              <a:rPr lang="en-GB" dirty="0">
                <a:solidFill>
                  <a:srgbClr val="0000FF"/>
                </a:solidFill>
              </a:rPr>
              <a:t>Requirements engineering </a:t>
            </a:r>
            <a:r>
              <a:rPr lang="en-GB" dirty="0"/>
              <a:t>is the process of developing a software specification</a:t>
            </a:r>
          </a:p>
          <a:p>
            <a:pPr lvl="1"/>
            <a:endParaRPr lang="en-GB" dirty="0"/>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42</a:t>
            </a:fld>
            <a:endParaRPr lang="en-US"/>
          </a:p>
        </p:txBody>
      </p:sp>
    </p:spTree>
    <p:extLst>
      <p:ext uri="{BB962C8B-B14F-4D97-AF65-F5344CB8AC3E}">
        <p14:creationId xmlns:p14="http://schemas.microsoft.com/office/powerpoint/2010/main" val="3137779458"/>
      </p:ext>
    </p:extLst>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solidFill>
                  <a:srgbClr val="0000FF"/>
                </a:solidFill>
              </a:rPr>
              <a:t>Design and implementation </a:t>
            </a:r>
            <a:r>
              <a:rPr lang="en-GB" dirty="0"/>
              <a:t>processes are concerned with transforming a requirements specification into an executable software system</a:t>
            </a:r>
          </a:p>
          <a:p>
            <a:r>
              <a:rPr lang="en-GB" dirty="0">
                <a:solidFill>
                  <a:srgbClr val="0000FF"/>
                </a:solidFill>
              </a:rPr>
              <a:t>Software validation </a:t>
            </a:r>
            <a:r>
              <a:rPr lang="en-GB" dirty="0"/>
              <a:t>is the process of checking that the system conforms to its specification and that it meets the real needs of the users of the system</a:t>
            </a:r>
          </a:p>
          <a:p>
            <a:r>
              <a:rPr lang="en-GB" dirty="0">
                <a:solidFill>
                  <a:srgbClr val="0000FF"/>
                </a:solidFill>
              </a:rPr>
              <a:t>Software evolution </a:t>
            </a:r>
            <a:r>
              <a:rPr lang="en-GB" dirty="0"/>
              <a:t>takes place when you change existing software systems to meet new requirements. The software must evolve to remain useful</a:t>
            </a:r>
          </a:p>
          <a:p>
            <a:r>
              <a:rPr lang="en-GB" dirty="0"/>
              <a:t>Processes should include activities such as </a:t>
            </a:r>
            <a:r>
              <a:rPr lang="en-GB" dirty="0">
                <a:solidFill>
                  <a:srgbClr val="0000FF"/>
                </a:solidFill>
              </a:rPr>
              <a:t>prototyping </a:t>
            </a:r>
            <a:r>
              <a:rPr lang="en-GB" dirty="0"/>
              <a:t>and </a:t>
            </a:r>
            <a:r>
              <a:rPr lang="en-GB" dirty="0">
                <a:solidFill>
                  <a:srgbClr val="0000FF"/>
                </a:solidFill>
              </a:rPr>
              <a:t>incremental delivery </a:t>
            </a:r>
            <a:r>
              <a:rPr lang="en-GB" dirty="0"/>
              <a:t>to cope with change</a:t>
            </a:r>
          </a:p>
          <a:p>
            <a:endParaRPr lang="en-GB" dirty="0"/>
          </a:p>
          <a:p>
            <a:endParaRPr lang="en-US" dirty="0"/>
          </a:p>
        </p:txBody>
      </p:sp>
      <p:sp>
        <p:nvSpPr>
          <p:cNvPr id="5" name="Footer Placeholder 4"/>
          <p:cNvSpPr>
            <a:spLocks noGrp="1"/>
          </p:cNvSpPr>
          <p:nvPr>
            <p:ph type="ftr" sz="quarter" idx="11"/>
          </p:nvPr>
        </p:nvSpPr>
        <p:spPr/>
        <p:txBody>
          <a:bodyPr/>
          <a:lstStyle/>
          <a:p>
            <a:pPr>
              <a:defRPr/>
            </a:pPr>
            <a:r>
              <a:rPr lang="en-US"/>
              <a:t>Chapter 2 Software Processes</a:t>
            </a:r>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43</a:t>
            </a:fld>
            <a:endParaRPr lang="en-US"/>
          </a:p>
        </p:txBody>
      </p:sp>
    </p:spTree>
    <p:extLst>
      <p:ext uri="{BB962C8B-B14F-4D97-AF65-F5344CB8AC3E}">
        <p14:creationId xmlns:p14="http://schemas.microsoft.com/office/powerpoint/2010/main" val="3077500701"/>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points</a:t>
            </a:r>
            <a:endParaRPr lang="en-US" dirty="0"/>
          </a:p>
        </p:txBody>
      </p:sp>
      <p:sp>
        <p:nvSpPr>
          <p:cNvPr id="5" name="Content Placeholder 4"/>
          <p:cNvSpPr>
            <a:spLocks noGrp="1"/>
          </p:cNvSpPr>
          <p:nvPr>
            <p:ph idx="1"/>
          </p:nvPr>
        </p:nvSpPr>
        <p:spPr/>
        <p:txBody>
          <a:bodyPr/>
          <a:lstStyle/>
          <a:p>
            <a:r>
              <a:rPr lang="en-GB" dirty="0"/>
              <a:t>Processes may be structured for </a:t>
            </a:r>
            <a:r>
              <a:rPr lang="en-GB" dirty="0">
                <a:solidFill>
                  <a:srgbClr val="0000FF"/>
                </a:solidFill>
              </a:rPr>
              <a:t>iterative development and delivery </a:t>
            </a:r>
            <a:r>
              <a:rPr lang="en-GB" dirty="0"/>
              <a:t>so that changes may be made without disrupting the system as a </a:t>
            </a:r>
            <a:r>
              <a:rPr lang="en-GB" dirty="0" smtClean="0"/>
              <a:t>whole </a:t>
            </a:r>
            <a:endParaRPr lang="en-GB" dirty="0"/>
          </a:p>
          <a:p>
            <a:endParaRPr lang="en-US" dirty="0"/>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44</a:t>
            </a:fld>
            <a:endParaRPr lang="en-US"/>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a:t>Software process models</a:t>
            </a:r>
            <a:endParaRPr lang="en-GB" dirty="0"/>
          </a:p>
        </p:txBody>
      </p:sp>
      <p:sp>
        <p:nvSpPr>
          <p:cNvPr id="25603" name="Rectangle 3"/>
          <p:cNvSpPr>
            <a:spLocks noGrp="1" noChangeArrowheads="1"/>
          </p:cNvSpPr>
          <p:nvPr>
            <p:ph idx="1"/>
          </p:nvPr>
        </p:nvSpPr>
        <p:spPr>
          <a:xfrm>
            <a:off x="294468" y="1600200"/>
            <a:ext cx="8741043" cy="4525963"/>
          </a:xfrm>
        </p:spPr>
        <p:txBody>
          <a:bodyPr/>
          <a:lstStyle/>
          <a:p>
            <a:r>
              <a:rPr lang="en-GB" dirty="0">
                <a:solidFill>
                  <a:srgbClr val="0000FF"/>
                </a:solidFill>
              </a:rPr>
              <a:t>The waterfall model (1)</a:t>
            </a:r>
          </a:p>
          <a:p>
            <a:pPr lvl="1"/>
            <a:r>
              <a:rPr lang="en-GB" dirty="0"/>
              <a:t>Plan-driven model. Separate and distinct phases of specification and development.</a:t>
            </a:r>
          </a:p>
          <a:p>
            <a:r>
              <a:rPr lang="en-GB" dirty="0">
                <a:solidFill>
                  <a:srgbClr val="0000FF"/>
                </a:solidFill>
              </a:rPr>
              <a:t>Incremental development (2)</a:t>
            </a:r>
          </a:p>
          <a:p>
            <a:pPr lvl="1"/>
            <a:r>
              <a:rPr lang="en-GB" dirty="0"/>
              <a:t>Specification, development and validation are interleaved. May be plan-driven or agile.</a:t>
            </a:r>
          </a:p>
          <a:p>
            <a:r>
              <a:rPr lang="en-GB" dirty="0">
                <a:solidFill>
                  <a:srgbClr val="0000FF"/>
                </a:solidFill>
              </a:rPr>
              <a:t>Integration and configuration (3)</a:t>
            </a:r>
          </a:p>
          <a:p>
            <a:pPr lvl="1"/>
            <a:r>
              <a:rPr lang="en-GB" dirty="0"/>
              <a:t>The system is assembled from existing configurable components. May be plan-driven or agile.</a:t>
            </a:r>
          </a:p>
          <a:p>
            <a:r>
              <a:rPr lang="en-GB" dirty="0"/>
              <a:t>In practice, most large systems are developed using a process that incorporates elements from all of these models.</a:t>
            </a:r>
          </a:p>
        </p:txBody>
      </p:sp>
      <p:sp>
        <p:nvSpPr>
          <p:cNvPr id="10" name="Footer Placeholder 9"/>
          <p:cNvSpPr>
            <a:spLocks noGrp="1"/>
          </p:cNvSpPr>
          <p:nvPr>
            <p:ph type="ftr" sz="quarter" idx="11"/>
          </p:nvPr>
        </p:nvSpPr>
        <p:spPr/>
        <p:txBody>
          <a:bodyPr/>
          <a:lstStyle/>
          <a:p>
            <a:pPr>
              <a:defRPr/>
            </a:pPr>
            <a:r>
              <a:rPr lang="en-US"/>
              <a:t>Chapter 2 Software Processes</a:t>
            </a:r>
          </a:p>
        </p:txBody>
      </p:sp>
      <p:sp>
        <p:nvSpPr>
          <p:cNvPr id="9" name="Slide Number Placeholder 8"/>
          <p:cNvSpPr>
            <a:spLocks noGrp="1"/>
          </p:cNvSpPr>
          <p:nvPr>
            <p:ph type="sldNum" sz="quarter" idx="12"/>
          </p:nvPr>
        </p:nvSpPr>
        <p:spPr/>
        <p:txBody>
          <a:bodyPr/>
          <a:lstStyle/>
          <a:p>
            <a:pPr>
              <a:defRPr/>
            </a:pPr>
            <a:fld id="{AFD720AD-0A16-4141-82CA-5619F80A2BC8}" type="slidenum">
              <a:rPr lang="en-US" smtClean="0"/>
              <a:pPr>
                <a:defRPr/>
              </a:pPr>
              <a:t>5</a:t>
            </a:fld>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dirty="0"/>
              <a:t>The waterfall model</a:t>
            </a:r>
            <a:br>
              <a:rPr lang="en-GB" dirty="0"/>
            </a:br>
            <a:endParaRPr lang="en-US" dirty="0"/>
          </a:p>
        </p:txBody>
      </p:sp>
      <p:sp>
        <p:nvSpPr>
          <p:cNvPr id="8" name="Footer Placeholder 7"/>
          <p:cNvSpPr>
            <a:spLocks noGrp="1"/>
          </p:cNvSpPr>
          <p:nvPr>
            <p:ph type="ftr" sz="quarter" idx="11"/>
          </p:nvPr>
        </p:nvSpPr>
        <p:spPr/>
        <p:txBody>
          <a:bodyPr/>
          <a:lstStyle/>
          <a:p>
            <a:pPr>
              <a:defRPr/>
            </a:pPr>
            <a:r>
              <a:rPr lang="en-US"/>
              <a:t>Chapter 2 Software Processes</a:t>
            </a:r>
          </a:p>
        </p:txBody>
      </p:sp>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6</a:t>
            </a:fld>
            <a:endParaRPr lang="en-US"/>
          </a:p>
        </p:txBody>
      </p:sp>
      <p:pic>
        <p:nvPicPr>
          <p:cNvPr id="4" name="Picture 3" descr="2.1.Waterfall-model.eps"/>
          <p:cNvPicPr>
            <a:picLocks noChangeAspect="1"/>
          </p:cNvPicPr>
          <p:nvPr/>
        </p:nvPicPr>
        <p:blipFill>
          <a:blip r:embed="rId3"/>
          <a:stretch>
            <a:fillRect/>
          </a:stretch>
        </p:blipFill>
        <p:spPr>
          <a:xfrm>
            <a:off x="911053" y="1931942"/>
            <a:ext cx="7183698" cy="4039465"/>
          </a:xfrm>
          <a:prstGeom prst="rect">
            <a:avLst/>
          </a:prstGeom>
        </p:spPr>
      </p:pic>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GB"/>
              <a:t>Waterfall model problems</a:t>
            </a:r>
          </a:p>
        </p:txBody>
      </p:sp>
      <p:sp>
        <p:nvSpPr>
          <p:cNvPr id="92163" name="Rectangle 3"/>
          <p:cNvSpPr>
            <a:spLocks noGrp="1" noChangeArrowheads="1"/>
          </p:cNvSpPr>
          <p:nvPr>
            <p:ph idx="1"/>
          </p:nvPr>
        </p:nvSpPr>
        <p:spPr/>
        <p:txBody>
          <a:bodyPr/>
          <a:lstStyle/>
          <a:p>
            <a:r>
              <a:rPr lang="en-GB" dirty="0"/>
              <a:t>Inflexible partitioning of the project into distinct stages makes it difficult to respond to changing customer requirements.</a:t>
            </a:r>
          </a:p>
          <a:p>
            <a:pPr lvl="1"/>
            <a:r>
              <a:rPr lang="en-GB" dirty="0"/>
              <a:t>Therefore, this model is only appropriate when the requirements are well-understood and changes will be fairly limited during the design process. </a:t>
            </a:r>
          </a:p>
          <a:p>
            <a:pPr lvl="1"/>
            <a:r>
              <a:rPr lang="en-GB" dirty="0"/>
              <a:t>Few business systems have stable requirements.</a:t>
            </a:r>
          </a:p>
          <a:p>
            <a:r>
              <a:rPr lang="en-GB" dirty="0"/>
              <a:t>The waterfall model is mostly used for large systems engineering projects where a system is developed at several sites.</a:t>
            </a:r>
          </a:p>
          <a:p>
            <a:pPr lvl="1"/>
            <a:r>
              <a:rPr lang="en-GB" dirty="0"/>
              <a:t>In those circumstances, the plan-driven nature of the waterfall model helps coordinate the work. </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7</a:t>
            </a:fld>
            <a:endParaRPr lang="en-US"/>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dirty="0"/>
              <a:t>Incremental development </a:t>
            </a:r>
            <a:br>
              <a:rPr lang="en-GB" dirty="0"/>
            </a:br>
            <a:endParaRPr lang="en-US" dirty="0"/>
          </a:p>
        </p:txBody>
      </p:sp>
      <p:sp>
        <p:nvSpPr>
          <p:cNvPr id="8" name="Footer Placeholder 7"/>
          <p:cNvSpPr>
            <a:spLocks noGrp="1"/>
          </p:cNvSpPr>
          <p:nvPr>
            <p:ph type="ftr" sz="quarter" idx="11"/>
          </p:nvPr>
        </p:nvSpPr>
        <p:spPr/>
        <p:txBody>
          <a:bodyPr/>
          <a:lstStyle/>
          <a:p>
            <a:pPr>
              <a:defRPr/>
            </a:pPr>
            <a:r>
              <a:rPr lang="en-US"/>
              <a:t>Chapter 2 Software Processes</a:t>
            </a:r>
          </a:p>
        </p:txBody>
      </p:sp>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8</a:t>
            </a:fld>
            <a:endParaRPr lang="en-US"/>
          </a:p>
        </p:txBody>
      </p:sp>
      <p:pic>
        <p:nvPicPr>
          <p:cNvPr id="4" name="Picture 3" descr="2.2 Incremental-dev.eps"/>
          <p:cNvPicPr>
            <a:picLocks noChangeAspect="1"/>
          </p:cNvPicPr>
          <p:nvPr/>
        </p:nvPicPr>
        <p:blipFill>
          <a:blip r:embed="rId3"/>
          <a:stretch>
            <a:fillRect/>
          </a:stretch>
        </p:blipFill>
        <p:spPr>
          <a:xfrm>
            <a:off x="457200" y="1892460"/>
            <a:ext cx="7517728" cy="4051928"/>
          </a:xfrm>
          <a:prstGeom prst="rect">
            <a:avLst/>
          </a:prstGeom>
        </p:spPr>
      </p:pic>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dirty="0"/>
              <a:t>Incremental development benefits</a:t>
            </a:r>
          </a:p>
        </p:txBody>
      </p:sp>
      <p:sp>
        <p:nvSpPr>
          <p:cNvPr id="33795" name="Rectangle 3"/>
          <p:cNvSpPr>
            <a:spLocks noGrp="1" noChangeArrowheads="1"/>
          </p:cNvSpPr>
          <p:nvPr>
            <p:ph idx="1"/>
          </p:nvPr>
        </p:nvSpPr>
        <p:spPr/>
        <p:txBody>
          <a:bodyPr/>
          <a:lstStyle/>
          <a:p>
            <a:r>
              <a:rPr lang="en-GB" dirty="0"/>
              <a:t>The cost of accommodating changing customer requirements is reduced</a:t>
            </a:r>
          </a:p>
          <a:p>
            <a:pPr lvl="1"/>
            <a:r>
              <a:rPr lang="en-GB" dirty="0"/>
              <a:t>The amount of analysis and documentation that has to be redone is much less than is required with the waterfall model</a:t>
            </a:r>
          </a:p>
          <a:p>
            <a:r>
              <a:rPr lang="en-GB" dirty="0"/>
              <a:t>It is easier to get customer feedback on the development work that has been done</a:t>
            </a:r>
          </a:p>
          <a:p>
            <a:pPr lvl="1"/>
            <a:r>
              <a:rPr lang="en-GB" dirty="0"/>
              <a:t>Customers can comment on demonstrations of the software and see how much has been implemented </a:t>
            </a:r>
          </a:p>
          <a:p>
            <a:r>
              <a:rPr lang="en-GB" dirty="0"/>
              <a:t>More rapid delivery and deployment of useful software to the customer is possible </a:t>
            </a:r>
          </a:p>
          <a:p>
            <a:pPr lvl="1"/>
            <a:r>
              <a:rPr lang="en-GB" dirty="0"/>
              <a:t>Customers are able to use and gain value from the software earlier than is possible with a waterfall process </a:t>
            </a:r>
          </a:p>
        </p:txBody>
      </p:sp>
      <p:sp>
        <p:nvSpPr>
          <p:cNvPr id="7" name="Footer Placeholder 6"/>
          <p:cNvSpPr>
            <a:spLocks noGrp="1"/>
          </p:cNvSpPr>
          <p:nvPr>
            <p:ph type="ftr" sz="quarter" idx="11"/>
          </p:nvPr>
        </p:nvSpPr>
        <p:spPr/>
        <p:txBody>
          <a:bodyPr/>
          <a:lstStyle/>
          <a:p>
            <a:pPr>
              <a:defRPr/>
            </a:pPr>
            <a:r>
              <a:rPr lang="en-US"/>
              <a:t>Chapter 2 Software Processes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9</a:t>
            </a:fld>
            <a:endParaRPr lang="en-US"/>
          </a:p>
        </p:txBody>
      </p:sp>
    </p:spTree>
  </p:cSld>
  <p:clrMapOvr>
    <a:masterClrMapping/>
  </p:clrMapOv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9544</TotalTime>
  <Words>2558</Words>
  <Application>Microsoft Office PowerPoint</Application>
  <PresentationFormat>On-screen Show (4:3)</PresentationFormat>
  <Paragraphs>384</Paragraphs>
  <Slides>44</Slides>
  <Notes>44</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SE10 slides</vt:lpstr>
      <vt:lpstr>Chapter 2 – Software Processes</vt:lpstr>
      <vt:lpstr>Topics covered</vt:lpstr>
      <vt:lpstr>The software process</vt:lpstr>
      <vt:lpstr>Plan-driven and agile processes</vt:lpstr>
      <vt:lpstr>Software process models</vt:lpstr>
      <vt:lpstr>The waterfall model </vt:lpstr>
      <vt:lpstr>Waterfall model problems</vt:lpstr>
      <vt:lpstr>Incremental development  </vt:lpstr>
      <vt:lpstr>Incremental development benefits</vt:lpstr>
      <vt:lpstr>Incremental development problems</vt:lpstr>
      <vt:lpstr>Integration and configuration</vt:lpstr>
      <vt:lpstr>Types of reusable software</vt:lpstr>
      <vt:lpstr>Reuse-oriented software engineering</vt:lpstr>
      <vt:lpstr>Key process stages</vt:lpstr>
      <vt:lpstr>Advantages and disadvantages</vt:lpstr>
      <vt:lpstr>The requirements engineering process </vt:lpstr>
      <vt:lpstr>Software specification</vt:lpstr>
      <vt:lpstr>Software design and implementation</vt:lpstr>
      <vt:lpstr>A general model of the design process  </vt:lpstr>
      <vt:lpstr>Design activities</vt:lpstr>
      <vt:lpstr>System implementation</vt:lpstr>
      <vt:lpstr>Software validation</vt:lpstr>
      <vt:lpstr>Stages of testing </vt:lpstr>
      <vt:lpstr>Testing stages</vt:lpstr>
      <vt:lpstr>Testing phases in a plan-driven software process (V-model)</vt:lpstr>
      <vt:lpstr>Software evolution</vt:lpstr>
      <vt:lpstr>System evolution </vt:lpstr>
      <vt:lpstr>Coping with change</vt:lpstr>
      <vt:lpstr>Reducing the costs of rework</vt:lpstr>
      <vt:lpstr>Coping with changing requirements</vt:lpstr>
      <vt:lpstr>Software prototyping</vt:lpstr>
      <vt:lpstr>Benefits of prototyping</vt:lpstr>
      <vt:lpstr>The process of prototype development </vt:lpstr>
      <vt:lpstr>Prototype development</vt:lpstr>
      <vt:lpstr>Throw-away prototypes</vt:lpstr>
      <vt:lpstr>Incremental delivery</vt:lpstr>
      <vt:lpstr>Incremental development and delivery</vt:lpstr>
      <vt:lpstr>Incremental delivery </vt:lpstr>
      <vt:lpstr>Incremental delivery advantages</vt:lpstr>
      <vt:lpstr>Incremental delivery problems</vt:lpstr>
      <vt:lpstr>Process metrics</vt:lpstr>
      <vt:lpstr>Key points</vt:lpstr>
      <vt:lpstr>Key points</vt:lpstr>
      <vt:lpstr>Key points</vt:lpstr>
    </vt:vector>
  </TitlesOfParts>
  <Company>St 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Figures-Chapter</dc:title>
  <dc:creator>Ian Sommerville</dc:creator>
  <cp:lastModifiedBy>Sergiu Dascalu</cp:lastModifiedBy>
  <cp:revision>54</cp:revision>
  <cp:lastPrinted>2018-09-06T17:02:36Z</cp:lastPrinted>
  <dcterms:created xsi:type="dcterms:W3CDTF">2010-01-06T19:57:16Z</dcterms:created>
  <dcterms:modified xsi:type="dcterms:W3CDTF">2019-09-08T18:21:50Z</dcterms:modified>
</cp:coreProperties>
</file>