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8"/>
  </p:notesMasterIdLst>
  <p:handoutMasterIdLst>
    <p:handoutMasterId r:id="rId69"/>
  </p:handoutMasterIdLst>
  <p:sldIdLst>
    <p:sldId id="256" r:id="rId2"/>
    <p:sldId id="266" r:id="rId3"/>
    <p:sldId id="296" r:id="rId4"/>
    <p:sldId id="323" r:id="rId5"/>
    <p:sldId id="258" r:id="rId6"/>
    <p:sldId id="324" r:id="rId7"/>
    <p:sldId id="322" r:id="rId8"/>
    <p:sldId id="268" r:id="rId9"/>
    <p:sldId id="297" r:id="rId10"/>
    <p:sldId id="257" r:id="rId11"/>
    <p:sldId id="298" r:id="rId12"/>
    <p:sldId id="320" r:id="rId13"/>
    <p:sldId id="271" r:id="rId14"/>
    <p:sldId id="259" r:id="rId15"/>
    <p:sldId id="260" r:id="rId16"/>
    <p:sldId id="265" r:id="rId17"/>
    <p:sldId id="275" r:id="rId18"/>
    <p:sldId id="330" r:id="rId19"/>
    <p:sldId id="276" r:id="rId20"/>
    <p:sldId id="261" r:id="rId21"/>
    <p:sldId id="262" r:id="rId22"/>
    <p:sldId id="278" r:id="rId23"/>
    <p:sldId id="301" r:id="rId24"/>
    <p:sldId id="303" r:id="rId25"/>
    <p:sldId id="279" r:id="rId26"/>
    <p:sldId id="282" r:id="rId27"/>
    <p:sldId id="305" r:id="rId28"/>
    <p:sldId id="263" r:id="rId29"/>
    <p:sldId id="306" r:id="rId30"/>
    <p:sldId id="307" r:id="rId31"/>
    <p:sldId id="283" r:id="rId32"/>
    <p:sldId id="295" r:id="rId33"/>
    <p:sldId id="318" r:id="rId34"/>
    <p:sldId id="287" r:id="rId35"/>
    <p:sldId id="309" r:id="rId36"/>
    <p:sldId id="331" r:id="rId37"/>
    <p:sldId id="332" r:id="rId38"/>
    <p:sldId id="313" r:id="rId39"/>
    <p:sldId id="293" r:id="rId40"/>
    <p:sldId id="294" r:id="rId41"/>
    <p:sldId id="310" r:id="rId42"/>
    <p:sldId id="311" r:id="rId43"/>
    <p:sldId id="314" r:id="rId44"/>
    <p:sldId id="321" r:id="rId45"/>
    <p:sldId id="288" r:id="rId46"/>
    <p:sldId id="312" r:id="rId47"/>
    <p:sldId id="325" r:id="rId48"/>
    <p:sldId id="333" r:id="rId49"/>
    <p:sldId id="326" r:id="rId50"/>
    <p:sldId id="334" r:id="rId51"/>
    <p:sldId id="327" r:id="rId52"/>
    <p:sldId id="335" r:id="rId53"/>
    <p:sldId id="336" r:id="rId54"/>
    <p:sldId id="315" r:id="rId55"/>
    <p:sldId id="328" r:id="rId56"/>
    <p:sldId id="329" r:id="rId57"/>
    <p:sldId id="337" r:id="rId58"/>
    <p:sldId id="289" r:id="rId59"/>
    <p:sldId id="292" r:id="rId60"/>
    <p:sldId id="316" r:id="rId61"/>
    <p:sldId id="317" r:id="rId62"/>
    <p:sldId id="291" r:id="rId63"/>
    <p:sldId id="338" r:id="rId64"/>
    <p:sldId id="290" r:id="rId65"/>
    <p:sldId id="319" r:id="rId66"/>
    <p:sldId id="267" r:id="rId67"/>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482" y="-34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96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r>
              <a:rPr lang="en-US" smtClean="0"/>
              <a:t>9/11/2019</a:t>
            </a:r>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extLst>
      <p:ext uri="{BB962C8B-B14F-4D97-AF65-F5344CB8AC3E}">
        <p14:creationId xmlns:p14="http://schemas.microsoft.com/office/powerpoint/2010/main" val="18025155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r>
              <a:rPr lang="en-US" smtClean="0"/>
              <a:t>9/11/2019</a:t>
            </a:r>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extLst>
      <p:ext uri="{BB962C8B-B14F-4D97-AF65-F5344CB8AC3E}">
        <p14:creationId xmlns:p14="http://schemas.microsoft.com/office/powerpoint/2010/main" val="1423510684"/>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ED926C-2523-DB4E-AA42-7803F6FA2B59}" type="slidenum">
              <a:rPr lang="en-US" smtClean="0"/>
              <a:t>1</a:t>
            </a:fld>
            <a:endParaRPr lang="en-US"/>
          </a:p>
        </p:txBody>
      </p:sp>
      <p:sp>
        <p:nvSpPr>
          <p:cNvPr id="5" name="Date Placeholder 4"/>
          <p:cNvSpPr>
            <a:spLocks noGrp="1"/>
          </p:cNvSpPr>
          <p:nvPr>
            <p:ph type="dt" idx="11"/>
          </p:nvPr>
        </p:nvSpPr>
        <p:spPr/>
        <p:txBody>
          <a:bodyPr/>
          <a:lstStyle/>
          <a:p>
            <a:r>
              <a:rPr lang="en-US" smtClean="0"/>
              <a:t>9/11/2019</a:t>
            </a:r>
            <a:endParaRPr lang="en-US"/>
          </a:p>
        </p:txBody>
      </p:sp>
    </p:spTree>
    <p:extLst>
      <p:ext uri="{BB962C8B-B14F-4D97-AF65-F5344CB8AC3E}">
        <p14:creationId xmlns:p14="http://schemas.microsoft.com/office/powerpoint/2010/main" val="2707786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973D278-956A-2946-9CE2-9D3773855556}"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AB5BBF0-B782-3644-AFE1-10103AC25370}"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6C4D99-7786-3A47-A0D2-BD20D34577F0}"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8EFBBB66-3A15-F64E-87CC-B8CCF7F3E7AA}"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9" name="Slide Number Placeholder 5"/>
          <p:cNvSpPr>
            <a:spLocks noGrp="1"/>
          </p:cNvSpPr>
          <p:nvPr>
            <p:ph type="sldNum" sz="quarter" idx="12"/>
          </p:nvPr>
        </p:nvSpPr>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5" name="Slide Number Placeholder 5"/>
          <p:cNvSpPr>
            <a:spLocks noGrp="1"/>
          </p:cNvSpPr>
          <p:nvPr>
            <p:ph type="sldNum" sz="quarter" idx="12"/>
          </p:nvPr>
        </p:nvSpPr>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4" name="Slide Number Placeholder 5"/>
          <p:cNvSpPr>
            <a:spLocks noGrp="1"/>
          </p:cNvSpPr>
          <p:nvPr>
            <p:ph type="sldNum" sz="quarter" idx="12"/>
          </p:nvPr>
        </p:nvSpPr>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3 Agile Software Development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575804-F645-DB44-9DC0-C97E27A6600F}"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ansommerville.com/software-engineering-boo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65138" y="1395412"/>
            <a:ext cx="7772400" cy="1470025"/>
          </a:xfrm>
        </p:spPr>
        <p:txBody>
          <a:bodyPr/>
          <a:lstStyle/>
          <a:p>
            <a:r>
              <a:rPr lang="en-US" dirty="0" smtClean="0"/>
              <a:t>Chapter 3 – Agile Software Development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7" name="TextBox 4"/>
          <p:cNvSpPr txBox="1">
            <a:spLocks noChangeArrowheads="1"/>
          </p:cNvSpPr>
          <p:nvPr/>
        </p:nvSpPr>
        <p:spPr bwMode="auto">
          <a:xfrm>
            <a:off x="465138" y="703263"/>
            <a:ext cx="30914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eaLnBrk="1" hangingPunct="1"/>
            <a:r>
              <a:rPr lang="en-US" altLang="en-US" dirty="0">
                <a:solidFill>
                  <a:srgbClr val="595959"/>
                </a:solidFill>
              </a:rPr>
              <a:t>CS </a:t>
            </a:r>
            <a:r>
              <a:rPr lang="en-US" altLang="en-US" dirty="0" smtClean="0">
                <a:solidFill>
                  <a:srgbClr val="595959"/>
                </a:solidFill>
              </a:rPr>
              <a:t>791 September 11, 2019</a:t>
            </a:r>
            <a:endParaRPr lang="en-US" altLang="en-US" dirty="0">
              <a:solidFill>
                <a:srgbClr val="595959"/>
              </a:solidFill>
            </a:endParaRPr>
          </a:p>
        </p:txBody>
      </p:sp>
      <p:sp>
        <p:nvSpPr>
          <p:cNvPr id="8" name="Subtitle 2"/>
          <p:cNvSpPr txBox="1">
            <a:spLocks/>
          </p:cNvSpPr>
          <p:nvPr/>
        </p:nvSpPr>
        <p:spPr bwMode="auto">
          <a:xfrm>
            <a:off x="1371600" y="2808422"/>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algn="ctr" eaLnBrk="1" hangingPunct="1">
              <a:spcBef>
                <a:spcPct val="20000"/>
              </a:spcBef>
              <a:buFont typeface="Arial" charset="0"/>
              <a:buNone/>
            </a:pPr>
            <a:r>
              <a:rPr lang="en-US" altLang="en-US" sz="3200" dirty="0">
                <a:solidFill>
                  <a:srgbClr val="595959"/>
                </a:solidFill>
                <a:latin typeface="Calibri" charset="0"/>
              </a:rPr>
              <a:t>Ian </a:t>
            </a:r>
            <a:r>
              <a:rPr lang="en-US" altLang="en-US" sz="3200" dirty="0" err="1">
                <a:solidFill>
                  <a:srgbClr val="595959"/>
                </a:solidFill>
                <a:latin typeface="Calibri" charset="0"/>
              </a:rPr>
              <a:t>Sommerville</a:t>
            </a:r>
            <a:r>
              <a:rPr lang="en-US" altLang="en-US" sz="3200" dirty="0">
                <a:solidFill>
                  <a:srgbClr val="595959"/>
                </a:solidFill>
                <a:latin typeface="Calibri" charset="0"/>
              </a:rPr>
              <a:t>, </a:t>
            </a:r>
          </a:p>
          <a:p>
            <a:pPr algn="ctr" eaLnBrk="1" hangingPunct="1">
              <a:spcBef>
                <a:spcPct val="20000"/>
              </a:spcBef>
              <a:buFont typeface="Arial" charset="0"/>
              <a:buNone/>
            </a:pPr>
            <a:r>
              <a:rPr lang="en-US" altLang="en-US" sz="3200" i="1" dirty="0">
                <a:solidFill>
                  <a:srgbClr val="0070C0"/>
                </a:solidFill>
                <a:latin typeface="Calibri" charset="0"/>
              </a:rPr>
              <a:t>Software Engineering</a:t>
            </a:r>
            <a:r>
              <a:rPr lang="en-US" altLang="en-US" sz="3200" dirty="0">
                <a:solidFill>
                  <a:srgbClr val="595959"/>
                </a:solidFill>
                <a:latin typeface="Calibri" charset="0"/>
              </a:rPr>
              <a:t>, </a:t>
            </a:r>
            <a:r>
              <a:rPr lang="en-US" altLang="en-US" sz="3200" dirty="0" smtClean="0">
                <a:solidFill>
                  <a:srgbClr val="595959"/>
                </a:solidFill>
                <a:latin typeface="Calibri" charset="0"/>
              </a:rPr>
              <a:t>10</a:t>
            </a:r>
            <a:r>
              <a:rPr lang="en-US" altLang="en-US" sz="3200" baseline="30000" dirty="0" smtClean="0">
                <a:solidFill>
                  <a:srgbClr val="595959"/>
                </a:solidFill>
                <a:latin typeface="Calibri" charset="0"/>
              </a:rPr>
              <a:t>th</a:t>
            </a:r>
            <a:r>
              <a:rPr lang="en-US" altLang="en-US" sz="3200" dirty="0" smtClean="0">
                <a:solidFill>
                  <a:srgbClr val="595959"/>
                </a:solidFill>
                <a:latin typeface="Calibri" charset="0"/>
              </a:rPr>
              <a:t> </a:t>
            </a:r>
            <a:r>
              <a:rPr lang="en-US" altLang="en-US" sz="3200" dirty="0">
                <a:solidFill>
                  <a:srgbClr val="595959"/>
                </a:solidFill>
                <a:latin typeface="Calibri" charset="0"/>
              </a:rPr>
              <a:t>Edition</a:t>
            </a:r>
          </a:p>
          <a:p>
            <a:pPr algn="ctr" eaLnBrk="1" hangingPunct="1">
              <a:spcBef>
                <a:spcPct val="20000"/>
              </a:spcBef>
              <a:buFont typeface="Arial" charset="0"/>
              <a:buNone/>
            </a:pPr>
            <a:r>
              <a:rPr lang="en-US" altLang="en-US" sz="3200" dirty="0">
                <a:solidFill>
                  <a:srgbClr val="595959"/>
                </a:solidFill>
                <a:latin typeface="Calibri" charset="0"/>
              </a:rPr>
              <a:t>Pearson Education, Addison-Wesley</a:t>
            </a:r>
          </a:p>
        </p:txBody>
      </p:sp>
      <p:sp>
        <p:nvSpPr>
          <p:cNvPr id="9" name="Rectangle 8"/>
          <p:cNvSpPr/>
          <p:nvPr/>
        </p:nvSpPr>
        <p:spPr>
          <a:xfrm>
            <a:off x="539724" y="5227715"/>
            <a:ext cx="8144170" cy="646331"/>
          </a:xfrm>
          <a:prstGeom prst="rect">
            <a:avLst/>
          </a:prstGeom>
        </p:spPr>
        <p:txBody>
          <a:bodyPr wrap="square">
            <a:spAutoFit/>
          </a:bodyPr>
          <a:lstStyle/>
          <a:p>
            <a:pPr eaLnBrk="1" hangingPunct="1"/>
            <a:r>
              <a:rPr lang="en-US" altLang="en-US" dirty="0">
                <a:solidFill>
                  <a:srgbClr val="595959"/>
                </a:solidFill>
              </a:rPr>
              <a:t>Note: These are a slightly modified version of </a:t>
            </a:r>
            <a:r>
              <a:rPr lang="en-US" altLang="en-US" dirty="0" smtClean="0">
                <a:solidFill>
                  <a:srgbClr val="595959"/>
                </a:solidFill>
              </a:rPr>
              <a:t>Chapter 3 </a:t>
            </a:r>
            <a:r>
              <a:rPr lang="en-US" altLang="en-US" dirty="0">
                <a:solidFill>
                  <a:srgbClr val="595959"/>
                </a:solidFill>
              </a:rPr>
              <a:t>slides available from the author’s site </a:t>
            </a:r>
            <a:r>
              <a:rPr lang="en-US" altLang="en-US" dirty="0">
                <a:hlinkClick r:id="rId3"/>
              </a:rPr>
              <a:t>http://iansommerville.com/software-engineering-book/</a:t>
            </a:r>
            <a:endParaRPr lang="en-US" altLang="en-US" dirty="0"/>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principles of agile methods</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090708686"/>
              </p:ext>
            </p:extLst>
          </p:nvPr>
        </p:nvGraphicFramePr>
        <p:xfrm>
          <a:off x="457200" y="1661727"/>
          <a:ext cx="8271317" cy="4684509"/>
        </p:xfrm>
        <a:graphic>
          <a:graphicData uri="http://schemas.openxmlformats.org/drawingml/2006/table">
            <a:tbl>
              <a:tblPr/>
              <a:tblGrid>
                <a:gridCol w="2300606"/>
                <a:gridCol w="5844958"/>
                <a:gridCol w="125753"/>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a:t>
                      </a:r>
                      <a:endParaRPr kumimoji="0" lang="en-GB" sz="1600" b="1" i="0" u="none" strike="noStrike" cap="none" normalizeH="0" baseline="0" dirty="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a:ea typeface="Times New Roman" charset="0"/>
                          <a:cs typeface="Arial"/>
                        </a:rPr>
                        <a:t>Description</a:t>
                      </a:r>
                      <a:endParaRPr kumimoji="0" lang="en-GB" sz="1600" b="1" i="0" u="none" strike="noStrike" cap="none" normalizeH="0" baseline="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FF"/>
                          </a:solidFill>
                          <a:effectLst/>
                          <a:latin typeface="Arial"/>
                          <a:ea typeface="Times New Roman" charset="0"/>
                          <a:cs typeface="Arial"/>
                        </a:rPr>
                        <a:t>Customer </a:t>
                      </a:r>
                      <a:r>
                        <a:rPr kumimoji="0" lang="en-GB" sz="1600" b="0" i="0" u="none" strike="noStrike" cap="none" normalizeH="0" baseline="0" dirty="0">
                          <a:ln>
                            <a:noFill/>
                          </a:ln>
                          <a:solidFill>
                            <a:srgbClr val="0000FF"/>
                          </a:solidFill>
                          <a:effectLst/>
                          <a:latin typeface="Arial"/>
                          <a:ea typeface="Times New Roman" charset="0"/>
                          <a:cs typeface="Arial"/>
                        </a:rPr>
                        <a:t>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Customers should be closely involved throughout the development process. 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dirty="0"/>
                    </a:p>
                  </a:txBody>
                  <a:tcPr/>
                </a:tc>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software is developed in increments 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r>
                        <a:rPr kumimoji="0" lang="en-GB" sz="1600" b="0" i="0" u="none" strike="noStrike" cap="none" normalizeH="0" baseline="0" dirty="0" smtClean="0">
                          <a:ln>
                            <a:noFill/>
                          </a:ln>
                          <a:solidFill>
                            <a:srgbClr val="000000"/>
                          </a:solidFill>
                          <a:effectLst/>
                          <a:latin typeface="Arial"/>
                          <a:ea typeface="Times New Roman" charset="0"/>
                          <a:cs typeface="Arial"/>
                        </a:rPr>
                        <a:t>.</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 applicability</a:t>
            </a:r>
            <a:endParaRPr lang="en-US" dirty="0"/>
          </a:p>
        </p:txBody>
      </p:sp>
      <p:sp>
        <p:nvSpPr>
          <p:cNvPr id="3" name="Content Placeholder 2"/>
          <p:cNvSpPr>
            <a:spLocks noGrp="1"/>
          </p:cNvSpPr>
          <p:nvPr>
            <p:ph idx="1"/>
          </p:nvPr>
        </p:nvSpPr>
        <p:spPr/>
        <p:txBody>
          <a:bodyPr/>
          <a:lstStyle/>
          <a:p>
            <a:r>
              <a:rPr lang="en-GB" dirty="0" smtClean="0"/>
              <a:t>Product development where a software company is developing a </a:t>
            </a:r>
            <a:r>
              <a:rPr lang="en-GB" dirty="0" smtClean="0">
                <a:solidFill>
                  <a:srgbClr val="0000FF"/>
                </a:solidFill>
              </a:rPr>
              <a:t>small or medium-sized </a:t>
            </a:r>
            <a:r>
              <a:rPr lang="en-GB" dirty="0" smtClean="0"/>
              <a:t>product for sale </a:t>
            </a:r>
          </a:p>
          <a:p>
            <a:pPr lvl="1"/>
            <a:r>
              <a:rPr lang="en-GB" dirty="0" smtClean="0"/>
              <a:t>Virtually all software products and apps are now developed using an agile approach</a:t>
            </a:r>
          </a:p>
          <a:p>
            <a:r>
              <a:rPr lang="en-GB" dirty="0" smtClean="0">
                <a:solidFill>
                  <a:srgbClr val="0000FF"/>
                </a:solidFill>
              </a:rPr>
              <a:t>Custom system development </a:t>
            </a:r>
            <a:r>
              <a:rPr lang="en-GB" dirty="0" smtClean="0"/>
              <a:t>within an organization, where there is a clear </a:t>
            </a:r>
            <a:r>
              <a:rPr lang="en-GB" dirty="0" smtClean="0">
                <a:solidFill>
                  <a:srgbClr val="0000FF"/>
                </a:solidFill>
              </a:rPr>
              <a:t>commitment from the customer </a:t>
            </a:r>
            <a:r>
              <a:rPr lang="en-GB" dirty="0" smtClean="0"/>
              <a:t>to become involved in the development process and where there are </a:t>
            </a:r>
            <a:r>
              <a:rPr lang="en-GB" dirty="0" smtClean="0">
                <a:solidFill>
                  <a:srgbClr val="0000FF"/>
                </a:solidFill>
              </a:rPr>
              <a:t>few external rules and regulations </a:t>
            </a:r>
            <a:r>
              <a:rPr lang="en-GB" dirty="0" smtClean="0"/>
              <a:t>that affect the software</a:t>
            </a:r>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4238"/>
            <a:ext cx="8229600" cy="1143000"/>
          </a:xfrm>
        </p:spPr>
        <p:txBody>
          <a:bodyPr/>
          <a:lstStyle/>
          <a:p>
            <a:pPr algn="ctr"/>
            <a:r>
              <a:rPr lang="en-US" dirty="0" smtClean="0"/>
              <a:t>Agile development techniques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spTree>
    <p:extLst>
      <p:ext uri="{BB962C8B-B14F-4D97-AF65-F5344CB8AC3E}">
        <p14:creationId xmlns:p14="http://schemas.microsoft.com/office/powerpoint/2010/main" val="2013893865"/>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idx="1"/>
          </p:nvPr>
        </p:nvSpPr>
        <p:spPr/>
        <p:txBody>
          <a:bodyPr/>
          <a:lstStyle/>
          <a:p>
            <a:pPr>
              <a:lnSpc>
                <a:spcPct val="90000"/>
              </a:lnSpc>
            </a:pPr>
            <a:r>
              <a:rPr lang="en-US" dirty="0" smtClean="0"/>
              <a:t>A very influential agile method, developed in the late 1990s, that introduced a range of agile development techniques.</a:t>
            </a:r>
            <a:endParaRPr lang="en-US" dirty="0"/>
          </a:p>
          <a:p>
            <a:pPr>
              <a:lnSpc>
                <a:spcPct val="90000"/>
              </a:lnSpc>
            </a:pPr>
            <a:r>
              <a:rPr lang="en-US" dirty="0">
                <a:solidFill>
                  <a:srgbClr val="0000FF"/>
                </a:solidFill>
              </a:rPr>
              <a:t>Extreme Programming (XP) </a:t>
            </a:r>
            <a:r>
              <a:rPr lang="en-US" dirty="0"/>
              <a:t>takes an ‘extreme’ approach to iterative development. </a:t>
            </a:r>
          </a:p>
          <a:p>
            <a:pPr lvl="1">
              <a:lnSpc>
                <a:spcPct val="90000"/>
              </a:lnSpc>
            </a:pPr>
            <a:r>
              <a:rPr lang="en-US" dirty="0"/>
              <a:t>New versions may be built several times per </a:t>
            </a:r>
            <a:r>
              <a:rPr lang="en-US" dirty="0" smtClean="0"/>
              <a:t>day</a:t>
            </a:r>
            <a:endParaRPr lang="en-US" dirty="0"/>
          </a:p>
          <a:p>
            <a:pPr lvl="1">
              <a:lnSpc>
                <a:spcPct val="90000"/>
              </a:lnSpc>
            </a:pPr>
            <a:r>
              <a:rPr lang="en-US" dirty="0"/>
              <a:t>Increments are delivered to customers every 2 </a:t>
            </a:r>
            <a:r>
              <a:rPr lang="en-US" dirty="0" smtClean="0"/>
              <a:t>weeks</a:t>
            </a:r>
            <a:endParaRPr lang="en-US" dirty="0"/>
          </a:p>
          <a:p>
            <a:pPr lvl="1">
              <a:lnSpc>
                <a:spcPct val="90000"/>
              </a:lnSpc>
            </a:pPr>
            <a:r>
              <a:rPr lang="en-US" dirty="0"/>
              <a:t>All tests must be run for every build and the build is only accepted if tests run </a:t>
            </a:r>
            <a:r>
              <a:rPr lang="en-US" dirty="0" smtClean="0"/>
              <a:t>successfully</a:t>
            </a:r>
          </a:p>
          <a:p>
            <a:pPr>
              <a:lnSpc>
                <a:spcPct val="90000"/>
              </a:lnSpc>
            </a:pP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The extreme programming release cycle</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pic>
        <p:nvPicPr>
          <p:cNvPr id="4" name="Picture 3" descr="3.3-XP-ReleaseCycle.eps"/>
          <p:cNvPicPr>
            <a:picLocks noChangeAspect="1"/>
          </p:cNvPicPr>
          <p:nvPr/>
        </p:nvPicPr>
        <p:blipFill>
          <a:blip r:embed="rId2"/>
          <a:stretch>
            <a:fillRect/>
          </a:stretch>
        </p:blipFill>
        <p:spPr>
          <a:xfrm>
            <a:off x="1192427" y="2372086"/>
            <a:ext cx="6558005" cy="2856274"/>
          </a:xfrm>
          <a:prstGeom prst="rect">
            <a:avLst/>
          </a:prstGeom>
        </p:spPr>
      </p:pic>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Extreme programming practices (a)</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891492759"/>
              </p:ext>
            </p:extLst>
          </p:nvPr>
        </p:nvGraphicFramePr>
        <p:xfrm>
          <a:off x="457200" y="1580272"/>
          <a:ext cx="8325364" cy="4826016"/>
        </p:xfrm>
        <a:graphic>
          <a:graphicData uri="http://schemas.openxmlformats.org/drawingml/2006/table">
            <a:tbl>
              <a:tblPr/>
              <a:tblGrid>
                <a:gridCol w="2359628"/>
                <a:gridCol w="5965736"/>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FF"/>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FF"/>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Extreme programming practices (</a:t>
            </a:r>
            <a:r>
              <a:rPr lang="en-US" dirty="0" err="1" smtClean="0"/>
              <a:t>b</a:t>
            </a:r>
            <a:r>
              <a:rPr lang="en-US" dirty="0" smtClean="0"/>
              <a:t>)</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135704949"/>
              </p:ext>
            </p:extLst>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gridCol w="5931608"/>
              </a:tblGrid>
              <a:tr h="612192">
                <a:tc>
                  <a:txBody>
                    <a:bodyPr/>
                    <a:lstStyle/>
                    <a:p>
                      <a:pPr algn="just">
                        <a:spcAft>
                          <a:spcPts val="0"/>
                        </a:spcAft>
                      </a:pPr>
                      <a:r>
                        <a:rPr lang="en-GB" sz="1600" b="0" dirty="0">
                          <a:solidFill>
                            <a:srgbClr val="0000FF"/>
                          </a:solidFill>
                          <a:latin typeface="Arial"/>
                          <a:cs typeface="Arial"/>
                        </a:rPr>
                        <a:t>Pair programming</a:t>
                      </a:r>
                      <a:endParaRPr lang="en-GB" sz="1600" b="0" dirty="0">
                        <a:solidFill>
                          <a:srgbClr val="0000FF"/>
                        </a:solidFill>
                        <a:latin typeface="Arial"/>
                        <a:ea typeface="Times New Roman"/>
                        <a:cs typeface="Arial"/>
                      </a:endParaRPr>
                    </a:p>
                  </a:txBody>
                  <a:tcPr marL="73025" marR="73025" marT="0" marB="91440"/>
                </a:tc>
                <a:tc>
                  <a:txBody>
                    <a:bodyPr/>
                    <a:lstStyle/>
                    <a:p>
                      <a:pPr algn="just">
                        <a:spcAft>
                          <a:spcPts val="0"/>
                        </a:spcAft>
                      </a:pPr>
                      <a:r>
                        <a:rPr lang="en-GB" sz="1600" b="0" dirty="0">
                          <a:latin typeface="Arial"/>
                          <a:cs typeface="Arial"/>
                        </a:rPr>
                        <a:t>Developers work in pairs, checking each other’s work and providing the support to always do a good job.</a:t>
                      </a:r>
                      <a:endParaRPr lang="en-GB" sz="1600" b="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solidFill>
                            <a:srgbClr val="0000FF"/>
                          </a:solidFill>
                          <a:latin typeface="Arial"/>
                          <a:cs typeface="Arial"/>
                        </a:rPr>
                        <a:t>Collective ownership</a:t>
                      </a:r>
                      <a:endParaRPr lang="en-GB" sz="1600" dirty="0">
                        <a:solidFill>
                          <a:srgbClr val="0000FF"/>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pairs of developers work on all areas of the system, so that no islands of expertise develop and all the developers take responsibility for all of the code. Anyone can change anything.</a:t>
                      </a:r>
                      <a:endParaRPr lang="en-GB" sz="160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solidFill>
                            <a:srgbClr val="0000FF"/>
                          </a:solidFill>
                          <a:latin typeface="Arial"/>
                          <a:cs typeface="Arial"/>
                        </a:rPr>
                        <a:t>Continuous integration</a:t>
                      </a:r>
                      <a:endParaRPr lang="en-GB" sz="1600" dirty="0">
                        <a:solidFill>
                          <a:srgbClr val="0000FF"/>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solidFill>
                            <a:srgbClr val="0000FF"/>
                          </a:solidFill>
                          <a:latin typeface="Arial"/>
                          <a:cs typeface="Arial"/>
                        </a:rPr>
                        <a:t>Sustainable pace</a:t>
                      </a:r>
                      <a:endParaRPr lang="en-GB" sz="1600" dirty="0">
                        <a:solidFill>
                          <a:srgbClr val="0000FF"/>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tr>
              <a:tr h="1283088">
                <a:tc>
                  <a:txBody>
                    <a:bodyPr/>
                    <a:lstStyle/>
                    <a:p>
                      <a:pPr algn="just">
                        <a:spcAft>
                          <a:spcPts val="0"/>
                        </a:spcAft>
                      </a:pPr>
                      <a:r>
                        <a:rPr lang="en-GB" sz="1600" dirty="0">
                          <a:solidFill>
                            <a:srgbClr val="0000FF"/>
                          </a:solidFill>
                          <a:latin typeface="Arial"/>
                          <a:cs typeface="Arial"/>
                        </a:rPr>
                        <a:t>On-site customer</a:t>
                      </a:r>
                      <a:endParaRPr lang="en-GB" sz="1600" dirty="0">
                        <a:solidFill>
                          <a:srgbClr val="0000FF"/>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available full time for the use of the XP team. In an extreme programming process, the customer is a member of the development team and is responsible for bringing system requirements to the team for implementation</a:t>
                      </a:r>
                      <a:r>
                        <a:rPr lang="en-GB" sz="1600" dirty="0" smtClean="0">
                          <a:latin typeface="Arial"/>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dirty="0">
                <a:solidFill>
                  <a:srgbClr val="C00000"/>
                </a:solidFill>
              </a:rPr>
              <a:t>XP</a:t>
            </a:r>
            <a:r>
              <a:rPr lang="en-US" dirty="0"/>
              <a:t> and </a:t>
            </a:r>
            <a:r>
              <a:rPr lang="en-US" dirty="0">
                <a:solidFill>
                  <a:srgbClr val="C00000"/>
                </a:solidFill>
              </a:rPr>
              <a:t>agile principles</a:t>
            </a:r>
          </a:p>
        </p:txBody>
      </p:sp>
      <p:sp>
        <p:nvSpPr>
          <p:cNvPr id="1169411" name="Rectangle 3"/>
          <p:cNvSpPr>
            <a:spLocks noGrp="1" noChangeArrowheads="1"/>
          </p:cNvSpPr>
          <p:nvPr>
            <p:ph idx="1"/>
          </p:nvPr>
        </p:nvSpPr>
        <p:spPr/>
        <p:txBody>
          <a:bodyPr/>
          <a:lstStyle/>
          <a:p>
            <a:r>
              <a:rPr lang="en-US" sz="2400" dirty="0">
                <a:solidFill>
                  <a:srgbClr val="0000FF"/>
                </a:solidFill>
              </a:rPr>
              <a:t>Incremental development </a:t>
            </a:r>
            <a:r>
              <a:rPr lang="en-US" sz="2400" dirty="0"/>
              <a:t>is supported through small, frequent system </a:t>
            </a:r>
            <a:r>
              <a:rPr lang="en-US" sz="2400" dirty="0" smtClean="0"/>
              <a:t>releases</a:t>
            </a:r>
            <a:endParaRPr lang="en-US" sz="2400" dirty="0"/>
          </a:p>
          <a:p>
            <a:r>
              <a:rPr lang="en-US" sz="2400" dirty="0">
                <a:solidFill>
                  <a:srgbClr val="0000FF"/>
                </a:solidFill>
              </a:rPr>
              <a:t>Customer involvement </a:t>
            </a:r>
            <a:r>
              <a:rPr lang="en-US" sz="2400" dirty="0"/>
              <a:t>means full-time customer engagement with the </a:t>
            </a:r>
            <a:r>
              <a:rPr lang="en-US" sz="2400" dirty="0" smtClean="0"/>
              <a:t>team</a:t>
            </a:r>
            <a:endParaRPr lang="en-US" sz="2400" dirty="0"/>
          </a:p>
          <a:p>
            <a:r>
              <a:rPr lang="en-US" sz="2400" dirty="0">
                <a:solidFill>
                  <a:srgbClr val="0000FF"/>
                </a:solidFill>
              </a:rPr>
              <a:t>People not process </a:t>
            </a:r>
            <a:r>
              <a:rPr lang="en-US" sz="2400" dirty="0"/>
              <a:t>through pair programming, collective ownership and a process that avoids long working </a:t>
            </a:r>
            <a:r>
              <a:rPr lang="en-US" sz="2400" dirty="0" smtClean="0"/>
              <a:t>hours</a:t>
            </a:r>
            <a:endParaRPr lang="en-US" sz="2400" dirty="0"/>
          </a:p>
          <a:p>
            <a:r>
              <a:rPr lang="en-US" sz="2400" dirty="0">
                <a:solidFill>
                  <a:srgbClr val="0000FF"/>
                </a:solidFill>
              </a:rPr>
              <a:t>Change</a:t>
            </a:r>
            <a:r>
              <a:rPr lang="en-US" sz="2400" dirty="0"/>
              <a:t> supported through regular system </a:t>
            </a:r>
            <a:r>
              <a:rPr lang="en-US" sz="2400" dirty="0" smtClean="0"/>
              <a:t>releases</a:t>
            </a:r>
            <a:endParaRPr lang="en-US" sz="2400" dirty="0"/>
          </a:p>
          <a:p>
            <a:r>
              <a:rPr lang="en-US" sz="2400" dirty="0">
                <a:solidFill>
                  <a:srgbClr val="0000FF"/>
                </a:solidFill>
              </a:rPr>
              <a:t>Maintaining simplicity </a:t>
            </a:r>
            <a:r>
              <a:rPr lang="en-US" sz="2400" dirty="0"/>
              <a:t>through constant refactoring of </a:t>
            </a:r>
            <a:r>
              <a:rPr lang="en-US" sz="2400" dirty="0" smtClean="0"/>
              <a:t>code</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Influential XP practices</a:t>
            </a:r>
            <a:endParaRPr lang="en-US" dirty="0"/>
          </a:p>
        </p:txBody>
      </p:sp>
      <p:sp>
        <p:nvSpPr>
          <p:cNvPr id="3" name="Content Placeholder 2"/>
          <p:cNvSpPr>
            <a:spLocks noGrp="1"/>
          </p:cNvSpPr>
          <p:nvPr>
            <p:ph idx="1"/>
          </p:nvPr>
        </p:nvSpPr>
        <p:spPr/>
        <p:txBody>
          <a:bodyPr/>
          <a:lstStyle/>
          <a:p>
            <a:r>
              <a:rPr lang="en-US" dirty="0" smtClean="0"/>
              <a:t>Extreme programming has a </a:t>
            </a:r>
            <a:r>
              <a:rPr lang="en-US" dirty="0" smtClean="0">
                <a:solidFill>
                  <a:srgbClr val="0000FF"/>
                </a:solidFill>
              </a:rPr>
              <a:t>technical focus </a:t>
            </a:r>
            <a:r>
              <a:rPr lang="en-US" dirty="0" smtClean="0"/>
              <a:t>and is not easy to integrate with management practice in most organizations</a:t>
            </a:r>
          </a:p>
          <a:p>
            <a:r>
              <a:rPr lang="en-US" dirty="0" smtClean="0"/>
              <a:t>Consequently, while agile development uses practices from XP, the method as originally defined is not widely used</a:t>
            </a:r>
          </a:p>
          <a:p>
            <a:r>
              <a:rPr lang="en-US" dirty="0" smtClean="0">
                <a:solidFill>
                  <a:srgbClr val="0000FF"/>
                </a:solidFill>
              </a:rPr>
              <a:t>Key practices</a:t>
            </a:r>
          </a:p>
          <a:p>
            <a:pPr lvl="1"/>
            <a:r>
              <a:rPr lang="en-US" dirty="0" smtClean="0"/>
              <a:t>User stories for specification</a:t>
            </a:r>
          </a:p>
          <a:p>
            <a:pPr lvl="1"/>
            <a:r>
              <a:rPr lang="en-US" dirty="0" smtClean="0"/>
              <a:t>Refactoring</a:t>
            </a:r>
          </a:p>
          <a:p>
            <a:pPr lvl="1"/>
            <a:r>
              <a:rPr lang="en-US" dirty="0" smtClean="0"/>
              <a:t>Test-first development</a:t>
            </a:r>
          </a:p>
          <a:p>
            <a:pPr lvl="1"/>
            <a:r>
              <a:rPr lang="en-US" dirty="0" smtClean="0"/>
              <a:t>Pair programming</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spTree>
    <p:extLst>
      <p:ext uri="{BB962C8B-B14F-4D97-AF65-F5344CB8AC3E}">
        <p14:creationId xmlns:p14="http://schemas.microsoft.com/office/powerpoint/2010/main" val="324664539"/>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dirty="0" smtClean="0"/>
              <a:t>User stories for requirements</a:t>
            </a:r>
            <a:endParaRPr lang="en-US" dirty="0"/>
          </a:p>
        </p:txBody>
      </p:sp>
      <p:sp>
        <p:nvSpPr>
          <p:cNvPr id="1170435" name="Rectangle 3"/>
          <p:cNvSpPr>
            <a:spLocks noGrp="1" noChangeArrowheads="1"/>
          </p:cNvSpPr>
          <p:nvPr>
            <p:ph idx="1"/>
          </p:nvPr>
        </p:nvSpPr>
        <p:spPr/>
        <p:txBody>
          <a:bodyPr/>
          <a:lstStyle/>
          <a:p>
            <a:r>
              <a:rPr lang="en-US" dirty="0"/>
              <a:t>In XP,</a:t>
            </a:r>
            <a:r>
              <a:rPr lang="en-US" dirty="0" smtClean="0"/>
              <a:t> a customer or user is part of the XP team and is responsible for making decisions on requirements</a:t>
            </a:r>
          </a:p>
          <a:p>
            <a:r>
              <a:rPr lang="en-US" dirty="0" smtClean="0"/>
              <a:t>User </a:t>
            </a:r>
            <a:r>
              <a:rPr lang="en-US" dirty="0"/>
              <a:t>requirements are expressed as </a:t>
            </a:r>
            <a:r>
              <a:rPr lang="en-US" dirty="0" smtClean="0">
                <a:solidFill>
                  <a:srgbClr val="0000FF"/>
                </a:solidFill>
              </a:rPr>
              <a:t>user stories </a:t>
            </a:r>
            <a:r>
              <a:rPr lang="en-US" dirty="0" smtClean="0"/>
              <a:t>or scenarios</a:t>
            </a:r>
            <a:endParaRPr lang="en-US" dirty="0"/>
          </a:p>
          <a:p>
            <a:r>
              <a:rPr lang="en-US" dirty="0"/>
              <a:t>These are written on cards and the development team break them down into </a:t>
            </a:r>
            <a:r>
              <a:rPr lang="en-US" dirty="0">
                <a:solidFill>
                  <a:srgbClr val="0000FF"/>
                </a:solidFill>
              </a:rPr>
              <a:t>implementation tasks</a:t>
            </a:r>
            <a:r>
              <a:rPr lang="en-US" dirty="0"/>
              <a:t>. These tasks are the basis of schedule and cost estimates.</a:t>
            </a:r>
          </a:p>
          <a:p>
            <a:r>
              <a:rPr lang="en-US" dirty="0"/>
              <a:t>The customer chooses the stories for inclusion in the next release based on their priorities and the schedule </a:t>
            </a:r>
            <a:r>
              <a:rPr lang="en-US" dirty="0" smtClean="0"/>
              <a:t>estimates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solidFill>
                  <a:srgbClr val="0000FF"/>
                </a:solidFill>
              </a:rPr>
              <a:t>Agile methods</a:t>
            </a:r>
          </a:p>
          <a:p>
            <a:r>
              <a:rPr lang="en-US" dirty="0" smtClean="0">
                <a:solidFill>
                  <a:srgbClr val="0000FF"/>
                </a:solidFill>
              </a:rPr>
              <a:t>Agile development techniques</a:t>
            </a:r>
          </a:p>
          <a:p>
            <a:r>
              <a:rPr lang="en-US" dirty="0" smtClean="0">
                <a:solidFill>
                  <a:srgbClr val="0000FF"/>
                </a:solidFill>
              </a:rPr>
              <a:t>Agile project management</a:t>
            </a:r>
          </a:p>
          <a:p>
            <a:r>
              <a:rPr lang="en-US" dirty="0" smtClean="0">
                <a:solidFill>
                  <a:srgbClr val="0000FF"/>
                </a:solidFill>
              </a:rPr>
              <a:t>Scaling agile methods</a:t>
            </a:r>
            <a:endParaRPr lang="en-US" dirty="0">
              <a:solidFill>
                <a:srgbClr val="0000FF"/>
              </a:solidFill>
            </a:endParaRP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A ‘prescribing medication’ story</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pic>
        <p:nvPicPr>
          <p:cNvPr id="4" name="Picture 3" descr="3.5 StoryCard.eps"/>
          <p:cNvPicPr>
            <a:picLocks noChangeAspect="1"/>
          </p:cNvPicPr>
          <p:nvPr/>
        </p:nvPicPr>
        <p:blipFill>
          <a:blip r:embed="rId2"/>
          <a:stretch>
            <a:fillRect/>
          </a:stretch>
        </p:blipFill>
        <p:spPr>
          <a:xfrm>
            <a:off x="1440914" y="1566747"/>
            <a:ext cx="5968294" cy="4789603"/>
          </a:xfrm>
          <a:prstGeom prst="rect">
            <a:avLst/>
          </a:prstGeom>
        </p:spPr>
      </p:pic>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Examples of task cards for prescribing medication </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pic>
        <p:nvPicPr>
          <p:cNvPr id="4" name="Picture 3" descr="3.6 TaskCards.eps"/>
          <p:cNvPicPr>
            <a:picLocks noChangeAspect="1"/>
          </p:cNvPicPr>
          <p:nvPr/>
        </p:nvPicPr>
        <p:blipFill>
          <a:blip r:embed="rId2"/>
          <a:stretch>
            <a:fillRect/>
          </a:stretch>
        </p:blipFill>
        <p:spPr>
          <a:xfrm>
            <a:off x="1333382" y="1760870"/>
            <a:ext cx="6417050" cy="4518673"/>
          </a:xfrm>
          <a:prstGeom prst="rect">
            <a:avLst/>
          </a:prstGeom>
        </p:spPr>
      </p:pic>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dirty="0" smtClean="0">
                <a:solidFill>
                  <a:srgbClr val="0000FF"/>
                </a:solidFill>
              </a:rPr>
              <a:t>Refactoring</a:t>
            </a:r>
            <a:endParaRPr lang="en-US" dirty="0">
              <a:solidFill>
                <a:srgbClr val="0000FF"/>
              </a:solidFill>
            </a:endParaRPr>
          </a:p>
        </p:txBody>
      </p:sp>
      <p:sp>
        <p:nvSpPr>
          <p:cNvPr id="1171459" name="Rectangle 3"/>
          <p:cNvSpPr>
            <a:spLocks noGrp="1" noChangeArrowheads="1"/>
          </p:cNvSpPr>
          <p:nvPr>
            <p:ph idx="1"/>
          </p:nvPr>
        </p:nvSpPr>
        <p:spPr/>
        <p:txBody>
          <a:bodyPr/>
          <a:lstStyle/>
          <a:p>
            <a:pPr>
              <a:lnSpc>
                <a:spcPct val="90000"/>
              </a:lnSpc>
            </a:pPr>
            <a:r>
              <a:rPr lang="en-US" dirty="0"/>
              <a:t>Conventional wisdom in software engineering is to design for change. It is worth spending time and effort anticipating changes as this reduces costs later in the life cycle.</a:t>
            </a:r>
          </a:p>
          <a:p>
            <a:pPr>
              <a:lnSpc>
                <a:spcPct val="90000"/>
              </a:lnSpc>
            </a:pPr>
            <a:r>
              <a:rPr lang="en-US" dirty="0"/>
              <a:t>XP, however, maintains that this is not worthwhile as changes cannot be reliably </a:t>
            </a:r>
            <a:r>
              <a:rPr lang="en-US" dirty="0" smtClean="0"/>
              <a:t>anticipated</a:t>
            </a:r>
            <a:endParaRPr lang="en-US" dirty="0"/>
          </a:p>
          <a:p>
            <a:pPr>
              <a:lnSpc>
                <a:spcPct val="90000"/>
              </a:lnSpc>
            </a:pPr>
            <a:r>
              <a:rPr lang="en-US" dirty="0"/>
              <a:t>Rather, it proposes constant code improvement </a:t>
            </a:r>
            <a:r>
              <a:rPr lang="en-US" dirty="0">
                <a:solidFill>
                  <a:srgbClr val="0000FF"/>
                </a:solidFill>
              </a:rPr>
              <a:t>(refactoring) </a:t>
            </a:r>
            <a:r>
              <a:rPr lang="en-US" dirty="0"/>
              <a:t>to make changes easier when they have to be </a:t>
            </a:r>
            <a:r>
              <a:rPr lang="en-US" dirty="0" smtClean="0"/>
              <a:t>implemented</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Refactoring</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Programming team look for possible software improvements and make these improvements even where there is no immediate need for them</a:t>
            </a:r>
          </a:p>
          <a:p>
            <a:r>
              <a:rPr lang="en-US" dirty="0" smtClean="0"/>
              <a:t>This improves the understandability of the software and so reduces the need for documentation</a:t>
            </a:r>
          </a:p>
          <a:p>
            <a:r>
              <a:rPr lang="en-US" dirty="0" smtClean="0"/>
              <a:t>Changes are easier to make because the code is well-structured and clear</a:t>
            </a:r>
          </a:p>
          <a:p>
            <a:r>
              <a:rPr lang="en-US" dirty="0" smtClean="0"/>
              <a:t>However, some changes require architecture refactoring and this is much more expensive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Examples of refactoring</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Re-organization of a class hierarchy to remove duplicate code</a:t>
            </a:r>
          </a:p>
          <a:p>
            <a:r>
              <a:rPr lang="en-US" dirty="0" smtClean="0"/>
              <a:t>Tidying up and renaming attributes and methods to make them easier to understand</a:t>
            </a:r>
          </a:p>
          <a:p>
            <a:r>
              <a:rPr lang="en-US" dirty="0" smtClean="0"/>
              <a:t>The replacement of inline code with calls to methods that have been included in a program library</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dirty="0" smtClean="0"/>
              <a:t>Test-first development</a:t>
            </a:r>
            <a:endParaRPr lang="en-US" dirty="0"/>
          </a:p>
        </p:txBody>
      </p:sp>
      <p:sp>
        <p:nvSpPr>
          <p:cNvPr id="1172483" name="Rectangle 3"/>
          <p:cNvSpPr>
            <a:spLocks noGrp="1" noChangeArrowheads="1"/>
          </p:cNvSpPr>
          <p:nvPr>
            <p:ph idx="1"/>
          </p:nvPr>
        </p:nvSpPr>
        <p:spPr/>
        <p:txBody>
          <a:bodyPr/>
          <a:lstStyle/>
          <a:p>
            <a:r>
              <a:rPr lang="en-US" dirty="0" smtClean="0"/>
              <a:t>Testing is central to XP, where the program is tested after every change has been made</a:t>
            </a:r>
          </a:p>
          <a:p>
            <a:r>
              <a:rPr lang="en-US" dirty="0" smtClean="0"/>
              <a:t>XP testing features:</a:t>
            </a:r>
          </a:p>
          <a:p>
            <a:pPr lvl="1"/>
            <a:r>
              <a:rPr lang="en-US" dirty="0" smtClean="0"/>
              <a:t>Test</a:t>
            </a:r>
            <a:r>
              <a:rPr lang="en-US" dirty="0"/>
              <a:t>-first </a:t>
            </a:r>
            <a:r>
              <a:rPr lang="en-US" dirty="0" smtClean="0"/>
              <a:t>development</a:t>
            </a:r>
            <a:endParaRPr lang="en-US" dirty="0"/>
          </a:p>
          <a:p>
            <a:pPr lvl="1"/>
            <a:r>
              <a:rPr lang="en-US" dirty="0"/>
              <a:t>Incremental test development from </a:t>
            </a:r>
            <a:r>
              <a:rPr lang="en-US" dirty="0" smtClean="0"/>
              <a:t>scenarios</a:t>
            </a:r>
            <a:endParaRPr lang="en-US" dirty="0"/>
          </a:p>
          <a:p>
            <a:pPr lvl="1"/>
            <a:r>
              <a:rPr lang="en-US" dirty="0"/>
              <a:t>User involvement in test development and </a:t>
            </a:r>
            <a:r>
              <a:rPr lang="en-US" dirty="0" smtClean="0"/>
              <a:t>validation</a:t>
            </a:r>
            <a:endParaRPr lang="en-US" dirty="0"/>
          </a:p>
          <a:p>
            <a:pPr lvl="1"/>
            <a:r>
              <a:rPr lang="en-US" dirty="0"/>
              <a:t>Automated test harnesses are used to run all component tests each time that a new release is </a:t>
            </a:r>
            <a:r>
              <a:rPr lang="en-US" dirty="0" smtClean="0"/>
              <a:t>built</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dirty="0">
                <a:solidFill>
                  <a:srgbClr val="0000FF"/>
                </a:solidFill>
              </a:rPr>
              <a:t>Test</a:t>
            </a:r>
            <a:r>
              <a:rPr lang="en-US" dirty="0" smtClean="0">
                <a:solidFill>
                  <a:srgbClr val="0000FF"/>
                </a:solidFill>
              </a:rPr>
              <a:t>-driven </a:t>
            </a:r>
            <a:r>
              <a:rPr lang="en-US" dirty="0">
                <a:solidFill>
                  <a:srgbClr val="0000FF"/>
                </a:solidFill>
              </a:rPr>
              <a:t>development</a:t>
            </a:r>
          </a:p>
        </p:txBody>
      </p:sp>
      <p:sp>
        <p:nvSpPr>
          <p:cNvPr id="1173507" name="Rectangle 3"/>
          <p:cNvSpPr>
            <a:spLocks noGrp="1" noChangeArrowheads="1"/>
          </p:cNvSpPr>
          <p:nvPr>
            <p:ph idx="1"/>
          </p:nvPr>
        </p:nvSpPr>
        <p:spPr/>
        <p:txBody>
          <a:bodyPr/>
          <a:lstStyle/>
          <a:p>
            <a:pPr>
              <a:lnSpc>
                <a:spcPct val="90000"/>
              </a:lnSpc>
            </a:pPr>
            <a:r>
              <a:rPr lang="en-US" dirty="0"/>
              <a:t>Writing tests before code clarifies the requirements to be </a:t>
            </a:r>
            <a:r>
              <a:rPr lang="en-US" dirty="0" smtClean="0"/>
              <a:t>implemented</a:t>
            </a:r>
            <a:endParaRPr lang="en-US" dirty="0"/>
          </a:p>
          <a:p>
            <a:pPr>
              <a:lnSpc>
                <a:spcPct val="90000"/>
              </a:lnSpc>
            </a:pPr>
            <a:r>
              <a:rPr lang="en-US" dirty="0"/>
              <a:t>Tests are written as programs rather than data so that they can be executed automatically. The test includes a check that it has executed correctly</a:t>
            </a:r>
            <a:r>
              <a:rPr lang="en-US" dirty="0" smtClean="0"/>
              <a:t>.</a:t>
            </a:r>
          </a:p>
          <a:p>
            <a:pPr>
              <a:lnSpc>
                <a:spcPct val="90000"/>
              </a:lnSpc>
            </a:pPr>
            <a:r>
              <a:rPr lang="en-US" dirty="0" smtClean="0"/>
              <a:t>All </a:t>
            </a:r>
            <a:r>
              <a:rPr lang="en-US" dirty="0"/>
              <a:t>previous and new tests are</a:t>
            </a:r>
            <a:r>
              <a:rPr lang="en-US" dirty="0" smtClean="0"/>
              <a:t> run automatically when </a:t>
            </a:r>
            <a:r>
              <a:rPr lang="en-US" dirty="0"/>
              <a:t>new functionality is </a:t>
            </a:r>
            <a:r>
              <a:rPr lang="en-US" dirty="0" smtClean="0"/>
              <a:t>added, thus checking </a:t>
            </a:r>
            <a:r>
              <a:rPr lang="en-US" dirty="0"/>
              <a:t>that the new functionality has not introduced </a:t>
            </a:r>
            <a:r>
              <a:rPr lang="en-US" dirty="0" smtClean="0"/>
              <a:t>errors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involvement</a:t>
            </a:r>
            <a:endParaRPr lang="en-US" dirty="0"/>
          </a:p>
        </p:txBody>
      </p:sp>
      <p:sp>
        <p:nvSpPr>
          <p:cNvPr id="3" name="Content Placeholder 2"/>
          <p:cNvSpPr>
            <a:spLocks noGrp="1"/>
          </p:cNvSpPr>
          <p:nvPr>
            <p:ph idx="1"/>
          </p:nvPr>
        </p:nvSpPr>
        <p:spPr/>
        <p:txBody>
          <a:bodyPr/>
          <a:lstStyle/>
          <a:p>
            <a:r>
              <a:rPr lang="en-GB" dirty="0" smtClean="0"/>
              <a:t>The role of the</a:t>
            </a:r>
            <a:r>
              <a:rPr lang="en-GB" dirty="0" smtClean="0">
                <a:solidFill>
                  <a:srgbClr val="0000FF"/>
                </a:solidFill>
              </a:rPr>
              <a:t> customer </a:t>
            </a:r>
            <a:r>
              <a:rPr lang="en-GB" dirty="0" smtClean="0"/>
              <a:t>in the testing process is to help develop </a:t>
            </a:r>
            <a:r>
              <a:rPr lang="en-GB" dirty="0" smtClean="0">
                <a:solidFill>
                  <a:srgbClr val="0000FF"/>
                </a:solidFill>
              </a:rPr>
              <a:t>acceptance tests </a:t>
            </a:r>
            <a:r>
              <a:rPr lang="en-GB" dirty="0" smtClean="0"/>
              <a:t>for the stories that are to be implemented in the next release of the system</a:t>
            </a:r>
          </a:p>
          <a:p>
            <a:r>
              <a:rPr lang="en-GB" dirty="0" smtClean="0"/>
              <a:t>The customer who is part of the team writes tests as development proceeds. All new code is therefore validated to ensure that it is what the customer needs. </a:t>
            </a:r>
          </a:p>
          <a:p>
            <a:r>
              <a:rPr lang="en-GB" dirty="0" smtClean="0"/>
              <a:t>However, people adopting the customer role have limited time available and so cannot work full-time with the development team. They may 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27</a:t>
            </a:fld>
            <a:endParaRPr lang="en-US"/>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Test case description for dose checking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pic>
        <p:nvPicPr>
          <p:cNvPr id="4" name="Picture 3" descr="3.7 DoseChecking.eps"/>
          <p:cNvPicPr>
            <a:picLocks noChangeAspect="1"/>
          </p:cNvPicPr>
          <p:nvPr/>
        </p:nvPicPr>
        <p:blipFill>
          <a:blip r:embed="rId2"/>
          <a:stretch>
            <a:fillRect/>
          </a:stretch>
        </p:blipFill>
        <p:spPr>
          <a:xfrm>
            <a:off x="767635" y="1864505"/>
            <a:ext cx="7436363" cy="4049252"/>
          </a:xfrm>
          <a:prstGeom prst="rect">
            <a:avLst/>
          </a:prstGeom>
        </p:spPr>
      </p:pic>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automation</a:t>
            </a:r>
            <a:endParaRPr lang="en-US" dirty="0"/>
          </a:p>
        </p:txBody>
      </p:sp>
      <p:sp>
        <p:nvSpPr>
          <p:cNvPr id="3" name="Content Placeholder 2"/>
          <p:cNvSpPr>
            <a:spLocks noGrp="1"/>
          </p:cNvSpPr>
          <p:nvPr>
            <p:ph idx="1"/>
          </p:nvPr>
        </p:nvSpPr>
        <p:spPr/>
        <p:txBody>
          <a:bodyPr/>
          <a:lstStyle/>
          <a:p>
            <a:r>
              <a:rPr lang="en-GB" dirty="0" smtClean="0"/>
              <a:t>Test automation means that tests are written as executable components before the task is implemented </a:t>
            </a:r>
          </a:p>
          <a:p>
            <a:pPr lvl="1"/>
            <a:r>
              <a:rPr lang="en-GB" dirty="0" smtClean="0"/>
              <a:t>These testing components should be stand-alone, should simulate the submission of input to be tested and should check that the result meets the output specification. An automated test framework is a system that makes it easy to write executable tests and submit a set of tests for execution. </a:t>
            </a:r>
          </a:p>
          <a:p>
            <a:r>
              <a:rPr lang="en-GB" dirty="0" smtClean="0"/>
              <a:t>As testing is automated, there is always a set of tests that can be quickly and easily executed</a:t>
            </a:r>
          </a:p>
          <a:p>
            <a:pPr lvl="1"/>
            <a:r>
              <a:rPr lang="en-GB" dirty="0" smtClean="0"/>
              <a:t>Whenever 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software development</a:t>
            </a:r>
            <a:endParaRPr lang="en-US" dirty="0"/>
          </a:p>
        </p:txBody>
      </p:sp>
      <p:sp>
        <p:nvSpPr>
          <p:cNvPr id="3" name="Content Placeholder 2"/>
          <p:cNvSpPr>
            <a:spLocks noGrp="1"/>
          </p:cNvSpPr>
          <p:nvPr>
            <p:ph idx="1"/>
          </p:nvPr>
        </p:nvSpPr>
        <p:spPr>
          <a:xfrm>
            <a:off x="457200" y="1600200"/>
            <a:ext cx="8407400" cy="4525963"/>
          </a:xfrm>
        </p:spPr>
        <p:txBody>
          <a:bodyPr/>
          <a:lstStyle/>
          <a:p>
            <a:r>
              <a:rPr lang="en-US" dirty="0" smtClean="0">
                <a:solidFill>
                  <a:srgbClr val="0000FF"/>
                </a:solidFill>
              </a:rPr>
              <a:t>Rapid development and delivery </a:t>
            </a:r>
            <a:r>
              <a:rPr lang="en-US" dirty="0" smtClean="0"/>
              <a:t>is now often the most important requirement for software systems</a:t>
            </a:r>
          </a:p>
          <a:p>
            <a:pPr lvl="1"/>
            <a:r>
              <a:rPr lang="en-US" dirty="0" smtClean="0"/>
              <a:t>Businesses operate in a fast changing environment and it is practically impossible to produce a set of stable software requirements</a:t>
            </a:r>
          </a:p>
          <a:p>
            <a:pPr lvl="1"/>
            <a:r>
              <a:rPr lang="en-US" dirty="0" smtClean="0"/>
              <a:t>Software has to evolve quickly to reflect changing business needs</a:t>
            </a:r>
          </a:p>
          <a:p>
            <a:r>
              <a:rPr lang="en-US" dirty="0" smtClean="0">
                <a:solidFill>
                  <a:srgbClr val="0000FF"/>
                </a:solidFill>
              </a:rPr>
              <a:t>Plan-driven development </a:t>
            </a:r>
            <a:r>
              <a:rPr lang="en-US" dirty="0" smtClean="0"/>
              <a:t>is essential for some types of system but does not meet these business needs</a:t>
            </a:r>
          </a:p>
          <a:p>
            <a:r>
              <a:rPr lang="en-US" dirty="0" smtClean="0"/>
              <a:t>Agile development methods emerged in the late 1990s; their aim was to radically reduce the delivery time for working software systems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test-first development</a:t>
            </a:r>
            <a:endParaRPr lang="en-US" dirty="0"/>
          </a:p>
        </p:txBody>
      </p:sp>
      <p:sp>
        <p:nvSpPr>
          <p:cNvPr id="3" name="Content Placeholder 2"/>
          <p:cNvSpPr>
            <a:spLocks noGrp="1"/>
          </p:cNvSpPr>
          <p:nvPr>
            <p:ph idx="1"/>
          </p:nvPr>
        </p:nvSpPr>
        <p:spPr/>
        <p:txBody>
          <a:bodyPr/>
          <a:lstStyle/>
          <a:p>
            <a:r>
              <a:rPr lang="en-GB" dirty="0" smtClean="0">
                <a:solidFill>
                  <a:srgbClr val="0000FF"/>
                </a:solidFill>
              </a:rPr>
              <a:t>Programmers prefer programming </a:t>
            </a:r>
            <a:r>
              <a:rPr lang="en-GB" dirty="0" smtClean="0"/>
              <a:t>to testing and sometimes they take short cuts when writing tests. For example, they may write incomplete tests that do not check for all possible exceptions that may occur. </a:t>
            </a:r>
          </a:p>
          <a:p>
            <a:r>
              <a:rPr lang="en-GB" dirty="0" smtClean="0"/>
              <a:t>Some </a:t>
            </a:r>
            <a:r>
              <a:rPr lang="en-GB" dirty="0" smtClean="0">
                <a:solidFill>
                  <a:srgbClr val="0000FF"/>
                </a:solidFill>
              </a:rPr>
              <a:t>tests can be difficult to write incrementally</a:t>
            </a:r>
            <a:r>
              <a:rPr lang="en-GB" dirty="0" smtClean="0"/>
              <a:t>. For example, in a complex user interface, it is often difficult to write unit tests for the code that implements the ‘display logic’ and workflow between screens. </a:t>
            </a:r>
          </a:p>
          <a:p>
            <a:r>
              <a:rPr lang="en-GB" dirty="0" smtClean="0"/>
              <a:t>It </a:t>
            </a:r>
            <a:r>
              <a:rPr lang="en-GB" dirty="0" smtClean="0">
                <a:solidFill>
                  <a:srgbClr val="0000FF"/>
                </a:solidFill>
              </a:rPr>
              <a:t>difficult to judge the completeness </a:t>
            </a:r>
            <a:r>
              <a:rPr lang="en-GB" dirty="0" smtClean="0"/>
              <a:t>of a set of tests. Although you may have a lot of system tests, your test set may not provide complete coverage.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dirty="0"/>
              <a:t>Pair programming</a:t>
            </a:r>
          </a:p>
        </p:txBody>
      </p:sp>
      <p:sp>
        <p:nvSpPr>
          <p:cNvPr id="1174531" name="Rectangle 3"/>
          <p:cNvSpPr>
            <a:spLocks noGrp="1" noChangeArrowheads="1"/>
          </p:cNvSpPr>
          <p:nvPr>
            <p:ph idx="1"/>
          </p:nvPr>
        </p:nvSpPr>
        <p:spPr/>
        <p:txBody>
          <a:bodyPr/>
          <a:lstStyle/>
          <a:p>
            <a:pPr>
              <a:lnSpc>
                <a:spcPct val="90000"/>
              </a:lnSpc>
            </a:pPr>
            <a:r>
              <a:rPr lang="en-US" sz="2400" dirty="0" smtClean="0">
                <a:solidFill>
                  <a:srgbClr val="0000FF"/>
                </a:solidFill>
              </a:rPr>
              <a:t>Pair </a:t>
            </a:r>
            <a:r>
              <a:rPr lang="en-US" dirty="0" smtClean="0">
                <a:solidFill>
                  <a:srgbClr val="0000FF"/>
                </a:solidFill>
              </a:rPr>
              <a:t>programming </a:t>
            </a:r>
            <a:r>
              <a:rPr lang="en-US" dirty="0" smtClean="0"/>
              <a:t>involves </a:t>
            </a:r>
            <a:r>
              <a:rPr lang="en-US" sz="2400" dirty="0" smtClean="0"/>
              <a:t>programmers working </a:t>
            </a:r>
            <a:r>
              <a:rPr lang="en-US" sz="2400" dirty="0"/>
              <a:t>in pairs, </a:t>
            </a:r>
            <a:r>
              <a:rPr lang="en-US" sz="2400" dirty="0" smtClean="0"/>
              <a:t>developing code together</a:t>
            </a:r>
            <a:endParaRPr lang="en-US" sz="2400" dirty="0"/>
          </a:p>
          <a:p>
            <a:pPr>
              <a:lnSpc>
                <a:spcPct val="90000"/>
              </a:lnSpc>
            </a:pPr>
            <a:r>
              <a:rPr lang="en-US" sz="2400" dirty="0"/>
              <a:t>This helps develop common ownership of code and spreads knowledge across the </a:t>
            </a:r>
            <a:r>
              <a:rPr lang="en-US" sz="2400" dirty="0" smtClean="0"/>
              <a:t>team</a:t>
            </a:r>
            <a:endParaRPr lang="en-US" sz="2400" dirty="0"/>
          </a:p>
          <a:p>
            <a:pPr>
              <a:lnSpc>
                <a:spcPct val="90000"/>
              </a:lnSpc>
            </a:pPr>
            <a:r>
              <a:rPr lang="en-US" sz="2400" dirty="0"/>
              <a:t>It serves as an informal review process as each line of code is looked at by more than </a:t>
            </a:r>
            <a:r>
              <a:rPr lang="en-US" sz="2400" dirty="0" smtClean="0"/>
              <a:t>one person</a:t>
            </a:r>
            <a:endParaRPr lang="en-US" sz="2400" dirty="0"/>
          </a:p>
          <a:p>
            <a:pPr>
              <a:lnSpc>
                <a:spcPct val="90000"/>
              </a:lnSpc>
            </a:pPr>
            <a:r>
              <a:rPr lang="en-US" sz="2400" dirty="0"/>
              <a:t>It encourages refactoring as the whole team can benefit from </a:t>
            </a:r>
            <a:r>
              <a:rPr lang="en-US" dirty="0" smtClean="0"/>
              <a:t>improving the system code</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a:t>
            </a:r>
            <a:endParaRPr lang="en-US" dirty="0"/>
          </a:p>
        </p:txBody>
      </p:sp>
      <p:sp>
        <p:nvSpPr>
          <p:cNvPr id="3" name="Content Placeholder 2"/>
          <p:cNvSpPr>
            <a:spLocks noGrp="1"/>
          </p:cNvSpPr>
          <p:nvPr>
            <p:ph idx="1"/>
          </p:nvPr>
        </p:nvSpPr>
        <p:spPr/>
        <p:txBody>
          <a:bodyPr/>
          <a:lstStyle/>
          <a:p>
            <a:r>
              <a:rPr lang="en-GB" dirty="0" smtClean="0"/>
              <a:t>In pair programming, programmers sit together at the same computer to develop the software</a:t>
            </a:r>
          </a:p>
          <a:p>
            <a:r>
              <a:rPr lang="en-GB" dirty="0" smtClean="0"/>
              <a:t>Pairs are created dynamically so that all team members work with each other during the development process</a:t>
            </a:r>
          </a:p>
          <a:p>
            <a:r>
              <a:rPr lang="en-GB" dirty="0" smtClean="0"/>
              <a:t>The sharing of knowledge that happens during pair programming is very important as it reduces the overall risks to a project when team members leave</a:t>
            </a:r>
          </a:p>
          <a:p>
            <a:r>
              <a:rPr lang="en-GB" dirty="0" smtClean="0"/>
              <a:t>Pair programming is not necessarily inefficient and there is some evidence that suggests that a pair working together is more efficient than 2 programmers working separately </a:t>
            </a:r>
            <a:endParaRPr lang="en-US" dirty="0" smtClean="0"/>
          </a:p>
          <a:p>
            <a:endParaRPr lang="en-GB" dirty="0" smtClean="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2338"/>
            <a:ext cx="8229600" cy="1143000"/>
          </a:xfrm>
        </p:spPr>
        <p:txBody>
          <a:bodyPr/>
          <a:lstStyle/>
          <a:p>
            <a:pPr algn="ctr"/>
            <a:r>
              <a:rPr lang="en-US" dirty="0" smtClean="0"/>
              <a:t>Agile project management</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spTree>
    <p:extLst>
      <p:ext uri="{BB962C8B-B14F-4D97-AF65-F5344CB8AC3E}">
        <p14:creationId xmlns:p14="http://schemas.microsoft.com/office/powerpoint/2010/main" val="982006760"/>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project management</a:t>
            </a:r>
            <a:endParaRPr lang="en-US" dirty="0"/>
          </a:p>
        </p:txBody>
      </p:sp>
      <p:sp>
        <p:nvSpPr>
          <p:cNvPr id="3" name="Content Placeholder 2"/>
          <p:cNvSpPr>
            <a:spLocks noGrp="1"/>
          </p:cNvSpPr>
          <p:nvPr>
            <p:ph idx="1"/>
          </p:nvPr>
        </p:nvSpPr>
        <p:spPr/>
        <p:txBody>
          <a:bodyPr/>
          <a:lstStyle/>
          <a:p>
            <a:r>
              <a:rPr lang="en-GB" dirty="0" smtClean="0"/>
              <a:t>The principal responsibility of software project managers is to manage the project so that </a:t>
            </a:r>
            <a:r>
              <a:rPr lang="en-GB" dirty="0" smtClean="0">
                <a:solidFill>
                  <a:srgbClr val="0000FF"/>
                </a:solidFill>
              </a:rPr>
              <a:t>the software is delivered on time and within the planned budget </a:t>
            </a:r>
            <a:r>
              <a:rPr lang="en-GB" dirty="0" smtClean="0"/>
              <a:t>for the project </a:t>
            </a:r>
          </a:p>
          <a:p>
            <a:r>
              <a:rPr lang="en-GB" dirty="0" smtClean="0"/>
              <a:t>The standard approach to project management is </a:t>
            </a:r>
            <a:r>
              <a:rPr lang="en-GB" dirty="0" smtClean="0">
                <a:solidFill>
                  <a:srgbClr val="0000FF"/>
                </a:solidFill>
              </a:rPr>
              <a:t>plan-driven</a:t>
            </a:r>
            <a:r>
              <a:rPr lang="en-GB" dirty="0" smtClean="0"/>
              <a:t>. Managers draw up a plan for the project showing what should be delivered, when it should be delivered and who will work on the development of the project deliverables. </a:t>
            </a:r>
          </a:p>
          <a:p>
            <a:r>
              <a:rPr lang="en-GB" dirty="0" smtClean="0"/>
              <a:t>Agile project management requires a different approach, which is adapted to incremental development and the practices used in agile methods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a:t>
            </a:r>
            <a:endParaRPr lang="en-US" dirty="0"/>
          </a:p>
        </p:txBody>
      </p:sp>
      <p:sp>
        <p:nvSpPr>
          <p:cNvPr id="3" name="Content Placeholder 2"/>
          <p:cNvSpPr>
            <a:spLocks noGrp="1"/>
          </p:cNvSpPr>
          <p:nvPr>
            <p:ph idx="1"/>
          </p:nvPr>
        </p:nvSpPr>
        <p:spPr/>
        <p:txBody>
          <a:bodyPr/>
          <a:lstStyle/>
          <a:p>
            <a:r>
              <a:rPr lang="en-GB" dirty="0" smtClean="0">
                <a:solidFill>
                  <a:srgbClr val="0000FF"/>
                </a:solidFill>
              </a:rPr>
              <a:t>Scrum</a:t>
            </a:r>
            <a:r>
              <a:rPr lang="en-GB" dirty="0" smtClean="0"/>
              <a:t> is an agile method that focuses on managing iterative development rather than specific agile practices</a:t>
            </a:r>
          </a:p>
          <a:p>
            <a:r>
              <a:rPr lang="en-GB" dirty="0" smtClean="0"/>
              <a:t>There are </a:t>
            </a:r>
            <a:r>
              <a:rPr lang="en-GB" dirty="0" smtClean="0">
                <a:solidFill>
                  <a:srgbClr val="0000FF"/>
                </a:solidFill>
              </a:rPr>
              <a:t>three phases in Scrum</a:t>
            </a:r>
            <a:r>
              <a:rPr lang="en-GB" dirty="0"/>
              <a:t>:</a:t>
            </a:r>
            <a:endParaRPr lang="en-GB" dirty="0" smtClean="0"/>
          </a:p>
          <a:p>
            <a:pPr lvl="1"/>
            <a:r>
              <a:rPr lang="en-GB" dirty="0" smtClean="0"/>
              <a:t>The initial phase is an </a:t>
            </a:r>
            <a:r>
              <a:rPr lang="en-GB" dirty="0" smtClean="0">
                <a:solidFill>
                  <a:srgbClr val="0000FF"/>
                </a:solidFill>
              </a:rPr>
              <a:t>outline planning </a:t>
            </a:r>
            <a:r>
              <a:rPr lang="en-GB" dirty="0" smtClean="0"/>
              <a:t>phase where you establish the general objectives for the project and design the software architecture.</a:t>
            </a:r>
          </a:p>
          <a:p>
            <a:pPr lvl="1"/>
            <a:r>
              <a:rPr lang="en-GB" dirty="0" smtClean="0"/>
              <a:t>This is followed by a series of </a:t>
            </a:r>
            <a:r>
              <a:rPr lang="en-GB" dirty="0" smtClean="0">
                <a:solidFill>
                  <a:srgbClr val="0000FF"/>
                </a:solidFill>
              </a:rPr>
              <a:t>sprint cycles</a:t>
            </a:r>
            <a:r>
              <a:rPr lang="en-GB" dirty="0" smtClean="0"/>
              <a:t>, where each cycle develops an increment of the system </a:t>
            </a:r>
          </a:p>
          <a:p>
            <a:pPr lvl="1"/>
            <a:r>
              <a:rPr lang="en-GB" dirty="0" smtClean="0"/>
              <a:t>The project’s </a:t>
            </a:r>
            <a:r>
              <a:rPr lang="en-GB" dirty="0" smtClean="0">
                <a:solidFill>
                  <a:srgbClr val="0000FF"/>
                </a:solidFill>
              </a:rPr>
              <a:t>closure phase </a:t>
            </a:r>
            <a:r>
              <a:rPr lang="en-GB" dirty="0" smtClean="0"/>
              <a:t>wraps up the project, completes required documentation such as system help frames and user manuals, and assesses the lessons learned from the project</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terminology (a)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6687984"/>
              </p:ext>
            </p:extLst>
          </p:nvPr>
        </p:nvGraphicFramePr>
        <p:xfrm>
          <a:off x="457200" y="1809750"/>
          <a:ext cx="8229600" cy="4554431"/>
        </p:xfrm>
        <a:graphic>
          <a:graphicData uri="http://schemas.openxmlformats.org/drawingml/2006/table">
            <a:tbl>
              <a:tblPr firstRow="1" bandRow="1">
                <a:tableStyleId>{5C22544A-7EE6-4342-B048-85BDC9FD1C3A}</a:tableStyleId>
              </a:tblPr>
              <a:tblGrid>
                <a:gridCol w="1955800"/>
                <a:gridCol w="6273800"/>
              </a:tblGrid>
              <a:tr h="571500">
                <a:tc>
                  <a:txBody>
                    <a:bodyPr/>
                    <a:lstStyle/>
                    <a:p>
                      <a:r>
                        <a:rPr lang="en-US" dirty="0" smtClean="0"/>
                        <a:t>Scrum term</a:t>
                      </a:r>
                      <a:endParaRPr lang="en-US" dirty="0"/>
                    </a:p>
                  </a:txBody>
                  <a:tcPr/>
                </a:tc>
                <a:tc>
                  <a:txBody>
                    <a:bodyPr/>
                    <a:lstStyle/>
                    <a:p>
                      <a:r>
                        <a:rPr lang="en-US" dirty="0" smtClean="0"/>
                        <a:t>Definition</a:t>
                      </a:r>
                      <a:endParaRPr lang="en-US" dirty="0"/>
                    </a:p>
                  </a:txBody>
                  <a:tcPr/>
                </a:tc>
              </a:tr>
              <a:tr h="745863">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Development team</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 self-organizing group of software developers, which should be no more than 7 people. They are responsible for developing the software and other essential project documents.</a:t>
                      </a:r>
                    </a:p>
                  </a:txBody>
                  <a:tcPr marL="68580" marR="68580" marT="0" marB="0"/>
                </a:tc>
              </a:tr>
              <a:tr h="827601">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Potentially shippable product increment</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The software increment that is delivered from a sprint. The idea is that this should be ‘potentially shippable’ which means that it is in a finished state and no further work, such as testing, is needed to  incorporate it into the final product. In practice, this is not always achievable</a:t>
                      </a:r>
                      <a:r>
                        <a:rPr lang="en-GB" sz="1400" dirty="0" smtClean="0">
                          <a:solidFill>
                            <a:srgbClr val="000000"/>
                          </a:solidFill>
                          <a:effectLst/>
                          <a:latin typeface="Arial"/>
                          <a:ea typeface="Times New Roman"/>
                          <a:cs typeface="Times New Roman"/>
                        </a:rPr>
                        <a:t>.</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827601">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Product backlog</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This is a list of ‘to do’ items which the Scrum team must tackle. They may be feature definitions for the software, software requirements, user stories or descriptions of supplementary tasks that are needed, such as architecture definition or user documentation</a:t>
                      </a:r>
                      <a:r>
                        <a:rPr lang="en-GB" sz="1400" dirty="0" smtClean="0">
                          <a:solidFill>
                            <a:srgbClr val="000000"/>
                          </a:solidFill>
                          <a:effectLst/>
                          <a:latin typeface="Arial"/>
                          <a:ea typeface="Times New Roman"/>
                          <a:cs typeface="Times New Roman"/>
                        </a:rPr>
                        <a:t>.</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1103468">
                <a:tc>
                  <a:txBody>
                    <a:bodyPr/>
                    <a:lstStyle/>
                    <a:p>
                      <a:pPr indent="0" algn="l">
                        <a:spcAft>
                          <a:spcPts val="0"/>
                        </a:spcAft>
                        <a:tabLst>
                          <a:tab pos="342900" algn="l"/>
                          <a:tab pos="685800" algn="l"/>
                          <a:tab pos="1028700" algn="l"/>
                          <a:tab pos="1170305" algn="l"/>
                        </a:tabLst>
                      </a:pPr>
                      <a:r>
                        <a:rPr lang="en-GB" sz="1400" dirty="0">
                          <a:solidFill>
                            <a:srgbClr val="0000FF"/>
                          </a:solidFill>
                          <a:effectLst/>
                          <a:latin typeface="Arial"/>
                          <a:ea typeface="Times New Roman"/>
                          <a:cs typeface="Times New Roman"/>
                        </a:rPr>
                        <a:t>Product owner</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An individual (or possibly a small group) whose job is to identify product features or requirements, prioritize these for development and continuously review the product backlog to ensure that the project continues to meet critical business needs. The Product Owner can be a customer but might also be a product manager in a software company or other stakeholder representative.</a:t>
                      </a: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36</a:t>
            </a:fld>
            <a:endParaRPr lang="en-US"/>
          </a:p>
        </p:txBody>
      </p:sp>
    </p:spTree>
    <p:extLst>
      <p:ext uri="{BB962C8B-B14F-4D97-AF65-F5344CB8AC3E}">
        <p14:creationId xmlns:p14="http://schemas.microsoft.com/office/powerpoint/2010/main" val="4279845486"/>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terminology (b)</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681393"/>
              </p:ext>
            </p:extLst>
          </p:nvPr>
        </p:nvGraphicFramePr>
        <p:xfrm>
          <a:off x="342900" y="1778000"/>
          <a:ext cx="8229600" cy="4337050"/>
        </p:xfrm>
        <a:graphic>
          <a:graphicData uri="http://schemas.openxmlformats.org/drawingml/2006/table">
            <a:tbl>
              <a:tblPr firstRow="1" bandRow="1">
                <a:tableStyleId>{5C22544A-7EE6-4342-B048-85BDC9FD1C3A}</a:tableStyleId>
              </a:tblPr>
              <a:tblGrid>
                <a:gridCol w="2324100"/>
                <a:gridCol w="5905500"/>
              </a:tblGrid>
              <a:tr h="370840">
                <a:tc>
                  <a:txBody>
                    <a:bodyPr/>
                    <a:lstStyle/>
                    <a:p>
                      <a:r>
                        <a:rPr lang="en-US" dirty="0" smtClean="0"/>
                        <a:t>Scrum term</a:t>
                      </a:r>
                      <a:endParaRPr lang="en-US" dirty="0"/>
                    </a:p>
                  </a:txBody>
                  <a:tcPr/>
                </a:tc>
                <a:tc>
                  <a:txBody>
                    <a:bodyPr/>
                    <a:lstStyle/>
                    <a:p>
                      <a:r>
                        <a:rPr lang="en-US" dirty="0" smtClean="0"/>
                        <a:t>Definition</a:t>
                      </a:r>
                      <a:endParaRPr lang="en-US" dirty="0"/>
                    </a:p>
                  </a:txBody>
                  <a:tcPr/>
                </a:tc>
              </a:tr>
              <a:tr h="870585">
                <a:tc>
                  <a:txBody>
                    <a:bodyPr/>
                    <a:lstStyle/>
                    <a:p>
                      <a:pPr indent="347345" algn="l">
                        <a:spcAft>
                          <a:spcPts val="600"/>
                        </a:spcAft>
                        <a:tabLst>
                          <a:tab pos="342900" algn="l"/>
                          <a:tab pos="685800" algn="l"/>
                          <a:tab pos="1028700" algn="l"/>
                        </a:tabLst>
                      </a:pPr>
                      <a:r>
                        <a:rPr lang="en-GB" sz="1400" baseline="0" dirty="0">
                          <a:solidFill>
                            <a:srgbClr val="0000FF"/>
                          </a:solidFill>
                          <a:effectLst/>
                          <a:latin typeface="Arial"/>
                          <a:ea typeface="Times New Roman"/>
                          <a:cs typeface="Times New Roman"/>
                        </a:rPr>
                        <a:t>Scrum</a:t>
                      </a:r>
                    </a:p>
                  </a:txBody>
                  <a:tcPr marL="68580" marR="68580" marT="0" marB="0" anchor="ctr"/>
                </a:tc>
                <a:tc>
                  <a:txBody>
                    <a:bodyPr/>
                    <a:lstStyle/>
                    <a:p>
                      <a:pPr indent="0" algn="l">
                        <a:spcAft>
                          <a:spcPts val="600"/>
                        </a:spcAft>
                        <a:tabLst>
                          <a:tab pos="342900" algn="l"/>
                          <a:tab pos="685800" algn="l"/>
                          <a:tab pos="1028700" algn="l"/>
                        </a:tabLst>
                      </a:pPr>
                      <a:r>
                        <a:rPr lang="en-GB" sz="1400" baseline="0" dirty="0">
                          <a:solidFill>
                            <a:schemeClr val="tx1"/>
                          </a:solidFill>
                          <a:effectLst/>
                          <a:latin typeface="Arial"/>
                          <a:ea typeface="Times New Roman"/>
                          <a:cs typeface="Times New Roman"/>
                        </a:rPr>
                        <a:t>A daily meeting of the Scrum team that reviews progress and prioritizes work to be done that day. Ideally, this should be a short face-to-face meeting that includes the whole team</a:t>
                      </a:r>
                      <a:r>
                        <a:rPr lang="en-GB" sz="1400" baseline="0" dirty="0" smtClean="0">
                          <a:solidFill>
                            <a:schemeClr val="tx1"/>
                          </a:solidFill>
                          <a:effectLst/>
                          <a:latin typeface="Arial"/>
                          <a:ea typeface="Times New Roman"/>
                          <a:cs typeface="Times New Roman"/>
                        </a:rPr>
                        <a:t>.</a:t>
                      </a:r>
                    </a:p>
                  </a:txBody>
                  <a:tcPr marL="68580" marR="68580" marT="0" marB="0" anchor="ctr"/>
                </a:tc>
              </a:tr>
              <a:tr h="1571625">
                <a:tc>
                  <a:txBody>
                    <a:bodyPr/>
                    <a:lstStyle/>
                    <a:p>
                      <a:pPr indent="347345" algn="l">
                        <a:spcAft>
                          <a:spcPts val="0"/>
                        </a:spcAft>
                        <a:tabLst>
                          <a:tab pos="342900" algn="l"/>
                          <a:tab pos="685800" algn="l"/>
                          <a:tab pos="1028700" algn="l"/>
                        </a:tabLst>
                      </a:pPr>
                      <a:r>
                        <a:rPr lang="en-GB" sz="1400" baseline="0" dirty="0" err="1">
                          <a:solidFill>
                            <a:srgbClr val="0000FF"/>
                          </a:solidFill>
                          <a:effectLst/>
                          <a:latin typeface="Arial"/>
                          <a:ea typeface="Times New Roman"/>
                          <a:cs typeface="Times New Roman"/>
                        </a:rPr>
                        <a:t>ScrumMaster</a:t>
                      </a:r>
                      <a:endParaRPr lang="en-GB" sz="1400" baseline="0" dirty="0">
                        <a:solidFill>
                          <a:srgbClr val="0000FF"/>
                        </a:solidFill>
                        <a:effectLst/>
                        <a:latin typeface="Arial"/>
                        <a:ea typeface="Times New Roman"/>
                        <a:cs typeface="Times New Roman"/>
                      </a:endParaRPr>
                    </a:p>
                  </a:txBody>
                  <a:tcPr marL="68580" marR="68580" marT="0" marB="0" anchor="ctr"/>
                </a:tc>
                <a:tc>
                  <a:txBody>
                    <a:bodyPr/>
                    <a:lstStyle/>
                    <a:p>
                      <a:pPr indent="0" algn="l">
                        <a:spcAft>
                          <a:spcPts val="0"/>
                        </a:spcAft>
                        <a:tabLst>
                          <a:tab pos="342900" algn="l"/>
                          <a:tab pos="685800" algn="l"/>
                          <a:tab pos="1028700" algn="l"/>
                        </a:tabLst>
                      </a:pPr>
                      <a:r>
                        <a:rPr lang="en-GB" sz="1400" baseline="0" dirty="0">
                          <a:solidFill>
                            <a:schemeClr val="tx1"/>
                          </a:solidFill>
                          <a:effectLst/>
                          <a:latin typeface="Arial"/>
                          <a:ea typeface="Times New Roman"/>
                          <a:cs typeface="Times New Roman"/>
                        </a:rPr>
                        <a:t>The </a:t>
                      </a:r>
                      <a:r>
                        <a:rPr lang="en-GB" sz="1400" baseline="0" dirty="0" err="1">
                          <a:solidFill>
                            <a:schemeClr val="tx1"/>
                          </a:solidFill>
                          <a:effectLst/>
                          <a:latin typeface="Arial"/>
                          <a:ea typeface="Times New Roman"/>
                          <a:cs typeface="Times New Roman"/>
                        </a:rPr>
                        <a:t>ScrumMaster</a:t>
                      </a:r>
                      <a:r>
                        <a:rPr lang="en-GB" sz="1400" baseline="0" dirty="0">
                          <a:solidFill>
                            <a:schemeClr val="tx1"/>
                          </a:solidFill>
                          <a:effectLst/>
                          <a:latin typeface="Arial"/>
                          <a:ea typeface="Times New Roman"/>
                          <a:cs typeface="Times New Roman"/>
                        </a:rPr>
                        <a:t> is responsible for ensuring that the Scrum process is followed and guides the team in the effective use of Scrum. He or she is responsible for interfacing with the rest of the company and for ensuring that the Scrum team is not diverted by outside interference. The Scrum developers are adamant that the </a:t>
                      </a:r>
                      <a:r>
                        <a:rPr lang="en-GB" sz="1400" baseline="0" dirty="0" err="1">
                          <a:solidFill>
                            <a:schemeClr val="tx1"/>
                          </a:solidFill>
                          <a:effectLst/>
                          <a:latin typeface="Arial"/>
                          <a:ea typeface="Times New Roman"/>
                          <a:cs typeface="Times New Roman"/>
                        </a:rPr>
                        <a:t>ScrumMaster</a:t>
                      </a:r>
                      <a:r>
                        <a:rPr lang="en-GB" sz="1400" baseline="0" dirty="0">
                          <a:solidFill>
                            <a:schemeClr val="tx1"/>
                          </a:solidFill>
                          <a:effectLst/>
                          <a:latin typeface="Arial"/>
                          <a:ea typeface="Times New Roman"/>
                          <a:cs typeface="Times New Roman"/>
                        </a:rPr>
                        <a:t> should not be thought of as a project manager. Others, however, may not always find it easy to see the difference</a:t>
                      </a:r>
                      <a:r>
                        <a:rPr lang="en-GB" sz="1400" baseline="0" dirty="0" smtClean="0">
                          <a:solidFill>
                            <a:schemeClr val="tx1"/>
                          </a:solidFill>
                          <a:effectLst/>
                          <a:latin typeface="Arial"/>
                          <a:ea typeface="Times New Roman"/>
                          <a:cs typeface="Times New Roman"/>
                        </a:rPr>
                        <a:t>.</a:t>
                      </a:r>
                    </a:p>
                  </a:txBody>
                  <a:tcPr marL="68580" marR="68580" marT="0" marB="0" anchor="ctr"/>
                </a:tc>
              </a:tr>
              <a:tr h="533400">
                <a:tc>
                  <a:txBody>
                    <a:bodyPr/>
                    <a:lstStyle/>
                    <a:p>
                      <a:pPr indent="347345" algn="l">
                        <a:spcAft>
                          <a:spcPts val="0"/>
                        </a:spcAft>
                        <a:tabLst>
                          <a:tab pos="342900" algn="l"/>
                          <a:tab pos="685800" algn="l"/>
                          <a:tab pos="1028700" algn="l"/>
                        </a:tabLst>
                      </a:pPr>
                      <a:r>
                        <a:rPr lang="en-GB" sz="1400" baseline="0" dirty="0">
                          <a:solidFill>
                            <a:srgbClr val="0000FF"/>
                          </a:solidFill>
                          <a:effectLst/>
                          <a:latin typeface="Arial"/>
                          <a:ea typeface="Times New Roman"/>
                          <a:cs typeface="Times New Roman"/>
                        </a:rPr>
                        <a:t>Sprint</a:t>
                      </a:r>
                    </a:p>
                  </a:txBody>
                  <a:tcPr marL="68580" marR="68580" marT="0" marB="0" anchor="ctr"/>
                </a:tc>
                <a:tc>
                  <a:txBody>
                    <a:bodyPr/>
                    <a:lstStyle/>
                    <a:p>
                      <a:pPr indent="0" algn="l">
                        <a:spcAft>
                          <a:spcPts val="0"/>
                        </a:spcAft>
                        <a:tabLst>
                          <a:tab pos="342900" algn="l"/>
                          <a:tab pos="685800" algn="l"/>
                          <a:tab pos="1028700" algn="l"/>
                        </a:tabLst>
                      </a:pPr>
                      <a:r>
                        <a:rPr lang="en-GB" sz="1400" baseline="0" dirty="0">
                          <a:solidFill>
                            <a:schemeClr val="tx1"/>
                          </a:solidFill>
                          <a:effectLst/>
                          <a:latin typeface="Arial"/>
                          <a:ea typeface="Times New Roman"/>
                          <a:cs typeface="Times New Roman"/>
                        </a:rPr>
                        <a:t>A development iteration. Sprints are usually 2-4 weeks long.</a:t>
                      </a:r>
                    </a:p>
                  </a:txBody>
                  <a:tcPr marL="68580" marR="68580" marT="0" marB="0" anchor="ctr"/>
                </a:tc>
              </a:tr>
              <a:tr h="990600">
                <a:tc>
                  <a:txBody>
                    <a:bodyPr/>
                    <a:lstStyle/>
                    <a:p>
                      <a:pPr indent="347345" algn="l">
                        <a:spcAft>
                          <a:spcPts val="0"/>
                        </a:spcAft>
                        <a:tabLst>
                          <a:tab pos="342900" algn="l"/>
                          <a:tab pos="685800" algn="l"/>
                          <a:tab pos="1028700" algn="l"/>
                        </a:tabLst>
                      </a:pPr>
                      <a:r>
                        <a:rPr lang="en-GB" sz="1400" baseline="0" dirty="0">
                          <a:solidFill>
                            <a:srgbClr val="0000FF"/>
                          </a:solidFill>
                          <a:effectLst/>
                          <a:latin typeface="Arial"/>
                          <a:ea typeface="Times New Roman"/>
                          <a:cs typeface="Times New Roman"/>
                        </a:rPr>
                        <a:t>Velocity</a:t>
                      </a:r>
                    </a:p>
                  </a:txBody>
                  <a:tcPr marL="68580" marR="68580" marT="0" marB="0" anchor="ctr"/>
                </a:tc>
                <a:tc>
                  <a:txBody>
                    <a:bodyPr/>
                    <a:lstStyle/>
                    <a:p>
                      <a:pPr indent="0" algn="l">
                        <a:spcAft>
                          <a:spcPts val="0"/>
                        </a:spcAft>
                        <a:tabLst>
                          <a:tab pos="342900" algn="l"/>
                          <a:tab pos="685800" algn="l"/>
                          <a:tab pos="1028700" algn="l"/>
                        </a:tabLst>
                      </a:pPr>
                      <a:r>
                        <a:rPr lang="en-GB" sz="1400" baseline="0" dirty="0">
                          <a:solidFill>
                            <a:schemeClr val="tx1"/>
                          </a:solidFill>
                          <a:effectLst/>
                          <a:latin typeface="Arial"/>
                          <a:ea typeface="Times New Roman"/>
                          <a:cs typeface="Times New Roman"/>
                        </a:rPr>
                        <a:t>An estimate of how much product backlog effort that a team can cover in a single sprint.  Understanding a team’s velocity helps them estimate what can be covered in a sprint and provides a basis for measuring improving performance</a:t>
                      </a:r>
                      <a:r>
                        <a:rPr lang="en-GB" sz="1400" baseline="0" dirty="0" smtClean="0">
                          <a:solidFill>
                            <a:schemeClr val="tx1"/>
                          </a:solidFill>
                          <a:effectLst/>
                          <a:latin typeface="Arial"/>
                          <a:ea typeface="Times New Roman"/>
                          <a:cs typeface="Times New Roman"/>
                        </a:rPr>
                        <a:t>.</a:t>
                      </a:r>
                    </a:p>
                  </a:txBody>
                  <a:tcPr marL="68580" marR="68580" marT="0" marB="0" anchor="ctr"/>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37</a:t>
            </a:fld>
            <a:endParaRPr lang="en-US"/>
          </a:p>
        </p:txBody>
      </p:sp>
    </p:spTree>
    <p:extLst>
      <p:ext uri="{BB962C8B-B14F-4D97-AF65-F5344CB8AC3E}">
        <p14:creationId xmlns:p14="http://schemas.microsoft.com/office/powerpoint/2010/main" val="1815401261"/>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sprint cycle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38</a:t>
            </a:fld>
            <a:endParaRPr lang="en-US"/>
          </a:p>
        </p:txBody>
      </p:sp>
      <p:pic>
        <p:nvPicPr>
          <p:cNvPr id="7" name="Picture 6" descr="3.9 Scrum sprint cycl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35200"/>
            <a:ext cx="8159750" cy="3263900"/>
          </a:xfrm>
          <a:prstGeom prst="rect">
            <a:avLst/>
          </a:prstGeom>
        </p:spPr>
      </p:pic>
    </p:spTree>
    <p:extLst>
      <p:ext uri="{BB962C8B-B14F-4D97-AF65-F5344CB8AC3E}">
        <p14:creationId xmlns:p14="http://schemas.microsoft.com/office/powerpoint/2010/main" val="1660574033"/>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Scrum sprint cycle</a:t>
            </a:r>
            <a:endParaRPr lang="en-US" dirty="0"/>
          </a:p>
        </p:txBody>
      </p:sp>
      <p:sp>
        <p:nvSpPr>
          <p:cNvPr id="3" name="Content Placeholder 2"/>
          <p:cNvSpPr>
            <a:spLocks noGrp="1"/>
          </p:cNvSpPr>
          <p:nvPr>
            <p:ph idx="1"/>
          </p:nvPr>
        </p:nvSpPr>
        <p:spPr/>
        <p:txBody>
          <a:bodyPr/>
          <a:lstStyle/>
          <a:p>
            <a:r>
              <a:rPr lang="en-GB" dirty="0" smtClean="0">
                <a:solidFill>
                  <a:srgbClr val="0000FF"/>
                </a:solidFill>
              </a:rPr>
              <a:t>Sprints</a:t>
            </a:r>
            <a:r>
              <a:rPr lang="en-GB" dirty="0" smtClean="0"/>
              <a:t> are fixed length, normally 2–4 weeks  </a:t>
            </a:r>
          </a:p>
          <a:p>
            <a:r>
              <a:rPr lang="en-GB" dirty="0" smtClean="0"/>
              <a:t>The starting point for planning is the </a:t>
            </a:r>
            <a:r>
              <a:rPr lang="en-GB" dirty="0" smtClean="0">
                <a:solidFill>
                  <a:srgbClr val="0000FF"/>
                </a:solidFill>
              </a:rPr>
              <a:t>product backlog</a:t>
            </a:r>
            <a:r>
              <a:rPr lang="en-GB" dirty="0" smtClean="0"/>
              <a:t>, which is the list of work to be done on the project</a:t>
            </a:r>
            <a:endParaRPr lang="en-GB" dirty="0"/>
          </a:p>
          <a:p>
            <a:r>
              <a:rPr lang="en-GB" dirty="0" smtClean="0"/>
              <a:t>The </a:t>
            </a:r>
            <a:r>
              <a:rPr lang="en-GB" dirty="0" smtClean="0">
                <a:solidFill>
                  <a:srgbClr val="0000FF"/>
                </a:solidFill>
              </a:rPr>
              <a:t>selection phase </a:t>
            </a:r>
            <a:r>
              <a:rPr lang="en-GB" dirty="0" smtClean="0"/>
              <a:t>involves all of the project team who work with the customer to select the features and functionality from the product backlog to be developed during the sprint</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39</a:t>
            </a:fld>
            <a:endParaRPr lang="en-US"/>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development</a:t>
            </a:r>
            <a:endParaRPr lang="en-US" dirty="0"/>
          </a:p>
        </p:txBody>
      </p:sp>
      <p:sp>
        <p:nvSpPr>
          <p:cNvPr id="3" name="Content Placeholder 2"/>
          <p:cNvSpPr>
            <a:spLocks noGrp="1"/>
          </p:cNvSpPr>
          <p:nvPr>
            <p:ph idx="1"/>
          </p:nvPr>
        </p:nvSpPr>
        <p:spPr/>
        <p:txBody>
          <a:bodyPr/>
          <a:lstStyle/>
          <a:p>
            <a:r>
              <a:rPr lang="en-US" dirty="0" smtClean="0"/>
              <a:t>Program specification</a:t>
            </a:r>
            <a:r>
              <a:rPr lang="en-US" dirty="0"/>
              <a:t>, design and implementation are </a:t>
            </a:r>
            <a:r>
              <a:rPr lang="en-US" dirty="0">
                <a:solidFill>
                  <a:srgbClr val="0000FF"/>
                </a:solidFill>
              </a:rPr>
              <a:t>inter-leaved</a:t>
            </a:r>
          </a:p>
          <a:p>
            <a:r>
              <a:rPr lang="en-US" dirty="0" smtClean="0"/>
              <a:t>The system </a:t>
            </a:r>
            <a:r>
              <a:rPr lang="en-US" dirty="0"/>
              <a:t>is developed as a series of versions </a:t>
            </a:r>
            <a:r>
              <a:rPr lang="en-US" dirty="0" smtClean="0"/>
              <a:t>or </a:t>
            </a:r>
            <a:r>
              <a:rPr lang="en-US" dirty="0" smtClean="0">
                <a:solidFill>
                  <a:srgbClr val="0000FF"/>
                </a:solidFill>
              </a:rPr>
              <a:t>increments</a:t>
            </a:r>
            <a:r>
              <a:rPr lang="en-US" dirty="0" smtClean="0"/>
              <a:t> with </a:t>
            </a:r>
            <a:r>
              <a:rPr lang="en-US" dirty="0">
                <a:solidFill>
                  <a:srgbClr val="0000FF"/>
                </a:solidFill>
              </a:rPr>
              <a:t>stakeholders involved </a:t>
            </a:r>
            <a:r>
              <a:rPr lang="en-US" dirty="0"/>
              <a:t>in </a:t>
            </a:r>
            <a:r>
              <a:rPr lang="en-US" dirty="0" smtClean="0"/>
              <a:t>version specification and evaluation</a:t>
            </a:r>
          </a:p>
          <a:p>
            <a:r>
              <a:rPr lang="en-US" dirty="0" smtClean="0">
                <a:solidFill>
                  <a:srgbClr val="0000FF"/>
                </a:solidFill>
              </a:rPr>
              <a:t>Frequent delivery </a:t>
            </a:r>
            <a:r>
              <a:rPr lang="en-US" dirty="0" smtClean="0"/>
              <a:t>of new versions for evaluation</a:t>
            </a:r>
            <a:endParaRPr lang="en-US" dirty="0"/>
          </a:p>
          <a:p>
            <a:r>
              <a:rPr lang="en-US" dirty="0" smtClean="0"/>
              <a:t>Extensive </a:t>
            </a:r>
            <a:r>
              <a:rPr lang="en-US" dirty="0" smtClean="0">
                <a:solidFill>
                  <a:srgbClr val="0000FF"/>
                </a:solidFill>
              </a:rPr>
              <a:t>tool support</a:t>
            </a:r>
            <a:r>
              <a:rPr lang="en-US" dirty="0" smtClean="0"/>
              <a:t> (e.g. automated testing tools) used to support development</a:t>
            </a:r>
          </a:p>
          <a:p>
            <a:r>
              <a:rPr lang="en-US" dirty="0" smtClean="0">
                <a:solidFill>
                  <a:srgbClr val="0000FF"/>
                </a:solidFill>
              </a:rPr>
              <a:t>Minimal documentation </a:t>
            </a:r>
            <a:r>
              <a:rPr lang="en-US" dirty="0" smtClean="0"/>
              <a:t>– focus on working code</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spTree>
    <p:extLst>
      <p:ext uri="{BB962C8B-B14F-4D97-AF65-F5344CB8AC3E}">
        <p14:creationId xmlns:p14="http://schemas.microsoft.com/office/powerpoint/2010/main" val="1082643685"/>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lstStyle/>
          <a:p>
            <a:r>
              <a:rPr lang="en-GB" dirty="0" smtClean="0"/>
              <a:t>Once these are agreed, the team organize themselves to develop the software </a:t>
            </a:r>
          </a:p>
          <a:p>
            <a:r>
              <a:rPr lang="en-GB" dirty="0" smtClean="0"/>
              <a:t>During this stage the team is isolated from the customer and the organization, with all communications channelled through the ‘</a:t>
            </a:r>
            <a:r>
              <a:rPr lang="en-GB" dirty="0" smtClean="0">
                <a:solidFill>
                  <a:srgbClr val="0000FF"/>
                </a:solidFill>
              </a:rPr>
              <a:t>Scrum master</a:t>
            </a:r>
            <a:r>
              <a:rPr lang="en-GB" dirty="0" smtClean="0"/>
              <a:t>’</a:t>
            </a:r>
          </a:p>
          <a:p>
            <a:r>
              <a:rPr lang="en-GB" dirty="0" smtClean="0"/>
              <a:t>The role of the Scrum master is to protect the development team from external distractions</a:t>
            </a:r>
          </a:p>
          <a:p>
            <a:r>
              <a:rPr lang="en-GB" dirty="0" smtClean="0"/>
              <a:t> At the end of the sprint, the work done is reviewed and presented to stakeholders. The next sprint cycle then begins.</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40</a:t>
            </a:fld>
            <a:endParaRPr lang="en-US"/>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 in Scrum</a:t>
            </a:r>
            <a:endParaRPr lang="en-US" dirty="0"/>
          </a:p>
        </p:txBody>
      </p:sp>
      <p:sp>
        <p:nvSpPr>
          <p:cNvPr id="3" name="Content Placeholder 2"/>
          <p:cNvSpPr>
            <a:spLocks noGrp="1"/>
          </p:cNvSpPr>
          <p:nvPr>
            <p:ph idx="1"/>
          </p:nvPr>
        </p:nvSpPr>
        <p:spPr/>
        <p:txBody>
          <a:bodyPr/>
          <a:lstStyle/>
          <a:p>
            <a:r>
              <a:rPr lang="en-GB" dirty="0" smtClean="0"/>
              <a:t>The </a:t>
            </a:r>
            <a:r>
              <a:rPr lang="en-GB" dirty="0" smtClean="0">
                <a:solidFill>
                  <a:srgbClr val="0000FF"/>
                </a:solidFill>
              </a:rPr>
              <a:t>Scrum master</a:t>
            </a:r>
            <a:r>
              <a:rPr lang="en-GB" dirty="0" smtClean="0"/>
              <a:t> is a facilitator who arranges daily meetings, tracks the backlog of work to be done, records decisions, measures progress against the backlog and communicates with customers and management outside of the team</a:t>
            </a:r>
          </a:p>
          <a:p>
            <a:r>
              <a:rPr lang="en-GB" dirty="0" smtClean="0"/>
              <a:t>The whole team attends short daily meetings (Scrums) where all team members share information, describe their progress since the last meeting, problems that have arisen and what is planned for the following day. </a:t>
            </a:r>
          </a:p>
          <a:p>
            <a:pPr lvl="1"/>
            <a:r>
              <a:rPr lang="en-GB" dirty="0" smtClean="0"/>
              <a:t>This means that everyone on the team knows what is going on and, if problems arise, can re-plan short-term work to cope with them</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41</a:t>
            </a:fld>
            <a:endParaRPr lang="en-US"/>
          </a:p>
        </p:txBody>
      </p:sp>
    </p:spTree>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benefits</a:t>
            </a:r>
            <a:endParaRPr lang="en-US" dirty="0"/>
          </a:p>
        </p:txBody>
      </p:sp>
      <p:sp>
        <p:nvSpPr>
          <p:cNvPr id="3" name="Content Placeholder 2"/>
          <p:cNvSpPr>
            <a:spLocks noGrp="1"/>
          </p:cNvSpPr>
          <p:nvPr>
            <p:ph idx="1"/>
          </p:nvPr>
        </p:nvSpPr>
        <p:spPr/>
        <p:txBody>
          <a:bodyPr/>
          <a:lstStyle/>
          <a:p>
            <a:r>
              <a:rPr lang="en-GB" dirty="0" smtClean="0"/>
              <a:t>The product is broken down into a set of </a:t>
            </a:r>
            <a:r>
              <a:rPr lang="en-GB" dirty="0" smtClean="0">
                <a:solidFill>
                  <a:srgbClr val="0000FF"/>
                </a:solidFill>
              </a:rPr>
              <a:t>manageable and understandable chunks</a:t>
            </a:r>
          </a:p>
          <a:p>
            <a:r>
              <a:rPr lang="en-GB" dirty="0" smtClean="0"/>
              <a:t>Unstable requirements do not hold up progress</a:t>
            </a:r>
          </a:p>
          <a:p>
            <a:r>
              <a:rPr lang="en-GB" dirty="0" smtClean="0"/>
              <a:t>The whole team have </a:t>
            </a:r>
            <a:r>
              <a:rPr lang="en-GB" dirty="0" smtClean="0">
                <a:solidFill>
                  <a:srgbClr val="0000FF"/>
                </a:solidFill>
              </a:rPr>
              <a:t>visibility of everything </a:t>
            </a:r>
            <a:r>
              <a:rPr lang="en-GB" dirty="0" smtClean="0"/>
              <a:t>and consequently team communication is improved</a:t>
            </a:r>
          </a:p>
          <a:p>
            <a:r>
              <a:rPr lang="en-GB" dirty="0" smtClean="0"/>
              <a:t>Customers see </a:t>
            </a:r>
            <a:r>
              <a:rPr lang="en-GB" dirty="0" smtClean="0">
                <a:solidFill>
                  <a:srgbClr val="0000FF"/>
                </a:solidFill>
              </a:rPr>
              <a:t>on-time delivery </a:t>
            </a:r>
            <a:r>
              <a:rPr lang="en-GB" dirty="0" smtClean="0"/>
              <a:t>of increments and gain </a:t>
            </a:r>
            <a:r>
              <a:rPr lang="en-GB" dirty="0" smtClean="0">
                <a:solidFill>
                  <a:srgbClr val="0000FF"/>
                </a:solidFill>
              </a:rPr>
              <a:t>feedback</a:t>
            </a:r>
            <a:r>
              <a:rPr lang="en-GB" dirty="0" smtClean="0"/>
              <a:t> on how the product works</a:t>
            </a:r>
          </a:p>
          <a:p>
            <a:r>
              <a:rPr lang="en-GB" dirty="0" smtClean="0">
                <a:solidFill>
                  <a:srgbClr val="0000FF"/>
                </a:solidFill>
              </a:rPr>
              <a:t>Trust</a:t>
            </a:r>
            <a:r>
              <a:rPr lang="en-GB" dirty="0" smtClean="0"/>
              <a:t> between customers and developers is established and a positive culture is created in which everyone expects the project to succeed</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42</a:t>
            </a:fld>
            <a:endParaRPr lang="en-US"/>
          </a:p>
        </p:txBody>
      </p:sp>
    </p:spTree>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Scrum</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43</a:t>
            </a:fld>
            <a:endParaRPr lang="en-US"/>
          </a:p>
        </p:txBody>
      </p:sp>
      <p:pic>
        <p:nvPicPr>
          <p:cNvPr id="9" name="Picture 8" descr="3.10 Distributed Scrum.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682" y="788679"/>
            <a:ext cx="7673718" cy="5604195"/>
          </a:xfrm>
          <a:prstGeom prst="rect">
            <a:avLst/>
          </a:prstGeom>
        </p:spPr>
      </p:pic>
    </p:spTree>
    <p:extLst>
      <p:ext uri="{BB962C8B-B14F-4D97-AF65-F5344CB8AC3E}">
        <p14:creationId xmlns:p14="http://schemas.microsoft.com/office/powerpoint/2010/main" val="2057772794"/>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3138"/>
            <a:ext cx="8229600" cy="1143000"/>
          </a:xfrm>
        </p:spPr>
        <p:txBody>
          <a:bodyPr/>
          <a:lstStyle/>
          <a:p>
            <a:pPr algn="ctr"/>
            <a:r>
              <a:rPr lang="en-US" dirty="0" smtClean="0"/>
              <a:t>Scaling agile methods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44</a:t>
            </a:fld>
            <a:endParaRPr lang="en-US"/>
          </a:p>
        </p:txBody>
      </p:sp>
    </p:spTree>
    <p:extLst>
      <p:ext uri="{BB962C8B-B14F-4D97-AF65-F5344CB8AC3E}">
        <p14:creationId xmlns:p14="http://schemas.microsoft.com/office/powerpoint/2010/main" val="2177855473"/>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agile methods</a:t>
            </a:r>
            <a:endParaRPr lang="en-US" dirty="0"/>
          </a:p>
        </p:txBody>
      </p:sp>
      <p:sp>
        <p:nvSpPr>
          <p:cNvPr id="3" name="Content Placeholder 2"/>
          <p:cNvSpPr>
            <a:spLocks noGrp="1"/>
          </p:cNvSpPr>
          <p:nvPr>
            <p:ph idx="1"/>
          </p:nvPr>
        </p:nvSpPr>
        <p:spPr/>
        <p:txBody>
          <a:bodyPr/>
          <a:lstStyle/>
          <a:p>
            <a:r>
              <a:rPr lang="en-US" dirty="0" smtClean="0"/>
              <a:t>Agile methods have proved to be successful for small and medium sized projects that can be developed by a small co-located team</a:t>
            </a:r>
          </a:p>
          <a:p>
            <a:r>
              <a:rPr lang="en-US" dirty="0" smtClean="0"/>
              <a:t>It is sometimes argued that the success of these methods comes because of </a:t>
            </a:r>
            <a:r>
              <a:rPr lang="en-US" dirty="0" smtClean="0">
                <a:solidFill>
                  <a:srgbClr val="0000FF"/>
                </a:solidFill>
              </a:rPr>
              <a:t>improved communications </a:t>
            </a:r>
            <a:r>
              <a:rPr lang="en-US" dirty="0" smtClean="0"/>
              <a:t>which is possible when everyone is working together</a:t>
            </a:r>
          </a:p>
          <a:p>
            <a:r>
              <a:rPr lang="en-US" dirty="0" smtClean="0">
                <a:solidFill>
                  <a:srgbClr val="0000FF"/>
                </a:solidFill>
              </a:rPr>
              <a:t>Scaling up agile methods </a:t>
            </a:r>
            <a:r>
              <a:rPr lang="en-US" dirty="0" smtClean="0"/>
              <a:t>involves changing these to cope with larger, longer projects where there are multiple development teams, perhaps working in different locations</a:t>
            </a:r>
          </a:p>
          <a:p>
            <a:pPr>
              <a:buNone/>
            </a:pP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45</a:t>
            </a:fld>
            <a:endParaRPr lang="en-US"/>
          </a:p>
        </p:txBody>
      </p:sp>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out and scaling up</a:t>
            </a:r>
            <a:endParaRPr lang="en-US" dirty="0"/>
          </a:p>
        </p:txBody>
      </p:sp>
      <p:sp>
        <p:nvSpPr>
          <p:cNvPr id="3" name="Content Placeholder 2"/>
          <p:cNvSpPr>
            <a:spLocks noGrp="1"/>
          </p:cNvSpPr>
          <p:nvPr>
            <p:ph idx="1"/>
          </p:nvPr>
        </p:nvSpPr>
        <p:spPr/>
        <p:txBody>
          <a:bodyPr/>
          <a:lstStyle/>
          <a:p>
            <a:r>
              <a:rPr lang="en-GB" dirty="0" smtClean="0">
                <a:solidFill>
                  <a:srgbClr val="0000FF"/>
                </a:solidFill>
              </a:rPr>
              <a:t>‘Scaling up’ </a:t>
            </a:r>
            <a:r>
              <a:rPr lang="en-GB" dirty="0" smtClean="0"/>
              <a:t>is concerned with using agile methods for developing large software systems that cannot be developed by a small team</a:t>
            </a:r>
          </a:p>
          <a:p>
            <a:r>
              <a:rPr lang="en-GB" dirty="0" smtClean="0">
                <a:solidFill>
                  <a:srgbClr val="0000FF"/>
                </a:solidFill>
              </a:rPr>
              <a:t>‘Scaling out’ </a:t>
            </a:r>
            <a:r>
              <a:rPr lang="en-GB" dirty="0" smtClean="0"/>
              <a:t>is concerned with how agile methods can be introduced across a large organization with many years of software development experience</a:t>
            </a:r>
          </a:p>
          <a:p>
            <a:r>
              <a:rPr lang="en-GB" dirty="0" smtClean="0"/>
              <a:t>When scaling agile methods it is important to maintain </a:t>
            </a:r>
            <a:r>
              <a:rPr lang="en-GB" dirty="0" smtClean="0">
                <a:solidFill>
                  <a:srgbClr val="0000FF"/>
                </a:solidFill>
              </a:rPr>
              <a:t>agile fundamentals</a:t>
            </a:r>
            <a:r>
              <a:rPr lang="en-GB" dirty="0" smtClean="0"/>
              <a:t>:</a:t>
            </a:r>
          </a:p>
          <a:p>
            <a:pPr lvl="1"/>
            <a:r>
              <a:rPr lang="en-GB" dirty="0" smtClean="0"/>
              <a:t>Flexible planning, frequent system releases, continuous integration, test-driven development, and good team communications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46</a:t>
            </a:fld>
            <a:endParaRPr lang="en-US"/>
          </a:p>
        </p:txBody>
      </p:sp>
    </p:spTree>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n-US" dirty="0" smtClean="0"/>
              <a:t>Practical problems </a:t>
            </a:r>
            <a:r>
              <a:rPr lang="en-US" dirty="0"/>
              <a:t>with agile methods</a:t>
            </a:r>
          </a:p>
        </p:txBody>
      </p:sp>
      <p:sp>
        <p:nvSpPr>
          <p:cNvPr id="1167363" name="Rectangle 3"/>
          <p:cNvSpPr>
            <a:spLocks noGrp="1" noChangeArrowheads="1"/>
          </p:cNvSpPr>
          <p:nvPr>
            <p:ph idx="1"/>
          </p:nvPr>
        </p:nvSpPr>
        <p:spPr/>
        <p:txBody>
          <a:bodyPr/>
          <a:lstStyle/>
          <a:p>
            <a:r>
              <a:rPr lang="en-GB" dirty="0"/>
              <a:t>The informality of agile development is incompatible with the legal approach to </a:t>
            </a:r>
            <a:r>
              <a:rPr lang="en-GB" dirty="0">
                <a:solidFill>
                  <a:srgbClr val="0000FF"/>
                </a:solidFill>
              </a:rPr>
              <a:t>contract definition</a:t>
            </a:r>
            <a:r>
              <a:rPr lang="en-GB" dirty="0"/>
              <a:t> that is commonly used in large </a:t>
            </a:r>
            <a:r>
              <a:rPr lang="en-GB" dirty="0" smtClean="0"/>
              <a:t>companies</a:t>
            </a:r>
            <a:endParaRPr lang="en-GB" dirty="0"/>
          </a:p>
          <a:p>
            <a:r>
              <a:rPr lang="en-GB" dirty="0" smtClean="0"/>
              <a:t>Agile </a:t>
            </a:r>
            <a:r>
              <a:rPr lang="en-GB" dirty="0"/>
              <a:t>methods are most appropriate for new software development rather than </a:t>
            </a:r>
            <a:r>
              <a:rPr lang="en-GB" dirty="0">
                <a:solidFill>
                  <a:srgbClr val="0000FF"/>
                </a:solidFill>
              </a:rPr>
              <a:t>software maintenance</a:t>
            </a:r>
            <a:r>
              <a:rPr lang="en-GB" dirty="0"/>
              <a:t>. Yet the majority of software costs in large companies come from maintaining their existing software </a:t>
            </a:r>
            <a:r>
              <a:rPr lang="en-GB" dirty="0" smtClean="0"/>
              <a:t>systems</a:t>
            </a:r>
            <a:endParaRPr lang="en-GB" dirty="0"/>
          </a:p>
          <a:p>
            <a:r>
              <a:rPr lang="en-GB" dirty="0" smtClean="0"/>
              <a:t>Agile </a:t>
            </a:r>
            <a:r>
              <a:rPr lang="en-GB" dirty="0"/>
              <a:t>methods are designed for small co-located teams yet much software development now involves </a:t>
            </a:r>
            <a:r>
              <a:rPr lang="en-GB" dirty="0">
                <a:solidFill>
                  <a:srgbClr val="0000FF"/>
                </a:solidFill>
              </a:rPr>
              <a:t>worldwide distributed </a:t>
            </a:r>
            <a:r>
              <a:rPr lang="en-GB" dirty="0" smtClean="0">
                <a:solidFill>
                  <a:srgbClr val="0000FF"/>
                </a:solidFill>
              </a:rPr>
              <a:t>teams  </a:t>
            </a:r>
            <a:endParaRPr lang="en-GB" dirty="0">
              <a:solidFill>
                <a:srgbClr val="0000FF"/>
              </a:solidFill>
            </a:endParaRPr>
          </a:p>
          <a:p>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47</a:t>
            </a:fld>
            <a:endParaRPr lang="en-US"/>
          </a:p>
        </p:txBody>
      </p:sp>
    </p:spTree>
    <p:extLst>
      <p:ext uri="{BB962C8B-B14F-4D97-AF65-F5344CB8AC3E}">
        <p14:creationId xmlns:p14="http://schemas.microsoft.com/office/powerpoint/2010/main" val="1518837956"/>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Contractual issues</a:t>
            </a:r>
            <a:endParaRPr lang="en-US" dirty="0"/>
          </a:p>
        </p:txBody>
      </p:sp>
      <p:sp>
        <p:nvSpPr>
          <p:cNvPr id="3" name="Content Placeholder 2"/>
          <p:cNvSpPr>
            <a:spLocks noGrp="1"/>
          </p:cNvSpPr>
          <p:nvPr>
            <p:ph idx="1"/>
          </p:nvPr>
        </p:nvSpPr>
        <p:spPr/>
        <p:txBody>
          <a:bodyPr/>
          <a:lstStyle/>
          <a:p>
            <a:r>
              <a:rPr lang="en-US" dirty="0" smtClean="0"/>
              <a:t>Most software contracts for custom systems are based around a </a:t>
            </a:r>
            <a:r>
              <a:rPr lang="en-US" dirty="0" smtClean="0">
                <a:solidFill>
                  <a:srgbClr val="0000FF"/>
                </a:solidFill>
              </a:rPr>
              <a:t>specification</a:t>
            </a:r>
            <a:r>
              <a:rPr lang="en-US" dirty="0" smtClean="0"/>
              <a:t>, which sets out what has to be implemented by the system developer for the system customer</a:t>
            </a:r>
          </a:p>
          <a:p>
            <a:r>
              <a:rPr lang="en-US" dirty="0" smtClean="0"/>
              <a:t>However, this precludes </a:t>
            </a:r>
            <a:r>
              <a:rPr lang="en-US" dirty="0" smtClean="0">
                <a:solidFill>
                  <a:srgbClr val="0000FF"/>
                </a:solidFill>
              </a:rPr>
              <a:t>interleaving specification and development</a:t>
            </a:r>
            <a:r>
              <a:rPr lang="en-US" dirty="0" smtClean="0"/>
              <a:t> as is the norm in agile development</a:t>
            </a:r>
          </a:p>
          <a:p>
            <a:r>
              <a:rPr lang="en-US" dirty="0" smtClean="0"/>
              <a:t>A contract that pays for </a:t>
            </a:r>
            <a:r>
              <a:rPr lang="en-US" dirty="0" smtClean="0">
                <a:solidFill>
                  <a:srgbClr val="0000FF"/>
                </a:solidFill>
              </a:rPr>
              <a:t>developer time </a:t>
            </a:r>
            <a:r>
              <a:rPr lang="en-US" dirty="0" smtClean="0"/>
              <a:t>rather than functionality is required</a:t>
            </a:r>
          </a:p>
          <a:p>
            <a:pPr lvl="1"/>
            <a:r>
              <a:rPr lang="en-US" dirty="0" smtClean="0"/>
              <a:t>However, this is seen as a high risk </a:t>
            </a:r>
            <a:r>
              <a:rPr lang="en-US" dirty="0"/>
              <a:t>b</a:t>
            </a:r>
            <a:r>
              <a:rPr lang="en-US" dirty="0" smtClean="0"/>
              <a:t>y many legal departments because what has to be delivered cannot be guaranteed</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48</a:t>
            </a:fld>
            <a:endParaRPr lang="en-US"/>
          </a:p>
        </p:txBody>
      </p:sp>
    </p:spTree>
    <p:extLst>
      <p:ext uri="{BB962C8B-B14F-4D97-AF65-F5344CB8AC3E}">
        <p14:creationId xmlns:p14="http://schemas.microsoft.com/office/powerpoint/2010/main" val="3795794015"/>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software maintenance</a:t>
            </a:r>
            <a:endParaRPr lang="en-US" dirty="0"/>
          </a:p>
        </p:txBody>
      </p:sp>
      <p:sp>
        <p:nvSpPr>
          <p:cNvPr id="3" name="Content Placeholder 2"/>
          <p:cNvSpPr>
            <a:spLocks noGrp="1"/>
          </p:cNvSpPr>
          <p:nvPr>
            <p:ph idx="1"/>
          </p:nvPr>
        </p:nvSpPr>
        <p:spPr/>
        <p:txBody>
          <a:bodyPr/>
          <a:lstStyle/>
          <a:p>
            <a:r>
              <a:rPr lang="en-US" dirty="0" smtClean="0"/>
              <a:t>Most organizations spend more on maintaining existing software than they do on new software development. So, if agile methods are to be successful, they have to </a:t>
            </a:r>
            <a:r>
              <a:rPr lang="en-US" dirty="0" smtClean="0">
                <a:solidFill>
                  <a:srgbClr val="0000FF"/>
                </a:solidFill>
              </a:rPr>
              <a:t>support maintenance </a:t>
            </a:r>
            <a:r>
              <a:rPr lang="en-US" dirty="0" smtClean="0"/>
              <a:t>as well as original development</a:t>
            </a:r>
          </a:p>
          <a:p>
            <a:r>
              <a:rPr lang="en-US" dirty="0" smtClean="0"/>
              <a:t>Two key issues:</a:t>
            </a:r>
          </a:p>
          <a:p>
            <a:pPr lvl="1"/>
            <a:r>
              <a:rPr lang="en-GB" dirty="0" smtClean="0"/>
              <a:t>Are systems that are developed using an agile approach maintainable, given the emphasis in the development process of minimizing formal documentation?</a:t>
            </a:r>
          </a:p>
          <a:p>
            <a:pPr lvl="1"/>
            <a:r>
              <a:rPr lang="en-GB" dirty="0" smtClean="0"/>
              <a:t>Can agile methods be used effectively for evolving a system in response to customer change requests?</a:t>
            </a:r>
          </a:p>
          <a:p>
            <a:r>
              <a:rPr lang="en-GB" dirty="0" smtClean="0"/>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49</a:t>
            </a:fld>
            <a:endParaRPr lang="en-US"/>
          </a:p>
        </p:txBody>
      </p:sp>
    </p:spTree>
    <p:extLst>
      <p:ext uri="{BB962C8B-B14F-4D97-AF65-F5344CB8AC3E}">
        <p14:creationId xmlns:p14="http://schemas.microsoft.com/office/powerpoint/2010/main" val="3951079482"/>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Plan-driven and agile development</a:t>
            </a:r>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pic>
        <p:nvPicPr>
          <p:cNvPr id="4" name="Picture 3" descr="3.2 PlanBasedAgile.eps"/>
          <p:cNvPicPr>
            <a:picLocks noChangeAspect="1"/>
          </p:cNvPicPr>
          <p:nvPr/>
        </p:nvPicPr>
        <p:blipFill>
          <a:blip r:embed="rId2"/>
          <a:stretch>
            <a:fillRect/>
          </a:stretch>
        </p:blipFill>
        <p:spPr>
          <a:xfrm>
            <a:off x="1734750" y="1785249"/>
            <a:ext cx="5731937" cy="4357990"/>
          </a:xfrm>
          <a:prstGeom prst="rect">
            <a:avLst/>
          </a:prstGeom>
        </p:spPr>
      </p:pic>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maintenance</a:t>
            </a:r>
            <a:endParaRPr lang="en-US" dirty="0"/>
          </a:p>
        </p:txBody>
      </p:sp>
      <p:sp>
        <p:nvSpPr>
          <p:cNvPr id="3" name="Content Placeholder 2"/>
          <p:cNvSpPr>
            <a:spLocks noGrp="1"/>
          </p:cNvSpPr>
          <p:nvPr>
            <p:ph idx="1"/>
          </p:nvPr>
        </p:nvSpPr>
        <p:spPr/>
        <p:txBody>
          <a:bodyPr/>
          <a:lstStyle/>
          <a:p>
            <a:r>
              <a:rPr lang="en-US" dirty="0" smtClean="0"/>
              <a:t>Key problems are:</a:t>
            </a:r>
          </a:p>
          <a:p>
            <a:pPr lvl="1"/>
            <a:r>
              <a:rPr lang="en-US" dirty="0" smtClean="0"/>
              <a:t>Lack of product documentation</a:t>
            </a:r>
          </a:p>
          <a:p>
            <a:pPr lvl="1"/>
            <a:r>
              <a:rPr lang="en-US" dirty="0" smtClean="0"/>
              <a:t>Keeping customers involved in the development process</a:t>
            </a:r>
          </a:p>
          <a:p>
            <a:pPr lvl="1"/>
            <a:r>
              <a:rPr lang="en-US" dirty="0" smtClean="0"/>
              <a:t>Maintaining the continuity of the development team</a:t>
            </a:r>
          </a:p>
          <a:p>
            <a:r>
              <a:rPr lang="en-US" dirty="0" smtClean="0"/>
              <a:t>Agile development relies on the development team knowing and understanding what has to be done</a:t>
            </a:r>
            <a:endParaRPr lang="en-US" dirty="0"/>
          </a:p>
          <a:p>
            <a:r>
              <a:rPr lang="en-US" dirty="0" smtClean="0"/>
              <a:t>For long-lifetime systems, this is a real problem as the original developers will not always work on the system</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50</a:t>
            </a:fld>
            <a:endParaRPr lang="en-US"/>
          </a:p>
        </p:txBody>
      </p:sp>
    </p:spTree>
    <p:extLst>
      <p:ext uri="{BB962C8B-B14F-4D97-AF65-F5344CB8AC3E}">
        <p14:creationId xmlns:p14="http://schemas.microsoft.com/office/powerpoint/2010/main" val="481702709"/>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and plan-driven methods</a:t>
            </a:r>
            <a:endParaRPr lang="en-US" dirty="0"/>
          </a:p>
        </p:txBody>
      </p:sp>
      <p:sp>
        <p:nvSpPr>
          <p:cNvPr id="3" name="Content Placeholder 2"/>
          <p:cNvSpPr>
            <a:spLocks noGrp="1"/>
          </p:cNvSpPr>
          <p:nvPr>
            <p:ph idx="1"/>
          </p:nvPr>
        </p:nvSpPr>
        <p:spPr>
          <a:xfrm>
            <a:off x="457200" y="1600200"/>
            <a:ext cx="8420100" cy="4525963"/>
          </a:xfrm>
        </p:spPr>
        <p:txBody>
          <a:bodyPr/>
          <a:lstStyle/>
          <a:p>
            <a:r>
              <a:rPr lang="en-US" dirty="0" smtClean="0"/>
              <a:t>Most projects include elements of </a:t>
            </a:r>
            <a:r>
              <a:rPr lang="en-US" dirty="0" smtClean="0">
                <a:solidFill>
                  <a:srgbClr val="0000FF"/>
                </a:solidFill>
              </a:rPr>
              <a:t>plan-driven</a:t>
            </a:r>
            <a:r>
              <a:rPr lang="en-US" dirty="0" smtClean="0"/>
              <a:t> and </a:t>
            </a:r>
            <a:r>
              <a:rPr lang="en-US" dirty="0" smtClean="0">
                <a:solidFill>
                  <a:srgbClr val="0000FF"/>
                </a:solidFill>
              </a:rPr>
              <a:t>agile </a:t>
            </a:r>
            <a:r>
              <a:rPr lang="en-US" dirty="0" smtClean="0"/>
              <a:t>processes. </a:t>
            </a:r>
            <a:r>
              <a:rPr lang="en-US" dirty="0" smtClean="0">
                <a:solidFill>
                  <a:srgbClr val="0000FF"/>
                </a:solidFill>
              </a:rPr>
              <a:t>Deciding on the balance depends on</a:t>
            </a:r>
            <a:r>
              <a:rPr lang="en-US" dirty="0" smtClean="0"/>
              <a:t>:</a:t>
            </a:r>
          </a:p>
          <a:p>
            <a:pPr lvl="1"/>
            <a:r>
              <a:rPr lang="en-GB" dirty="0" smtClean="0"/>
              <a:t>Is it important to have a very </a:t>
            </a:r>
            <a:r>
              <a:rPr lang="en-GB" dirty="0" smtClean="0">
                <a:solidFill>
                  <a:srgbClr val="0000FF"/>
                </a:solidFill>
              </a:rPr>
              <a:t>detailed specification and design </a:t>
            </a:r>
            <a:r>
              <a:rPr lang="en-GB" dirty="0" smtClean="0"/>
              <a:t>before moving to implementation? If so, you probably need to use a plan-driven approach.</a:t>
            </a:r>
            <a:endParaRPr lang="en-GB" dirty="0" smtClean="0">
              <a:solidFill>
                <a:srgbClr val="0000FF"/>
              </a:solidFill>
            </a:endParaRPr>
          </a:p>
          <a:p>
            <a:pPr lvl="1"/>
            <a:r>
              <a:rPr lang="en-GB" dirty="0" smtClean="0">
                <a:solidFill>
                  <a:srgbClr val="0000FF"/>
                </a:solidFill>
              </a:rPr>
              <a:t>Is an incremental delivery strategy</a:t>
            </a:r>
            <a:r>
              <a:rPr lang="en-GB" dirty="0" smtClean="0"/>
              <a:t>, where you deliver the software to customers and get rapid feedback from them, </a:t>
            </a:r>
            <a:r>
              <a:rPr lang="en-GB" dirty="0" smtClean="0">
                <a:solidFill>
                  <a:srgbClr val="0000FF"/>
                </a:solidFill>
              </a:rPr>
              <a:t>realistic</a:t>
            </a:r>
            <a:r>
              <a:rPr lang="en-GB" dirty="0" smtClean="0"/>
              <a:t>? If so, consider using agile methods.</a:t>
            </a:r>
          </a:p>
          <a:p>
            <a:pPr lvl="1"/>
            <a:r>
              <a:rPr lang="en-GB" dirty="0" smtClean="0">
                <a:solidFill>
                  <a:srgbClr val="0000FF"/>
                </a:solidFill>
              </a:rPr>
              <a:t>How large is the system </a:t>
            </a:r>
            <a:r>
              <a:rPr lang="en-GB" dirty="0" smtClean="0"/>
              <a:t>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51</a:t>
            </a:fld>
            <a:endParaRPr lang="en-US"/>
          </a:p>
        </p:txBody>
      </p:sp>
    </p:spTree>
    <p:extLst>
      <p:ext uri="{BB962C8B-B14F-4D97-AF65-F5344CB8AC3E}">
        <p14:creationId xmlns:p14="http://schemas.microsoft.com/office/powerpoint/2010/main" val="3231500397"/>
      </p:ext>
    </p:extLst>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and organizational practice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6770902"/>
              </p:ext>
            </p:extLst>
          </p:nvPr>
        </p:nvGraphicFramePr>
        <p:xfrm>
          <a:off x="457200" y="1600200"/>
          <a:ext cx="8229600" cy="4419600"/>
        </p:xfrm>
        <a:graphic>
          <a:graphicData uri="http://schemas.openxmlformats.org/drawingml/2006/table">
            <a:tbl>
              <a:tblPr firstRow="1" bandRow="1">
                <a:tableStyleId>{5C22544A-7EE6-4342-B048-85BDC9FD1C3A}</a:tableStyleId>
              </a:tblPr>
              <a:tblGrid>
                <a:gridCol w="2921000"/>
                <a:gridCol w="5308600"/>
              </a:tblGrid>
              <a:tr h="370840">
                <a:tc>
                  <a:txBody>
                    <a:bodyPr/>
                    <a:lstStyle/>
                    <a:p>
                      <a:r>
                        <a:rPr lang="en-US" dirty="0" smtClean="0"/>
                        <a:t>Principle</a:t>
                      </a:r>
                      <a:endParaRPr lang="en-US" dirty="0"/>
                    </a:p>
                  </a:txBody>
                  <a:tcPr/>
                </a:tc>
                <a:tc>
                  <a:txBody>
                    <a:bodyPr/>
                    <a:lstStyle/>
                    <a:p>
                      <a:r>
                        <a:rPr lang="en-US" dirty="0" smtClean="0"/>
                        <a:t>Practice</a:t>
                      </a:r>
                      <a:endParaRPr lang="en-US" dirty="0"/>
                    </a:p>
                  </a:txBody>
                  <a:tcPr/>
                </a:tc>
              </a:tr>
              <a:tr h="1819910">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Customer involvement</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This depends on having a customer who is willing and able to spend time with the development team and who can represent all system stakeholders. Often, customer representatives have other demands on their time and cannot play a full part in the software development. </a:t>
                      </a:r>
                    </a:p>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Where there are external stakeholders, such as regulators, it is difficult to represent their views to the agile team</a:t>
                      </a:r>
                      <a:r>
                        <a:rPr lang="en-GB" sz="140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1162050">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Embrace change</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Prioritizing changes can be extremely difficult, especially in systems for which there are many stakeholders. Typically, each stakeholder gives different priorities to different changes</a:t>
                      </a:r>
                      <a:r>
                        <a:rPr lang="en-GB" sz="140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tr>
              <a:tr h="370840">
                <a:tc>
                  <a:txBody>
                    <a:bodyPr/>
                    <a:lstStyle/>
                    <a:p>
                      <a:pPr indent="0" algn="l">
                        <a:spcAft>
                          <a:spcPts val="0"/>
                        </a:spcAft>
                        <a:tabLst>
                          <a:tab pos="342900" algn="l"/>
                          <a:tab pos="685800" algn="l"/>
                          <a:tab pos="1028700" algn="l"/>
                        </a:tabLst>
                      </a:pPr>
                      <a:r>
                        <a:rPr lang="en-GB" sz="1400" dirty="0">
                          <a:solidFill>
                            <a:srgbClr val="0000FF"/>
                          </a:solidFill>
                          <a:effectLst/>
                          <a:latin typeface="Arial"/>
                          <a:ea typeface="Times New Roman"/>
                          <a:cs typeface="Times New Roman"/>
                        </a:rPr>
                        <a:t>Incremental delivery</a:t>
                      </a:r>
                    </a:p>
                  </a:txBody>
                  <a:tcPr marL="68580" marR="68580" marT="0" marB="0"/>
                </a:tc>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Rapid iterations and short-term planning for development does not always fit in with the longer-term planning cycles of business planning and marketing. Marketing managers may need to know what product features several months in advance to prepare an effective marketing campaign.</a:t>
                      </a: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52</a:t>
            </a:fld>
            <a:endParaRPr lang="en-US"/>
          </a:p>
        </p:txBody>
      </p:sp>
    </p:spTree>
    <p:extLst>
      <p:ext uri="{BB962C8B-B14F-4D97-AF65-F5344CB8AC3E}">
        <p14:creationId xmlns:p14="http://schemas.microsoft.com/office/powerpoint/2010/main" val="67616883"/>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principles and organizational practice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93203981"/>
              </p:ext>
            </p:extLst>
          </p:nvPr>
        </p:nvGraphicFramePr>
        <p:xfrm>
          <a:off x="457200" y="2197100"/>
          <a:ext cx="8229600" cy="1864360"/>
        </p:xfrm>
        <a:graphic>
          <a:graphicData uri="http://schemas.openxmlformats.org/drawingml/2006/table">
            <a:tbl>
              <a:tblPr firstRow="1" bandRow="1">
                <a:tableStyleId>{5C22544A-7EE6-4342-B048-85BDC9FD1C3A}</a:tableStyleId>
              </a:tblPr>
              <a:tblGrid>
                <a:gridCol w="2489200"/>
                <a:gridCol w="5740400"/>
              </a:tblGrid>
              <a:tr h="370840">
                <a:tc>
                  <a:txBody>
                    <a:bodyPr/>
                    <a:lstStyle/>
                    <a:p>
                      <a:r>
                        <a:rPr lang="en-US" dirty="0" smtClean="0"/>
                        <a:t>Principle</a:t>
                      </a:r>
                      <a:endParaRPr lang="en-US" dirty="0"/>
                    </a:p>
                  </a:txBody>
                  <a:tcPr/>
                </a:tc>
                <a:tc>
                  <a:txBody>
                    <a:bodyPr/>
                    <a:lstStyle/>
                    <a:p>
                      <a:r>
                        <a:rPr lang="en-US" dirty="0" smtClean="0"/>
                        <a:t>Practice</a:t>
                      </a:r>
                      <a:endParaRPr lang="en-US" dirty="0"/>
                    </a:p>
                  </a:txBody>
                  <a:tcPr/>
                </a:tc>
              </a:tr>
              <a:tr h="370840">
                <a:tc>
                  <a:txBody>
                    <a:bodyPr/>
                    <a:lstStyle/>
                    <a:p>
                      <a:pPr indent="0" algn="l">
                        <a:spcAft>
                          <a:spcPts val="0"/>
                        </a:spcAft>
                        <a:tabLst>
                          <a:tab pos="342900" algn="l"/>
                          <a:tab pos="685800" algn="l"/>
                          <a:tab pos="1028700" algn="l"/>
                        </a:tabLst>
                      </a:pPr>
                      <a:r>
                        <a:rPr lang="en-GB" sz="1400" baseline="0" dirty="0">
                          <a:solidFill>
                            <a:srgbClr val="0000FF"/>
                          </a:solidFill>
                          <a:effectLst/>
                          <a:latin typeface="Arial"/>
                          <a:ea typeface="Times New Roman"/>
                          <a:cs typeface="Times New Roman"/>
                        </a:rPr>
                        <a:t>Maintain simplicity</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Under pressure from delivery schedules, team members may not have time to carry out desirable system simplifications</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r h="370840">
                <a:tc>
                  <a:txBody>
                    <a:bodyPr/>
                    <a:lstStyle/>
                    <a:p>
                      <a:pPr indent="0" algn="l">
                        <a:spcAft>
                          <a:spcPts val="0"/>
                        </a:spcAft>
                        <a:tabLst>
                          <a:tab pos="342900" algn="l"/>
                          <a:tab pos="685800" algn="l"/>
                          <a:tab pos="1028700" algn="l"/>
                        </a:tabLst>
                      </a:pPr>
                      <a:r>
                        <a:rPr lang="en-GB" sz="1400" baseline="0" dirty="0">
                          <a:solidFill>
                            <a:srgbClr val="0000FF"/>
                          </a:solidFill>
                          <a:effectLst/>
                          <a:latin typeface="Arial"/>
                          <a:ea typeface="Times New Roman"/>
                          <a:cs typeface="Times New Roman"/>
                        </a:rPr>
                        <a:t>People not process</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Individual team members may not have suitable personalities for the intense involvement that is typical of agile methods, and therefore may not interact well with other team members</a:t>
                      </a:r>
                      <a:r>
                        <a:rPr lang="en-GB" sz="1400" baseline="0" dirty="0" smtClean="0">
                          <a:solidFill>
                            <a:srgbClr val="000000"/>
                          </a:solidFill>
                          <a:effectLst/>
                          <a:latin typeface="Arial"/>
                          <a:ea typeface="Times New Roman"/>
                          <a:cs typeface="Times New Roman"/>
                        </a:rPr>
                        <a:t>.</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tr>
            </a:tbl>
          </a:graphicData>
        </a:graphic>
      </p:graphicFrame>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53</a:t>
            </a:fld>
            <a:endParaRPr lang="en-US"/>
          </a:p>
        </p:txBody>
      </p:sp>
    </p:spTree>
    <p:extLst>
      <p:ext uri="{BB962C8B-B14F-4D97-AF65-F5344CB8AC3E}">
        <p14:creationId xmlns:p14="http://schemas.microsoft.com/office/powerpoint/2010/main" val="1933068761"/>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and plan-based factors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54</a:t>
            </a:fld>
            <a:endParaRPr lang="en-US"/>
          </a:p>
        </p:txBody>
      </p:sp>
      <p:pic>
        <p:nvPicPr>
          <p:cNvPr id="6" name="Picture 5" descr="3.12 Agile-plan-based-factor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249" y="2362200"/>
            <a:ext cx="8469607" cy="2730500"/>
          </a:xfrm>
          <a:prstGeom prst="rect">
            <a:avLst/>
          </a:prstGeom>
        </p:spPr>
      </p:pic>
    </p:spTree>
    <p:extLst>
      <p:ext uri="{BB962C8B-B14F-4D97-AF65-F5344CB8AC3E}">
        <p14:creationId xmlns:p14="http://schemas.microsoft.com/office/powerpoint/2010/main" val="3099963659"/>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issues</a:t>
            </a:r>
            <a:endParaRPr lang="en-US" dirty="0"/>
          </a:p>
        </p:txBody>
      </p:sp>
      <p:sp>
        <p:nvSpPr>
          <p:cNvPr id="3" name="Content Placeholder 2"/>
          <p:cNvSpPr>
            <a:spLocks noGrp="1"/>
          </p:cNvSpPr>
          <p:nvPr>
            <p:ph idx="1"/>
          </p:nvPr>
        </p:nvSpPr>
        <p:spPr>
          <a:xfrm>
            <a:off x="457200" y="1600200"/>
            <a:ext cx="8470900" cy="4525963"/>
          </a:xfrm>
        </p:spPr>
        <p:txBody>
          <a:bodyPr/>
          <a:lstStyle/>
          <a:p>
            <a:r>
              <a:rPr lang="en-GB" dirty="0" smtClean="0"/>
              <a:t>How </a:t>
            </a:r>
            <a:r>
              <a:rPr lang="en-GB" dirty="0" smtClean="0">
                <a:solidFill>
                  <a:srgbClr val="0000FF"/>
                </a:solidFill>
              </a:rPr>
              <a:t>large</a:t>
            </a:r>
            <a:r>
              <a:rPr lang="en-GB" dirty="0" smtClean="0"/>
              <a:t> is the system being developed?</a:t>
            </a:r>
          </a:p>
          <a:p>
            <a:pPr lvl="1"/>
            <a:r>
              <a:rPr lang="en-GB" dirty="0"/>
              <a:t>Agile methods are most effective </a:t>
            </a:r>
            <a:r>
              <a:rPr lang="en-GB" dirty="0" smtClean="0"/>
              <a:t>a </a:t>
            </a:r>
            <a:r>
              <a:rPr lang="en-GB" dirty="0"/>
              <a:t>relatively small co-located team who can communicate </a:t>
            </a:r>
            <a:r>
              <a:rPr lang="en-GB" dirty="0" smtClean="0"/>
              <a:t>informally</a:t>
            </a:r>
          </a:p>
          <a:p>
            <a:r>
              <a:rPr lang="en-GB" dirty="0" smtClean="0"/>
              <a:t>What </a:t>
            </a:r>
            <a:r>
              <a:rPr lang="en-GB" dirty="0" smtClean="0">
                <a:solidFill>
                  <a:srgbClr val="0000FF"/>
                </a:solidFill>
              </a:rPr>
              <a:t>type</a:t>
            </a:r>
            <a:r>
              <a:rPr lang="en-GB" dirty="0" smtClean="0"/>
              <a:t> of system is being developed?</a:t>
            </a:r>
          </a:p>
          <a:p>
            <a:pPr lvl="1"/>
            <a:r>
              <a:rPr lang="en-GB" dirty="0"/>
              <a:t>Systems that require a lot of analysis before </a:t>
            </a:r>
            <a:r>
              <a:rPr lang="en-GB" dirty="0" smtClean="0"/>
              <a:t>implementation need </a:t>
            </a:r>
            <a:r>
              <a:rPr lang="en-GB" dirty="0"/>
              <a:t>a fairly detailed design to carry out this </a:t>
            </a:r>
            <a:r>
              <a:rPr lang="en-GB" dirty="0" smtClean="0"/>
              <a:t>analysis </a:t>
            </a:r>
          </a:p>
          <a:p>
            <a:r>
              <a:rPr lang="en-GB" dirty="0" smtClean="0"/>
              <a:t>What is the expected system </a:t>
            </a:r>
            <a:r>
              <a:rPr lang="en-GB" dirty="0" smtClean="0">
                <a:solidFill>
                  <a:srgbClr val="0000FF"/>
                </a:solidFill>
              </a:rPr>
              <a:t>lifetime</a:t>
            </a:r>
            <a:r>
              <a:rPr lang="en-GB" dirty="0" smtClean="0"/>
              <a:t>?</a:t>
            </a:r>
          </a:p>
          <a:p>
            <a:pPr lvl="1"/>
            <a:r>
              <a:rPr lang="en-GB" dirty="0"/>
              <a:t>Long-lifetime systems </a:t>
            </a:r>
            <a:r>
              <a:rPr lang="en-GB" dirty="0" smtClean="0"/>
              <a:t>require documentation </a:t>
            </a:r>
            <a:r>
              <a:rPr lang="en-GB" dirty="0"/>
              <a:t>to communicate the </a:t>
            </a:r>
            <a:r>
              <a:rPr lang="en-GB" dirty="0" smtClean="0"/>
              <a:t>intentions </a:t>
            </a:r>
            <a:r>
              <a:rPr lang="en-GB" dirty="0"/>
              <a:t>of the system developers to the support </a:t>
            </a:r>
            <a:r>
              <a:rPr lang="en-GB" dirty="0" smtClean="0"/>
              <a:t>team </a:t>
            </a:r>
          </a:p>
          <a:p>
            <a:r>
              <a:rPr lang="en-GB" dirty="0" smtClean="0"/>
              <a:t>Is the system subject to </a:t>
            </a:r>
            <a:r>
              <a:rPr lang="en-GB" dirty="0" smtClean="0">
                <a:solidFill>
                  <a:srgbClr val="0000FF"/>
                </a:solidFill>
              </a:rPr>
              <a:t>external regulation</a:t>
            </a:r>
            <a:r>
              <a:rPr lang="en-GB" dirty="0" smtClean="0"/>
              <a:t>?</a:t>
            </a:r>
          </a:p>
          <a:p>
            <a:pPr lvl="1"/>
            <a:r>
              <a:rPr lang="en-GB" dirty="0"/>
              <a:t>If a system </a:t>
            </a:r>
            <a:r>
              <a:rPr lang="en-GB" dirty="0" smtClean="0"/>
              <a:t>is regulated you </a:t>
            </a:r>
            <a:r>
              <a:rPr lang="en-GB" dirty="0"/>
              <a:t>will probably be required to produce detailed documentation as part of the system safety </a:t>
            </a:r>
            <a:r>
              <a:rPr lang="en-GB" dirty="0" smtClean="0"/>
              <a:t>case </a:t>
            </a:r>
          </a:p>
          <a:p>
            <a:pPr lvl="1">
              <a:buNone/>
            </a:pPr>
            <a:r>
              <a:rPr lang="en-GB" dirty="0" smtClean="0"/>
              <a:t> </a:t>
            </a:r>
          </a:p>
          <a:p>
            <a:pPr lvl="1"/>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55</a:t>
            </a:fld>
            <a:endParaRPr lang="en-US"/>
          </a:p>
        </p:txBody>
      </p:sp>
    </p:spTree>
    <p:extLst>
      <p:ext uri="{BB962C8B-B14F-4D97-AF65-F5344CB8AC3E}">
        <p14:creationId xmlns:p14="http://schemas.microsoft.com/office/powerpoint/2010/main" val="2495282264"/>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and teams</a:t>
            </a:r>
            <a:endParaRPr lang="en-US" dirty="0"/>
          </a:p>
        </p:txBody>
      </p:sp>
      <p:sp>
        <p:nvSpPr>
          <p:cNvPr id="3" name="Content Placeholder 2"/>
          <p:cNvSpPr>
            <a:spLocks noGrp="1"/>
          </p:cNvSpPr>
          <p:nvPr>
            <p:ph idx="1"/>
          </p:nvPr>
        </p:nvSpPr>
        <p:spPr/>
        <p:txBody>
          <a:bodyPr/>
          <a:lstStyle/>
          <a:p>
            <a:r>
              <a:rPr lang="en-GB" dirty="0" smtClean="0"/>
              <a:t>How good are the </a:t>
            </a:r>
            <a:r>
              <a:rPr lang="en-GB" dirty="0" smtClean="0">
                <a:solidFill>
                  <a:srgbClr val="0000FF"/>
                </a:solidFill>
              </a:rPr>
              <a:t>designers and programmers </a:t>
            </a:r>
            <a:r>
              <a:rPr lang="en-GB" dirty="0" smtClean="0"/>
              <a:t>in the development team?</a:t>
            </a:r>
          </a:p>
          <a:p>
            <a:pPr lvl="1"/>
            <a:r>
              <a:rPr lang="en-GB" dirty="0" smtClean="0"/>
              <a:t>It is sometimes argued that agile methods require higher skill levels than plan-based approaches in which programmers simply translate a detailed design into code.</a:t>
            </a:r>
          </a:p>
          <a:p>
            <a:r>
              <a:rPr lang="en-GB" dirty="0" smtClean="0"/>
              <a:t>How is the development team </a:t>
            </a:r>
            <a:r>
              <a:rPr lang="en-GB" dirty="0" smtClean="0">
                <a:solidFill>
                  <a:srgbClr val="0000FF"/>
                </a:solidFill>
              </a:rPr>
              <a:t>organized</a:t>
            </a:r>
            <a:r>
              <a:rPr lang="en-GB" dirty="0" smtClean="0"/>
              <a:t>?</a:t>
            </a:r>
          </a:p>
          <a:p>
            <a:pPr lvl="1"/>
            <a:r>
              <a:rPr lang="en-GB" dirty="0" smtClean="0"/>
              <a:t>Design documents may be required if the team is distributed</a:t>
            </a:r>
          </a:p>
          <a:p>
            <a:r>
              <a:rPr lang="en-GB" dirty="0" smtClean="0"/>
              <a:t>What support</a:t>
            </a:r>
            <a:r>
              <a:rPr lang="en-GB" dirty="0" smtClean="0">
                <a:solidFill>
                  <a:srgbClr val="0000FF"/>
                </a:solidFill>
              </a:rPr>
              <a:t> technologies </a:t>
            </a:r>
            <a:r>
              <a:rPr lang="en-GB" dirty="0" smtClean="0"/>
              <a:t>are available?</a:t>
            </a:r>
          </a:p>
          <a:p>
            <a:pPr lvl="1"/>
            <a:r>
              <a:rPr lang="en-GB" dirty="0" smtClean="0"/>
              <a:t>IDE support for visualization and program analysis is essential if design documentation is not available</a:t>
            </a:r>
          </a:p>
          <a:p>
            <a:pPr lvl="1"/>
            <a:endParaRPr lang="en-GB" dirty="0" smtClean="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56</a:t>
            </a:fld>
            <a:endParaRPr lang="en-US"/>
          </a:p>
        </p:txBody>
      </p:sp>
    </p:spTree>
    <p:extLst>
      <p:ext uri="{BB962C8B-B14F-4D97-AF65-F5344CB8AC3E}">
        <p14:creationId xmlns:p14="http://schemas.microsoft.com/office/powerpoint/2010/main" val="2280503184"/>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issues</a:t>
            </a:r>
            <a:endParaRPr lang="en-US" dirty="0"/>
          </a:p>
        </p:txBody>
      </p:sp>
      <p:sp>
        <p:nvSpPr>
          <p:cNvPr id="3" name="Content Placeholder 2"/>
          <p:cNvSpPr>
            <a:spLocks noGrp="1"/>
          </p:cNvSpPr>
          <p:nvPr>
            <p:ph idx="1"/>
          </p:nvPr>
        </p:nvSpPr>
        <p:spPr/>
        <p:txBody>
          <a:bodyPr/>
          <a:lstStyle/>
          <a:p>
            <a:r>
              <a:rPr lang="en-GB" dirty="0"/>
              <a:t>Traditional engineering organizations have a culture of plan-based development, as this is the norm in </a:t>
            </a:r>
            <a:r>
              <a:rPr lang="en-GB" dirty="0" smtClean="0"/>
              <a:t>engineering</a:t>
            </a:r>
          </a:p>
          <a:p>
            <a:r>
              <a:rPr lang="en-GB" dirty="0" smtClean="0"/>
              <a:t>Is it standard organizational practice to develop a detailed system specification?</a:t>
            </a:r>
          </a:p>
          <a:p>
            <a:r>
              <a:rPr lang="en-GB" dirty="0" smtClean="0"/>
              <a:t>Will customer representatives be available to provide feedback of system increments?</a:t>
            </a:r>
          </a:p>
          <a:p>
            <a:r>
              <a:rPr lang="en-GB" dirty="0" smtClean="0"/>
              <a:t>Can informal agile development fit into the organizational culture of detailed documentation?</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964070785"/>
      </p:ext>
    </p:extLst>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for large systems</a:t>
            </a:r>
            <a:endParaRPr lang="en-US" dirty="0"/>
          </a:p>
        </p:txBody>
      </p:sp>
      <p:sp>
        <p:nvSpPr>
          <p:cNvPr id="3" name="Content Placeholder 2"/>
          <p:cNvSpPr>
            <a:spLocks noGrp="1"/>
          </p:cNvSpPr>
          <p:nvPr>
            <p:ph idx="1"/>
          </p:nvPr>
        </p:nvSpPr>
        <p:spPr/>
        <p:txBody>
          <a:bodyPr/>
          <a:lstStyle/>
          <a:p>
            <a:r>
              <a:rPr lang="en-GB" sz="2200" dirty="0" smtClean="0">
                <a:solidFill>
                  <a:srgbClr val="0000FF"/>
                </a:solidFill>
              </a:rPr>
              <a:t>Large systems </a:t>
            </a:r>
            <a:r>
              <a:rPr lang="en-GB" sz="2200" dirty="0" smtClean="0"/>
              <a:t>are usually collections of separate, communicating systems, where separate teams develop each system. Frequently, these teams are working in different places, sometimes in different time zones. </a:t>
            </a:r>
          </a:p>
          <a:p>
            <a:r>
              <a:rPr lang="en-GB" sz="2200" dirty="0" smtClean="0"/>
              <a:t>Large systems are ‘</a:t>
            </a:r>
            <a:r>
              <a:rPr lang="en-GB" sz="2200" dirty="0" err="1" smtClean="0">
                <a:solidFill>
                  <a:srgbClr val="0000FF"/>
                </a:solidFill>
              </a:rPr>
              <a:t>brownfield</a:t>
            </a:r>
            <a:r>
              <a:rPr lang="en-GB" sz="2200" dirty="0" smtClean="0">
                <a:solidFill>
                  <a:srgbClr val="0000FF"/>
                </a:solidFill>
              </a:rPr>
              <a:t> systems</a:t>
            </a:r>
            <a:r>
              <a:rPr lang="en-GB" sz="2200" dirty="0" smtClean="0"/>
              <a:t>’, that is they include and interact with a number of existing systems. Many of the system requirements are concerned with this interaction and so they do not really lend themselves to flexibility and incremental development. </a:t>
            </a:r>
          </a:p>
          <a:p>
            <a:r>
              <a:rPr lang="en-GB" sz="2200" dirty="0" smtClean="0"/>
              <a:t>Where several systems are integrated to create a system, a significant fraction of the development is concerned with </a:t>
            </a:r>
            <a:r>
              <a:rPr lang="en-GB" sz="2200" dirty="0" smtClean="0">
                <a:solidFill>
                  <a:srgbClr val="0000FF"/>
                </a:solidFill>
              </a:rPr>
              <a:t>system configuration </a:t>
            </a:r>
            <a:r>
              <a:rPr lang="en-GB" sz="2200" dirty="0" smtClean="0"/>
              <a:t>rather than original code development. </a:t>
            </a:r>
            <a:endParaRPr lang="en-US" sz="22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58</a:t>
            </a:fld>
            <a:endParaRPr lang="en-US"/>
          </a:p>
        </p:txBody>
      </p:sp>
    </p:spTree>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system development</a:t>
            </a:r>
            <a:endParaRPr lang="en-US" dirty="0"/>
          </a:p>
        </p:txBody>
      </p:sp>
      <p:sp>
        <p:nvSpPr>
          <p:cNvPr id="3" name="Content Placeholder 2"/>
          <p:cNvSpPr>
            <a:spLocks noGrp="1"/>
          </p:cNvSpPr>
          <p:nvPr>
            <p:ph idx="1"/>
          </p:nvPr>
        </p:nvSpPr>
        <p:spPr/>
        <p:txBody>
          <a:bodyPr/>
          <a:lstStyle/>
          <a:p>
            <a:r>
              <a:rPr lang="en-GB" dirty="0" smtClean="0"/>
              <a:t>Large systems and their development processes are often constrained by </a:t>
            </a:r>
            <a:r>
              <a:rPr lang="en-GB" dirty="0" smtClean="0">
                <a:solidFill>
                  <a:srgbClr val="0000FF"/>
                </a:solidFill>
              </a:rPr>
              <a:t>external rules and regulations </a:t>
            </a:r>
            <a:r>
              <a:rPr lang="en-GB" dirty="0" smtClean="0"/>
              <a:t>limiting the way that they can be developed.</a:t>
            </a:r>
          </a:p>
          <a:p>
            <a:r>
              <a:rPr lang="en-GB" dirty="0" smtClean="0"/>
              <a:t>Large systems have a </a:t>
            </a:r>
            <a:r>
              <a:rPr lang="en-GB" dirty="0" smtClean="0">
                <a:solidFill>
                  <a:srgbClr val="0000FF"/>
                </a:solidFill>
              </a:rPr>
              <a:t>long procurement and development time.</a:t>
            </a:r>
            <a:r>
              <a:rPr lang="en-GB" dirty="0" smtClean="0"/>
              <a:t> It is difficult to maintain coherent teams who know about the system over that period as, inevitably, people move on to other jobs and projects. </a:t>
            </a:r>
          </a:p>
          <a:p>
            <a:r>
              <a:rPr lang="en-GB" dirty="0" smtClean="0"/>
              <a:t>Large systems usually have a </a:t>
            </a:r>
            <a:r>
              <a:rPr lang="en-GB" dirty="0" smtClean="0">
                <a:solidFill>
                  <a:srgbClr val="0000FF"/>
                </a:solidFill>
              </a:rPr>
              <a:t>diverse set of stakeholders</a:t>
            </a:r>
            <a:r>
              <a:rPr lang="en-GB" dirty="0" smtClean="0"/>
              <a:t>. It is practically impossible to involve all of these different stakeholders in the development process. </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59</a:t>
            </a:fld>
            <a:endParaRPr lang="en-US"/>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and agile development</a:t>
            </a:r>
            <a:endParaRPr lang="en-US" dirty="0"/>
          </a:p>
        </p:txBody>
      </p:sp>
      <p:sp>
        <p:nvSpPr>
          <p:cNvPr id="3" name="Content Placeholder 2"/>
          <p:cNvSpPr>
            <a:spLocks noGrp="1"/>
          </p:cNvSpPr>
          <p:nvPr>
            <p:ph idx="1"/>
          </p:nvPr>
        </p:nvSpPr>
        <p:spPr/>
        <p:txBody>
          <a:bodyPr/>
          <a:lstStyle/>
          <a:p>
            <a:r>
              <a:rPr lang="en-US" dirty="0" smtClean="0">
                <a:solidFill>
                  <a:srgbClr val="0000FF"/>
                </a:solidFill>
              </a:rPr>
              <a:t>Plan-driven development</a:t>
            </a:r>
          </a:p>
          <a:p>
            <a:pPr lvl="1"/>
            <a:r>
              <a:rPr lang="en-US" dirty="0" smtClean="0"/>
              <a:t>A plan-driven approach to software engineering is based around separate development stages with the outputs to be produced at each of these stages planned in advance</a:t>
            </a:r>
          </a:p>
          <a:p>
            <a:pPr lvl="1"/>
            <a:r>
              <a:rPr lang="en-US" dirty="0" smtClean="0"/>
              <a:t>Not necessarily waterfall model – plan-driven, incremental development is also possible</a:t>
            </a:r>
          </a:p>
          <a:p>
            <a:pPr lvl="1"/>
            <a:r>
              <a:rPr lang="en-US" dirty="0" smtClean="0"/>
              <a:t>Iteration occurs within activities </a:t>
            </a:r>
          </a:p>
          <a:p>
            <a:r>
              <a:rPr lang="en-US" dirty="0" smtClean="0">
                <a:solidFill>
                  <a:srgbClr val="0000FF"/>
                </a:solidFill>
              </a:rPr>
              <a:t>Agile development</a:t>
            </a:r>
          </a:p>
          <a:p>
            <a:pPr lvl="1"/>
            <a:r>
              <a:rPr lang="en-US" dirty="0" smtClean="0"/>
              <a:t>Specification, design, implementation and testing are inter-leaved and the outputs from the development process are decided through a process of negotiation during the software development process</a:t>
            </a:r>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spTree>
    <p:extLst>
      <p:ext uri="{BB962C8B-B14F-4D97-AF65-F5344CB8AC3E}">
        <p14:creationId xmlns:p14="http://schemas.microsoft.com/office/powerpoint/2010/main" val="4250143957"/>
      </p:ext>
    </p:extLst>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 large systems</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60</a:t>
            </a:fld>
            <a:endParaRPr lang="en-US"/>
          </a:p>
        </p:txBody>
      </p:sp>
      <p:pic>
        <p:nvPicPr>
          <p:cNvPr id="6" name="Picture 5" descr="3.13 Factors in large system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900" y="1943099"/>
            <a:ext cx="7150100" cy="4120397"/>
          </a:xfrm>
          <a:prstGeom prst="rect">
            <a:avLst/>
          </a:prstGeom>
        </p:spPr>
      </p:pic>
    </p:spTree>
    <p:extLst>
      <p:ext uri="{BB962C8B-B14F-4D97-AF65-F5344CB8AC3E}">
        <p14:creationId xmlns:p14="http://schemas.microsoft.com/office/powerpoint/2010/main" val="2913230988"/>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IBM’s agility at scale model</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61</a:t>
            </a:fld>
            <a:endParaRPr lang="en-US"/>
          </a:p>
        </p:txBody>
      </p:sp>
      <p:pic>
        <p:nvPicPr>
          <p:cNvPr id="6" name="Picture 5" descr="3.14 IBM's agility at scale model.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983" y="1282700"/>
            <a:ext cx="7241249" cy="4838700"/>
          </a:xfrm>
          <a:prstGeom prst="rect">
            <a:avLst/>
          </a:prstGeom>
        </p:spPr>
      </p:pic>
    </p:spTree>
    <p:extLst>
      <p:ext uri="{BB962C8B-B14F-4D97-AF65-F5344CB8AC3E}">
        <p14:creationId xmlns:p14="http://schemas.microsoft.com/office/powerpoint/2010/main" val="1863397935"/>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up to large systems</a:t>
            </a:r>
            <a:endParaRPr lang="en-US" dirty="0"/>
          </a:p>
        </p:txBody>
      </p:sp>
      <p:sp>
        <p:nvSpPr>
          <p:cNvPr id="3" name="Content Placeholder 2"/>
          <p:cNvSpPr>
            <a:spLocks noGrp="1"/>
          </p:cNvSpPr>
          <p:nvPr>
            <p:ph idx="1"/>
          </p:nvPr>
        </p:nvSpPr>
        <p:spPr/>
        <p:txBody>
          <a:bodyPr/>
          <a:lstStyle/>
          <a:p>
            <a:r>
              <a:rPr lang="en-GB" sz="2200" dirty="0" smtClean="0"/>
              <a:t>A completely incremental approach to requirements engineering is impossible</a:t>
            </a:r>
          </a:p>
          <a:p>
            <a:r>
              <a:rPr lang="en-GB" sz="2200" dirty="0" smtClean="0"/>
              <a:t>There cannot be a single product owner or customer representative</a:t>
            </a:r>
          </a:p>
          <a:p>
            <a:r>
              <a:rPr lang="en-GB" sz="2200" dirty="0" smtClean="0"/>
              <a:t>For large systems development, it is not possible to focus only on the code of the system  </a:t>
            </a:r>
          </a:p>
          <a:p>
            <a:r>
              <a:rPr lang="en-GB" sz="2200" dirty="0" smtClean="0"/>
              <a:t>Cross-team communication mechanisms have to be designed and used </a:t>
            </a:r>
          </a:p>
          <a:p>
            <a:r>
              <a:rPr lang="en-GB" sz="2200" dirty="0" smtClean="0"/>
              <a:t>Continuous integration is practically impossible. However, it is essential to maintain frequent system builds and regular releases of the system. </a:t>
            </a:r>
            <a:endParaRPr lang="en-US" sz="22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62</a:t>
            </a:fld>
            <a:endParaRPr lang="en-US"/>
          </a:p>
        </p:txBody>
      </p:sp>
    </p:spTree>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Multi-team Scrum</a:t>
            </a:r>
            <a:endParaRPr lang="en-US" dirty="0">
              <a:solidFill>
                <a:srgbClr val="0000FF"/>
              </a:solidFill>
            </a:endParaRPr>
          </a:p>
        </p:txBody>
      </p:sp>
      <p:sp>
        <p:nvSpPr>
          <p:cNvPr id="3" name="Content Placeholder 2"/>
          <p:cNvSpPr>
            <a:spLocks noGrp="1"/>
          </p:cNvSpPr>
          <p:nvPr>
            <p:ph idx="1"/>
          </p:nvPr>
        </p:nvSpPr>
        <p:spPr/>
        <p:txBody>
          <a:bodyPr/>
          <a:lstStyle/>
          <a:p>
            <a:r>
              <a:rPr lang="en-GB" i="1" dirty="0">
                <a:solidFill>
                  <a:srgbClr val="0000FF"/>
                </a:solidFill>
              </a:rPr>
              <a:t>Role replication</a:t>
            </a:r>
            <a:r>
              <a:rPr lang="en-GB" dirty="0">
                <a:solidFill>
                  <a:srgbClr val="0000FF"/>
                </a:solidFill>
              </a:rPr>
              <a:t> </a:t>
            </a:r>
            <a:endParaRPr lang="en-GB" dirty="0" smtClean="0">
              <a:solidFill>
                <a:srgbClr val="0000FF"/>
              </a:solidFill>
            </a:endParaRPr>
          </a:p>
          <a:p>
            <a:pPr lvl="1"/>
            <a:r>
              <a:rPr lang="en-GB" dirty="0" smtClean="0"/>
              <a:t>Each </a:t>
            </a:r>
            <a:r>
              <a:rPr lang="en-GB" dirty="0"/>
              <a:t>team has a Product Owner for their work component and </a:t>
            </a:r>
            <a:r>
              <a:rPr lang="en-GB" dirty="0" smtClean="0"/>
              <a:t>a </a:t>
            </a:r>
            <a:r>
              <a:rPr lang="en-GB" dirty="0" err="1" smtClean="0"/>
              <a:t>ScrumMaster</a:t>
            </a:r>
            <a:r>
              <a:rPr lang="en-GB" dirty="0" smtClean="0"/>
              <a:t> </a:t>
            </a:r>
          </a:p>
          <a:p>
            <a:r>
              <a:rPr lang="en-GB" i="1" dirty="0" smtClean="0">
                <a:solidFill>
                  <a:srgbClr val="0000FF"/>
                </a:solidFill>
              </a:rPr>
              <a:t>Product </a:t>
            </a:r>
            <a:r>
              <a:rPr lang="en-GB" i="1" dirty="0">
                <a:solidFill>
                  <a:srgbClr val="0000FF"/>
                </a:solidFill>
              </a:rPr>
              <a:t>architects</a:t>
            </a:r>
            <a:r>
              <a:rPr lang="en-GB" dirty="0">
                <a:solidFill>
                  <a:srgbClr val="0000FF"/>
                </a:solidFill>
              </a:rPr>
              <a:t> </a:t>
            </a:r>
            <a:endParaRPr lang="en-GB" dirty="0" smtClean="0">
              <a:solidFill>
                <a:srgbClr val="0000FF"/>
              </a:solidFill>
            </a:endParaRPr>
          </a:p>
          <a:p>
            <a:pPr lvl="1"/>
            <a:r>
              <a:rPr lang="en-GB" dirty="0" smtClean="0"/>
              <a:t>Each </a:t>
            </a:r>
            <a:r>
              <a:rPr lang="en-GB" dirty="0"/>
              <a:t>team chooses a product architect and these architects collaborate to design and evolve the overall system </a:t>
            </a:r>
            <a:r>
              <a:rPr lang="en-GB" dirty="0" smtClean="0"/>
              <a:t>architecture</a:t>
            </a:r>
            <a:endParaRPr lang="en-GB" dirty="0"/>
          </a:p>
          <a:p>
            <a:r>
              <a:rPr lang="en-GB" i="1" dirty="0" smtClean="0">
                <a:solidFill>
                  <a:srgbClr val="0000FF"/>
                </a:solidFill>
              </a:rPr>
              <a:t>Release </a:t>
            </a:r>
            <a:r>
              <a:rPr lang="en-GB" i="1" dirty="0">
                <a:solidFill>
                  <a:srgbClr val="0000FF"/>
                </a:solidFill>
              </a:rPr>
              <a:t>alignment</a:t>
            </a:r>
            <a:r>
              <a:rPr lang="en-GB" dirty="0">
                <a:solidFill>
                  <a:srgbClr val="0000FF"/>
                </a:solidFill>
              </a:rPr>
              <a:t> </a:t>
            </a:r>
            <a:endParaRPr lang="en-GB" dirty="0" smtClean="0">
              <a:solidFill>
                <a:srgbClr val="0000FF"/>
              </a:solidFill>
            </a:endParaRPr>
          </a:p>
          <a:p>
            <a:pPr lvl="1"/>
            <a:r>
              <a:rPr lang="en-GB" dirty="0" smtClean="0"/>
              <a:t>The </a:t>
            </a:r>
            <a:r>
              <a:rPr lang="en-GB" dirty="0"/>
              <a:t>dates of product releases from each team are aligned so that a demonstrable and complete system is </a:t>
            </a:r>
            <a:r>
              <a:rPr lang="en-GB" dirty="0" smtClean="0"/>
              <a:t>produced</a:t>
            </a:r>
            <a:endParaRPr lang="en-GB" dirty="0"/>
          </a:p>
          <a:p>
            <a:r>
              <a:rPr lang="en-GB" i="1" dirty="0" smtClean="0">
                <a:solidFill>
                  <a:srgbClr val="0000FF"/>
                </a:solidFill>
              </a:rPr>
              <a:t>Scrum </a:t>
            </a:r>
            <a:r>
              <a:rPr lang="en-GB" i="1" dirty="0">
                <a:solidFill>
                  <a:srgbClr val="0000FF"/>
                </a:solidFill>
              </a:rPr>
              <a:t>of Scrums</a:t>
            </a:r>
            <a:r>
              <a:rPr lang="en-GB" dirty="0">
                <a:solidFill>
                  <a:srgbClr val="0000FF"/>
                </a:solidFill>
              </a:rPr>
              <a:t> </a:t>
            </a:r>
            <a:endParaRPr lang="en-GB" dirty="0" smtClean="0">
              <a:solidFill>
                <a:srgbClr val="0000FF"/>
              </a:solidFill>
            </a:endParaRPr>
          </a:p>
          <a:p>
            <a:pPr lvl="1"/>
            <a:r>
              <a:rPr lang="en-GB" dirty="0" smtClean="0"/>
              <a:t>There </a:t>
            </a:r>
            <a:r>
              <a:rPr lang="en-GB" dirty="0"/>
              <a:t>is a daily Scrum of Scrums where representatives from each team meet to discuss </a:t>
            </a:r>
            <a:r>
              <a:rPr lang="en-GB" dirty="0" smtClean="0"/>
              <a:t>progress and </a:t>
            </a:r>
            <a:r>
              <a:rPr lang="en-GB" dirty="0"/>
              <a:t>plan </a:t>
            </a:r>
            <a:r>
              <a:rPr lang="en-GB" dirty="0" smtClean="0"/>
              <a:t>work </a:t>
            </a:r>
            <a:r>
              <a:rPr lang="en-GB" dirty="0"/>
              <a:t>to be </a:t>
            </a:r>
            <a:r>
              <a:rPr lang="en-GB" dirty="0" smtClean="0"/>
              <a:t>done</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63</a:t>
            </a:fld>
            <a:endParaRPr lang="en-US"/>
          </a:p>
        </p:txBody>
      </p:sp>
    </p:spTree>
    <p:extLst>
      <p:ext uri="{BB962C8B-B14F-4D97-AF65-F5344CB8AC3E}">
        <p14:creationId xmlns:p14="http://schemas.microsoft.com/office/powerpoint/2010/main" val="1835549426"/>
      </p:ext>
    </p:extLst>
  </p:cSld>
  <p:clrMapOvr>
    <a:masterClrMapping/>
  </p:clrMapOvr>
  <p:transitio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across organizations</a:t>
            </a:r>
            <a:endParaRPr lang="en-US" dirty="0"/>
          </a:p>
        </p:txBody>
      </p:sp>
      <p:sp>
        <p:nvSpPr>
          <p:cNvPr id="3" name="Content Placeholder 2"/>
          <p:cNvSpPr>
            <a:spLocks noGrp="1"/>
          </p:cNvSpPr>
          <p:nvPr>
            <p:ph idx="1"/>
          </p:nvPr>
        </p:nvSpPr>
        <p:spPr>
          <a:xfrm>
            <a:off x="457200" y="1600200"/>
            <a:ext cx="8407400" cy="4525963"/>
          </a:xfrm>
        </p:spPr>
        <p:txBody>
          <a:bodyPr/>
          <a:lstStyle/>
          <a:p>
            <a:r>
              <a:rPr lang="en-GB" sz="2200" dirty="0" smtClean="0">
                <a:solidFill>
                  <a:srgbClr val="0000FF"/>
                </a:solidFill>
              </a:rPr>
              <a:t>Project managers </a:t>
            </a:r>
            <a:r>
              <a:rPr lang="en-GB" sz="2200" dirty="0" smtClean="0"/>
              <a:t>who do not have experience of agile methods may be reluctant to accept the risk of a new approach</a:t>
            </a:r>
          </a:p>
          <a:p>
            <a:r>
              <a:rPr lang="en-GB" sz="2200" dirty="0" smtClean="0"/>
              <a:t>Large organizations often have </a:t>
            </a:r>
            <a:r>
              <a:rPr lang="en-GB" sz="2200" dirty="0" smtClean="0">
                <a:solidFill>
                  <a:srgbClr val="0000FF"/>
                </a:solidFill>
              </a:rPr>
              <a:t>quality procedures and standards </a:t>
            </a:r>
            <a:r>
              <a:rPr lang="en-GB" sz="2200" dirty="0" smtClean="0"/>
              <a:t>that all projects are expected to follow and, because of their bureaucratic nature, these are likely to be incompatible with agile methods</a:t>
            </a:r>
          </a:p>
          <a:p>
            <a:r>
              <a:rPr lang="en-GB" sz="2200" dirty="0" smtClean="0"/>
              <a:t>Agile methods seem to work best when team members have a </a:t>
            </a:r>
            <a:r>
              <a:rPr lang="en-GB" sz="2200" dirty="0" smtClean="0">
                <a:solidFill>
                  <a:srgbClr val="0000FF"/>
                </a:solidFill>
              </a:rPr>
              <a:t>relatively high skill level. </a:t>
            </a:r>
            <a:r>
              <a:rPr lang="en-GB" sz="2200" dirty="0" smtClean="0"/>
              <a:t>However, within large organizations, there are likely to be a wide range of skills and abilities. </a:t>
            </a:r>
          </a:p>
          <a:p>
            <a:r>
              <a:rPr lang="en-GB" sz="2200" dirty="0" smtClean="0"/>
              <a:t>There may be </a:t>
            </a:r>
            <a:r>
              <a:rPr lang="en-GB" sz="2200" dirty="0" smtClean="0">
                <a:solidFill>
                  <a:srgbClr val="0000FF"/>
                </a:solidFill>
              </a:rPr>
              <a:t>cultural resistance </a:t>
            </a:r>
            <a:r>
              <a:rPr lang="en-GB" sz="2200" dirty="0" smtClean="0"/>
              <a:t>to agile methods, especially in those organizations that have a long history of using conventional systems engineering processes</a:t>
            </a:r>
          </a:p>
          <a:p>
            <a:endParaRPr lang="en-US"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64</a:t>
            </a:fld>
            <a:endParaRPr lang="en-US"/>
          </a:p>
        </p:txBody>
      </p:sp>
    </p:spTree>
  </p:cSld>
  <p:clrMapOvr>
    <a:masterClrMapping/>
  </p:clrMapOvr>
  <p:transition spd="med">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solidFill>
                  <a:srgbClr val="0000FF"/>
                </a:solidFill>
              </a:rPr>
              <a:t>Agile methods </a:t>
            </a:r>
            <a:r>
              <a:rPr lang="en-GB" dirty="0" smtClean="0"/>
              <a:t>are incremental development methods that focus on rapid software development, frequent releases of the software, reducing process overheads by minimizing documentation and producing high-quality code  </a:t>
            </a:r>
          </a:p>
          <a:p>
            <a:r>
              <a:rPr lang="en-GB" dirty="0" smtClean="0"/>
              <a:t>Agile development practices include: </a:t>
            </a:r>
          </a:p>
          <a:p>
            <a:pPr lvl="1"/>
            <a:r>
              <a:rPr lang="en-GB" dirty="0" smtClean="0">
                <a:solidFill>
                  <a:srgbClr val="0000FF"/>
                </a:solidFill>
              </a:rPr>
              <a:t>User stories </a:t>
            </a:r>
            <a:r>
              <a:rPr lang="en-GB" dirty="0" smtClean="0"/>
              <a:t>for system specification</a:t>
            </a:r>
          </a:p>
          <a:p>
            <a:pPr lvl="1"/>
            <a:r>
              <a:rPr lang="en-GB" dirty="0" smtClean="0"/>
              <a:t>Frequent releases of the software </a:t>
            </a:r>
          </a:p>
          <a:p>
            <a:pPr lvl="1"/>
            <a:r>
              <a:rPr lang="en-GB" dirty="0" smtClean="0"/>
              <a:t>Continuous software improvement </a:t>
            </a:r>
          </a:p>
          <a:p>
            <a:pPr lvl="1"/>
            <a:r>
              <a:rPr lang="en-GB" dirty="0" smtClean="0"/>
              <a:t>Test-first development</a:t>
            </a:r>
          </a:p>
          <a:p>
            <a:pPr lvl="1"/>
            <a:r>
              <a:rPr lang="en-GB" dirty="0" smtClean="0"/>
              <a:t>Customer participation in the development team</a:t>
            </a:r>
          </a:p>
          <a:p>
            <a:endParaRPr lang="en-US" sz="1800"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65</a:t>
            </a:fld>
            <a:endParaRPr lang="en-US"/>
          </a:p>
        </p:txBody>
      </p:sp>
    </p:spTree>
    <p:extLst>
      <p:ext uri="{BB962C8B-B14F-4D97-AF65-F5344CB8AC3E}">
        <p14:creationId xmlns:p14="http://schemas.microsoft.com/office/powerpoint/2010/main" val="3892022605"/>
      </p:ext>
    </p:extLst>
  </p:cSld>
  <p:clrMapOvr>
    <a:masterClrMapping/>
  </p:clrMapOvr>
  <p:transition spd="med">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solidFill>
                  <a:srgbClr val="0000FF"/>
                </a:solidFill>
              </a:rPr>
              <a:t>Scrum</a:t>
            </a:r>
            <a:r>
              <a:rPr lang="en-GB" dirty="0" smtClean="0"/>
              <a:t> is an agile method that provides a project management framework</a:t>
            </a:r>
          </a:p>
          <a:p>
            <a:pPr lvl="1"/>
            <a:r>
              <a:rPr lang="en-GB" dirty="0" smtClean="0"/>
              <a:t>It is centred round a set of sprints, which are fixed time periods when a system increment is developed</a:t>
            </a:r>
          </a:p>
          <a:p>
            <a:r>
              <a:rPr lang="en-GB" dirty="0" smtClean="0"/>
              <a:t>Many practical development methods are a </a:t>
            </a:r>
            <a:r>
              <a:rPr lang="en-GB" dirty="0" smtClean="0">
                <a:solidFill>
                  <a:srgbClr val="0000FF"/>
                </a:solidFill>
              </a:rPr>
              <a:t>mixture of plan-based and agile development </a:t>
            </a:r>
          </a:p>
          <a:p>
            <a:r>
              <a:rPr lang="en-GB" dirty="0" smtClean="0">
                <a:solidFill>
                  <a:srgbClr val="0000FF"/>
                </a:solidFill>
              </a:rPr>
              <a:t>Scaling agile methods </a:t>
            </a:r>
            <a:r>
              <a:rPr lang="en-GB" dirty="0" smtClean="0"/>
              <a:t>for large systems is difficult</a:t>
            </a:r>
          </a:p>
          <a:p>
            <a:pPr lvl="1"/>
            <a:r>
              <a:rPr lang="en-GB" dirty="0" smtClean="0"/>
              <a:t>Large systems need up-front design and some documentation and organizational practice may conflict with the informality of agile approaches</a:t>
            </a:r>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66</a:t>
            </a:fld>
            <a:endParaRPr lang="en-US"/>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5838"/>
            <a:ext cx="8229600" cy="1143000"/>
          </a:xfrm>
        </p:spPr>
        <p:txBody>
          <a:bodyPr/>
          <a:lstStyle/>
          <a:p>
            <a:pPr algn="ctr"/>
            <a:r>
              <a:rPr lang="en-US" dirty="0" smtClean="0"/>
              <a:t>Agile methods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spTree>
    <p:extLst>
      <p:ext uri="{BB962C8B-B14F-4D97-AF65-F5344CB8AC3E}">
        <p14:creationId xmlns:p14="http://schemas.microsoft.com/office/powerpoint/2010/main" val="3495848978"/>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idx="1"/>
          </p:nvPr>
        </p:nvSpPr>
        <p:spPr/>
        <p:txBody>
          <a:bodyPr/>
          <a:lstStyle/>
          <a:p>
            <a:r>
              <a:rPr lang="en-US" sz="2400" dirty="0"/>
              <a:t>Dissatisfaction with the </a:t>
            </a:r>
            <a:r>
              <a:rPr lang="en-US" sz="2400" dirty="0">
                <a:solidFill>
                  <a:srgbClr val="0000FF"/>
                </a:solidFill>
              </a:rPr>
              <a:t>overheads</a:t>
            </a:r>
            <a:r>
              <a:rPr lang="en-US" sz="2400" dirty="0"/>
              <a:t> involved in</a:t>
            </a:r>
            <a:r>
              <a:rPr lang="en-US" sz="2400" dirty="0" smtClean="0"/>
              <a:t> software design </a:t>
            </a:r>
            <a:r>
              <a:rPr lang="en-US" sz="2400" dirty="0"/>
              <a:t>methods</a:t>
            </a:r>
            <a:r>
              <a:rPr lang="en-US" sz="2400" dirty="0" smtClean="0"/>
              <a:t> of the 1980s and 1990s led </a:t>
            </a:r>
            <a:r>
              <a:rPr lang="en-US" sz="2400" dirty="0"/>
              <a:t>to the creation of agile methods. These methods:</a:t>
            </a:r>
          </a:p>
          <a:p>
            <a:pPr lvl="1"/>
            <a:r>
              <a:rPr lang="en-US" sz="2000" dirty="0">
                <a:solidFill>
                  <a:srgbClr val="0000FF"/>
                </a:solidFill>
              </a:rPr>
              <a:t>Focus on the code </a:t>
            </a:r>
            <a:r>
              <a:rPr lang="en-US" sz="2000" dirty="0"/>
              <a:t>rather than the </a:t>
            </a:r>
            <a:r>
              <a:rPr lang="en-US" sz="2000" dirty="0" smtClean="0"/>
              <a:t>design</a:t>
            </a:r>
          </a:p>
          <a:p>
            <a:pPr lvl="1"/>
            <a:r>
              <a:rPr lang="en-US" sz="2000" dirty="0"/>
              <a:t>Are based on an </a:t>
            </a:r>
            <a:r>
              <a:rPr lang="en-US" sz="2000" dirty="0">
                <a:solidFill>
                  <a:srgbClr val="0000FF"/>
                </a:solidFill>
              </a:rPr>
              <a:t>iterative approach </a:t>
            </a:r>
            <a:r>
              <a:rPr lang="en-US" sz="2000" dirty="0"/>
              <a:t>to software </a:t>
            </a:r>
            <a:r>
              <a:rPr lang="en-US" sz="2000" dirty="0" smtClean="0"/>
              <a:t>development</a:t>
            </a:r>
          </a:p>
          <a:p>
            <a:pPr lvl="1"/>
            <a:r>
              <a:rPr lang="en-US" sz="2000" dirty="0"/>
              <a:t>Are intended to </a:t>
            </a:r>
            <a:r>
              <a:rPr lang="en-US" sz="2000" dirty="0">
                <a:solidFill>
                  <a:srgbClr val="0000FF"/>
                </a:solidFill>
              </a:rPr>
              <a:t>deliver working software quickly</a:t>
            </a:r>
            <a:r>
              <a:rPr lang="en-US" sz="2000" dirty="0"/>
              <a:t> and evolve this </a:t>
            </a:r>
            <a:r>
              <a:rPr lang="en-US" sz="2000" dirty="0" smtClean="0"/>
              <a:t>rapidly to </a:t>
            </a:r>
            <a:r>
              <a:rPr lang="en-US" sz="2000" dirty="0"/>
              <a:t>meet changing </a:t>
            </a:r>
            <a:r>
              <a:rPr lang="en-US" sz="2000" dirty="0" smtClean="0"/>
              <a:t>requirements</a:t>
            </a:r>
          </a:p>
          <a:p>
            <a:r>
              <a:rPr lang="en-US" sz="2400" dirty="0" smtClean="0"/>
              <a:t>The aim of agile methods is to reduce overheads in the software process (e.g., by limiting documentation) and to be able to respond quickly to changing requirements without excessive rework</a:t>
            </a:r>
            <a:endParaRPr lang="en-US" sz="2400" dirty="0"/>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The Agile </a:t>
            </a:r>
            <a:r>
              <a:rPr lang="en-US" dirty="0">
                <a:solidFill>
                  <a:srgbClr val="C00000"/>
                </a:solidFill>
              </a:rPr>
              <a:t>M</a:t>
            </a:r>
            <a:r>
              <a:rPr lang="en-US" dirty="0" smtClean="0">
                <a:solidFill>
                  <a:srgbClr val="C00000"/>
                </a:solidFill>
              </a:rPr>
              <a:t>anifesto </a:t>
            </a:r>
            <a:endParaRPr lang="en-US" dirty="0">
              <a:solidFill>
                <a:srgbClr val="C00000"/>
              </a:solidFill>
            </a:endParaRPr>
          </a:p>
        </p:txBody>
      </p:sp>
      <p:sp>
        <p:nvSpPr>
          <p:cNvPr id="3" name="Content Placeholder 2"/>
          <p:cNvSpPr>
            <a:spLocks noGrp="1"/>
          </p:cNvSpPr>
          <p:nvPr>
            <p:ph idx="1"/>
          </p:nvPr>
        </p:nvSpPr>
        <p:spPr/>
        <p:txBody>
          <a:bodyPr/>
          <a:lstStyle/>
          <a:p>
            <a:r>
              <a:rPr lang="en-US" i="1" dirty="0" smtClean="0"/>
              <a:t>We are uncovering better ways of developing  software by doing it and helping others do it. Through this work we have come to value:</a:t>
            </a:r>
            <a:endParaRPr lang="en-GB" dirty="0" smtClean="0"/>
          </a:p>
          <a:p>
            <a:pPr lvl="1"/>
            <a:r>
              <a:rPr lang="en-US" i="1" dirty="0" smtClean="0">
                <a:solidFill>
                  <a:srgbClr val="0000FF"/>
                </a:solidFill>
              </a:rPr>
              <a:t>Individuals and interactions </a:t>
            </a:r>
            <a:r>
              <a:rPr lang="en-US" i="1" dirty="0" smtClean="0">
                <a:solidFill>
                  <a:schemeClr val="tx1"/>
                </a:solidFill>
              </a:rPr>
              <a:t>over </a:t>
            </a:r>
            <a:r>
              <a:rPr lang="en-US" i="1" dirty="0" smtClean="0">
                <a:solidFill>
                  <a:srgbClr val="7030A0"/>
                </a:solidFill>
              </a:rPr>
              <a:t>processes and tools</a:t>
            </a:r>
          </a:p>
          <a:p>
            <a:pPr lvl="1"/>
            <a:r>
              <a:rPr lang="en-US" i="1" dirty="0" smtClean="0">
                <a:solidFill>
                  <a:srgbClr val="0000FF"/>
                </a:solidFill>
              </a:rPr>
              <a:t>Working software </a:t>
            </a:r>
            <a:r>
              <a:rPr lang="en-US" i="1" dirty="0" smtClean="0">
                <a:solidFill>
                  <a:schemeClr val="tx1"/>
                </a:solidFill>
              </a:rPr>
              <a:t>over</a:t>
            </a:r>
            <a:r>
              <a:rPr lang="en-US" i="1" dirty="0" smtClean="0">
                <a:solidFill>
                  <a:srgbClr val="0000FF"/>
                </a:solidFill>
              </a:rPr>
              <a:t> </a:t>
            </a:r>
            <a:r>
              <a:rPr lang="en-US" i="1" dirty="0" smtClean="0">
                <a:solidFill>
                  <a:srgbClr val="7030A0"/>
                </a:solidFill>
              </a:rPr>
              <a:t>comprehensive documentation </a:t>
            </a:r>
          </a:p>
          <a:p>
            <a:pPr lvl="1"/>
            <a:r>
              <a:rPr lang="en-US" i="1" dirty="0" smtClean="0">
                <a:solidFill>
                  <a:srgbClr val="0000FF"/>
                </a:solidFill>
              </a:rPr>
              <a:t>Customer collaboration </a:t>
            </a:r>
            <a:r>
              <a:rPr lang="en-US" i="1" dirty="0" smtClean="0">
                <a:solidFill>
                  <a:schemeClr val="tx1"/>
                </a:solidFill>
              </a:rPr>
              <a:t>over</a:t>
            </a:r>
            <a:r>
              <a:rPr lang="en-US" i="1" dirty="0" smtClean="0">
                <a:solidFill>
                  <a:srgbClr val="0000FF"/>
                </a:solidFill>
              </a:rPr>
              <a:t> </a:t>
            </a:r>
            <a:r>
              <a:rPr lang="en-US" i="1" dirty="0" smtClean="0">
                <a:solidFill>
                  <a:srgbClr val="7030A0"/>
                </a:solidFill>
              </a:rPr>
              <a:t>contract negotiation </a:t>
            </a:r>
          </a:p>
          <a:p>
            <a:pPr lvl="1"/>
            <a:r>
              <a:rPr lang="en-US" i="1" dirty="0" smtClean="0">
                <a:solidFill>
                  <a:srgbClr val="0000FF"/>
                </a:solidFill>
              </a:rPr>
              <a:t>Responding to change </a:t>
            </a:r>
            <a:r>
              <a:rPr lang="en-US" i="1" dirty="0" smtClean="0">
                <a:solidFill>
                  <a:schemeClr val="tx1"/>
                </a:solidFill>
              </a:rPr>
              <a:t>over</a:t>
            </a:r>
            <a:r>
              <a:rPr lang="en-US" i="1" dirty="0" smtClean="0">
                <a:solidFill>
                  <a:srgbClr val="0000FF"/>
                </a:solidFill>
              </a:rPr>
              <a:t> </a:t>
            </a:r>
            <a:r>
              <a:rPr lang="en-US" i="1" dirty="0" smtClean="0">
                <a:solidFill>
                  <a:srgbClr val="7030A0"/>
                </a:solidFill>
              </a:rPr>
              <a:t>following a plan </a:t>
            </a:r>
            <a:endParaRPr lang="en-GB" dirty="0" smtClean="0">
              <a:solidFill>
                <a:srgbClr val="7030A0"/>
              </a:solidFill>
            </a:endParaRPr>
          </a:p>
          <a:p>
            <a:r>
              <a:rPr lang="en-US" i="1" dirty="0" smtClean="0"/>
              <a:t>That is, while there is value in the items on the right, we value the items on the left more</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spTree>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1626</TotalTime>
  <Words>4946</Words>
  <Application>Microsoft Office PowerPoint</Application>
  <PresentationFormat>On-screen Show (4:3)</PresentationFormat>
  <Paragraphs>474</Paragraphs>
  <Slides>66</Slides>
  <Notes>1</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SE10 slides</vt:lpstr>
      <vt:lpstr>Chapter 3 – Agile Software Development</vt:lpstr>
      <vt:lpstr>Topics covered</vt:lpstr>
      <vt:lpstr>Rapid software development</vt:lpstr>
      <vt:lpstr>Agile development</vt:lpstr>
      <vt:lpstr>Plan-driven and agile development</vt:lpstr>
      <vt:lpstr>Plan-driven and agile development</vt:lpstr>
      <vt:lpstr>Agile methods</vt:lpstr>
      <vt:lpstr>Agile methods</vt:lpstr>
      <vt:lpstr>The Agile Manifesto </vt:lpstr>
      <vt:lpstr>The principles of agile methods </vt:lpstr>
      <vt:lpstr>Agile method applicability</vt:lpstr>
      <vt:lpstr>Agile development techniques</vt:lpstr>
      <vt:lpstr>Extreme programming</vt:lpstr>
      <vt:lpstr>The extreme programming release cycle </vt:lpstr>
      <vt:lpstr>Extreme programming practices (a) </vt:lpstr>
      <vt:lpstr>Extreme programming practices (b)</vt:lpstr>
      <vt:lpstr>XP and agile principles</vt:lpstr>
      <vt:lpstr>Influential XP practices</vt:lpstr>
      <vt:lpstr>User stories for requirements</vt:lpstr>
      <vt:lpstr>A ‘prescribing medication’ story </vt:lpstr>
      <vt:lpstr>Examples of task cards for prescribing medication </vt:lpstr>
      <vt:lpstr>Refactoring</vt:lpstr>
      <vt:lpstr>Refactoring</vt:lpstr>
      <vt:lpstr>Examples of refactoring</vt:lpstr>
      <vt:lpstr>Test-first development</vt:lpstr>
      <vt:lpstr>Test-driven development</vt:lpstr>
      <vt:lpstr>Customer involvement</vt:lpstr>
      <vt:lpstr>Test case description for dose checking </vt:lpstr>
      <vt:lpstr>Test automation</vt:lpstr>
      <vt:lpstr>Problems with test-first development</vt:lpstr>
      <vt:lpstr>Pair programming</vt:lpstr>
      <vt:lpstr>Pair programming</vt:lpstr>
      <vt:lpstr>Agile project management</vt:lpstr>
      <vt:lpstr>Agile project management</vt:lpstr>
      <vt:lpstr>Scrum</vt:lpstr>
      <vt:lpstr>Scrum terminology (a)</vt:lpstr>
      <vt:lpstr>Scrum terminology (b)</vt:lpstr>
      <vt:lpstr>Scrum sprint cycle</vt:lpstr>
      <vt:lpstr>The Scrum sprint cycle</vt:lpstr>
      <vt:lpstr>The Sprint cycle</vt:lpstr>
      <vt:lpstr>Teamwork in Scrum</vt:lpstr>
      <vt:lpstr>Scrum benefits</vt:lpstr>
      <vt:lpstr>Distributed Scrum</vt:lpstr>
      <vt:lpstr>Scaling agile methods</vt:lpstr>
      <vt:lpstr>Scaling agile methods</vt:lpstr>
      <vt:lpstr>Scaling out and scaling up</vt:lpstr>
      <vt:lpstr>Practical problems with agile methods</vt:lpstr>
      <vt:lpstr>Contractual issues</vt:lpstr>
      <vt:lpstr>Agile methods and software maintenance</vt:lpstr>
      <vt:lpstr>Agile maintenance</vt:lpstr>
      <vt:lpstr>Agile and plan-driven methods</vt:lpstr>
      <vt:lpstr>Agile principles and organizational practice</vt:lpstr>
      <vt:lpstr>Agile principles and organizational practice</vt:lpstr>
      <vt:lpstr>Agile and plan-based factors</vt:lpstr>
      <vt:lpstr>System issues</vt:lpstr>
      <vt:lpstr>People and teams</vt:lpstr>
      <vt:lpstr>Organizational issues</vt:lpstr>
      <vt:lpstr>Agile methods for large systems</vt:lpstr>
      <vt:lpstr>Large system development</vt:lpstr>
      <vt:lpstr>Factors in large systems</vt:lpstr>
      <vt:lpstr>IBM’s agility at scale model</vt:lpstr>
      <vt:lpstr>Scaling up to large systems</vt:lpstr>
      <vt:lpstr>Multi-team Scrum</vt:lpstr>
      <vt:lpstr>Agile methods across organizations</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Sergiu Dascalu</cp:lastModifiedBy>
  <cp:revision>50</cp:revision>
  <cp:lastPrinted>2019-09-08T18:22:11Z</cp:lastPrinted>
  <dcterms:created xsi:type="dcterms:W3CDTF">2010-01-06T20:28:26Z</dcterms:created>
  <dcterms:modified xsi:type="dcterms:W3CDTF">2019-09-08T18:23:17Z</dcterms:modified>
</cp:coreProperties>
</file>