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54"/>
  </p:notesMasterIdLst>
  <p:handoutMasterIdLst>
    <p:handoutMasterId r:id="rId55"/>
  </p:handoutMasterIdLst>
  <p:sldIdLst>
    <p:sldId id="401" r:id="rId2"/>
    <p:sldId id="276" r:id="rId3"/>
    <p:sldId id="277" r:id="rId4"/>
    <p:sldId id="278" r:id="rId5"/>
    <p:sldId id="280" r:id="rId6"/>
    <p:sldId id="257" r:id="rId7"/>
    <p:sldId id="381" r:id="rId8"/>
    <p:sldId id="351" r:id="rId9"/>
    <p:sldId id="281" r:id="rId10"/>
    <p:sldId id="282" r:id="rId11"/>
    <p:sldId id="285" r:id="rId12"/>
    <p:sldId id="286" r:id="rId13"/>
    <p:sldId id="402" r:id="rId14"/>
    <p:sldId id="287" r:id="rId15"/>
    <p:sldId id="310" r:id="rId16"/>
    <p:sldId id="288" r:id="rId17"/>
    <p:sldId id="259" r:id="rId18"/>
    <p:sldId id="260" r:id="rId19"/>
    <p:sldId id="407" r:id="rId20"/>
    <p:sldId id="289" r:id="rId21"/>
    <p:sldId id="311" r:id="rId22"/>
    <p:sldId id="261" r:id="rId23"/>
    <p:sldId id="382" r:id="rId24"/>
    <p:sldId id="303" r:id="rId25"/>
    <p:sldId id="333" r:id="rId26"/>
    <p:sldId id="304" r:id="rId27"/>
    <p:sldId id="405" r:id="rId28"/>
    <p:sldId id="336" r:id="rId29"/>
    <p:sldId id="383" r:id="rId30"/>
    <p:sldId id="384" r:id="rId31"/>
    <p:sldId id="346" r:id="rId32"/>
    <p:sldId id="395" r:id="rId33"/>
    <p:sldId id="358" r:id="rId34"/>
    <p:sldId id="365" r:id="rId35"/>
    <p:sldId id="366" r:id="rId36"/>
    <p:sldId id="367" r:id="rId37"/>
    <p:sldId id="368" r:id="rId38"/>
    <p:sldId id="370" r:id="rId39"/>
    <p:sldId id="388" r:id="rId40"/>
    <p:sldId id="389" r:id="rId41"/>
    <p:sldId id="390" r:id="rId42"/>
    <p:sldId id="393" r:id="rId43"/>
    <p:sldId id="394" r:id="rId44"/>
    <p:sldId id="356" r:id="rId45"/>
    <p:sldId id="295" r:id="rId46"/>
    <p:sldId id="296" r:id="rId47"/>
    <p:sldId id="355" r:id="rId48"/>
    <p:sldId id="274" r:id="rId49"/>
    <p:sldId id="399" r:id="rId50"/>
    <p:sldId id="352" r:id="rId51"/>
    <p:sldId id="354" r:id="rId52"/>
    <p:sldId id="400" r:id="rId53"/>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13E72A6-F1CE-9A44-92E1-BCD7317752E8}" type="datetime1">
              <a:rPr lang="en-US"/>
              <a:pPr>
                <a:defRPr/>
              </a:pPr>
              <a:t>9/23/2019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03440264-03AB-7A44-911E-26A2AEFC15F4}" type="slidenum">
              <a:rPr lang="en-US"/>
              <a:pPr>
                <a:defRPr/>
              </a:pPr>
              <a:t>‹#›</a:t>
            </a:fld>
            <a:endParaRPr lang="en-US"/>
          </a:p>
        </p:txBody>
      </p:sp>
    </p:spTree>
    <p:extLst>
      <p:ext uri="{BB962C8B-B14F-4D97-AF65-F5344CB8AC3E}">
        <p14:creationId xmlns:p14="http://schemas.microsoft.com/office/powerpoint/2010/main" val="2512104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B352ED9-E653-9A47-B7A3-C5AB53D5C0B6}" type="datetime1">
              <a:rPr lang="en-US"/>
              <a:pPr>
                <a:defRPr/>
              </a:pPr>
              <a:t>9/23/2019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60DBBD1-181E-744E-89E7-45F0EE4D9123}" type="slidenum">
              <a:rPr lang="en-US"/>
              <a:pPr>
                <a:defRPr/>
              </a:pPr>
              <a:t>‹#›</a:t>
            </a:fld>
            <a:endParaRPr lang="en-US"/>
          </a:p>
        </p:txBody>
      </p:sp>
    </p:spTree>
    <p:extLst>
      <p:ext uri="{BB962C8B-B14F-4D97-AF65-F5344CB8AC3E}">
        <p14:creationId xmlns:p14="http://schemas.microsoft.com/office/powerpoint/2010/main" val="557350352"/>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60DBBD1-181E-744E-89E7-45F0EE4D9123}" type="slidenum">
              <a:rPr lang="en-US" smtClean="0"/>
              <a:pPr>
                <a:defRPr/>
              </a:pPr>
              <a:t>43</a:t>
            </a:fld>
            <a:endParaRPr lang="en-US"/>
          </a:p>
        </p:txBody>
      </p:sp>
    </p:spTree>
    <p:extLst>
      <p:ext uri="{BB962C8B-B14F-4D97-AF65-F5344CB8AC3E}">
        <p14:creationId xmlns:p14="http://schemas.microsoft.com/office/powerpoint/2010/main" val="3727922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0C4763A-EFD4-7742-8F31-9C2F9300C28A}"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44887004-E5E5-6642-9C91-F2E102A03E8F}"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76C17DF0-9E2E-E045-840A-782E3E137E64}"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25F70CE-84E9-D04C-9B15-10C693AA0F2A}"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7BA459C-C1F9-AB4D-8E61-68C53B56A064}"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9AFB4A4D-A64F-7740-9E0E-188E9BA474F0}"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8DAA6009-9928-FF4C-9FC0-9A5BA7AB80BB}"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7DCDB1BE-A08E-2A4A-80F9-ED5208CC2745}"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2CA09BA1-70B4-4A48-A4C4-6DB291E465CB}"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AC48FB37-48D1-0F43-9835-C4ADFC9E29C1}"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32B5C7A3-6224-2444-BEEE-16F152F7EB8A}" type="slidenum">
              <a:rPr lang="en-US" smtClean="0"/>
              <a:pPr>
                <a:defRPr/>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4 Requirements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4606AE16-8D53-A649-9482-7C8DBD7175B3}"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iansommerville.com/software-engineering-boo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465138" y="1395412"/>
            <a:ext cx="7772400" cy="1470025"/>
          </a:xfrm>
        </p:spPr>
        <p:txBody>
          <a:bodyPr/>
          <a:lstStyle/>
          <a:p>
            <a:r>
              <a:rPr lang="en-US" dirty="0"/>
              <a:t>Chapter 4 – Requirements Engineering</a:t>
            </a:r>
            <a:endParaRPr lang="en-US" dirty="0" smtClean="0"/>
          </a:p>
        </p:txBody>
      </p:sp>
      <p:sp>
        <p:nvSpPr>
          <p:cNvPr id="5" name="Footer Placeholder 4"/>
          <p:cNvSpPr>
            <a:spLocks noGrp="1"/>
          </p:cNvSpPr>
          <p:nvPr>
            <p:ph type="ftr" sz="quarter" idx="11"/>
          </p:nvPr>
        </p:nvSpPr>
        <p:spPr/>
        <p:txBody>
          <a:bodyPr/>
          <a:lstStyle/>
          <a:p>
            <a:pPr>
              <a:defRPr/>
            </a:pPr>
            <a:r>
              <a:rPr lang="en-US" dirty="0"/>
              <a:t>Chapter 4 – Requirements Engineering</a:t>
            </a: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1</a:t>
            </a:fld>
            <a:endParaRPr lang="en-US"/>
          </a:p>
        </p:txBody>
      </p:sp>
      <p:sp>
        <p:nvSpPr>
          <p:cNvPr id="6" name="TextBox 4"/>
          <p:cNvSpPr txBox="1">
            <a:spLocks noChangeArrowheads="1"/>
          </p:cNvSpPr>
          <p:nvPr/>
        </p:nvSpPr>
        <p:spPr bwMode="auto">
          <a:xfrm>
            <a:off x="465138" y="703263"/>
            <a:ext cx="40879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eaLnBrk="1" hangingPunct="1"/>
            <a:r>
              <a:rPr lang="en-US" altLang="en-US" dirty="0" smtClean="0">
                <a:solidFill>
                  <a:srgbClr val="595959"/>
                </a:solidFill>
              </a:rPr>
              <a:t>CS 791 September 18, 2019</a:t>
            </a:r>
            <a:endParaRPr lang="en-US" altLang="en-US" dirty="0">
              <a:solidFill>
                <a:srgbClr val="595959"/>
              </a:solidFill>
            </a:endParaRPr>
          </a:p>
        </p:txBody>
      </p:sp>
      <p:sp>
        <p:nvSpPr>
          <p:cNvPr id="7" name="Subtitle 2"/>
          <p:cNvSpPr txBox="1">
            <a:spLocks/>
          </p:cNvSpPr>
          <p:nvPr/>
        </p:nvSpPr>
        <p:spPr bwMode="auto">
          <a:xfrm>
            <a:off x="1371600" y="2808422"/>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4" charset="-128"/>
              </a:defRPr>
            </a:lvl1pPr>
            <a:lvl2pPr marL="742950" indent="-285750" eaLnBrk="0" hangingPunct="0">
              <a:defRPr>
                <a:solidFill>
                  <a:schemeClr val="tx1"/>
                </a:solidFill>
                <a:latin typeface="Arial" charset="0"/>
                <a:ea typeface="ＭＳ Ｐゴシック" pitchFamily="4" charset="-128"/>
              </a:defRPr>
            </a:lvl2pPr>
            <a:lvl3pPr marL="1143000" indent="-228600" eaLnBrk="0" hangingPunct="0">
              <a:defRPr>
                <a:solidFill>
                  <a:schemeClr val="tx1"/>
                </a:solidFill>
                <a:latin typeface="Arial" charset="0"/>
                <a:ea typeface="ＭＳ Ｐゴシック" pitchFamily="4" charset="-128"/>
              </a:defRPr>
            </a:lvl3pPr>
            <a:lvl4pPr marL="1600200" indent="-228600" eaLnBrk="0" hangingPunct="0">
              <a:defRPr>
                <a:solidFill>
                  <a:schemeClr val="tx1"/>
                </a:solidFill>
                <a:latin typeface="Arial" charset="0"/>
                <a:ea typeface="ＭＳ Ｐゴシック" pitchFamily="4" charset="-128"/>
              </a:defRPr>
            </a:lvl4pPr>
            <a:lvl5pPr marL="2057400" indent="-228600" eaLnBrk="0" hangingPunct="0">
              <a:defRPr>
                <a:solidFill>
                  <a:schemeClr val="tx1"/>
                </a:solidFill>
                <a:latin typeface="Arial" charset="0"/>
                <a:ea typeface="ＭＳ Ｐゴシック" pitchFamily="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4" charset="-128"/>
              </a:defRPr>
            </a:lvl9pPr>
          </a:lstStyle>
          <a:p>
            <a:pPr algn="ctr" eaLnBrk="1" hangingPunct="1">
              <a:spcBef>
                <a:spcPct val="20000"/>
              </a:spcBef>
              <a:buFont typeface="Arial" charset="0"/>
              <a:buNone/>
            </a:pPr>
            <a:r>
              <a:rPr lang="en-US" altLang="en-US" sz="3200" dirty="0">
                <a:solidFill>
                  <a:srgbClr val="595959"/>
                </a:solidFill>
                <a:latin typeface="Calibri" charset="0"/>
              </a:rPr>
              <a:t>Ian </a:t>
            </a:r>
            <a:r>
              <a:rPr lang="en-US" altLang="en-US" sz="3200" dirty="0" err="1">
                <a:solidFill>
                  <a:srgbClr val="595959"/>
                </a:solidFill>
                <a:latin typeface="Calibri" charset="0"/>
              </a:rPr>
              <a:t>Sommerville</a:t>
            </a:r>
            <a:r>
              <a:rPr lang="en-US" altLang="en-US" sz="3200" dirty="0">
                <a:solidFill>
                  <a:srgbClr val="595959"/>
                </a:solidFill>
                <a:latin typeface="Calibri" charset="0"/>
              </a:rPr>
              <a:t>, </a:t>
            </a:r>
          </a:p>
          <a:p>
            <a:pPr algn="ctr" eaLnBrk="1" hangingPunct="1">
              <a:spcBef>
                <a:spcPct val="20000"/>
              </a:spcBef>
              <a:buFont typeface="Arial" charset="0"/>
              <a:buNone/>
            </a:pPr>
            <a:r>
              <a:rPr lang="en-US" altLang="en-US" sz="3200" i="1" dirty="0">
                <a:solidFill>
                  <a:srgbClr val="0070C0"/>
                </a:solidFill>
                <a:latin typeface="Calibri" charset="0"/>
              </a:rPr>
              <a:t>Software Engineering</a:t>
            </a:r>
            <a:r>
              <a:rPr lang="en-US" altLang="en-US" sz="3200" dirty="0">
                <a:solidFill>
                  <a:srgbClr val="595959"/>
                </a:solidFill>
                <a:latin typeface="Calibri" charset="0"/>
              </a:rPr>
              <a:t>, </a:t>
            </a:r>
            <a:r>
              <a:rPr lang="en-US" altLang="en-US" sz="3200" dirty="0" smtClean="0">
                <a:solidFill>
                  <a:srgbClr val="595959"/>
                </a:solidFill>
                <a:latin typeface="Calibri" charset="0"/>
              </a:rPr>
              <a:t>10</a:t>
            </a:r>
            <a:r>
              <a:rPr lang="en-US" altLang="en-US" sz="3200" baseline="30000" dirty="0" smtClean="0">
                <a:solidFill>
                  <a:srgbClr val="595959"/>
                </a:solidFill>
                <a:latin typeface="Calibri" charset="0"/>
              </a:rPr>
              <a:t>th</a:t>
            </a:r>
            <a:r>
              <a:rPr lang="en-US" altLang="en-US" sz="3200" dirty="0" smtClean="0">
                <a:solidFill>
                  <a:srgbClr val="595959"/>
                </a:solidFill>
                <a:latin typeface="Calibri" charset="0"/>
              </a:rPr>
              <a:t> </a:t>
            </a:r>
            <a:r>
              <a:rPr lang="en-US" altLang="en-US" sz="3200" dirty="0">
                <a:solidFill>
                  <a:srgbClr val="595959"/>
                </a:solidFill>
                <a:latin typeface="Calibri" charset="0"/>
              </a:rPr>
              <a:t>Edition</a:t>
            </a:r>
          </a:p>
          <a:p>
            <a:pPr algn="ctr" eaLnBrk="1" hangingPunct="1">
              <a:spcBef>
                <a:spcPct val="20000"/>
              </a:spcBef>
              <a:buFont typeface="Arial" charset="0"/>
              <a:buNone/>
            </a:pPr>
            <a:r>
              <a:rPr lang="en-US" altLang="en-US" sz="3200" dirty="0">
                <a:solidFill>
                  <a:srgbClr val="595959"/>
                </a:solidFill>
                <a:latin typeface="Calibri" charset="0"/>
              </a:rPr>
              <a:t>Pearson Education, Addison-Wesley</a:t>
            </a:r>
          </a:p>
        </p:txBody>
      </p:sp>
      <p:sp>
        <p:nvSpPr>
          <p:cNvPr id="3" name="Rectangle 2"/>
          <p:cNvSpPr/>
          <p:nvPr/>
        </p:nvSpPr>
        <p:spPr>
          <a:xfrm>
            <a:off x="596874" y="5350856"/>
            <a:ext cx="8144170" cy="1200329"/>
          </a:xfrm>
          <a:prstGeom prst="rect">
            <a:avLst/>
          </a:prstGeom>
        </p:spPr>
        <p:txBody>
          <a:bodyPr wrap="square">
            <a:spAutoFit/>
          </a:bodyPr>
          <a:lstStyle/>
          <a:p>
            <a:pPr eaLnBrk="1" hangingPunct="1"/>
            <a:r>
              <a:rPr lang="en-US" altLang="en-US" dirty="0">
                <a:solidFill>
                  <a:srgbClr val="595959"/>
                </a:solidFill>
              </a:rPr>
              <a:t>Note: These are a slightly modified version of </a:t>
            </a:r>
            <a:r>
              <a:rPr lang="en-US" altLang="en-US" dirty="0" smtClean="0">
                <a:solidFill>
                  <a:srgbClr val="595959"/>
                </a:solidFill>
              </a:rPr>
              <a:t>Chapter 4 </a:t>
            </a:r>
            <a:r>
              <a:rPr lang="en-US" altLang="en-US" dirty="0">
                <a:solidFill>
                  <a:srgbClr val="595959"/>
                </a:solidFill>
              </a:rPr>
              <a:t>slides available from the author’s site </a:t>
            </a:r>
            <a:r>
              <a:rPr lang="en-US" altLang="en-US" dirty="0">
                <a:hlinkClick r:id="rId2"/>
              </a:rPr>
              <a:t>http://iansommerville.com/software-engineering-book/</a:t>
            </a:r>
            <a:endParaRPr lang="en-US" altLang="en-US" dirty="0"/>
          </a:p>
        </p:txBody>
      </p:sp>
    </p:spTree>
    <p:extLst>
      <p:ext uri="{BB962C8B-B14F-4D97-AF65-F5344CB8AC3E}">
        <p14:creationId xmlns:p14="http://schemas.microsoft.com/office/powerpoint/2010/main" val="2204920662"/>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dirty="0">
                <a:solidFill>
                  <a:srgbClr val="0000FF"/>
                </a:solidFill>
              </a:rPr>
              <a:t>Functional requirements</a:t>
            </a:r>
          </a:p>
        </p:txBody>
      </p:sp>
      <p:sp>
        <p:nvSpPr>
          <p:cNvPr id="39939" name="Rectangle 3"/>
          <p:cNvSpPr>
            <a:spLocks noGrp="1" noChangeArrowheads="1"/>
          </p:cNvSpPr>
          <p:nvPr>
            <p:ph idx="1"/>
          </p:nvPr>
        </p:nvSpPr>
        <p:spPr/>
        <p:txBody>
          <a:bodyPr/>
          <a:lstStyle/>
          <a:p>
            <a:r>
              <a:rPr lang="en-GB" dirty="0"/>
              <a:t>Describe functionality or system </a:t>
            </a:r>
            <a:r>
              <a:rPr lang="en-GB" dirty="0" smtClean="0"/>
              <a:t>services</a:t>
            </a:r>
            <a:endParaRPr lang="en-GB" dirty="0"/>
          </a:p>
          <a:p>
            <a:r>
              <a:rPr lang="en-GB" dirty="0"/>
              <a:t>Depend on the type of software, expected users and the type of system where the software is </a:t>
            </a:r>
            <a:r>
              <a:rPr lang="en-GB" dirty="0" smtClean="0"/>
              <a:t>used</a:t>
            </a:r>
            <a:endParaRPr lang="en-GB" dirty="0"/>
          </a:p>
          <a:p>
            <a:r>
              <a:rPr lang="en-GB" dirty="0"/>
              <a:t>Functional user requirements may be high-level statements of what the system should </a:t>
            </a:r>
            <a:r>
              <a:rPr lang="en-GB" dirty="0" smtClean="0"/>
              <a:t>do</a:t>
            </a:r>
          </a:p>
          <a:p>
            <a:r>
              <a:rPr lang="en-GB" dirty="0" smtClean="0"/>
              <a:t>Functional </a:t>
            </a:r>
            <a:r>
              <a:rPr lang="en-GB" dirty="0"/>
              <a:t>system requirements should describe the system services in </a:t>
            </a:r>
            <a:r>
              <a:rPr lang="en-GB" dirty="0" smtClean="0"/>
              <a:t>detail</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10</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a:t>Requirements </a:t>
            </a:r>
            <a:r>
              <a:rPr lang="en-GB" dirty="0" smtClean="0"/>
              <a:t>imprecision</a:t>
            </a:r>
            <a:endParaRPr lang="en-GB" dirty="0"/>
          </a:p>
        </p:txBody>
      </p:sp>
      <p:sp>
        <p:nvSpPr>
          <p:cNvPr id="41987" name="Rectangle 3"/>
          <p:cNvSpPr>
            <a:spLocks noGrp="1" noChangeArrowheads="1"/>
          </p:cNvSpPr>
          <p:nvPr>
            <p:ph idx="1"/>
          </p:nvPr>
        </p:nvSpPr>
        <p:spPr/>
        <p:txBody>
          <a:bodyPr/>
          <a:lstStyle/>
          <a:p>
            <a:r>
              <a:rPr lang="en-GB" dirty="0"/>
              <a:t>Problems arise when </a:t>
            </a:r>
            <a:r>
              <a:rPr lang="en-GB" dirty="0" smtClean="0"/>
              <a:t>functional requirements </a:t>
            </a:r>
            <a:r>
              <a:rPr lang="en-GB" dirty="0"/>
              <a:t>are not precisely </a:t>
            </a:r>
            <a:r>
              <a:rPr lang="en-GB" dirty="0" smtClean="0"/>
              <a:t>stated</a:t>
            </a:r>
            <a:endParaRPr lang="en-GB" dirty="0"/>
          </a:p>
          <a:p>
            <a:r>
              <a:rPr lang="en-GB" dirty="0"/>
              <a:t>Ambiguous requirements may be interpreted in different ways by developers and </a:t>
            </a:r>
            <a:r>
              <a:rPr lang="en-GB" dirty="0" smtClean="0"/>
              <a:t>users</a:t>
            </a:r>
            <a:endParaRPr lang="en-GB" dirty="0"/>
          </a:p>
          <a:p>
            <a:pPr marL="0" indent="0">
              <a:buNone/>
            </a:pP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11</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dirty="0"/>
              <a:t>Requirements completeness and consistency</a:t>
            </a:r>
          </a:p>
        </p:txBody>
      </p:sp>
      <p:sp>
        <p:nvSpPr>
          <p:cNvPr id="43011" name="Rectangle 3"/>
          <p:cNvSpPr>
            <a:spLocks noGrp="1" noChangeArrowheads="1"/>
          </p:cNvSpPr>
          <p:nvPr>
            <p:ph idx="1"/>
          </p:nvPr>
        </p:nvSpPr>
        <p:spPr/>
        <p:txBody>
          <a:bodyPr/>
          <a:lstStyle/>
          <a:p>
            <a:r>
              <a:rPr lang="en-GB" sz="2400" dirty="0"/>
              <a:t>In principle, requirements should be both complete and </a:t>
            </a:r>
            <a:r>
              <a:rPr lang="en-GB" sz="2400" dirty="0" smtClean="0"/>
              <a:t>consistent</a:t>
            </a:r>
            <a:endParaRPr lang="en-GB" sz="2400" dirty="0"/>
          </a:p>
          <a:p>
            <a:r>
              <a:rPr lang="en-GB" sz="2400" dirty="0"/>
              <a:t>Complete</a:t>
            </a:r>
          </a:p>
          <a:p>
            <a:pPr lvl="1"/>
            <a:r>
              <a:rPr lang="en-GB" dirty="0"/>
              <a:t>They should include descriptions of all </a:t>
            </a:r>
            <a:r>
              <a:rPr lang="en-GB" dirty="0" smtClean="0"/>
              <a:t>functions required</a:t>
            </a:r>
            <a:endParaRPr lang="en-GB" dirty="0"/>
          </a:p>
          <a:p>
            <a:r>
              <a:rPr lang="en-GB" sz="2400" dirty="0"/>
              <a:t>Consistent</a:t>
            </a:r>
          </a:p>
          <a:p>
            <a:pPr lvl="1"/>
            <a:r>
              <a:rPr lang="en-GB" dirty="0"/>
              <a:t>There should be no conflicts or contradictions in the descriptions of the system </a:t>
            </a:r>
            <a:r>
              <a:rPr lang="en-GB" dirty="0" smtClean="0"/>
              <a:t>facilities</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12</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a:t>
            </a:r>
            <a:r>
              <a:rPr lang="en-GB" dirty="0"/>
              <a:t>completeness and consistency</a:t>
            </a:r>
            <a:endParaRPr lang="en-US" dirty="0"/>
          </a:p>
        </p:txBody>
      </p:sp>
      <p:sp>
        <p:nvSpPr>
          <p:cNvPr id="4" name="Date Placeholder 3"/>
          <p:cNvSpPr>
            <a:spLocks noGrp="1"/>
          </p:cNvSpPr>
          <p:nvPr>
            <p:ph type="dt" sz="half" idx="10"/>
          </p:nvPr>
        </p:nvSpPr>
        <p:spPr/>
        <p:txBody>
          <a:bodyPr/>
          <a:lstStyle/>
          <a:p>
            <a:pPr>
              <a:defRPr/>
            </a:pPr>
            <a:r>
              <a:rPr lang="en-GB"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p>
            <a:pPr>
              <a:defRPr/>
            </a:pPr>
            <a:fld id="{825F70CE-84E9-D04C-9B15-10C693AA0F2A}" type="slidenum">
              <a:rPr lang="en-US" smtClean="0"/>
              <a:pPr>
                <a:defRPr/>
              </a:pPr>
              <a:t>13</a:t>
            </a:fld>
            <a:endParaRPr lang="en-US"/>
          </a:p>
        </p:txBody>
      </p:sp>
      <p:pic>
        <p:nvPicPr>
          <p:cNvPr id="133122" name="Picture 2" descr="https://s-media-cache-ak0.pinimg.com/736x/12/b6/63/12b66342b41b4f95585a46b1381e615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3162" y="1844824"/>
            <a:ext cx="3429000" cy="41148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Grp="1" noChangeArrowheads="1"/>
          </p:cNvSpPr>
          <p:nvPr>
            <p:ph idx="1"/>
          </p:nvPr>
        </p:nvSpPr>
        <p:spPr>
          <a:xfrm>
            <a:off x="457200" y="1600200"/>
            <a:ext cx="4186808" cy="4525963"/>
          </a:xfrm>
        </p:spPr>
        <p:txBody>
          <a:bodyPr/>
          <a:lstStyle/>
          <a:p>
            <a:r>
              <a:rPr lang="en-GB" sz="2400" dirty="0" smtClean="0"/>
              <a:t>At what point does working towards completeness take away from the project?</a:t>
            </a:r>
            <a:endParaRPr lang="en-GB" dirty="0"/>
          </a:p>
        </p:txBody>
      </p:sp>
    </p:spTree>
    <p:extLst>
      <p:ext uri="{BB962C8B-B14F-4D97-AF65-F5344CB8AC3E}">
        <p14:creationId xmlns:p14="http://schemas.microsoft.com/office/powerpoint/2010/main" val="529275989"/>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0487" tIns="44450" rIns="90487" bIns="44450"/>
          <a:lstStyle/>
          <a:p>
            <a:r>
              <a:rPr lang="en-GB" dirty="0">
                <a:solidFill>
                  <a:srgbClr val="0000FF"/>
                </a:solidFill>
              </a:rPr>
              <a:t>Non-functional requirements</a:t>
            </a:r>
          </a:p>
        </p:txBody>
      </p:sp>
      <p:sp>
        <p:nvSpPr>
          <p:cNvPr id="35843" name="Rectangle 3"/>
          <p:cNvSpPr>
            <a:spLocks noGrp="1" noChangeArrowheads="1"/>
          </p:cNvSpPr>
          <p:nvPr>
            <p:ph idx="1"/>
          </p:nvPr>
        </p:nvSpPr>
        <p:spPr>
          <a:noFill/>
          <a:ln/>
        </p:spPr>
        <p:txBody>
          <a:bodyPr lIns="90487" tIns="44450" rIns="90487" bIns="44450"/>
          <a:lstStyle/>
          <a:p>
            <a:pPr>
              <a:lnSpc>
                <a:spcPct val="90000"/>
              </a:lnSpc>
            </a:pPr>
            <a:r>
              <a:rPr lang="en-GB" dirty="0"/>
              <a:t>These define system properties and constraints e.g. reliability, response time and storage </a:t>
            </a:r>
            <a:r>
              <a:rPr lang="en-GB" dirty="0" smtClean="0"/>
              <a:t>requirements</a:t>
            </a:r>
            <a:r>
              <a:rPr lang="en-GB" dirty="0"/>
              <a:t>,</a:t>
            </a:r>
            <a:r>
              <a:rPr lang="en-GB" dirty="0" smtClean="0"/>
              <a:t> </a:t>
            </a:r>
            <a:r>
              <a:rPr lang="en-GB" dirty="0" smtClean="0"/>
              <a:t>platform</a:t>
            </a:r>
            <a:r>
              <a:rPr lang="en-GB" dirty="0"/>
              <a:t>.</a:t>
            </a:r>
            <a:endParaRPr lang="en-GB" dirty="0" smtClean="0"/>
          </a:p>
          <a:p>
            <a:pPr>
              <a:lnSpc>
                <a:spcPct val="90000"/>
              </a:lnSpc>
            </a:pPr>
            <a:r>
              <a:rPr lang="en-GB" dirty="0" smtClean="0"/>
              <a:t>Process requirements may also be specified mandating a particular IDE, programming language or development method</a:t>
            </a:r>
          </a:p>
          <a:p>
            <a:pPr>
              <a:lnSpc>
                <a:spcPct val="90000"/>
              </a:lnSpc>
            </a:pPr>
            <a:r>
              <a:rPr lang="en-GB" dirty="0" smtClean="0"/>
              <a:t>Non-functional </a:t>
            </a:r>
            <a:r>
              <a:rPr lang="en-GB" dirty="0"/>
              <a:t>requirements may be more critical than functional requirements. If these are not met, the system</a:t>
            </a:r>
            <a:r>
              <a:rPr lang="en-GB" dirty="0" smtClean="0"/>
              <a:t> may be useless.</a:t>
            </a:r>
          </a:p>
          <a:p>
            <a:pPr>
              <a:lnSpc>
                <a:spcPct val="90000"/>
              </a:lnSpc>
            </a:pPr>
            <a:r>
              <a:rPr lang="en-GB" dirty="0" smtClean="0"/>
              <a:t>They may also force functional requirements. For instance a mobile application will require a touch based UI, a 3DS project may be limited in complexity versus a console </a:t>
            </a:r>
            <a:r>
              <a:rPr lang="en-GB" dirty="0" smtClean="0"/>
              <a:t>game</a:t>
            </a:r>
            <a:r>
              <a:rPr lang="en-GB" dirty="0"/>
              <a:t>.</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14</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Non-functional requirements implementation</a:t>
            </a:r>
            <a:endParaRPr lang="en-US" dirty="0"/>
          </a:p>
        </p:txBody>
      </p:sp>
      <p:sp>
        <p:nvSpPr>
          <p:cNvPr id="3" name="Content Placeholder 2"/>
          <p:cNvSpPr>
            <a:spLocks noGrp="1"/>
          </p:cNvSpPr>
          <p:nvPr>
            <p:ph idx="1"/>
          </p:nvPr>
        </p:nvSpPr>
        <p:spPr/>
        <p:txBody>
          <a:bodyPr/>
          <a:lstStyle/>
          <a:p>
            <a:r>
              <a:rPr lang="en-US" dirty="0" smtClean="0"/>
              <a:t>Non-functional requirements may affect the overall architecture of a system rather than the individual components</a:t>
            </a:r>
          </a:p>
          <a:p>
            <a:pPr lvl="1"/>
            <a:r>
              <a:rPr lang="en-US" dirty="0" smtClean="0"/>
              <a:t>For example, to ensure that performance requirements are met, you may have to organize the system to minimize communications between components</a:t>
            </a:r>
            <a:endParaRPr lang="en-GB" dirty="0" smtClean="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15</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GB" dirty="0"/>
              <a:t>Non-functional classifications</a:t>
            </a:r>
          </a:p>
        </p:txBody>
      </p:sp>
      <p:sp>
        <p:nvSpPr>
          <p:cNvPr id="36867" name="Rectangle 3"/>
          <p:cNvSpPr>
            <a:spLocks noGrp="1" noChangeArrowheads="1"/>
          </p:cNvSpPr>
          <p:nvPr>
            <p:ph idx="1"/>
          </p:nvPr>
        </p:nvSpPr>
        <p:spPr>
          <a:noFill/>
          <a:ln/>
        </p:spPr>
        <p:txBody>
          <a:bodyPr lIns="90487" tIns="44450" rIns="90487" bIns="44450"/>
          <a:lstStyle/>
          <a:p>
            <a:r>
              <a:rPr lang="en-GB" sz="2400" dirty="0">
                <a:solidFill>
                  <a:srgbClr val="0000FF"/>
                </a:solidFill>
              </a:rPr>
              <a:t>Product requirements</a:t>
            </a:r>
          </a:p>
          <a:p>
            <a:pPr lvl="1"/>
            <a:r>
              <a:rPr lang="en-GB" sz="2000" dirty="0"/>
              <a:t>Requirements which specify that the delivered product must behave in a particular </a:t>
            </a:r>
            <a:r>
              <a:rPr lang="en-GB" sz="2000" dirty="0" smtClean="0"/>
              <a:t>way, </a:t>
            </a:r>
            <a:r>
              <a:rPr lang="en-GB" sz="2000" dirty="0"/>
              <a:t>e.g. execution speed, </a:t>
            </a:r>
            <a:r>
              <a:rPr lang="en-GB" sz="2000" dirty="0" smtClean="0"/>
              <a:t>or reliability</a:t>
            </a:r>
            <a:endParaRPr lang="en-GB" sz="2000" dirty="0"/>
          </a:p>
          <a:p>
            <a:r>
              <a:rPr lang="en-GB" sz="2400" dirty="0" smtClean="0">
                <a:solidFill>
                  <a:srgbClr val="0000FF"/>
                </a:solidFill>
              </a:rPr>
              <a:t>Organizational </a:t>
            </a:r>
            <a:r>
              <a:rPr lang="en-GB" sz="2400" dirty="0">
                <a:solidFill>
                  <a:srgbClr val="0000FF"/>
                </a:solidFill>
              </a:rPr>
              <a:t>requirements</a:t>
            </a:r>
          </a:p>
          <a:p>
            <a:pPr lvl="1"/>
            <a:r>
              <a:rPr lang="en-GB" sz="2000" dirty="0"/>
              <a:t>Requirements which are a consequence of </a:t>
            </a:r>
            <a:r>
              <a:rPr lang="en-GB" sz="2000" dirty="0" smtClean="0"/>
              <a:t>organizational </a:t>
            </a:r>
            <a:r>
              <a:rPr lang="en-GB" sz="2000" dirty="0"/>
              <a:t>policies and </a:t>
            </a:r>
            <a:r>
              <a:rPr lang="en-GB" sz="2000" dirty="0" smtClean="0"/>
              <a:t>procedures, e.g</a:t>
            </a:r>
            <a:r>
              <a:rPr lang="en-GB" sz="2000" dirty="0"/>
              <a:t>. process standards </a:t>
            </a:r>
            <a:r>
              <a:rPr lang="en-GB" sz="2000" dirty="0" smtClean="0"/>
              <a:t>used or  </a:t>
            </a:r>
            <a:r>
              <a:rPr lang="en-GB" sz="2000" dirty="0"/>
              <a:t>implementation </a:t>
            </a:r>
            <a:r>
              <a:rPr lang="en-GB" sz="2000" dirty="0" smtClean="0"/>
              <a:t>requirements</a:t>
            </a:r>
            <a:endParaRPr lang="en-GB" sz="2000" dirty="0"/>
          </a:p>
          <a:p>
            <a:r>
              <a:rPr lang="en-GB" sz="2400" dirty="0">
                <a:solidFill>
                  <a:srgbClr val="0000FF"/>
                </a:solidFill>
              </a:rPr>
              <a:t>External requirements</a:t>
            </a:r>
          </a:p>
          <a:p>
            <a:pPr lvl="1"/>
            <a:r>
              <a:rPr lang="en-GB" sz="2000" dirty="0"/>
              <a:t>Requirements which arise from factors which are external to the system and its development process e.g. interoperability </a:t>
            </a:r>
            <a:r>
              <a:rPr lang="en-GB" sz="2000" dirty="0" smtClean="0"/>
              <a:t>requirements and </a:t>
            </a:r>
            <a:r>
              <a:rPr lang="en-GB" sz="2000" dirty="0"/>
              <a:t>legislative </a:t>
            </a:r>
            <a:r>
              <a:rPr lang="en-GB" sz="2000" dirty="0" smtClean="0"/>
              <a:t>requirements</a:t>
            </a:r>
            <a:endParaRPr lang="en-GB" sz="2000"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16</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a:t>Non-functional classifications</a:t>
            </a:r>
            <a:endParaRPr lang="en-US" dirty="0" smtClean="0"/>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17</a:t>
            </a:fld>
            <a:endParaRPr lang="en-US"/>
          </a:p>
        </p:txBody>
      </p:sp>
      <p:pic>
        <p:nvPicPr>
          <p:cNvPr id="4" name="Picture 3" descr="4.3 Non-functionalReq.eps"/>
          <p:cNvPicPr>
            <a:picLocks noChangeAspect="1"/>
          </p:cNvPicPr>
          <p:nvPr/>
        </p:nvPicPr>
        <p:blipFill>
          <a:blip r:embed="rId2"/>
          <a:stretch>
            <a:fillRect/>
          </a:stretch>
        </p:blipFill>
        <p:spPr>
          <a:xfrm>
            <a:off x="990600" y="1911350"/>
            <a:ext cx="6915549" cy="3879850"/>
          </a:xfrm>
          <a:prstGeom prst="rect">
            <a:avLst/>
          </a:prstGeom>
        </p:spPr>
      </p:pic>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p:txBody>
          <a:bodyPr/>
          <a:lstStyle/>
          <a:p>
            <a:pPr eaLnBrk="1" hangingPunct="1"/>
            <a:r>
              <a:rPr lang="en-US" dirty="0" smtClean="0"/>
              <a:t>Examples of nonfunctional requirements in the </a:t>
            </a:r>
            <a:r>
              <a:rPr lang="en-GB" dirty="0" smtClean="0"/>
              <a:t>Mentcare system</a:t>
            </a:r>
            <a:endParaRPr lang="en-US" dirty="0" smtClean="0"/>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875729924"/>
              </p:ext>
            </p:extLst>
          </p:nvPr>
        </p:nvGraphicFramePr>
        <p:xfrm>
          <a:off x="968632" y="1905000"/>
          <a:ext cx="6781800" cy="4495800"/>
        </p:xfrm>
        <a:graphic>
          <a:graphicData uri="http://schemas.openxmlformats.org/drawingml/2006/table">
            <a:tbl>
              <a:tblPr firstRow="1" bandRow="1">
                <a:tableStyleId>{69CF1AB2-1976-4502-BF36-3FF5EA218861}</a:tableStyleId>
              </a:tblPr>
              <a:tblGrid>
                <a:gridCol w="6781800">
                  <a:extLst>
                    <a:ext uri="{9D8B030D-6E8A-4147-A177-3AD203B41FA5}">
                      <a16:colId xmlns:a16="http://schemas.microsoft.com/office/drawing/2014/main" val="20000"/>
                    </a:ext>
                  </a:extLst>
                </a:gridCol>
              </a:tblGrid>
              <a:tr h="4495800">
                <a:tc>
                  <a:txBody>
                    <a:bodyPr/>
                    <a:lstStyle/>
                    <a:p>
                      <a:r>
                        <a:rPr lang="en-GB" sz="1800" b="1" kern="1200" dirty="0" smtClean="0"/>
                        <a:t>Product requirement</a:t>
                      </a:r>
                    </a:p>
                    <a:p>
                      <a:r>
                        <a:rPr lang="en-GB" sz="1800" b="0" kern="1200" dirty="0" smtClean="0"/>
                        <a:t>The Mentcare system shall be available to all clinics during normal working hours (Mon–Fri, 0830–17.30). Downtime within normal working hours shall not exceed five seconds in any one day.</a:t>
                      </a:r>
                    </a:p>
                    <a:p>
                      <a:endParaRPr lang="en-GB" sz="1800" b="0" kern="12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1800" b="1" kern="1200" dirty="0" smtClean="0"/>
                        <a:t>Organizational requirement</a:t>
                      </a:r>
                      <a:r>
                        <a:rPr lang="en-GB" sz="1800" b="0" kern="1200" dirty="0" smtClean="0"/>
                        <a:t/>
                      </a:r>
                      <a:br>
                        <a:rPr lang="en-GB" sz="1800" b="0" kern="1200" dirty="0" smtClean="0"/>
                      </a:br>
                      <a:r>
                        <a:rPr lang="en-GB" sz="1800" b="0" kern="1200" dirty="0" smtClean="0"/>
                        <a:t>Users of the Mentcare system shall authenticate themselves using their health authority identity card.</a:t>
                      </a:r>
                      <a:r>
                        <a:rPr lang="en-GB" sz="1800" b="0" kern="1200" baseline="0" dirty="0" smtClean="0"/>
                        <a:t> (Some nonfunctional requirements inform the need for specific functional requirements)</a:t>
                      </a:r>
                      <a:endParaRPr lang="en-GB" sz="1800" b="0" kern="1200" dirty="0" smtClean="0"/>
                    </a:p>
                    <a:p>
                      <a:endParaRPr lang="en-GB" sz="1800" b="0" kern="1200" dirty="0" smtClean="0"/>
                    </a:p>
                    <a:p>
                      <a:r>
                        <a:rPr lang="en-GB" sz="1800" b="1" kern="1200" dirty="0" smtClean="0"/>
                        <a:t>External requirement</a:t>
                      </a:r>
                      <a:r>
                        <a:rPr lang="en-GB" sz="1800" b="0" kern="1200" dirty="0" smtClean="0"/>
                        <a:t/>
                      </a:r>
                      <a:br>
                        <a:rPr lang="en-GB" sz="1800" b="0" kern="1200" dirty="0" smtClean="0"/>
                      </a:br>
                      <a:r>
                        <a:rPr lang="en-GB" sz="1800" b="0" kern="1200" dirty="0" smtClean="0"/>
                        <a:t>The system shall implement patient privacy provisions as set out in HStan-03-2006-priv. </a:t>
                      </a:r>
                      <a:r>
                        <a:rPr lang="en-GB" sz="1800" b="0" kern="1200" baseline="0" dirty="0" smtClean="0"/>
                        <a:t> </a:t>
                      </a:r>
                      <a:endParaRPr lang="en-US" b="0" dirty="0"/>
                    </a:p>
                  </a:txBody>
                  <a:tcPr/>
                </a:tc>
                <a:extLst>
                  <a:ext uri="{0D108BD9-81ED-4DB2-BD59-A6C34878D82A}">
                    <a16:rowId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dirty="0" smtClean="0"/>
              <a:t>Mentcare system: functional requirements</a:t>
            </a:r>
            <a:endParaRPr lang="en-US" dirty="0"/>
          </a:p>
        </p:txBody>
      </p:sp>
      <p:sp>
        <p:nvSpPr>
          <p:cNvPr id="77827" name="Rectangle 3"/>
          <p:cNvSpPr>
            <a:spLocks noGrp="1" noChangeArrowheads="1"/>
          </p:cNvSpPr>
          <p:nvPr>
            <p:ph idx="1"/>
          </p:nvPr>
        </p:nvSpPr>
        <p:spPr/>
        <p:txBody>
          <a:bodyPr/>
          <a:lstStyle/>
          <a:p>
            <a:r>
              <a:rPr lang="en-US" dirty="0" smtClean="0"/>
              <a:t>A user shall be able to search the appointments lists for all clinics.</a:t>
            </a:r>
            <a:endParaRPr lang="en-GB" dirty="0" smtClean="0"/>
          </a:p>
          <a:p>
            <a:r>
              <a:rPr lang="en-US" dirty="0" smtClean="0"/>
              <a:t>The system shall generate each day, for each clinic, a list of patients who are expected to attend appointments that day. </a:t>
            </a:r>
            <a:endParaRPr lang="en-GB" dirty="0" smtClean="0"/>
          </a:p>
          <a:p>
            <a:r>
              <a:rPr lang="en-US" b="1" dirty="0" smtClean="0"/>
              <a:t>Each staff member using the system shall be uniquely identified by his or her 8-digit employee number.</a:t>
            </a:r>
            <a:r>
              <a:rPr lang="en-GB" b="1" dirty="0" smtClean="0"/>
              <a:t> </a:t>
            </a:r>
            <a:endParaRPr lang="en-US" b="1"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19</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627773758"/>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Functional and non-functional requirements</a:t>
            </a:r>
            <a:endParaRPr lang="en-GB" dirty="0" smtClean="0"/>
          </a:p>
          <a:p>
            <a:r>
              <a:rPr lang="en-US" dirty="0" smtClean="0"/>
              <a:t>Requirements engineering processes</a:t>
            </a:r>
          </a:p>
          <a:p>
            <a:r>
              <a:rPr lang="en-US" dirty="0" smtClean="0"/>
              <a:t>Requirements elicitation</a:t>
            </a:r>
            <a:endParaRPr lang="en-GB" dirty="0" smtClean="0"/>
          </a:p>
          <a:p>
            <a:r>
              <a:rPr lang="en-US" dirty="0" smtClean="0"/>
              <a:t>Requirements </a:t>
            </a:r>
            <a:r>
              <a:rPr lang="en-GB" dirty="0" smtClean="0"/>
              <a:t>specification</a:t>
            </a:r>
          </a:p>
          <a:p>
            <a:r>
              <a:rPr lang="en-US" dirty="0" smtClean="0"/>
              <a:t>Requirements validation</a:t>
            </a:r>
            <a:endParaRPr lang="en-GB" dirty="0" smtClean="0"/>
          </a:p>
          <a:p>
            <a:r>
              <a:rPr lang="en-US" dirty="0" smtClean="0"/>
              <a:t>Requirements change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a:t>Goals and requirements</a:t>
            </a:r>
          </a:p>
        </p:txBody>
      </p:sp>
      <p:sp>
        <p:nvSpPr>
          <p:cNvPr id="44035" name="Rectangle 3"/>
          <p:cNvSpPr>
            <a:spLocks noGrp="1" noChangeArrowheads="1"/>
          </p:cNvSpPr>
          <p:nvPr>
            <p:ph idx="1"/>
          </p:nvPr>
        </p:nvSpPr>
        <p:spPr/>
        <p:txBody>
          <a:bodyPr/>
          <a:lstStyle/>
          <a:p>
            <a:r>
              <a:rPr lang="en-GB" sz="2400" dirty="0"/>
              <a:t>Non-functional requirements may be very difficult to state precisely and imprecise requirements may be difficult to </a:t>
            </a:r>
            <a:r>
              <a:rPr lang="en-GB" sz="2400" dirty="0" smtClean="0"/>
              <a:t>verify </a:t>
            </a:r>
            <a:endParaRPr lang="en-GB" sz="2400" dirty="0"/>
          </a:p>
          <a:p>
            <a:r>
              <a:rPr lang="en-GB" sz="2400" dirty="0"/>
              <a:t>Goal</a:t>
            </a:r>
          </a:p>
          <a:p>
            <a:pPr lvl="1"/>
            <a:r>
              <a:rPr lang="en-GB" sz="2000" dirty="0"/>
              <a:t>A general intention of the user such as ease of </a:t>
            </a:r>
            <a:r>
              <a:rPr lang="en-GB" sz="2000" dirty="0" smtClean="0"/>
              <a:t>use</a:t>
            </a:r>
            <a:endParaRPr lang="en-GB" sz="2000" dirty="0"/>
          </a:p>
          <a:p>
            <a:r>
              <a:rPr lang="en-GB" sz="2400" dirty="0"/>
              <a:t>Verifiable non-functional requirement</a:t>
            </a:r>
          </a:p>
          <a:p>
            <a:pPr lvl="1"/>
            <a:r>
              <a:rPr lang="en-GB" sz="2000" dirty="0"/>
              <a:t>A statement using some measure that can be objectively </a:t>
            </a:r>
            <a:r>
              <a:rPr lang="en-GB" sz="2000" dirty="0" smtClean="0"/>
              <a:t>tested</a:t>
            </a:r>
            <a:endParaRPr lang="en-GB" sz="2000" dirty="0"/>
          </a:p>
          <a:p>
            <a:r>
              <a:rPr lang="en-GB" sz="2400" dirty="0"/>
              <a:t>Goals are helpful to developers as they convey the intentions of the system </a:t>
            </a:r>
            <a:r>
              <a:rPr lang="en-GB" sz="2400" dirty="0" smtClean="0"/>
              <a:t>users</a:t>
            </a:r>
            <a:endParaRPr lang="en-GB" sz="2400"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20</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Usability requirements</a:t>
            </a:r>
            <a:endParaRPr lang="en-US" dirty="0"/>
          </a:p>
        </p:txBody>
      </p:sp>
      <p:sp>
        <p:nvSpPr>
          <p:cNvPr id="3" name="Content Placeholder 2"/>
          <p:cNvSpPr>
            <a:spLocks noGrp="1"/>
          </p:cNvSpPr>
          <p:nvPr>
            <p:ph idx="1"/>
          </p:nvPr>
        </p:nvSpPr>
        <p:spPr/>
        <p:txBody>
          <a:bodyPr/>
          <a:lstStyle/>
          <a:p>
            <a:r>
              <a:rPr lang="en-US" dirty="0" smtClean="0"/>
              <a:t>The system should be easy to use by medical staff and should be organized in such a way that user errors are minimized. (Goal)</a:t>
            </a:r>
          </a:p>
          <a:p>
            <a:r>
              <a:rPr lang="en-US" dirty="0" smtClean="0"/>
              <a:t>Medical staff shall be able to use all the system functions after four hours of training. After this training, the average number of errors made by experienced users shall not exceed two per hour of system use. (Testable non-functional requirement)</a:t>
            </a:r>
            <a:endParaRPr lang="en-GB" dirty="0" smtClean="0"/>
          </a:p>
          <a:p>
            <a:endParaRPr lang="en-GB" dirty="0" smtClean="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21</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Metrics for specifying nonfunctional requirements</a:t>
            </a:r>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22</a:t>
            </a:fld>
            <a:endParaRPr lang="en-US"/>
          </a:p>
        </p:txBody>
      </p:sp>
      <p:graphicFrame>
        <p:nvGraphicFramePr>
          <p:cNvPr id="4" name="Table 3"/>
          <p:cNvGraphicFramePr>
            <a:graphicFrameLocks noGrp="1"/>
          </p:cNvGraphicFramePr>
          <p:nvPr/>
        </p:nvGraphicFramePr>
        <p:xfrm>
          <a:off x="990600" y="1600200"/>
          <a:ext cx="7620000" cy="4876800"/>
        </p:xfrm>
        <a:graphic>
          <a:graphicData uri="http://schemas.openxmlformats.org/drawingml/2006/table">
            <a:tbl>
              <a:tblPr/>
              <a:tblGrid>
                <a:gridCol w="2952750">
                  <a:extLst>
                    <a:ext uri="{9D8B030D-6E8A-4147-A177-3AD203B41FA5}">
                      <a16:colId xmlns:a16="http://schemas.microsoft.com/office/drawing/2014/main" val="20000"/>
                    </a:ext>
                  </a:extLst>
                </a:gridCol>
                <a:gridCol w="4667250">
                  <a:extLst>
                    <a:ext uri="{9D8B030D-6E8A-4147-A177-3AD203B41FA5}">
                      <a16:colId xmlns:a16="http://schemas.microsoft.com/office/drawing/2014/main" val="20001"/>
                    </a:ext>
                  </a:extLst>
                </a:gridCol>
              </a:tblGrid>
              <a:tr h="397418">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Property</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Measure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Speed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Processed transactions/second</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User/event response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Screen refresh time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Size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Mbytes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ROM chips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Ease of use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Training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help frames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88043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Reliability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Mean time to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Probability of unavailability</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Rate of failure occurrence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Availability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Robustness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Time to restart after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Percentage of events causing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Probability of data corruption on failure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Portability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Percentage of target dependent statements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Number of target systems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6"/>
                  </a:ext>
                </a:extLst>
              </a:tr>
            </a:tbl>
          </a:graphicData>
        </a:graphic>
      </p:graphicFrame>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1143000"/>
          </a:xfrm>
        </p:spPr>
        <p:txBody>
          <a:bodyPr/>
          <a:lstStyle/>
          <a:p>
            <a:pPr algn="ctr"/>
            <a:r>
              <a:rPr lang="en-US" dirty="0" smtClean="0"/>
              <a:t>Requirements elicitation</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23</a:t>
            </a:fld>
            <a:endParaRPr lang="en-US"/>
          </a:p>
        </p:txBody>
      </p:sp>
      <p:sp>
        <p:nvSpPr>
          <p:cNvPr id="3" name="Date Placeholder 2"/>
          <p:cNvSpPr>
            <a:spLocks noGrp="1"/>
          </p:cNvSpPr>
          <p:nvPr>
            <p:ph type="dt" sz="half" idx="10"/>
          </p:nvPr>
        </p:nvSpPr>
        <p:spPr/>
        <p:txBody>
          <a:bodyPr/>
          <a:lstStyle/>
          <a:p>
            <a:pPr>
              <a:defRPr/>
            </a:pPr>
            <a:r>
              <a:rPr lang="en-GB" dirty="0" smtClean="0"/>
              <a:t> </a:t>
            </a:r>
            <a:endParaRPr lang="en-US" dirty="0"/>
          </a:p>
        </p:txBody>
      </p:sp>
      <p:pic>
        <p:nvPicPr>
          <p:cNvPr id="134146" name="Picture 2" descr="https://s-media-cache-ak0.pinimg.com/originals/41/ec/7b/41ec7b5f42e846885c66de22abe0a17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492896"/>
            <a:ext cx="8280920" cy="3718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080811"/>
      </p:ext>
    </p:extLst>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smtClean="0">
                <a:solidFill>
                  <a:srgbClr val="0000FF"/>
                </a:solidFill>
              </a:rPr>
              <a:t>Requirements elicitation </a:t>
            </a:r>
            <a:r>
              <a:rPr lang="en-GB" dirty="0">
                <a:solidFill>
                  <a:srgbClr val="0000FF"/>
                </a:solidFill>
              </a:rPr>
              <a:t>and analysis</a:t>
            </a:r>
          </a:p>
        </p:txBody>
      </p:sp>
      <p:sp>
        <p:nvSpPr>
          <p:cNvPr id="7171" name="Rectangle 3"/>
          <p:cNvSpPr>
            <a:spLocks noGrp="1" noChangeArrowheads="1"/>
          </p:cNvSpPr>
          <p:nvPr>
            <p:ph idx="1"/>
          </p:nvPr>
        </p:nvSpPr>
        <p:spPr>
          <a:noFill/>
          <a:ln/>
        </p:spPr>
        <p:txBody>
          <a:bodyPr lIns="90487" tIns="44450" rIns="90487" bIns="44450"/>
          <a:lstStyle/>
          <a:p>
            <a:r>
              <a:rPr lang="en-GB" sz="2400" dirty="0"/>
              <a:t>Sometimes called requirements elicitation or requirements </a:t>
            </a:r>
            <a:r>
              <a:rPr lang="en-GB" sz="2400" dirty="0" smtClean="0"/>
              <a:t>discovery</a:t>
            </a:r>
            <a:endParaRPr lang="en-GB" sz="2400" dirty="0"/>
          </a:p>
          <a:p>
            <a:r>
              <a:rPr lang="en-GB" sz="2400" dirty="0"/>
              <a:t>Involves technical staff working with customers to find out about the application domain, the services that the system should provide and the system’s operational constraints.</a:t>
            </a:r>
          </a:p>
          <a:p>
            <a:r>
              <a:rPr lang="en-GB" sz="2400" dirty="0"/>
              <a:t>May involve end-users, managers, engineers involved in maintenance, domain experts, trade unions, </a:t>
            </a:r>
            <a:r>
              <a:rPr lang="en-GB" sz="2400" dirty="0" smtClean="0"/>
              <a:t>and other. </a:t>
            </a:r>
            <a:r>
              <a:rPr lang="en-GB" sz="2400" dirty="0"/>
              <a:t>These are called </a:t>
            </a:r>
            <a:r>
              <a:rPr lang="en-GB" sz="2400" i="1" dirty="0">
                <a:solidFill>
                  <a:srgbClr val="0000FF"/>
                </a:solidFill>
              </a:rPr>
              <a:t>stakeholders</a:t>
            </a:r>
            <a:r>
              <a:rPr lang="en-GB" sz="2400" i="1" dirty="0" smtClean="0"/>
              <a:t>.</a:t>
            </a:r>
          </a:p>
          <a:p>
            <a:r>
              <a:rPr lang="en-GB" dirty="0" smtClean="0"/>
              <a:t>Find requirements!</a:t>
            </a:r>
            <a:endParaRPr lang="en-GB" sz="2400"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24</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elicitation</a:t>
            </a:r>
            <a:endParaRPr lang="en-US" dirty="0"/>
          </a:p>
        </p:txBody>
      </p:sp>
      <p:sp>
        <p:nvSpPr>
          <p:cNvPr id="3" name="Content Placeholder 2"/>
          <p:cNvSpPr>
            <a:spLocks noGrp="1"/>
          </p:cNvSpPr>
          <p:nvPr>
            <p:ph idx="1"/>
          </p:nvPr>
        </p:nvSpPr>
        <p:spPr/>
        <p:txBody>
          <a:bodyPr/>
          <a:lstStyle/>
          <a:p>
            <a:r>
              <a:rPr lang="en-US" dirty="0" smtClean="0"/>
              <a:t>Software engineers work with a range of system stakeholders to find out about the application domain, the services that the system should provide, the required system performance, hardware constraints, other systems.</a:t>
            </a:r>
          </a:p>
          <a:p>
            <a:r>
              <a:rPr lang="en-US" dirty="0" smtClean="0"/>
              <a:t>Stages include:</a:t>
            </a:r>
          </a:p>
          <a:p>
            <a:pPr lvl="1"/>
            <a:r>
              <a:rPr lang="en-US" dirty="0" smtClean="0"/>
              <a:t>Requirements discovery,</a:t>
            </a:r>
          </a:p>
          <a:p>
            <a:pPr lvl="1"/>
            <a:r>
              <a:rPr lang="en-US" dirty="0" smtClean="0"/>
              <a:t>Requirements classification and organization,</a:t>
            </a:r>
          </a:p>
          <a:p>
            <a:pPr lvl="1"/>
            <a:r>
              <a:rPr lang="en-US" dirty="0" smtClean="0"/>
              <a:t>Requirements prioritization and negotiation,</a:t>
            </a:r>
          </a:p>
          <a:p>
            <a:pPr lvl="1"/>
            <a:r>
              <a:rPr lang="en-US" dirty="0" smtClean="0"/>
              <a:t>Requirements specification.</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25</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458200" cy="1104900"/>
          </a:xfrm>
          <a:noFill/>
          <a:ln/>
        </p:spPr>
        <p:txBody>
          <a:bodyPr lIns="90487" tIns="44450" rIns="90487" bIns="44450"/>
          <a:lstStyle/>
          <a:p>
            <a:r>
              <a:rPr lang="en-GB" dirty="0"/>
              <a:t>Problems of requirements </a:t>
            </a:r>
            <a:r>
              <a:rPr lang="en-GB" dirty="0" smtClean="0"/>
              <a:t>elicitation</a:t>
            </a:r>
            <a:endParaRPr lang="en-GB" dirty="0"/>
          </a:p>
        </p:txBody>
      </p:sp>
      <p:sp>
        <p:nvSpPr>
          <p:cNvPr id="8195" name="Rectangle 3"/>
          <p:cNvSpPr>
            <a:spLocks noGrp="1" noChangeArrowheads="1"/>
          </p:cNvSpPr>
          <p:nvPr>
            <p:ph idx="1"/>
          </p:nvPr>
        </p:nvSpPr>
        <p:spPr>
          <a:noFill/>
          <a:ln/>
        </p:spPr>
        <p:txBody>
          <a:bodyPr lIns="90487" tIns="44450" rIns="90487" bIns="44450"/>
          <a:lstStyle/>
          <a:p>
            <a:r>
              <a:rPr lang="en-GB" sz="2400" dirty="0"/>
              <a:t>Stakeholders don’t know what they really </a:t>
            </a:r>
            <a:r>
              <a:rPr lang="en-GB" sz="2400" dirty="0" smtClean="0"/>
              <a:t>want</a:t>
            </a:r>
            <a:endParaRPr lang="en-GB" sz="2400" dirty="0"/>
          </a:p>
          <a:p>
            <a:r>
              <a:rPr lang="en-GB" sz="2400" dirty="0"/>
              <a:t>Stakeholders express requirements in their own </a:t>
            </a:r>
            <a:r>
              <a:rPr lang="en-GB" sz="2400" dirty="0" smtClean="0"/>
              <a:t>terms</a:t>
            </a:r>
            <a:endParaRPr lang="en-GB" sz="2400" dirty="0"/>
          </a:p>
          <a:p>
            <a:r>
              <a:rPr lang="en-GB" sz="2400" dirty="0"/>
              <a:t>Different stakeholders may have conflicting </a:t>
            </a:r>
            <a:r>
              <a:rPr lang="en-GB" sz="2400" dirty="0" smtClean="0"/>
              <a:t>requirements</a:t>
            </a:r>
            <a:endParaRPr lang="en-GB" sz="2400" dirty="0"/>
          </a:p>
          <a:p>
            <a:r>
              <a:rPr lang="en-GB" sz="2400" dirty="0" smtClean="0"/>
              <a:t>Organizational </a:t>
            </a:r>
            <a:r>
              <a:rPr lang="en-GB" sz="2400" dirty="0"/>
              <a:t>and political factors may influence the system </a:t>
            </a:r>
            <a:r>
              <a:rPr lang="en-GB" sz="2400" dirty="0" smtClean="0"/>
              <a:t>requirements</a:t>
            </a:r>
            <a:endParaRPr lang="en-GB" sz="2400" dirty="0"/>
          </a:p>
          <a:p>
            <a:r>
              <a:rPr lang="en-GB" sz="2400" dirty="0"/>
              <a:t>The requirements change during the analysis process. New stakeholders may emerge and the business environment</a:t>
            </a:r>
            <a:r>
              <a:rPr lang="en-GB" sz="2400" dirty="0" smtClean="0"/>
              <a:t> may change</a:t>
            </a:r>
            <a:r>
              <a:rPr lang="en-GB" sz="2400" dirty="0"/>
              <a:t>.</a:t>
            </a:r>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26</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 of requirements elicitation</a:t>
            </a:r>
            <a:endParaRPr lang="en-US" dirty="0"/>
          </a:p>
        </p:txBody>
      </p:sp>
      <p:sp>
        <p:nvSpPr>
          <p:cNvPr id="3" name="Content Placeholder 2"/>
          <p:cNvSpPr>
            <a:spLocks noGrp="1"/>
          </p:cNvSpPr>
          <p:nvPr>
            <p:ph idx="1"/>
          </p:nvPr>
        </p:nvSpPr>
        <p:spPr>
          <a:xfrm>
            <a:off x="457200" y="1600200"/>
            <a:ext cx="4762872" cy="1684784"/>
          </a:xfrm>
        </p:spPr>
        <p:txBody>
          <a:bodyPr/>
          <a:lstStyle/>
          <a:p>
            <a:r>
              <a:rPr lang="en-US" dirty="0" smtClean="0"/>
              <a:t>Reality versus Perception</a:t>
            </a:r>
          </a:p>
          <a:p>
            <a:pPr lvl="1"/>
            <a:r>
              <a:rPr lang="en-US" dirty="0" smtClean="0"/>
              <a:t>Customer may not understand why a computer can’t do what a child can</a:t>
            </a:r>
          </a:p>
          <a:p>
            <a:endParaRPr lang="en-US" dirty="0"/>
          </a:p>
        </p:txBody>
      </p:sp>
      <p:sp>
        <p:nvSpPr>
          <p:cNvPr id="4" name="Date Placeholder 3"/>
          <p:cNvSpPr>
            <a:spLocks noGrp="1"/>
          </p:cNvSpPr>
          <p:nvPr>
            <p:ph type="dt" sz="half" idx="10"/>
          </p:nvPr>
        </p:nvSpPr>
        <p:spPr/>
        <p:txBody>
          <a:bodyPr/>
          <a:lstStyle/>
          <a:p>
            <a:pPr>
              <a:defRPr/>
            </a:pPr>
            <a:r>
              <a:rPr lang="en-GB"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p>
            <a:pPr>
              <a:defRPr/>
            </a:pPr>
            <a:fld id="{825F70CE-84E9-D04C-9B15-10C693AA0F2A}" type="slidenum">
              <a:rPr lang="en-US" smtClean="0"/>
              <a:pPr>
                <a:defRPr/>
              </a:pPr>
              <a:t>27</a:t>
            </a:fld>
            <a:endParaRPr lang="en-US"/>
          </a:p>
        </p:txBody>
      </p:sp>
      <p:pic>
        <p:nvPicPr>
          <p:cNvPr id="135170" name="Picture 2" descr="Task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1772816"/>
            <a:ext cx="2543175"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501542"/>
      </p:ext>
    </p:extLst>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FF"/>
                </a:solidFill>
              </a:rPr>
              <a:t>Requirements </a:t>
            </a:r>
            <a:r>
              <a:rPr lang="en-US" dirty="0" smtClean="0">
                <a:solidFill>
                  <a:srgbClr val="0000FF"/>
                </a:solidFill>
              </a:rPr>
              <a:t>discovery - Interviewing</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Formal or informal interviews with stakeholders are part of most RE processes</a:t>
            </a:r>
          </a:p>
          <a:p>
            <a:r>
              <a:rPr lang="en-US" dirty="0" smtClean="0"/>
              <a:t>Types of </a:t>
            </a:r>
            <a:r>
              <a:rPr lang="en-US" dirty="0" smtClean="0">
                <a:solidFill>
                  <a:srgbClr val="0000FF"/>
                </a:solidFill>
              </a:rPr>
              <a:t>interview</a:t>
            </a:r>
          </a:p>
          <a:p>
            <a:pPr lvl="1"/>
            <a:r>
              <a:rPr lang="en-US" dirty="0" smtClean="0"/>
              <a:t>Closed interviews based on pre-determined list of questions</a:t>
            </a:r>
          </a:p>
          <a:p>
            <a:pPr lvl="1"/>
            <a:r>
              <a:rPr lang="en-US" dirty="0" smtClean="0"/>
              <a:t>Open interviews where various issues are explored with stakeholders</a:t>
            </a:r>
          </a:p>
          <a:p>
            <a:r>
              <a:rPr lang="en-US" dirty="0" smtClean="0">
                <a:solidFill>
                  <a:srgbClr val="0000FF"/>
                </a:solidFill>
              </a:rPr>
              <a:t>Effective interviewing</a:t>
            </a:r>
          </a:p>
          <a:p>
            <a:pPr lvl="1"/>
            <a:r>
              <a:rPr lang="en-US" dirty="0" smtClean="0"/>
              <a:t>Be open-minded, avoid pre-conceived ideas about the requirements and be willing to listen to stakeholders </a:t>
            </a:r>
            <a:endParaRPr lang="en-GB" dirty="0" smtClean="0"/>
          </a:p>
          <a:p>
            <a:pPr lvl="1"/>
            <a:r>
              <a:rPr lang="en-US" dirty="0" smtClean="0"/>
              <a:t>Prompt the interviewee to get discussions going using a springboard question, a requirements proposal, or by working together on a prototype system</a:t>
            </a:r>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28</a:t>
            </a:fld>
            <a:endParaRPr lang="en-US" dirty="0"/>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interviews</a:t>
            </a:r>
            <a:endParaRPr lang="en-US" dirty="0"/>
          </a:p>
        </p:txBody>
      </p:sp>
      <p:sp>
        <p:nvSpPr>
          <p:cNvPr id="3" name="Content Placeholder 2"/>
          <p:cNvSpPr>
            <a:spLocks noGrp="1"/>
          </p:cNvSpPr>
          <p:nvPr>
            <p:ph idx="1"/>
          </p:nvPr>
        </p:nvSpPr>
        <p:spPr/>
        <p:txBody>
          <a:bodyPr/>
          <a:lstStyle/>
          <a:p>
            <a:pPr>
              <a:lnSpc>
                <a:spcPct val="90000"/>
              </a:lnSpc>
            </a:pPr>
            <a:r>
              <a:rPr lang="en-US" dirty="0" smtClean="0">
                <a:solidFill>
                  <a:srgbClr val="0000FF"/>
                </a:solidFill>
              </a:rPr>
              <a:t>Application specialists </a:t>
            </a:r>
            <a:r>
              <a:rPr lang="en-US" dirty="0" smtClean="0"/>
              <a:t>may use language to describe their work that isn’t easy for the requirements engineer to understand.</a:t>
            </a:r>
          </a:p>
          <a:p>
            <a:pPr lvl="1">
              <a:lnSpc>
                <a:spcPct val="90000"/>
              </a:lnSpc>
            </a:pPr>
            <a:r>
              <a:rPr lang="en-US" dirty="0" smtClean="0"/>
              <a:t>Every profession has </a:t>
            </a:r>
            <a:r>
              <a:rPr lang="en-US" dirty="0" smtClean="0"/>
              <a:t>its </a:t>
            </a:r>
            <a:r>
              <a:rPr lang="en-US" dirty="0" smtClean="0"/>
              <a:t>own language</a:t>
            </a:r>
          </a:p>
          <a:p>
            <a:pPr>
              <a:lnSpc>
                <a:spcPct val="90000"/>
              </a:lnSpc>
            </a:pPr>
            <a:r>
              <a:rPr lang="en-US" dirty="0" smtClean="0"/>
              <a:t>Interviews </a:t>
            </a:r>
            <a:r>
              <a:rPr lang="en-US" dirty="0"/>
              <a:t>are not good for understanding </a:t>
            </a:r>
            <a:r>
              <a:rPr lang="en-US" dirty="0">
                <a:solidFill>
                  <a:srgbClr val="0000FF"/>
                </a:solidFill>
              </a:rPr>
              <a:t>domain requirements</a:t>
            </a:r>
          </a:p>
          <a:p>
            <a:pPr lvl="1">
              <a:lnSpc>
                <a:spcPct val="90000"/>
              </a:lnSpc>
            </a:pPr>
            <a:r>
              <a:rPr lang="en-US" dirty="0"/>
              <a:t>Requirements engineers cannot understand specific domain </a:t>
            </a:r>
            <a:r>
              <a:rPr lang="en-US" dirty="0" smtClean="0"/>
              <a:t>terminology (see above)</a:t>
            </a:r>
            <a:endParaRPr lang="en-US" dirty="0"/>
          </a:p>
          <a:p>
            <a:pPr lvl="1">
              <a:lnSpc>
                <a:spcPct val="90000"/>
              </a:lnSpc>
            </a:pPr>
            <a:r>
              <a:rPr lang="en-US" dirty="0"/>
              <a:t>Some domain knowledge is so familiar that people find it hard to articulate or think that it isn’t worth </a:t>
            </a:r>
            <a:r>
              <a:rPr lang="en-US" dirty="0" smtClean="0"/>
              <a:t>articulating</a:t>
            </a:r>
          </a:p>
          <a:p>
            <a:pPr lvl="1">
              <a:lnSpc>
                <a:spcPct val="90000"/>
              </a:lnSpc>
            </a:pPr>
            <a:r>
              <a:rPr lang="en-US" dirty="0" smtClean="0"/>
              <a:t>The odd case that is unlikely to come up in an interview</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29</a:t>
            </a:fld>
            <a:endParaRPr lang="en-US"/>
          </a:p>
        </p:txBody>
      </p:sp>
    </p:spTree>
    <p:extLst>
      <p:ext uri="{BB962C8B-B14F-4D97-AF65-F5344CB8AC3E}">
        <p14:creationId xmlns:p14="http://schemas.microsoft.com/office/powerpoint/2010/main" val="501127493"/>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a:solidFill>
                  <a:srgbClr val="0000FF"/>
                </a:solidFill>
              </a:rPr>
              <a:t>Requirements engineering</a:t>
            </a:r>
          </a:p>
        </p:txBody>
      </p:sp>
      <p:sp>
        <p:nvSpPr>
          <p:cNvPr id="7171" name="Rectangle 3"/>
          <p:cNvSpPr>
            <a:spLocks noGrp="1" noChangeArrowheads="1"/>
          </p:cNvSpPr>
          <p:nvPr>
            <p:ph idx="1"/>
          </p:nvPr>
        </p:nvSpPr>
        <p:spPr>
          <a:noFill/>
          <a:ln/>
        </p:spPr>
        <p:txBody>
          <a:bodyPr lIns="90487" tIns="44450" rIns="90487" bIns="44450"/>
          <a:lstStyle/>
          <a:p>
            <a:r>
              <a:rPr lang="en-GB" dirty="0" smtClean="0"/>
              <a:t>The </a:t>
            </a:r>
            <a:r>
              <a:rPr lang="en-GB" dirty="0"/>
              <a:t>process of establishing the </a:t>
            </a:r>
            <a:r>
              <a:rPr lang="en-GB" dirty="0">
                <a:solidFill>
                  <a:srgbClr val="0000FF"/>
                </a:solidFill>
              </a:rPr>
              <a:t>services</a:t>
            </a:r>
            <a:r>
              <a:rPr lang="en-GB" dirty="0"/>
              <a:t> that </a:t>
            </a:r>
            <a:r>
              <a:rPr lang="en-GB" dirty="0" smtClean="0"/>
              <a:t>a customer </a:t>
            </a:r>
            <a:r>
              <a:rPr lang="en-GB" dirty="0"/>
              <a:t>requires from a system and the </a:t>
            </a:r>
            <a:r>
              <a:rPr lang="en-GB" dirty="0">
                <a:solidFill>
                  <a:srgbClr val="0000FF"/>
                </a:solidFill>
              </a:rPr>
              <a:t>constraints</a:t>
            </a:r>
            <a:r>
              <a:rPr lang="en-GB" dirty="0"/>
              <a:t> under which it operates and is developed.</a:t>
            </a:r>
          </a:p>
          <a:p>
            <a:r>
              <a:rPr lang="en-GB" dirty="0"/>
              <a:t>The </a:t>
            </a:r>
            <a:r>
              <a:rPr lang="en-GB" dirty="0" smtClean="0">
                <a:solidFill>
                  <a:srgbClr val="0000FF"/>
                </a:solidFill>
              </a:rPr>
              <a:t>system requirements </a:t>
            </a:r>
            <a:r>
              <a:rPr lang="en-GB" dirty="0" smtClean="0"/>
              <a:t>are </a:t>
            </a:r>
            <a:r>
              <a:rPr lang="en-GB" dirty="0"/>
              <a:t>the descriptions of the system services and constraints that are generated during the requirements engineering process</a:t>
            </a:r>
            <a:r>
              <a:rPr lang="en-GB" dirty="0" smtClean="0"/>
              <a:t>.</a:t>
            </a:r>
          </a:p>
          <a:p>
            <a:r>
              <a:rPr lang="en-GB" dirty="0" smtClean="0"/>
              <a:t>Translation – Figure out what a system needs to do, write it down.</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US" dirty="0">
                <a:solidFill>
                  <a:srgbClr val="0000FF"/>
                </a:solidFill>
              </a:rPr>
              <a:t>Requirements </a:t>
            </a:r>
            <a:r>
              <a:rPr lang="en-US" dirty="0" smtClean="0">
                <a:solidFill>
                  <a:srgbClr val="0000FF"/>
                </a:solidFill>
              </a:rPr>
              <a:t>discovery - </a:t>
            </a:r>
            <a:r>
              <a:rPr lang="en-GB" dirty="0" smtClean="0">
                <a:solidFill>
                  <a:srgbClr val="0000FF"/>
                </a:solidFill>
              </a:rPr>
              <a:t>Ethnography</a:t>
            </a:r>
            <a:endParaRPr lang="en-GB" dirty="0">
              <a:solidFill>
                <a:srgbClr val="0000FF"/>
              </a:solidFill>
            </a:endParaRPr>
          </a:p>
        </p:txBody>
      </p:sp>
      <p:sp>
        <p:nvSpPr>
          <p:cNvPr id="36867" name="Rectangle 3"/>
          <p:cNvSpPr>
            <a:spLocks noGrp="1" noChangeArrowheads="1"/>
          </p:cNvSpPr>
          <p:nvPr>
            <p:ph idx="1"/>
          </p:nvPr>
        </p:nvSpPr>
        <p:spPr>
          <a:noFill/>
          <a:ln/>
        </p:spPr>
        <p:txBody>
          <a:bodyPr lIns="90487" tIns="44450" rIns="90487" bIns="44450"/>
          <a:lstStyle/>
          <a:p>
            <a:r>
              <a:rPr lang="en-GB" sz="2400" dirty="0"/>
              <a:t>A social </a:t>
            </a:r>
            <a:r>
              <a:rPr lang="en-GB" sz="2400" dirty="0" smtClean="0"/>
              <a:t>scientist </a:t>
            </a:r>
            <a:r>
              <a:rPr lang="en-GB" sz="2400" dirty="0"/>
              <a:t>spends a considerable time observing and </a:t>
            </a:r>
            <a:r>
              <a:rPr lang="en-GB" sz="2400" dirty="0" err="1" smtClean="0"/>
              <a:t>analyzing</a:t>
            </a:r>
            <a:r>
              <a:rPr lang="en-GB" sz="2400" dirty="0" smtClean="0"/>
              <a:t> </a:t>
            </a:r>
            <a:r>
              <a:rPr lang="en-GB" sz="2400" dirty="0"/>
              <a:t>how people actually </a:t>
            </a:r>
            <a:r>
              <a:rPr lang="en-GB" sz="2400" dirty="0" smtClean="0"/>
              <a:t>work</a:t>
            </a:r>
            <a:endParaRPr lang="en-GB" sz="2400" dirty="0"/>
          </a:p>
          <a:p>
            <a:r>
              <a:rPr lang="en-GB" sz="2400" dirty="0"/>
              <a:t>People do not have to explain or articulate their </a:t>
            </a:r>
            <a:r>
              <a:rPr lang="en-GB" sz="2400" dirty="0" smtClean="0"/>
              <a:t>work</a:t>
            </a:r>
            <a:endParaRPr lang="en-GB" sz="2400" dirty="0"/>
          </a:p>
          <a:p>
            <a:r>
              <a:rPr lang="en-GB" sz="2400" dirty="0"/>
              <a:t>Social and </a:t>
            </a:r>
            <a:r>
              <a:rPr lang="en-GB" sz="2400" dirty="0" smtClean="0"/>
              <a:t>organizational </a:t>
            </a:r>
            <a:r>
              <a:rPr lang="en-GB" sz="2400" dirty="0"/>
              <a:t>factors of importance may be </a:t>
            </a:r>
            <a:r>
              <a:rPr lang="en-GB" sz="2400" dirty="0" smtClean="0"/>
              <a:t>observed</a:t>
            </a:r>
            <a:endParaRPr lang="en-GB" sz="2400" dirty="0"/>
          </a:p>
          <a:p>
            <a:r>
              <a:rPr lang="en-GB" sz="2400" dirty="0"/>
              <a:t>Ethnographic studies have shown that work is usually richer and more complex than suggested by simple system </a:t>
            </a:r>
            <a:r>
              <a:rPr lang="en-GB" sz="2400" dirty="0" smtClean="0"/>
              <a:t>models</a:t>
            </a:r>
          </a:p>
          <a:p>
            <a:r>
              <a:rPr lang="en-GB" dirty="0" smtClean="0"/>
              <a:t>Time consuming</a:t>
            </a:r>
            <a:endParaRPr lang="en-GB" sz="2400"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30</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389149296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dirty="0" smtClean="0"/>
              <a:t>Stories and scenarios</a:t>
            </a:r>
            <a:endParaRPr lang="en-US" dirty="0"/>
          </a:p>
        </p:txBody>
      </p:sp>
      <p:sp>
        <p:nvSpPr>
          <p:cNvPr id="90115" name="Rectangle 3"/>
          <p:cNvSpPr>
            <a:spLocks noGrp="1" noChangeArrowheads="1"/>
          </p:cNvSpPr>
          <p:nvPr>
            <p:ph idx="1"/>
          </p:nvPr>
        </p:nvSpPr>
        <p:spPr/>
        <p:txBody>
          <a:bodyPr/>
          <a:lstStyle/>
          <a:p>
            <a:r>
              <a:rPr lang="en-US" dirty="0">
                <a:solidFill>
                  <a:srgbClr val="0000FF"/>
                </a:solidFill>
              </a:rPr>
              <a:t>Scenarios</a:t>
            </a:r>
            <a:r>
              <a:rPr lang="en-US" dirty="0"/>
              <a:t> </a:t>
            </a:r>
            <a:r>
              <a:rPr lang="en-US" dirty="0" smtClean="0"/>
              <a:t>and </a:t>
            </a:r>
            <a:r>
              <a:rPr lang="en-US" dirty="0" smtClean="0">
                <a:solidFill>
                  <a:srgbClr val="0000FF"/>
                </a:solidFill>
              </a:rPr>
              <a:t>user stories </a:t>
            </a:r>
            <a:r>
              <a:rPr lang="en-US" dirty="0" smtClean="0"/>
              <a:t>are </a:t>
            </a:r>
            <a:r>
              <a:rPr lang="en-US" dirty="0"/>
              <a:t>real-life examples of how a system can be </a:t>
            </a:r>
            <a:r>
              <a:rPr lang="en-US" dirty="0" smtClean="0"/>
              <a:t>used </a:t>
            </a:r>
          </a:p>
          <a:p>
            <a:r>
              <a:rPr lang="en-US" dirty="0" smtClean="0"/>
              <a:t>Stories and scenarios are a description of how a system may be used for a particular task</a:t>
            </a:r>
          </a:p>
          <a:p>
            <a:r>
              <a:rPr lang="en-US" dirty="0" smtClean="0"/>
              <a:t>Because they are based on a practical situation, stakeholders can relate to them and can comment on their situation with respect to the story.</a:t>
            </a:r>
            <a:endParaRPr lang="en-US" dirty="0"/>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31</a:t>
            </a:fld>
            <a:endParaRPr lang="en-US"/>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Scenarios</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A structured form of user story</a:t>
            </a:r>
          </a:p>
          <a:p>
            <a:r>
              <a:rPr lang="en-US" dirty="0" smtClean="0">
                <a:solidFill>
                  <a:srgbClr val="0000FF"/>
                </a:solidFill>
              </a:rPr>
              <a:t>Scenarios should </a:t>
            </a:r>
            <a:r>
              <a:rPr lang="en-US" dirty="0">
                <a:solidFill>
                  <a:srgbClr val="0000FF"/>
                </a:solidFill>
              </a:rPr>
              <a:t>include</a:t>
            </a:r>
          </a:p>
          <a:p>
            <a:pPr lvl="1"/>
            <a:r>
              <a:rPr lang="en-US" dirty="0"/>
              <a:t>A description of the starting situation;</a:t>
            </a:r>
          </a:p>
          <a:p>
            <a:pPr lvl="1"/>
            <a:r>
              <a:rPr lang="en-US" dirty="0"/>
              <a:t>A description of the normal flow of events;</a:t>
            </a:r>
          </a:p>
          <a:p>
            <a:pPr lvl="1"/>
            <a:r>
              <a:rPr lang="en-US" dirty="0"/>
              <a:t>A description of what can go wrong;</a:t>
            </a:r>
          </a:p>
          <a:p>
            <a:pPr lvl="1"/>
            <a:r>
              <a:rPr lang="en-US" dirty="0"/>
              <a:t>Information about other concurrent activities;</a:t>
            </a:r>
          </a:p>
          <a:p>
            <a:pPr lvl="1"/>
            <a:r>
              <a:rPr lang="en-US" dirty="0"/>
              <a:t>A description of the state when the scenario finishes.</a:t>
            </a:r>
          </a:p>
          <a:p>
            <a:endParaRPr lang="en-US" dirty="0"/>
          </a:p>
        </p:txBody>
      </p:sp>
      <p:sp>
        <p:nvSpPr>
          <p:cNvPr id="4" name="Footer Placeholder 3"/>
          <p:cNvSpPr>
            <a:spLocks noGrp="1"/>
          </p:cNvSpPr>
          <p:nvPr>
            <p:ph type="ftr" sz="quarter" idx="11"/>
          </p:nvPr>
        </p:nvSpPr>
        <p:spPr/>
        <p:txBody>
          <a:bodyPr/>
          <a:lstStyle/>
          <a:p>
            <a:pPr>
              <a:defRPr/>
            </a:pPr>
            <a:r>
              <a:rPr lang="en-US" dirty="0" smtClean="0"/>
              <a:t>Chapter 4 Requirements Engineering</a:t>
            </a:r>
            <a:endParaRPr lang="en-US" dirty="0"/>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32</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2531927789"/>
      </p:ext>
    </p:extLst>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6872"/>
            <a:ext cx="8229600" cy="1143000"/>
          </a:xfrm>
        </p:spPr>
        <p:txBody>
          <a:bodyPr/>
          <a:lstStyle/>
          <a:p>
            <a:pPr algn="ctr"/>
            <a:r>
              <a:rPr lang="en-US" dirty="0" smtClean="0"/>
              <a:t>Requirements specification</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33</a:t>
            </a:fld>
            <a:endParaRPr lang="en-US"/>
          </a:p>
        </p:txBody>
      </p:sp>
      <p:sp>
        <p:nvSpPr>
          <p:cNvPr id="3" name="Date Placeholder 2"/>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775602173"/>
      </p:ext>
    </p:extLst>
  </p:cSld>
  <p:clrMapOvr>
    <a:masterClrMapping/>
  </p:clrMapOvr>
  <p:transition spd="med">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Requirements specification</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The process of </a:t>
            </a:r>
            <a:r>
              <a:rPr lang="en-US" dirty="0" smtClean="0">
                <a:solidFill>
                  <a:srgbClr val="0000FF"/>
                </a:solidFill>
              </a:rPr>
              <a:t>writing down the user and system requirements</a:t>
            </a:r>
            <a:r>
              <a:rPr lang="en-US" dirty="0" smtClean="0"/>
              <a:t> in a </a:t>
            </a:r>
            <a:r>
              <a:rPr lang="en-US" dirty="0" smtClean="0">
                <a:solidFill>
                  <a:srgbClr val="0000FF"/>
                </a:solidFill>
              </a:rPr>
              <a:t>requirements document</a:t>
            </a:r>
          </a:p>
          <a:p>
            <a:r>
              <a:rPr lang="en-US" dirty="0" smtClean="0"/>
              <a:t>User requirements have to be understandable by end-users and customers who do not have a technical background</a:t>
            </a:r>
          </a:p>
          <a:p>
            <a:r>
              <a:rPr lang="en-US" dirty="0" smtClean="0"/>
              <a:t>System requirements are more detailed requirements and may include more technical information</a:t>
            </a:r>
          </a:p>
          <a:p>
            <a:r>
              <a:rPr lang="en-US" dirty="0" smtClean="0"/>
              <a:t>The requirements may be part of a contract for the system development</a:t>
            </a:r>
          </a:p>
          <a:p>
            <a:pPr lvl="1"/>
            <a:r>
              <a:rPr lang="en-US" dirty="0" smtClean="0"/>
              <a:t>It is therefore important that these are as complete as possible</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34</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1673504293"/>
      </p:ext>
    </p:extLst>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Ways of writing a system requirements specification </a:t>
            </a:r>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03094043"/>
              </p:ext>
            </p:extLst>
          </p:nvPr>
        </p:nvGraphicFramePr>
        <p:xfrm>
          <a:off x="685800" y="1595479"/>
          <a:ext cx="7924800" cy="4805322"/>
        </p:xfrm>
        <a:graphic>
          <a:graphicData uri="http://schemas.openxmlformats.org/drawingml/2006/table">
            <a:tbl>
              <a:tblPr/>
              <a:tblGrid>
                <a:gridCol w="1733550">
                  <a:extLst>
                    <a:ext uri="{9D8B030D-6E8A-4147-A177-3AD203B41FA5}">
                      <a16:colId xmlns:a16="http://schemas.microsoft.com/office/drawing/2014/main" val="20000"/>
                    </a:ext>
                  </a:extLst>
                </a:gridCol>
                <a:gridCol w="6191250">
                  <a:extLst>
                    <a:ext uri="{9D8B030D-6E8A-4147-A177-3AD203B41FA5}">
                      <a16:colId xmlns:a16="http://schemas.microsoft.com/office/drawing/2014/main" val="20001"/>
                    </a:ext>
                  </a:extLst>
                </a:gridCol>
              </a:tblGrid>
              <a:tr h="37026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Arial"/>
                          <a:ea typeface="Times New Roman" charset="0"/>
                          <a:cs typeface="Arial"/>
                        </a:rPr>
                        <a:t>Notation</a:t>
                      </a:r>
                      <a:endParaRPr kumimoji="0" lang="en-US" sz="1400" b="1" i="0" u="none" strike="noStrike" cap="none" normalizeH="0" baseline="0" dirty="0" smtClean="0">
                        <a:ln>
                          <a:noFill/>
                        </a:ln>
                        <a:solidFill>
                          <a:srgbClr val="FFFFFF"/>
                        </a:solidFill>
                        <a:effectLst/>
                        <a:latin typeface="Arial"/>
                        <a:ea typeface="Arial"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a:ea typeface="Times New Roman" charset="0"/>
                          <a:cs typeface="Arial"/>
                        </a:rPr>
                        <a:t>Natural language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 requirements are written using numbered sentences in natural language. Each sentence should express one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62784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Arial"/>
                          <a:ea typeface="Times New Roman" charset="0"/>
                          <a:cs typeface="Arial"/>
                        </a:rPr>
                        <a:t>Structured natural language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 requirements are written in natural language on a standard form or template. Each field provides information about an aspect of the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98201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a:ln>
                            <a:noFill/>
                          </a:ln>
                          <a:solidFill>
                            <a:srgbClr val="000000"/>
                          </a:solidFill>
                          <a:effectLst/>
                          <a:latin typeface="Arial"/>
                          <a:ea typeface="Times New Roman" charset="0"/>
                          <a:cs typeface="Arial"/>
                        </a:rPr>
                        <a:t>Design description languages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This approach uses a language like a programming language, but with more abstract features to specify the requirements by defining an operational model of the system. This approach is now rarely used although it can be useful for interface specifications</a:t>
                      </a:r>
                      <a:r>
                        <a:rPr kumimoji="0" lang="en-GB" sz="1400" b="0" i="0" u="none" strike="noStrike" cap="none" normalizeH="0" baseline="0" dirty="0" smtClean="0">
                          <a:ln>
                            <a:noFill/>
                          </a:ln>
                          <a:solidFill>
                            <a:srgbClr val="000000"/>
                          </a:solidFill>
                          <a:effectLst/>
                          <a:latin typeface="Arial"/>
                          <a:ea typeface="Times New Roman" charset="0"/>
                          <a:cs typeface="Arial"/>
                        </a:rPr>
                        <a:t>. (almost </a:t>
                      </a:r>
                      <a:r>
                        <a:rPr kumimoji="0" lang="en-GB" sz="1400" b="0" i="0" u="none" strike="noStrike" cap="none" normalizeH="0" baseline="0" dirty="0" err="1" smtClean="0">
                          <a:ln>
                            <a:noFill/>
                          </a:ln>
                          <a:solidFill>
                            <a:srgbClr val="000000"/>
                          </a:solidFill>
                          <a:effectLst/>
                          <a:latin typeface="Arial"/>
                          <a:ea typeface="Times New Roman" charset="0"/>
                          <a:cs typeface="Arial"/>
                        </a:rPr>
                        <a:t>pseudocode</a:t>
                      </a:r>
                      <a:r>
                        <a:rPr kumimoji="0" lang="en-GB" sz="1400" b="0" i="0" u="none" strike="noStrike" cap="none" normalizeH="0" baseline="0" dirty="0" smtClean="0">
                          <a:ln>
                            <a:noFill/>
                          </a:ln>
                          <a:solidFill>
                            <a:srgbClr val="000000"/>
                          </a:solidFill>
                          <a:effectLst/>
                          <a:latin typeface="Arial"/>
                          <a:ea typeface="Times New Roman" charset="0"/>
                          <a:cs typeface="Arial"/>
                        </a:rPr>
                        <a:t>)</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62784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a:ln>
                            <a:noFill/>
                          </a:ln>
                          <a:solidFill>
                            <a:srgbClr val="000000"/>
                          </a:solidFill>
                          <a:effectLst/>
                          <a:latin typeface="Arial"/>
                          <a:ea typeface="Times New Roman" charset="0"/>
                          <a:cs typeface="Arial"/>
                        </a:rPr>
                        <a:t>Graphical notations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Graphical models, supplemented by text annotations, are used to define the functional requirements for the system; UML use case and sequence diagrams are commonly used.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133618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Mathematical specifications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rgbClr val="000000"/>
                          </a:solidFill>
                          <a:effectLst/>
                          <a:latin typeface="Arial"/>
                          <a:ea typeface="Times New Roman" charset="0"/>
                          <a:cs typeface="Arial"/>
                        </a:rPr>
                        <a:t>These notations are based on mathematical concepts such as finite-state machines or sets. Although these unambiguous specifications can reduce the ambiguity in a requirements document, most customers don’t understand a formal specification. They cannot check that it represents what they want and are reluctant to accept it as a system contract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871056423"/>
      </p:ext>
    </p:extLst>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dirty="0">
                <a:solidFill>
                  <a:srgbClr val="0000FF"/>
                </a:solidFill>
              </a:rPr>
              <a:t>Requirements and design</a:t>
            </a:r>
          </a:p>
        </p:txBody>
      </p:sp>
      <p:sp>
        <p:nvSpPr>
          <p:cNvPr id="63491" name="Rectangle 3"/>
          <p:cNvSpPr>
            <a:spLocks noGrp="1" noChangeArrowheads="1"/>
          </p:cNvSpPr>
          <p:nvPr>
            <p:ph idx="1"/>
          </p:nvPr>
        </p:nvSpPr>
        <p:spPr/>
        <p:txBody>
          <a:bodyPr/>
          <a:lstStyle/>
          <a:p>
            <a:pPr>
              <a:lnSpc>
                <a:spcPct val="90000"/>
              </a:lnSpc>
            </a:pPr>
            <a:r>
              <a:rPr lang="en-GB" dirty="0"/>
              <a:t>In principle, requirements should state </a:t>
            </a:r>
            <a:r>
              <a:rPr lang="en-GB" b="1" dirty="0">
                <a:solidFill>
                  <a:srgbClr val="0000FF"/>
                </a:solidFill>
              </a:rPr>
              <a:t>what</a:t>
            </a:r>
            <a:r>
              <a:rPr lang="en-GB" dirty="0"/>
              <a:t> the system should do and the design should describe </a:t>
            </a:r>
            <a:r>
              <a:rPr lang="en-GB" b="1" dirty="0">
                <a:solidFill>
                  <a:srgbClr val="0000FF"/>
                </a:solidFill>
              </a:rPr>
              <a:t>how</a:t>
            </a:r>
            <a:r>
              <a:rPr lang="en-GB" dirty="0"/>
              <a:t> it does </a:t>
            </a:r>
            <a:r>
              <a:rPr lang="en-GB" dirty="0" smtClean="0"/>
              <a:t>this</a:t>
            </a:r>
            <a:endParaRPr lang="en-GB" dirty="0"/>
          </a:p>
          <a:p>
            <a:pPr>
              <a:lnSpc>
                <a:spcPct val="90000"/>
              </a:lnSpc>
            </a:pPr>
            <a:r>
              <a:rPr lang="en-GB" dirty="0"/>
              <a:t>In practice, </a:t>
            </a:r>
            <a:r>
              <a:rPr lang="en-GB" dirty="0">
                <a:solidFill>
                  <a:srgbClr val="0000FF"/>
                </a:solidFill>
              </a:rPr>
              <a:t>requirements and design </a:t>
            </a:r>
            <a:r>
              <a:rPr lang="en-GB" dirty="0"/>
              <a:t>are inseparable</a:t>
            </a:r>
          </a:p>
          <a:p>
            <a:pPr lvl="1">
              <a:lnSpc>
                <a:spcPct val="90000"/>
              </a:lnSpc>
            </a:pPr>
            <a:r>
              <a:rPr lang="en-GB" dirty="0"/>
              <a:t>A system architecture may be designed to structure the requirements;</a:t>
            </a:r>
          </a:p>
          <a:p>
            <a:pPr lvl="1">
              <a:lnSpc>
                <a:spcPct val="90000"/>
              </a:lnSpc>
            </a:pPr>
            <a:r>
              <a:rPr lang="en-GB" dirty="0"/>
              <a:t>The system may inter-operate with other systems that generate design requirements;</a:t>
            </a:r>
          </a:p>
          <a:p>
            <a:pPr lvl="1">
              <a:lnSpc>
                <a:spcPct val="90000"/>
              </a:lnSpc>
            </a:pPr>
            <a:r>
              <a:rPr lang="en-GB" dirty="0"/>
              <a:t>The use of a specific</a:t>
            </a:r>
            <a:r>
              <a:rPr lang="en-GB" dirty="0" smtClean="0"/>
              <a:t> architecture to satisfy non-functional requirements may </a:t>
            </a:r>
            <a:r>
              <a:rPr lang="en-GB" dirty="0"/>
              <a:t>be a domain </a:t>
            </a:r>
            <a:r>
              <a:rPr lang="en-GB" dirty="0" smtClean="0"/>
              <a:t>requirement</a:t>
            </a:r>
            <a:r>
              <a:rPr lang="en-GB" dirty="0"/>
              <a:t>;</a:t>
            </a:r>
            <a:endParaRPr lang="en-GB" sz="1800" dirty="0" smtClean="0"/>
          </a:p>
          <a:p>
            <a:pPr lvl="1">
              <a:lnSpc>
                <a:spcPct val="90000"/>
              </a:lnSpc>
            </a:pPr>
            <a:r>
              <a:rPr lang="en-GB" sz="1800" dirty="0" smtClean="0"/>
              <a:t>This may be the consequence of a regulatory requirement.</a:t>
            </a:r>
            <a:endParaRPr lang="en-GB" dirty="0" smtClean="0"/>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36</a:t>
            </a:fld>
            <a:endParaRPr lang="en-US"/>
          </a:p>
        </p:txBody>
      </p:sp>
    </p:spTree>
    <p:extLst>
      <p:ext uri="{BB962C8B-B14F-4D97-AF65-F5344CB8AC3E}">
        <p14:creationId xmlns:p14="http://schemas.microsoft.com/office/powerpoint/2010/main" val="2042262479"/>
      </p:ext>
    </p:extLst>
  </p:cSld>
  <p:clrMapOvr>
    <a:masterClrMapping/>
  </p:clrMapOvr>
  <p:transition spd="med">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language specification</a:t>
            </a:r>
            <a:endParaRPr lang="en-US" dirty="0"/>
          </a:p>
        </p:txBody>
      </p:sp>
      <p:sp>
        <p:nvSpPr>
          <p:cNvPr id="3" name="Content Placeholder 2"/>
          <p:cNvSpPr>
            <a:spLocks noGrp="1"/>
          </p:cNvSpPr>
          <p:nvPr>
            <p:ph idx="1"/>
          </p:nvPr>
        </p:nvSpPr>
        <p:spPr/>
        <p:txBody>
          <a:bodyPr/>
          <a:lstStyle/>
          <a:p>
            <a:r>
              <a:rPr lang="en-US" dirty="0" smtClean="0"/>
              <a:t>Requirements are written as natural language sentences supplemented by diagrams and tables</a:t>
            </a:r>
          </a:p>
          <a:p>
            <a:r>
              <a:rPr lang="en-US" dirty="0" smtClean="0"/>
              <a:t>Used for writing requirements because it is expressive, intuitive and universal. This means that the requirements  can be understood by users and customers.</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37</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1726076218"/>
      </p:ext>
    </p:extLst>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Problems with natural language</a:t>
            </a:r>
          </a:p>
        </p:txBody>
      </p:sp>
      <p:sp>
        <p:nvSpPr>
          <p:cNvPr id="55299" name="Rectangle 3"/>
          <p:cNvSpPr>
            <a:spLocks noGrp="1" noChangeArrowheads="1"/>
          </p:cNvSpPr>
          <p:nvPr>
            <p:ph idx="1"/>
          </p:nvPr>
        </p:nvSpPr>
        <p:spPr/>
        <p:txBody>
          <a:bodyPr/>
          <a:lstStyle/>
          <a:p>
            <a:r>
              <a:rPr lang="en-GB" dirty="0"/>
              <a:t>Lack of clarity </a:t>
            </a:r>
          </a:p>
          <a:p>
            <a:pPr lvl="1"/>
            <a:r>
              <a:rPr lang="en-GB" dirty="0"/>
              <a:t>Precision is difficult without making the document difficult to </a:t>
            </a:r>
            <a:r>
              <a:rPr lang="en-GB" dirty="0" smtClean="0"/>
              <a:t>read</a:t>
            </a:r>
            <a:endParaRPr lang="en-GB" dirty="0"/>
          </a:p>
          <a:p>
            <a:r>
              <a:rPr lang="en-GB" dirty="0"/>
              <a:t>Requirements confusion</a:t>
            </a:r>
          </a:p>
          <a:p>
            <a:pPr lvl="1"/>
            <a:r>
              <a:rPr lang="en-GB" dirty="0"/>
              <a:t>Functional and non-functional requirements tend to be </a:t>
            </a:r>
            <a:r>
              <a:rPr lang="en-GB" dirty="0" smtClean="0"/>
              <a:t>mixed-up</a:t>
            </a:r>
            <a:endParaRPr lang="en-GB" dirty="0"/>
          </a:p>
          <a:p>
            <a:r>
              <a:rPr lang="en-GB" dirty="0"/>
              <a:t>Requirements amalgamation</a:t>
            </a:r>
          </a:p>
          <a:p>
            <a:pPr lvl="1"/>
            <a:r>
              <a:rPr lang="en-GB" dirty="0"/>
              <a:t>Several different requirements may be expressed </a:t>
            </a:r>
            <a:r>
              <a:rPr lang="en-GB" dirty="0" smtClean="0"/>
              <a:t>together</a:t>
            </a:r>
            <a:endParaRPr lang="en-GB" dirty="0"/>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
        <p:nvSpPr>
          <p:cNvPr id="3" name="Footer Placeholder 2"/>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38</a:t>
            </a:fld>
            <a:endParaRPr lang="en-US"/>
          </a:p>
        </p:txBody>
      </p:sp>
    </p:spTree>
    <p:extLst>
      <p:ext uri="{BB962C8B-B14F-4D97-AF65-F5344CB8AC3E}">
        <p14:creationId xmlns:p14="http://schemas.microsoft.com/office/powerpoint/2010/main" val="1186723185"/>
      </p:ext>
    </p:extLst>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dirty="0">
                <a:solidFill>
                  <a:srgbClr val="0000FF"/>
                </a:solidFill>
              </a:rPr>
              <a:t>Use cases</a:t>
            </a:r>
          </a:p>
        </p:txBody>
      </p:sp>
      <p:sp>
        <p:nvSpPr>
          <p:cNvPr id="48131" name="Rectangle 3"/>
          <p:cNvSpPr>
            <a:spLocks noGrp="1" noChangeArrowheads="1"/>
          </p:cNvSpPr>
          <p:nvPr>
            <p:ph idx="1"/>
          </p:nvPr>
        </p:nvSpPr>
        <p:spPr/>
        <p:txBody>
          <a:bodyPr/>
          <a:lstStyle/>
          <a:p>
            <a:r>
              <a:rPr lang="en-GB" dirty="0">
                <a:solidFill>
                  <a:srgbClr val="0000FF"/>
                </a:solidFill>
              </a:rPr>
              <a:t>Use-cases</a:t>
            </a:r>
            <a:r>
              <a:rPr lang="en-GB" dirty="0"/>
              <a:t> are a </a:t>
            </a:r>
            <a:r>
              <a:rPr lang="en-GB" dirty="0" smtClean="0"/>
              <a:t>kind of scenario that are included in </a:t>
            </a:r>
            <a:r>
              <a:rPr lang="en-GB" dirty="0"/>
              <a:t>the </a:t>
            </a:r>
            <a:r>
              <a:rPr lang="en-GB" dirty="0" smtClean="0"/>
              <a:t>UML </a:t>
            </a:r>
          </a:p>
          <a:p>
            <a:r>
              <a:rPr lang="en-GB" dirty="0" smtClean="0"/>
              <a:t>Use cases identify </a:t>
            </a:r>
            <a:r>
              <a:rPr lang="en-GB" dirty="0"/>
              <a:t>the </a:t>
            </a:r>
            <a:r>
              <a:rPr lang="en-GB" dirty="0">
                <a:solidFill>
                  <a:srgbClr val="0000FF"/>
                </a:solidFill>
              </a:rPr>
              <a:t>actors</a:t>
            </a:r>
            <a:r>
              <a:rPr lang="en-GB" dirty="0"/>
              <a:t> in an interaction and </a:t>
            </a:r>
            <a:r>
              <a:rPr lang="en-GB" dirty="0" smtClean="0"/>
              <a:t>describe </a:t>
            </a:r>
            <a:r>
              <a:rPr lang="en-GB" dirty="0"/>
              <a:t>the </a:t>
            </a:r>
            <a:r>
              <a:rPr lang="en-GB" dirty="0">
                <a:solidFill>
                  <a:srgbClr val="0000FF"/>
                </a:solidFill>
              </a:rPr>
              <a:t>interaction</a:t>
            </a:r>
            <a:r>
              <a:rPr lang="en-GB" dirty="0"/>
              <a:t> </a:t>
            </a:r>
            <a:r>
              <a:rPr lang="en-GB" dirty="0" smtClean="0"/>
              <a:t>itself</a:t>
            </a:r>
            <a:endParaRPr lang="en-GB" dirty="0"/>
          </a:p>
          <a:p>
            <a:r>
              <a:rPr lang="en-GB" dirty="0">
                <a:solidFill>
                  <a:srgbClr val="0000FF"/>
                </a:solidFill>
              </a:rPr>
              <a:t>A set of use cases </a:t>
            </a:r>
            <a:r>
              <a:rPr lang="en-GB" dirty="0" smtClean="0">
                <a:solidFill>
                  <a:srgbClr val="0000FF"/>
                </a:solidFill>
              </a:rPr>
              <a:t>(use case diagram) </a:t>
            </a:r>
            <a:r>
              <a:rPr lang="en-GB" dirty="0" smtClean="0"/>
              <a:t>should </a:t>
            </a:r>
            <a:r>
              <a:rPr lang="en-GB" dirty="0"/>
              <a:t>describe all possible interactions with the </a:t>
            </a:r>
            <a:r>
              <a:rPr lang="en-GB" dirty="0" smtClean="0"/>
              <a:t>system</a:t>
            </a:r>
          </a:p>
          <a:p>
            <a:r>
              <a:rPr lang="en-GB" dirty="0" smtClean="0"/>
              <a:t>High-level graphical model supplemented by more detailed tabular description (see Chapter 5)</a:t>
            </a:r>
          </a:p>
          <a:p>
            <a:r>
              <a:rPr lang="en-GB" dirty="0" smtClean="0">
                <a:solidFill>
                  <a:srgbClr val="0000FF"/>
                </a:solidFill>
              </a:rPr>
              <a:t>UML sequence </a:t>
            </a:r>
            <a:r>
              <a:rPr lang="en-GB" dirty="0">
                <a:solidFill>
                  <a:srgbClr val="0000FF"/>
                </a:solidFill>
              </a:rPr>
              <a:t>diagrams </a:t>
            </a:r>
            <a:r>
              <a:rPr lang="en-GB" dirty="0"/>
              <a:t>may be used to add detail to use-cases by showing the sequence of event processing in the </a:t>
            </a:r>
            <a:r>
              <a:rPr lang="en-GB" dirty="0" smtClean="0"/>
              <a:t>system</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39</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147796607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487" tIns="44450" rIns="90487" bIns="44450"/>
          <a:lstStyle/>
          <a:p>
            <a:r>
              <a:rPr lang="en-GB"/>
              <a:t>What is a requirement?</a:t>
            </a:r>
          </a:p>
        </p:txBody>
      </p:sp>
      <p:sp>
        <p:nvSpPr>
          <p:cNvPr id="8195" name="Rectangle 3"/>
          <p:cNvSpPr>
            <a:spLocks noGrp="1" noChangeArrowheads="1"/>
          </p:cNvSpPr>
          <p:nvPr>
            <p:ph idx="1"/>
          </p:nvPr>
        </p:nvSpPr>
        <p:spPr>
          <a:noFill/>
          <a:ln/>
        </p:spPr>
        <p:txBody>
          <a:bodyPr lIns="90487" tIns="44450" rIns="90487" bIns="44450"/>
          <a:lstStyle/>
          <a:p>
            <a:pPr>
              <a:lnSpc>
                <a:spcPct val="90000"/>
              </a:lnSpc>
            </a:pPr>
            <a:r>
              <a:rPr lang="en-GB" dirty="0" smtClean="0"/>
              <a:t>Some </a:t>
            </a:r>
            <a:r>
              <a:rPr lang="en-GB" dirty="0" smtClean="0">
                <a:solidFill>
                  <a:srgbClr val="0000FF"/>
                </a:solidFill>
              </a:rPr>
              <a:t>function</a:t>
            </a:r>
            <a:r>
              <a:rPr lang="en-GB" dirty="0" smtClean="0"/>
              <a:t> or </a:t>
            </a:r>
            <a:r>
              <a:rPr lang="en-GB" dirty="0" smtClean="0">
                <a:solidFill>
                  <a:srgbClr val="0000FF"/>
                </a:solidFill>
              </a:rPr>
              <a:t>characteristic</a:t>
            </a:r>
            <a:r>
              <a:rPr lang="en-GB" dirty="0" smtClean="0"/>
              <a:t> that must exist in a project</a:t>
            </a:r>
          </a:p>
          <a:p>
            <a:pPr>
              <a:lnSpc>
                <a:spcPct val="90000"/>
              </a:lnSpc>
            </a:pPr>
            <a:r>
              <a:rPr lang="en-GB" dirty="0" smtClean="0"/>
              <a:t>It </a:t>
            </a:r>
            <a:r>
              <a:rPr lang="en-GB" dirty="0"/>
              <a:t>may range from a high-level abstract </a:t>
            </a:r>
            <a:r>
              <a:rPr lang="en-GB" dirty="0" smtClean="0"/>
              <a:t>statement to an extremely detailed description of a function</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smtClean="0"/>
              <a:t>Use cases for the </a:t>
            </a:r>
            <a:r>
              <a:rPr lang="en-GB" dirty="0" smtClean="0"/>
              <a:t>Mentcare system</a:t>
            </a:r>
            <a:endParaRPr lang="en-US" dirty="0" smtClean="0"/>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40</a:t>
            </a:fld>
            <a:endParaRPr lang="en-US"/>
          </a:p>
        </p:txBody>
      </p:sp>
      <p:pic>
        <p:nvPicPr>
          <p:cNvPr id="4" name="Picture 3" descr="4.15 UseCases.eps"/>
          <p:cNvPicPr>
            <a:picLocks noChangeAspect="1"/>
          </p:cNvPicPr>
          <p:nvPr/>
        </p:nvPicPr>
        <p:blipFill>
          <a:blip r:embed="rId2"/>
          <a:stretch>
            <a:fillRect/>
          </a:stretch>
        </p:blipFill>
        <p:spPr>
          <a:xfrm>
            <a:off x="1447799" y="1828800"/>
            <a:ext cx="6555509" cy="3886200"/>
          </a:xfrm>
          <a:prstGeom prst="rect">
            <a:avLst/>
          </a:prstGeom>
        </p:spPr>
      </p:pic>
    </p:spTree>
    <p:extLst>
      <p:ext uri="{BB962C8B-B14F-4D97-AF65-F5344CB8AC3E}">
        <p14:creationId xmlns:p14="http://schemas.microsoft.com/office/powerpoint/2010/main" val="3002223797"/>
      </p:ext>
    </p:extLst>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7" tIns="44450" rIns="90487" bIns="44450"/>
          <a:lstStyle/>
          <a:p>
            <a:r>
              <a:rPr lang="en-GB" dirty="0"/>
              <a:t>The</a:t>
            </a:r>
            <a:r>
              <a:rPr lang="en-GB" dirty="0" smtClean="0"/>
              <a:t> </a:t>
            </a:r>
            <a:r>
              <a:rPr lang="en-GB" dirty="0" smtClean="0">
                <a:solidFill>
                  <a:srgbClr val="0000FF"/>
                </a:solidFill>
              </a:rPr>
              <a:t>software requirements </a:t>
            </a:r>
            <a:r>
              <a:rPr lang="en-GB" dirty="0">
                <a:solidFill>
                  <a:srgbClr val="0000FF"/>
                </a:solidFill>
              </a:rPr>
              <a:t>document</a:t>
            </a:r>
          </a:p>
        </p:txBody>
      </p:sp>
      <p:sp>
        <p:nvSpPr>
          <p:cNvPr id="16387" name="Rectangle 3"/>
          <p:cNvSpPr>
            <a:spLocks noGrp="1" noChangeArrowheads="1"/>
          </p:cNvSpPr>
          <p:nvPr>
            <p:ph idx="1"/>
          </p:nvPr>
        </p:nvSpPr>
        <p:spPr>
          <a:noFill/>
          <a:ln/>
        </p:spPr>
        <p:txBody>
          <a:bodyPr lIns="90487" tIns="44450" rIns="90487" bIns="44450"/>
          <a:lstStyle/>
          <a:p>
            <a:r>
              <a:rPr lang="en-GB" dirty="0"/>
              <a:t>The</a:t>
            </a:r>
            <a:r>
              <a:rPr lang="en-GB" dirty="0" smtClean="0"/>
              <a:t> </a:t>
            </a:r>
            <a:r>
              <a:rPr lang="en-GB" dirty="0" smtClean="0">
                <a:solidFill>
                  <a:srgbClr val="0000FF"/>
                </a:solidFill>
              </a:rPr>
              <a:t>software requirements </a:t>
            </a:r>
            <a:r>
              <a:rPr lang="en-GB" dirty="0" smtClean="0">
                <a:solidFill>
                  <a:srgbClr val="0000FF"/>
                </a:solidFill>
              </a:rPr>
              <a:t>specification (SRS) </a:t>
            </a:r>
            <a:r>
              <a:rPr lang="en-GB" dirty="0" smtClean="0"/>
              <a:t>document </a:t>
            </a:r>
            <a:r>
              <a:rPr lang="en-GB" dirty="0"/>
              <a:t>is the official statement of what is required of the system </a:t>
            </a:r>
            <a:r>
              <a:rPr lang="en-GB" dirty="0" smtClean="0"/>
              <a:t>developers</a:t>
            </a:r>
            <a:endParaRPr lang="en-GB" dirty="0"/>
          </a:p>
          <a:p>
            <a:r>
              <a:rPr lang="en-GB" dirty="0"/>
              <a:t>Should include both a definition of user requirements and a specification of the system </a:t>
            </a:r>
            <a:r>
              <a:rPr lang="en-GB" dirty="0" smtClean="0"/>
              <a:t>requirements</a:t>
            </a:r>
            <a:endParaRPr lang="en-GB" dirty="0"/>
          </a:p>
          <a:p>
            <a:r>
              <a:rPr lang="en-GB" dirty="0"/>
              <a:t>It is NOT a design document. As far as possible, it should set of WHAT the system should do rather than HOW it should do </a:t>
            </a:r>
            <a:r>
              <a:rPr lang="en-GB" dirty="0" smtClean="0"/>
              <a:t>it.</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41</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360449160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6213" y="206375"/>
            <a:ext cx="7367587" cy="1089025"/>
          </a:xfrm>
        </p:spPr>
        <p:txBody>
          <a:bodyPr/>
          <a:lstStyle/>
          <a:p>
            <a:pPr eaLnBrk="1" hangingPunct="1"/>
            <a:r>
              <a:rPr lang="en-US" dirty="0" smtClean="0"/>
              <a:t>The structure of a requirements</a:t>
            </a:r>
            <a:r>
              <a:rPr lang="en-US" b="1" dirty="0" smtClean="0"/>
              <a:t> </a:t>
            </a:r>
            <a:r>
              <a:rPr lang="en-US" dirty="0" smtClean="0"/>
              <a:t>document</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244116985"/>
              </p:ext>
            </p:extLst>
          </p:nvPr>
        </p:nvGraphicFramePr>
        <p:xfrm>
          <a:off x="762000" y="1828800"/>
          <a:ext cx="7924800" cy="4480560"/>
        </p:xfrm>
        <a:graphic>
          <a:graphicData uri="http://schemas.openxmlformats.org/drawingml/2006/table">
            <a:tbl>
              <a:tblPr/>
              <a:tblGrid>
                <a:gridCol w="1905000">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rgbClr val="000000"/>
                          </a:solidFill>
                          <a:effectLst/>
                          <a:latin typeface="Arial" charset="0"/>
                          <a:ea typeface="Times New Roman" charset="0"/>
                          <a:cs typeface="Times New Roman" charset="0"/>
                        </a:rPr>
                        <a:t>Chapter</a:t>
                      </a:r>
                      <a:endParaRPr kumimoji="0" lang="en-GB" sz="1400" b="1" i="0" u="none" strike="noStrike" cap="none" normalizeH="0" baseline="0" smtClean="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Times New Roman" charset="0"/>
                          <a:cs typeface="Times New Roman" charset="0"/>
                        </a:rPr>
                        <a:t>Description</a:t>
                      </a:r>
                      <a:endParaRPr kumimoji="0" lang="en-GB" sz="1400" b="1" i="0" u="none" strike="noStrike" cap="none" normalizeH="0" baseline="0" dirty="0" smtClean="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ea typeface="Times New Roman" charset="0"/>
                          <a:cs typeface="Times New Roman" charset="0"/>
                        </a:rPr>
                        <a:t>Preface</a:t>
                      </a:r>
                      <a:endParaRPr kumimoji="0" lang="en-GB" sz="1400" b="0" i="0" u="none" strike="noStrike" cap="none" normalizeH="0" baseline="0" smtClean="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define the expected readership of the document and describe its version history, including a rationale for the creation of a new version and a summary of the changes made in each version. </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1"/>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Introduction</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describe the need for the system. It should briefly describe the system’s functions and explain how it will work with other systems. It should also describe how the system fits into the overall business or strategic objectives of the organization commissioning the software.</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2"/>
                  </a:ext>
                </a:extLst>
              </a:tr>
              <a:tr h="37147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Glossary</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This should define the technical terms used in the document. You should not make assumptions about the experience or expertise of the reader.</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3"/>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User requirements definition</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Here, you describe the services provided for the user. The nonfunctional system requirements should also be described in this section. This description may use natural language, diagrams, or other notations that are understandable to customers. Product and process standards that must be followed should be specified.</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0004"/>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System architecture</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chapter should present a high-level overview of the anticipated system architecture, showing the distribution of functions across system modules. Architectural components that are reused should be highlighted.</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152194109"/>
      </p:ext>
    </p:extLst>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structure of a requirements document</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4474337"/>
              </p:ext>
            </p:extLst>
          </p:nvPr>
        </p:nvGraphicFramePr>
        <p:xfrm>
          <a:off x="457200" y="1676400"/>
          <a:ext cx="8229600" cy="4680813"/>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19976">
                <a:tc>
                  <a:txBody>
                    <a:bodyPr/>
                    <a:lstStyle/>
                    <a:p>
                      <a:r>
                        <a:rPr lang="en-US" sz="1400" dirty="0" smtClean="0">
                          <a:solidFill>
                            <a:schemeClr val="tx1"/>
                          </a:solidFill>
                          <a:latin typeface="Arial"/>
                          <a:cs typeface="Arial"/>
                        </a:rPr>
                        <a:t>Chapter</a:t>
                      </a:r>
                      <a:endParaRPr lang="en-US" sz="1400" dirty="0">
                        <a:solidFill>
                          <a:schemeClr val="tx1"/>
                        </a:solidFill>
                        <a:latin typeface="Arial"/>
                        <a:cs typeface="Arial"/>
                      </a:endParaRPr>
                    </a:p>
                  </a:txBody>
                  <a:tcPr/>
                </a:tc>
                <a:tc>
                  <a:txBody>
                    <a:bodyPr/>
                    <a:lstStyle/>
                    <a:p>
                      <a:pPr algn="l"/>
                      <a:r>
                        <a:rPr lang="en-US" sz="1400" dirty="0" smtClean="0">
                          <a:solidFill>
                            <a:schemeClr val="tx1"/>
                          </a:solidFill>
                          <a:latin typeface="Arial"/>
                          <a:cs typeface="Arial"/>
                        </a:rPr>
                        <a:t>Description</a:t>
                      </a:r>
                      <a:endParaRPr lang="en-US" sz="1400" dirty="0">
                        <a:solidFill>
                          <a:schemeClr val="tx1"/>
                        </a:solidFill>
                        <a:latin typeface="Arial"/>
                        <a:cs typeface="Arial"/>
                      </a:endParaRPr>
                    </a:p>
                  </a:txBody>
                  <a:tcPr/>
                </a:tc>
                <a:extLst>
                  <a:ext uri="{0D108BD9-81ED-4DB2-BD59-A6C34878D82A}">
                    <a16:rowId xmlns:a16="http://schemas.microsoft.com/office/drawing/2014/main" val="10000"/>
                  </a:ext>
                </a:extLst>
              </a:tr>
              <a:tr h="69890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System requirements specification</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should describe the functional and nonfunctional requirements in more detail. If necessary, further detail may also be added to the nonfunctional requirements. Interfaces to other systems may be defined.</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1"/>
                  </a:ext>
                </a:extLst>
              </a:tr>
              <a:tr h="8152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System models</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might include graphical system models showing the relationships between the system components and the system and its environment. Examples of possible models are object models, data-flow models, or semantic data models. </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2"/>
                  </a:ext>
                </a:extLst>
              </a:tr>
              <a:tr h="99937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System evolution</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This should describe the fundamental assumptions on which the system is based, and any anticipated changes due to hardware evolution, changing user needs, and so on. This section is useful for system designers as it may help them avoid design decisions that would constrain likely future changes to the system.</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3"/>
                  </a:ext>
                </a:extLst>
              </a:tr>
              <a:tr h="118347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Appendices</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These should provide detailed, specific information that is related to the application being developed; for example, hardware and database descriptions. Hardware requirements define the minimal and optimal configurations for the system. Database requirements define the logical organization of the data used by the system and the relationships between data. </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4"/>
                  </a:ext>
                </a:extLst>
              </a:tr>
              <a:tr h="63118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Index</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Several indexes to the document may be included. As well as a normal alphabetic index, there may be an index of diagrams, an index of functions, and so on.</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extLst>
                  <a:ext uri="{0D108BD9-81ED-4DB2-BD59-A6C34878D82A}">
                    <a16:rowId xmlns:a16="http://schemas.microsoft.com/office/drawing/2014/main" val="10005"/>
                  </a:ext>
                </a:extLst>
              </a:tr>
            </a:tbl>
          </a:graphicData>
        </a:graphic>
      </p:graphicFrame>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43</a:t>
            </a:fld>
            <a:endParaRPr lang="en-US"/>
          </a:p>
        </p:txBody>
      </p:sp>
      <p:sp>
        <p:nvSpPr>
          <p:cNvPr id="3" name="Date Placeholder 2"/>
          <p:cNvSpPr>
            <a:spLocks noGrp="1"/>
          </p:cNvSpPr>
          <p:nvPr>
            <p:ph type="dt" sz="half" idx="10"/>
          </p:nvPr>
        </p:nvSpPr>
        <p:spPr/>
        <p:txBody>
          <a:bodyPr/>
          <a:lstStyle/>
          <a:p>
            <a:pPr>
              <a:defRPr/>
            </a:pPr>
            <a:endParaRPr lang="en-US" dirty="0"/>
          </a:p>
        </p:txBody>
      </p:sp>
    </p:spTree>
    <p:extLst>
      <p:ext uri="{BB962C8B-B14F-4D97-AF65-F5344CB8AC3E}">
        <p14:creationId xmlns:p14="http://schemas.microsoft.com/office/powerpoint/2010/main" val="226900112"/>
      </p:ext>
    </p:extLst>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44" y="2348880"/>
            <a:ext cx="8239555" cy="1143000"/>
          </a:xfrm>
        </p:spPr>
        <p:txBody>
          <a:bodyPr/>
          <a:lstStyle/>
          <a:p>
            <a:pPr algn="ctr"/>
            <a:r>
              <a:rPr lang="en-US" dirty="0" smtClean="0"/>
              <a:t>Requirements validation</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44</a:t>
            </a:fld>
            <a:endParaRPr lang="en-US"/>
          </a:p>
        </p:txBody>
      </p:sp>
      <p:sp>
        <p:nvSpPr>
          <p:cNvPr id="3" name="Date Placeholder 2"/>
          <p:cNvSpPr>
            <a:spLocks noGrp="1"/>
          </p:cNvSpPr>
          <p:nvPr>
            <p:ph type="dt" sz="half" idx="10"/>
          </p:nvPr>
        </p:nvSpPr>
        <p:spPr/>
        <p:txBody>
          <a:bodyPr/>
          <a:lstStyle/>
          <a:p>
            <a:pPr>
              <a:defRPr/>
            </a:pPr>
            <a:endParaRPr lang="en-US" dirty="0"/>
          </a:p>
        </p:txBody>
      </p:sp>
    </p:spTree>
    <p:extLst>
      <p:ext uri="{BB962C8B-B14F-4D97-AF65-F5344CB8AC3E}">
        <p14:creationId xmlns:p14="http://schemas.microsoft.com/office/powerpoint/2010/main" val="1420345495"/>
      </p:ext>
    </p:extLst>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lIns="90487" tIns="44450" rIns="90487" bIns="44450"/>
          <a:lstStyle/>
          <a:p>
            <a:r>
              <a:rPr lang="en-GB" dirty="0">
                <a:solidFill>
                  <a:srgbClr val="0000FF"/>
                </a:solidFill>
              </a:rPr>
              <a:t>Requirements validation</a:t>
            </a:r>
          </a:p>
        </p:txBody>
      </p:sp>
      <p:sp>
        <p:nvSpPr>
          <p:cNvPr id="57347" name="Rectangle 3"/>
          <p:cNvSpPr>
            <a:spLocks noGrp="1" noChangeArrowheads="1"/>
          </p:cNvSpPr>
          <p:nvPr>
            <p:ph idx="1"/>
          </p:nvPr>
        </p:nvSpPr>
        <p:spPr>
          <a:noFill/>
          <a:ln/>
        </p:spPr>
        <p:txBody>
          <a:bodyPr lIns="90487" tIns="44450" rIns="90487" bIns="44450"/>
          <a:lstStyle/>
          <a:p>
            <a:r>
              <a:rPr lang="en-GB" dirty="0"/>
              <a:t>Concerned with demonstrating that the requirements define </a:t>
            </a:r>
            <a:r>
              <a:rPr lang="en-GB" dirty="0">
                <a:solidFill>
                  <a:srgbClr val="0000FF"/>
                </a:solidFill>
              </a:rPr>
              <a:t>the system that the customer really </a:t>
            </a:r>
            <a:r>
              <a:rPr lang="en-GB" dirty="0" smtClean="0">
                <a:solidFill>
                  <a:srgbClr val="0000FF"/>
                </a:solidFill>
              </a:rPr>
              <a:t>wants</a:t>
            </a:r>
            <a:endParaRPr lang="en-GB" dirty="0">
              <a:solidFill>
                <a:srgbClr val="0000FF"/>
              </a:solidFill>
            </a:endParaRPr>
          </a:p>
          <a:p>
            <a:r>
              <a:rPr lang="en-GB" dirty="0"/>
              <a:t>Requirements error costs are high so validation is very important</a:t>
            </a:r>
          </a:p>
          <a:p>
            <a:pPr lvl="1"/>
            <a:r>
              <a:rPr lang="en-GB" dirty="0"/>
              <a:t>Fixing a requirements error after delivery may cost up to 100 times the cost of fixing an implementation </a:t>
            </a:r>
            <a:r>
              <a:rPr lang="en-GB" dirty="0" smtClean="0"/>
              <a:t>error</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45</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lIns="90487" tIns="44450" rIns="90487" bIns="44450"/>
          <a:lstStyle/>
          <a:p>
            <a:r>
              <a:rPr lang="en-GB" dirty="0">
                <a:solidFill>
                  <a:srgbClr val="0000FF"/>
                </a:solidFill>
              </a:rPr>
              <a:t>Requirements checking</a:t>
            </a:r>
          </a:p>
        </p:txBody>
      </p:sp>
      <p:sp>
        <p:nvSpPr>
          <p:cNvPr id="58371" name="Rectangle 3"/>
          <p:cNvSpPr>
            <a:spLocks noGrp="1" noChangeArrowheads="1"/>
          </p:cNvSpPr>
          <p:nvPr>
            <p:ph idx="1"/>
          </p:nvPr>
        </p:nvSpPr>
        <p:spPr>
          <a:noFill/>
          <a:ln/>
        </p:spPr>
        <p:txBody>
          <a:bodyPr lIns="90487" tIns="44450" rIns="90487" bIns="44450"/>
          <a:lstStyle/>
          <a:p>
            <a:r>
              <a:rPr lang="en-GB" sz="2400" dirty="0">
                <a:solidFill>
                  <a:srgbClr val="0000FF"/>
                </a:solidFill>
              </a:rPr>
              <a:t>Validity</a:t>
            </a:r>
            <a:r>
              <a:rPr lang="en-GB" sz="2400" dirty="0">
                <a:solidFill>
                  <a:srgbClr val="000000"/>
                </a:solidFill>
              </a:rPr>
              <a:t>.</a:t>
            </a:r>
            <a:r>
              <a:rPr lang="en-GB" sz="2400" dirty="0" smtClean="0">
                <a:solidFill>
                  <a:srgbClr val="000000"/>
                </a:solidFill>
              </a:rPr>
              <a:t> Does </a:t>
            </a:r>
            <a:r>
              <a:rPr lang="en-GB" sz="2400" dirty="0">
                <a:solidFill>
                  <a:srgbClr val="000000"/>
                </a:solidFill>
              </a:rPr>
              <a:t>the system provide the functions which best support the customer’s needs?</a:t>
            </a:r>
          </a:p>
          <a:p>
            <a:r>
              <a:rPr lang="en-GB" sz="2400" dirty="0">
                <a:solidFill>
                  <a:srgbClr val="0000FF"/>
                </a:solidFill>
              </a:rPr>
              <a:t>Consistency</a:t>
            </a:r>
            <a:r>
              <a:rPr lang="en-GB" sz="2400" dirty="0" smtClean="0">
                <a:solidFill>
                  <a:srgbClr val="000000"/>
                </a:solidFill>
              </a:rPr>
              <a:t>. </a:t>
            </a:r>
            <a:r>
              <a:rPr lang="en-GB" sz="2400" dirty="0">
                <a:solidFill>
                  <a:srgbClr val="000000"/>
                </a:solidFill>
              </a:rPr>
              <a:t>Are there any requirements conflicts?</a:t>
            </a:r>
          </a:p>
          <a:p>
            <a:r>
              <a:rPr lang="en-GB" sz="2400" dirty="0" smtClean="0">
                <a:solidFill>
                  <a:srgbClr val="0000FF"/>
                </a:solidFill>
              </a:rPr>
              <a:t>Completeness</a:t>
            </a:r>
            <a:r>
              <a:rPr lang="en-GB" sz="2400" dirty="0" smtClean="0">
                <a:solidFill>
                  <a:srgbClr val="000000"/>
                </a:solidFill>
              </a:rPr>
              <a:t>. Are </a:t>
            </a:r>
            <a:r>
              <a:rPr lang="en-GB" sz="2400" dirty="0">
                <a:solidFill>
                  <a:srgbClr val="000000"/>
                </a:solidFill>
              </a:rPr>
              <a:t>all functions required by the customer included?</a:t>
            </a:r>
          </a:p>
          <a:p>
            <a:r>
              <a:rPr lang="en-GB" sz="2400" dirty="0" smtClean="0">
                <a:solidFill>
                  <a:srgbClr val="0000FF"/>
                </a:solidFill>
              </a:rPr>
              <a:t>Realism</a:t>
            </a:r>
            <a:r>
              <a:rPr lang="en-GB" sz="2400" dirty="0" smtClean="0">
                <a:solidFill>
                  <a:srgbClr val="000000"/>
                </a:solidFill>
              </a:rPr>
              <a:t>. Can </a:t>
            </a:r>
            <a:r>
              <a:rPr lang="en-GB" sz="2400" dirty="0">
                <a:solidFill>
                  <a:srgbClr val="000000"/>
                </a:solidFill>
              </a:rPr>
              <a:t>the requirements be implemented given available budget and technology</a:t>
            </a:r>
          </a:p>
          <a:p>
            <a:r>
              <a:rPr lang="en-GB" sz="2400" dirty="0">
                <a:solidFill>
                  <a:srgbClr val="0000FF"/>
                </a:solidFill>
              </a:rPr>
              <a:t>Verifiability</a:t>
            </a:r>
            <a:r>
              <a:rPr lang="en-GB" sz="2400" dirty="0">
                <a:solidFill>
                  <a:srgbClr val="000000"/>
                </a:solidFill>
              </a:rPr>
              <a:t>. Can the requirements be checked?</a:t>
            </a:r>
          </a:p>
        </p:txBody>
      </p:sp>
      <p:sp>
        <p:nvSpPr>
          <p:cNvPr id="5" name="Footer Placeholder 4"/>
          <p:cNvSpPr>
            <a:spLocks noGrp="1"/>
          </p:cNvSpPr>
          <p:nvPr>
            <p:ph type="ftr" sz="quarter" idx="11"/>
          </p:nvPr>
        </p:nvSpPr>
        <p:spPr/>
        <p:txBody>
          <a:bodyPr/>
          <a:lstStyle/>
          <a:p>
            <a:pPr>
              <a:defRPr/>
            </a:pPr>
            <a:r>
              <a:rPr lang="en-US" dirty="0" smtClean="0"/>
              <a:t>Chapter 4 Requirements Engineering</a:t>
            </a:r>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46</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6872"/>
            <a:ext cx="8229600" cy="1143000"/>
          </a:xfrm>
        </p:spPr>
        <p:txBody>
          <a:bodyPr/>
          <a:lstStyle/>
          <a:p>
            <a:pPr algn="ctr"/>
            <a:r>
              <a:rPr lang="en-US" dirty="0" smtClean="0"/>
              <a:t>Requirements change</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47</a:t>
            </a:fld>
            <a:endParaRPr lang="en-US"/>
          </a:p>
        </p:txBody>
      </p:sp>
      <p:sp>
        <p:nvSpPr>
          <p:cNvPr id="3" name="Date Placeholder 2"/>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3606619586"/>
      </p:ext>
    </p:extLst>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dirty="0" smtClean="0">
                <a:solidFill>
                  <a:srgbClr val="0000FF"/>
                </a:solidFill>
              </a:rPr>
              <a:t>Requirements evolution</a:t>
            </a:r>
            <a:r>
              <a:rPr lang="en-GB" dirty="0" smtClean="0">
                <a:solidFill>
                  <a:srgbClr val="0000FF"/>
                </a:solidFill>
              </a:rPr>
              <a:t> </a:t>
            </a:r>
            <a:endParaRPr lang="en-US" dirty="0" smtClean="0">
              <a:solidFill>
                <a:srgbClr val="0000FF"/>
              </a:solidFill>
            </a:endParaRPr>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48</a:t>
            </a:fld>
            <a:endParaRPr lang="en-US"/>
          </a:p>
        </p:txBody>
      </p:sp>
      <p:pic>
        <p:nvPicPr>
          <p:cNvPr id="4" name="Picture 3" descr="4.17 ReqEvolution.eps"/>
          <p:cNvPicPr>
            <a:picLocks noChangeAspect="1"/>
          </p:cNvPicPr>
          <p:nvPr/>
        </p:nvPicPr>
        <p:blipFill>
          <a:blip r:embed="rId2"/>
          <a:stretch>
            <a:fillRect/>
          </a:stretch>
        </p:blipFill>
        <p:spPr>
          <a:xfrm>
            <a:off x="2133600" y="2514600"/>
            <a:ext cx="5005917" cy="2514600"/>
          </a:xfrm>
          <a:prstGeom prst="rect">
            <a:avLst/>
          </a:prstGeom>
        </p:spPr>
      </p:pic>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dirty="0">
                <a:solidFill>
                  <a:srgbClr val="0000FF"/>
                </a:solidFill>
              </a:rPr>
              <a:t>Requirements management</a:t>
            </a:r>
          </a:p>
        </p:txBody>
      </p:sp>
      <p:sp>
        <p:nvSpPr>
          <p:cNvPr id="55299" name="Rectangle 3"/>
          <p:cNvSpPr>
            <a:spLocks noGrp="1" noChangeArrowheads="1"/>
          </p:cNvSpPr>
          <p:nvPr>
            <p:ph idx="1"/>
          </p:nvPr>
        </p:nvSpPr>
        <p:spPr/>
        <p:txBody>
          <a:bodyPr/>
          <a:lstStyle/>
          <a:p>
            <a:r>
              <a:rPr lang="en-GB" sz="2400" dirty="0">
                <a:solidFill>
                  <a:srgbClr val="0000FF"/>
                </a:solidFill>
              </a:rPr>
              <a:t>Requirements management </a:t>
            </a:r>
            <a:r>
              <a:rPr lang="en-GB" sz="2400" dirty="0"/>
              <a:t>is the process of managing changing requirements during the requirements engineering process and system </a:t>
            </a:r>
            <a:r>
              <a:rPr lang="en-GB" sz="2400" dirty="0" smtClean="0"/>
              <a:t>development</a:t>
            </a:r>
          </a:p>
          <a:p>
            <a:r>
              <a:rPr lang="en-GB" dirty="0" smtClean="0">
                <a:solidFill>
                  <a:srgbClr val="0000FF"/>
                </a:solidFill>
              </a:rPr>
              <a:t>New requirements </a:t>
            </a:r>
            <a:r>
              <a:rPr lang="en-GB" dirty="0" smtClean="0"/>
              <a:t>emerge as a system is being developed and after it has gone into use</a:t>
            </a:r>
          </a:p>
          <a:p>
            <a:r>
              <a:rPr lang="en-US" dirty="0" smtClean="0"/>
              <a:t>You need to </a:t>
            </a:r>
            <a:r>
              <a:rPr lang="en-US" dirty="0" smtClean="0">
                <a:solidFill>
                  <a:srgbClr val="0000FF"/>
                </a:solidFill>
              </a:rPr>
              <a:t>keep track of individual requirements and maintain links between dependent requirements </a:t>
            </a:r>
            <a:r>
              <a:rPr lang="en-US" dirty="0" smtClean="0"/>
              <a:t>so that you can assess the impact of requirements changes. You need to establish a formal process for making change proposals and linking these to system requirements.</a:t>
            </a:r>
            <a:r>
              <a:rPr lang="en-GB" dirty="0" smtClean="0"/>
              <a:t> </a:t>
            </a:r>
            <a:endParaRPr lang="en-GB" sz="2400"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49</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3152130912"/>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915400" cy="1104900"/>
          </a:xfrm>
          <a:noFill/>
          <a:ln/>
        </p:spPr>
        <p:txBody>
          <a:bodyPr lIns="90487" tIns="44450" rIns="90487" bIns="44450"/>
          <a:lstStyle/>
          <a:p>
            <a:r>
              <a:rPr lang="en-GB"/>
              <a:t>Types of requirement</a:t>
            </a:r>
          </a:p>
        </p:txBody>
      </p:sp>
      <p:sp>
        <p:nvSpPr>
          <p:cNvPr id="9219" name="Rectangle 3"/>
          <p:cNvSpPr>
            <a:spLocks noGrp="1" noChangeArrowheads="1"/>
          </p:cNvSpPr>
          <p:nvPr>
            <p:ph idx="1"/>
          </p:nvPr>
        </p:nvSpPr>
        <p:spPr>
          <a:noFill/>
          <a:ln/>
        </p:spPr>
        <p:txBody>
          <a:bodyPr lIns="90487" tIns="44450" rIns="90487" bIns="44450"/>
          <a:lstStyle/>
          <a:p>
            <a:r>
              <a:rPr lang="en-GB" dirty="0">
                <a:solidFill>
                  <a:srgbClr val="0000FF"/>
                </a:solidFill>
              </a:rPr>
              <a:t>User requirements</a:t>
            </a:r>
          </a:p>
          <a:p>
            <a:pPr lvl="1"/>
            <a:r>
              <a:rPr lang="en-GB" dirty="0"/>
              <a:t>Statements in natural language plus diagrams of the services the system provides and its operational constraints. Written for customers</a:t>
            </a:r>
            <a:r>
              <a:rPr lang="en-GB" dirty="0" smtClean="0"/>
              <a:t>.</a:t>
            </a:r>
          </a:p>
          <a:p>
            <a:pPr lvl="2"/>
            <a:r>
              <a:rPr lang="en-GB" dirty="0" smtClean="0"/>
              <a:t>High level, easy to understand, potentially vague</a:t>
            </a:r>
            <a:endParaRPr lang="en-GB" dirty="0"/>
          </a:p>
          <a:p>
            <a:r>
              <a:rPr lang="en-GB" dirty="0">
                <a:solidFill>
                  <a:srgbClr val="0000FF"/>
                </a:solidFill>
              </a:rPr>
              <a:t>System requirements</a:t>
            </a:r>
          </a:p>
          <a:p>
            <a:pPr lvl="1"/>
            <a:r>
              <a:rPr lang="en-GB" dirty="0"/>
              <a:t>A structured document setting out detailed descriptions of the system’s functions, services and operational constraints. Defines what should be implemented so may be part of a contract between client and contractor</a:t>
            </a:r>
            <a:r>
              <a:rPr lang="en-GB" dirty="0" smtClean="0"/>
              <a:t>.</a:t>
            </a:r>
          </a:p>
          <a:p>
            <a:pPr lvl="2"/>
            <a:r>
              <a:rPr lang="en-GB" dirty="0" smtClean="0"/>
              <a:t>Lower level, more complex, quite detailed</a:t>
            </a:r>
            <a:endParaRPr lang="en-GB"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solidFill>
                  <a:srgbClr val="0000FF"/>
                </a:solidFill>
              </a:rPr>
              <a:t>Requirements</a:t>
            </a:r>
            <a:r>
              <a:rPr lang="en-US" dirty="0" smtClean="0"/>
              <a:t> for a software system set out what the system should do and define constraints on its operation and implementation</a:t>
            </a:r>
            <a:endParaRPr lang="en-GB" dirty="0" smtClean="0"/>
          </a:p>
          <a:p>
            <a:r>
              <a:rPr lang="en-US" dirty="0" smtClean="0">
                <a:solidFill>
                  <a:srgbClr val="0000FF"/>
                </a:solidFill>
              </a:rPr>
              <a:t>Functional requirements </a:t>
            </a:r>
            <a:r>
              <a:rPr lang="en-US" dirty="0" smtClean="0"/>
              <a:t>are statements of the services that the system must provide or are descriptions of how some computations must be carried out </a:t>
            </a:r>
            <a:endParaRPr lang="en-GB" dirty="0" smtClean="0"/>
          </a:p>
          <a:p>
            <a:r>
              <a:rPr lang="en-US" dirty="0" smtClean="0">
                <a:solidFill>
                  <a:srgbClr val="0000FF"/>
                </a:solidFill>
              </a:rPr>
              <a:t>Non-functional requirements </a:t>
            </a:r>
            <a:r>
              <a:rPr lang="en-US" dirty="0" smtClean="0"/>
              <a:t>often constrain the system being developed and the development process being used</a:t>
            </a:r>
          </a:p>
          <a:p>
            <a:r>
              <a:rPr lang="en-US" dirty="0" smtClean="0"/>
              <a:t>They often relate to the </a:t>
            </a:r>
            <a:r>
              <a:rPr lang="en-US" dirty="0" smtClean="0">
                <a:solidFill>
                  <a:srgbClr val="0000FF"/>
                </a:solidFill>
              </a:rPr>
              <a:t>emergent properties </a:t>
            </a:r>
            <a:r>
              <a:rPr lang="en-US" dirty="0" smtClean="0"/>
              <a:t>of the system and therefore apply to the system as a whole</a:t>
            </a:r>
            <a:endParaRPr lang="en-GB" dirty="0" smtClean="0"/>
          </a:p>
          <a:p>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50</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2551034023"/>
      </p:ext>
    </p:extLst>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The </a:t>
            </a:r>
            <a:r>
              <a:rPr lang="en-US" dirty="0" smtClean="0">
                <a:solidFill>
                  <a:srgbClr val="0000FF"/>
                </a:solidFill>
              </a:rPr>
              <a:t>requirements engineering process </a:t>
            </a:r>
            <a:r>
              <a:rPr lang="en-US" dirty="0" smtClean="0"/>
              <a:t>is an iterative process that includes requirements elicitation, specification and validation</a:t>
            </a:r>
            <a:endParaRPr lang="en-GB" dirty="0" smtClean="0"/>
          </a:p>
          <a:p>
            <a:r>
              <a:rPr lang="en-US" dirty="0" smtClean="0"/>
              <a:t>You </a:t>
            </a:r>
            <a:r>
              <a:rPr lang="en-US" dirty="0"/>
              <a:t>can use a range of techniques for requirements elicitation including </a:t>
            </a:r>
            <a:r>
              <a:rPr lang="en-US" dirty="0" smtClean="0">
                <a:solidFill>
                  <a:srgbClr val="0000FF"/>
                </a:solidFill>
              </a:rPr>
              <a:t>interviews</a:t>
            </a:r>
            <a:r>
              <a:rPr lang="en-US" dirty="0" smtClean="0"/>
              <a:t> and </a:t>
            </a:r>
            <a:r>
              <a:rPr lang="en-US" dirty="0" smtClean="0">
                <a:solidFill>
                  <a:srgbClr val="0000FF"/>
                </a:solidFill>
              </a:rPr>
              <a:t>ethnography</a:t>
            </a:r>
            <a:r>
              <a:rPr lang="en-US" dirty="0" smtClean="0"/>
              <a:t>. </a:t>
            </a:r>
            <a:r>
              <a:rPr lang="en-US" dirty="0" smtClean="0">
                <a:solidFill>
                  <a:srgbClr val="0000FF"/>
                </a:solidFill>
              </a:rPr>
              <a:t>User stories</a:t>
            </a:r>
            <a:r>
              <a:rPr lang="en-US" dirty="0" smtClean="0"/>
              <a:t> and </a:t>
            </a:r>
            <a:r>
              <a:rPr lang="en-US" dirty="0" smtClean="0">
                <a:solidFill>
                  <a:srgbClr val="0000FF"/>
                </a:solidFill>
              </a:rPr>
              <a:t>scenarios</a:t>
            </a:r>
            <a:r>
              <a:rPr lang="en-US" dirty="0" smtClean="0"/>
              <a:t> may be used to facilitate discussions.</a:t>
            </a:r>
          </a:p>
          <a:p>
            <a:r>
              <a:rPr lang="en-US" dirty="0">
                <a:solidFill>
                  <a:srgbClr val="0000FF"/>
                </a:solidFill>
              </a:rPr>
              <a:t>Requirements specification </a:t>
            </a:r>
            <a:r>
              <a:rPr lang="en-US" dirty="0"/>
              <a:t>is the process of formally documenting the user and system requirements and creating a software requirements </a:t>
            </a:r>
            <a:r>
              <a:rPr lang="en-US" dirty="0" smtClean="0"/>
              <a:t>document</a:t>
            </a:r>
            <a:endParaRPr lang="en-US" dirty="0"/>
          </a:p>
          <a:p>
            <a:endParaRPr lang="en-US" dirty="0"/>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51</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3452821670"/>
      </p:ext>
    </p:extLst>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The </a:t>
            </a:r>
            <a:r>
              <a:rPr lang="en-US" dirty="0">
                <a:solidFill>
                  <a:srgbClr val="0000FF"/>
                </a:solidFill>
              </a:rPr>
              <a:t>software requirements document </a:t>
            </a:r>
            <a:r>
              <a:rPr lang="en-US" dirty="0"/>
              <a:t>is an agreed statement of the system requirements. It should be organized so that both system customers and software developers can use it.</a:t>
            </a:r>
            <a:endParaRPr lang="en-GB" dirty="0"/>
          </a:p>
          <a:p>
            <a:r>
              <a:rPr lang="en-US" dirty="0"/>
              <a:t>Requirements </a:t>
            </a:r>
            <a:r>
              <a:rPr lang="en-US" dirty="0">
                <a:solidFill>
                  <a:srgbClr val="0000FF"/>
                </a:solidFill>
              </a:rPr>
              <a:t>validation</a:t>
            </a:r>
            <a:r>
              <a:rPr lang="en-US" dirty="0"/>
              <a:t> is the process of checking the requirements for validity, consistency, completeness, realism and </a:t>
            </a:r>
            <a:r>
              <a:rPr lang="en-US" dirty="0" smtClean="0"/>
              <a:t>verifiability </a:t>
            </a:r>
            <a:endParaRPr lang="en-GB" dirty="0"/>
          </a:p>
          <a:p>
            <a:r>
              <a:rPr lang="en-US" dirty="0"/>
              <a:t>Business, organizational and technical changes inevitably lead to changes to the requirements for a software system. </a:t>
            </a:r>
            <a:r>
              <a:rPr lang="en-US" dirty="0">
                <a:solidFill>
                  <a:srgbClr val="0000FF"/>
                </a:solidFill>
              </a:rPr>
              <a:t>Requirements management </a:t>
            </a:r>
            <a:r>
              <a:rPr lang="en-US" dirty="0"/>
              <a:t>is the process of managing and controlling these changes.</a:t>
            </a:r>
            <a:endParaRPr lang="en-GB"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52</a:t>
            </a:fld>
            <a:endParaRPr lang="en-US"/>
          </a:p>
        </p:txBody>
      </p:sp>
      <p:sp>
        <p:nvSpPr>
          <p:cNvPr id="6" name="Date Placeholder 5"/>
          <p:cNvSpPr>
            <a:spLocks noGrp="1"/>
          </p:cNvSpPr>
          <p:nvPr>
            <p:ph type="dt" sz="half" idx="10"/>
          </p:nvPr>
        </p:nvSpPr>
        <p:spPr/>
        <p:txBody>
          <a:bodyPr/>
          <a:lstStyle/>
          <a:p>
            <a:pPr>
              <a:defRPr/>
            </a:pPr>
            <a:endParaRPr lang="en-US" dirty="0"/>
          </a:p>
        </p:txBody>
      </p:sp>
    </p:spTree>
    <p:extLst>
      <p:ext uri="{BB962C8B-B14F-4D97-AF65-F5344CB8AC3E}">
        <p14:creationId xmlns:p14="http://schemas.microsoft.com/office/powerpoint/2010/main" val="410089195"/>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smtClean="0"/>
              <a:t>User and system requirements</a:t>
            </a:r>
            <a:r>
              <a:rPr lang="en-GB" dirty="0" smtClean="0"/>
              <a: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a:t>
            </a:fld>
            <a:endParaRPr lang="en-US"/>
          </a:p>
        </p:txBody>
      </p:sp>
      <p:pic>
        <p:nvPicPr>
          <p:cNvPr id="2" name="Picture 1" descr="4.1 UserSysReq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2120" y="1556791"/>
            <a:ext cx="6262207" cy="4830845"/>
          </a:xfrm>
          <a:prstGeom prst="rect">
            <a:avLst/>
          </a:prstGeom>
        </p:spPr>
      </p:pic>
      <p:sp>
        <p:nvSpPr>
          <p:cNvPr id="3" name="Date Placeholder 2"/>
          <p:cNvSpPr>
            <a:spLocks noGrp="1"/>
          </p:cNvSpPr>
          <p:nvPr>
            <p:ph type="dt" sz="half" idx="10"/>
          </p:nvPr>
        </p:nvSpPr>
        <p:spPr/>
        <p:txBody>
          <a:bodyPr/>
          <a:lstStyle/>
          <a:p>
            <a:pPr>
              <a:defRPr/>
            </a:pPr>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requirements</a:t>
            </a:r>
            <a:endParaRPr lang="en-US" dirty="0"/>
          </a:p>
        </p:txBody>
      </p:sp>
      <p:sp>
        <p:nvSpPr>
          <p:cNvPr id="3" name="Content Placeholder 2"/>
          <p:cNvSpPr>
            <a:spLocks noGrp="1"/>
          </p:cNvSpPr>
          <p:nvPr>
            <p:ph idx="1"/>
          </p:nvPr>
        </p:nvSpPr>
        <p:spPr>
          <a:xfrm>
            <a:off x="457200" y="1600201"/>
            <a:ext cx="8229600" cy="2404863"/>
          </a:xfrm>
        </p:spPr>
        <p:txBody>
          <a:bodyPr/>
          <a:lstStyle/>
          <a:p>
            <a:r>
              <a:rPr lang="en-US" dirty="0" smtClean="0"/>
              <a:t>Many agile methods argue that producing detailed system requirements is a waste of time. Requirements change quickly, thus the requirements document is always out of date.</a:t>
            </a:r>
          </a:p>
          <a:p>
            <a:r>
              <a:rPr lang="en-US" dirty="0" smtClean="0"/>
              <a:t>This is problematic for systems that require pre-delivery analysis or systems developed by several teams.</a:t>
            </a:r>
            <a:endParaRPr lang="en-US" dirty="0"/>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a:t>
            </a:fld>
            <a:endParaRPr lang="en-US"/>
          </a:p>
        </p:txBody>
      </p:sp>
      <p:sp>
        <p:nvSpPr>
          <p:cNvPr id="6" name="Date Placeholder 5"/>
          <p:cNvSpPr>
            <a:spLocks noGrp="1"/>
          </p:cNvSpPr>
          <p:nvPr>
            <p:ph type="dt" sz="half" idx="10"/>
          </p:nvPr>
        </p:nvSpPr>
        <p:spPr/>
        <p:txBody>
          <a:bodyPr/>
          <a:lstStyle/>
          <a:p>
            <a:pPr>
              <a:defRPr/>
            </a:pPr>
            <a:r>
              <a:rPr lang="en-GB" dirty="0" smtClean="0"/>
              <a:t> </a:t>
            </a:r>
            <a:endParaRPr lang="en-US" dirty="0"/>
          </a:p>
        </p:txBody>
      </p:sp>
      <p:pic>
        <p:nvPicPr>
          <p:cNvPr id="136194" name="Picture 2" descr="https://s-media-cache-ak0.pinimg.com/736x/a6/64/bf/a664bfae939ac4da62d6783442e560e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7730" y="4148997"/>
            <a:ext cx="7010400"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408685"/>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76872"/>
            <a:ext cx="8229600" cy="1143000"/>
          </a:xfrm>
        </p:spPr>
        <p:txBody>
          <a:bodyPr/>
          <a:lstStyle/>
          <a:p>
            <a:pPr algn="ctr"/>
            <a:r>
              <a:rPr lang="en-US" dirty="0" smtClean="0"/>
              <a:t>Functional and non-functional requirements</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8</a:t>
            </a:fld>
            <a:endParaRPr lang="en-US"/>
          </a:p>
        </p:txBody>
      </p:sp>
      <p:sp>
        <p:nvSpPr>
          <p:cNvPr id="3" name="Date Placeholder 2"/>
          <p:cNvSpPr>
            <a:spLocks noGrp="1"/>
          </p:cNvSpPr>
          <p:nvPr>
            <p:ph type="dt" sz="half" idx="10"/>
          </p:nvPr>
        </p:nvSpPr>
        <p:spPr/>
        <p:txBody>
          <a:bodyPr/>
          <a:lstStyle/>
          <a:p>
            <a:pPr>
              <a:defRPr/>
            </a:pPr>
            <a:r>
              <a:rPr lang="en-GB" dirty="0" smtClean="0"/>
              <a:t> </a:t>
            </a:r>
            <a:endParaRPr lang="en-US" dirty="0"/>
          </a:p>
        </p:txBody>
      </p:sp>
    </p:spTree>
    <p:extLst>
      <p:ext uri="{BB962C8B-B14F-4D97-AF65-F5344CB8AC3E}">
        <p14:creationId xmlns:p14="http://schemas.microsoft.com/office/powerpoint/2010/main" val="2304085576"/>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266700"/>
            <a:ext cx="8382000" cy="1104900"/>
          </a:xfrm>
        </p:spPr>
        <p:txBody>
          <a:bodyPr/>
          <a:lstStyle/>
          <a:p>
            <a:r>
              <a:rPr lang="en-GB" dirty="0"/>
              <a:t>Functional and non-functional requirements</a:t>
            </a:r>
          </a:p>
        </p:txBody>
      </p:sp>
      <p:sp>
        <p:nvSpPr>
          <p:cNvPr id="34819" name="Rectangle 3"/>
          <p:cNvSpPr>
            <a:spLocks noGrp="1" noChangeArrowheads="1"/>
          </p:cNvSpPr>
          <p:nvPr>
            <p:ph idx="1"/>
          </p:nvPr>
        </p:nvSpPr>
        <p:spPr>
          <a:xfrm>
            <a:off x="457200" y="1798637"/>
            <a:ext cx="8229600" cy="4525963"/>
          </a:xfrm>
        </p:spPr>
        <p:txBody>
          <a:bodyPr/>
          <a:lstStyle/>
          <a:p>
            <a:pPr>
              <a:lnSpc>
                <a:spcPct val="90000"/>
              </a:lnSpc>
            </a:pPr>
            <a:r>
              <a:rPr lang="en-GB" sz="2400" dirty="0">
                <a:solidFill>
                  <a:srgbClr val="0000FF"/>
                </a:solidFill>
              </a:rPr>
              <a:t>Functional requirements</a:t>
            </a:r>
          </a:p>
          <a:p>
            <a:pPr lvl="1">
              <a:lnSpc>
                <a:spcPct val="90000"/>
              </a:lnSpc>
            </a:pPr>
            <a:r>
              <a:rPr lang="en-GB" sz="2000" dirty="0"/>
              <a:t>Statements of services the system should provide, how the system should react to particular inputs and how the system should behave in particular </a:t>
            </a:r>
            <a:r>
              <a:rPr lang="en-GB" sz="2000" dirty="0" smtClean="0"/>
              <a:t>situations</a:t>
            </a:r>
          </a:p>
          <a:p>
            <a:pPr lvl="2">
              <a:lnSpc>
                <a:spcPct val="90000"/>
              </a:lnSpc>
            </a:pPr>
            <a:r>
              <a:rPr lang="en-GB" sz="1800" dirty="0" smtClean="0"/>
              <a:t>What the user sees, how they interact with the system, what the system does</a:t>
            </a:r>
          </a:p>
          <a:p>
            <a:pPr lvl="1">
              <a:lnSpc>
                <a:spcPct val="90000"/>
              </a:lnSpc>
            </a:pPr>
            <a:r>
              <a:rPr lang="en-GB" dirty="0" smtClean="0"/>
              <a:t>May state what the system should not do</a:t>
            </a:r>
            <a:endParaRPr lang="en-GB" sz="2000" dirty="0" smtClean="0"/>
          </a:p>
          <a:p>
            <a:pPr>
              <a:lnSpc>
                <a:spcPct val="90000"/>
              </a:lnSpc>
            </a:pPr>
            <a:r>
              <a:rPr lang="en-GB" sz="2400" dirty="0">
                <a:solidFill>
                  <a:srgbClr val="0000FF"/>
                </a:solidFill>
              </a:rPr>
              <a:t>Non-functional requirements</a:t>
            </a:r>
            <a:endParaRPr lang="en-GB" sz="2400" dirty="0" smtClean="0">
              <a:solidFill>
                <a:srgbClr val="0000FF"/>
              </a:solidFill>
            </a:endParaRPr>
          </a:p>
          <a:p>
            <a:pPr lvl="1">
              <a:lnSpc>
                <a:spcPct val="90000"/>
              </a:lnSpc>
            </a:pPr>
            <a:r>
              <a:rPr lang="en-GB" dirty="0"/>
              <a:t>C</a:t>
            </a:r>
            <a:r>
              <a:rPr lang="en-GB" sz="2000" dirty="0" smtClean="0"/>
              <a:t>onstraints </a:t>
            </a:r>
            <a:r>
              <a:rPr lang="en-GB" sz="2000" dirty="0"/>
              <a:t>on the services or functions offered by the system such as timing constraints, constraints on the development process, standards, etc</a:t>
            </a:r>
            <a:r>
              <a:rPr lang="en-GB" sz="2000" dirty="0" smtClean="0"/>
              <a:t>.</a:t>
            </a:r>
          </a:p>
          <a:p>
            <a:pPr lvl="2">
              <a:lnSpc>
                <a:spcPct val="90000"/>
              </a:lnSpc>
            </a:pPr>
            <a:r>
              <a:rPr lang="en-GB" dirty="0" smtClean="0"/>
              <a:t>Behind the scenes, inform functional requirements</a:t>
            </a:r>
            <a:endParaRPr lang="en-GB" sz="1800" dirty="0" smtClean="0"/>
          </a:p>
          <a:p>
            <a:pPr lvl="1">
              <a:lnSpc>
                <a:spcPct val="90000"/>
              </a:lnSpc>
            </a:pPr>
            <a:r>
              <a:rPr lang="en-GB" dirty="0" smtClean="0"/>
              <a:t>Often apply to the system as a whole rather than individual features or services</a:t>
            </a:r>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9</a:t>
            </a:fld>
            <a:endParaRPr lang="en-US"/>
          </a:p>
        </p:txBody>
      </p:sp>
      <p:sp>
        <p:nvSpPr>
          <p:cNvPr id="2" name="Date Placeholder 1"/>
          <p:cNvSpPr>
            <a:spLocks noGrp="1"/>
          </p:cNvSpPr>
          <p:nvPr>
            <p:ph type="dt" sz="half" idx="10"/>
          </p:nvPr>
        </p:nvSpPr>
        <p:spPr/>
        <p:txBody>
          <a:bodyPr/>
          <a:lstStyle/>
          <a:p>
            <a:pPr>
              <a:defRPr/>
            </a:pPr>
            <a:r>
              <a:rPr lang="en-GB" dirty="0" smtClean="0"/>
              <a:t> </a:t>
            </a:r>
            <a:endParaRPr lang="en-US" dirty="0"/>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5127</TotalTime>
  <Words>3282</Words>
  <Application>Microsoft Office PowerPoint</Application>
  <PresentationFormat>On-screen Show (4:3)</PresentationFormat>
  <Paragraphs>428</Paragraphs>
  <Slides>52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ＭＳ Ｐゴシック</vt:lpstr>
      <vt:lpstr>Arial</vt:lpstr>
      <vt:lpstr>Calibri</vt:lpstr>
      <vt:lpstr>Times New Roman</vt:lpstr>
      <vt:lpstr>Wingdings</vt:lpstr>
      <vt:lpstr>SE10 slides</vt:lpstr>
      <vt:lpstr>Chapter 4 – Requirements Engineering</vt:lpstr>
      <vt:lpstr>Topics covered</vt:lpstr>
      <vt:lpstr>Requirements engineering</vt:lpstr>
      <vt:lpstr>What is a requirement?</vt:lpstr>
      <vt:lpstr>Types of requirement</vt:lpstr>
      <vt:lpstr>User and system requirements </vt:lpstr>
      <vt:lpstr>Agile methods and requirements</vt:lpstr>
      <vt:lpstr>Functional and non-functional requirements</vt:lpstr>
      <vt:lpstr>Functional and non-functional requirements</vt:lpstr>
      <vt:lpstr>Functional requirements</vt:lpstr>
      <vt:lpstr>Requirements imprecision</vt:lpstr>
      <vt:lpstr>Requirements completeness and consistency</vt:lpstr>
      <vt:lpstr>Requirements completeness and consistency</vt:lpstr>
      <vt:lpstr>Non-functional requirements</vt:lpstr>
      <vt:lpstr>Non-functional requirements implementation</vt:lpstr>
      <vt:lpstr>Non-functional classifications</vt:lpstr>
      <vt:lpstr>Non-functional classifications</vt:lpstr>
      <vt:lpstr>Examples of nonfunctional requirements in the Mentcare system</vt:lpstr>
      <vt:lpstr>Mentcare system: functional requirements</vt:lpstr>
      <vt:lpstr>Goals and requirements</vt:lpstr>
      <vt:lpstr>Usability requirements</vt:lpstr>
      <vt:lpstr>Metrics for specifying nonfunctional requirements</vt:lpstr>
      <vt:lpstr>Requirements elicitation</vt:lpstr>
      <vt:lpstr>Requirements elicitation and analysis</vt:lpstr>
      <vt:lpstr>Requirements elicitation</vt:lpstr>
      <vt:lpstr>Problems of requirements elicitation</vt:lpstr>
      <vt:lpstr>Problems of requirements elicitation</vt:lpstr>
      <vt:lpstr>Requirements discovery - Interviewing</vt:lpstr>
      <vt:lpstr>Problems with interviews</vt:lpstr>
      <vt:lpstr>Requirements discovery - Ethnography</vt:lpstr>
      <vt:lpstr>Stories and scenarios</vt:lpstr>
      <vt:lpstr>Scenarios</vt:lpstr>
      <vt:lpstr>Requirements specification</vt:lpstr>
      <vt:lpstr>Requirements specification</vt:lpstr>
      <vt:lpstr>Ways of writing a system requirements specification </vt:lpstr>
      <vt:lpstr>Requirements and design</vt:lpstr>
      <vt:lpstr>Natural language specification</vt:lpstr>
      <vt:lpstr>Problems with natural language</vt:lpstr>
      <vt:lpstr>Use cases</vt:lpstr>
      <vt:lpstr>Use cases for the Mentcare system</vt:lpstr>
      <vt:lpstr>The software requirements document</vt:lpstr>
      <vt:lpstr>The structure of a requirements document </vt:lpstr>
      <vt:lpstr>The structure of a requirements document </vt:lpstr>
      <vt:lpstr>Requirements validation</vt:lpstr>
      <vt:lpstr>Requirements validation</vt:lpstr>
      <vt:lpstr>Requirements checking</vt:lpstr>
      <vt:lpstr>Requirements change</vt:lpstr>
      <vt:lpstr>Requirements evolution </vt:lpstr>
      <vt:lpstr>Requirements management</vt:lpstr>
      <vt:lpstr>Key points</vt:lpstr>
      <vt:lpstr>Key points</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4</dc:title>
  <dc:creator>Ian Sommerville</dc:creator>
  <cp:lastModifiedBy>Sergiu-mihai Dascalu</cp:lastModifiedBy>
  <cp:revision>57</cp:revision>
  <cp:lastPrinted>2010-01-11T10:54:43Z</cp:lastPrinted>
  <dcterms:created xsi:type="dcterms:W3CDTF">2010-01-08T19:43:52Z</dcterms:created>
  <dcterms:modified xsi:type="dcterms:W3CDTF">2019-09-23T22:47:04Z</dcterms:modified>
</cp:coreProperties>
</file>