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59"/>
  </p:notesMasterIdLst>
  <p:handoutMasterIdLst>
    <p:handoutMasterId r:id="rId60"/>
  </p:handoutMasterIdLst>
  <p:sldIdLst>
    <p:sldId id="256" r:id="rId2"/>
    <p:sldId id="281" r:id="rId3"/>
    <p:sldId id="282" r:id="rId4"/>
    <p:sldId id="280" r:id="rId5"/>
    <p:sldId id="283" r:id="rId6"/>
    <p:sldId id="284" r:id="rId7"/>
    <p:sldId id="285" r:id="rId8"/>
    <p:sldId id="311" r:id="rId9"/>
    <p:sldId id="287" r:id="rId10"/>
    <p:sldId id="286" r:id="rId11"/>
    <p:sldId id="257" r:id="rId12"/>
    <p:sldId id="288" r:id="rId13"/>
    <p:sldId id="258" r:id="rId14"/>
    <p:sldId id="313" r:id="rId15"/>
    <p:sldId id="289" r:id="rId16"/>
    <p:sldId id="290" r:id="rId17"/>
    <p:sldId id="259" r:id="rId18"/>
    <p:sldId id="260" r:id="rId19"/>
    <p:sldId id="261" r:id="rId20"/>
    <p:sldId id="299" r:id="rId21"/>
    <p:sldId id="262" r:id="rId22"/>
    <p:sldId id="312" r:id="rId23"/>
    <p:sldId id="291" r:id="rId24"/>
    <p:sldId id="292" r:id="rId25"/>
    <p:sldId id="264" r:id="rId26"/>
    <p:sldId id="265" r:id="rId27"/>
    <p:sldId id="266" r:id="rId28"/>
    <p:sldId id="300" r:id="rId29"/>
    <p:sldId id="301" r:id="rId30"/>
    <p:sldId id="267" r:id="rId31"/>
    <p:sldId id="268" r:id="rId32"/>
    <p:sldId id="293" r:id="rId33"/>
    <p:sldId id="269" r:id="rId34"/>
    <p:sldId id="315" r:id="rId35"/>
    <p:sldId id="294" r:id="rId36"/>
    <p:sldId id="295" r:id="rId37"/>
    <p:sldId id="270" r:id="rId38"/>
    <p:sldId id="271" r:id="rId39"/>
    <p:sldId id="302" r:id="rId40"/>
    <p:sldId id="278" r:id="rId41"/>
    <p:sldId id="272" r:id="rId42"/>
    <p:sldId id="274" r:id="rId43"/>
    <p:sldId id="273" r:id="rId44"/>
    <p:sldId id="277" r:id="rId45"/>
    <p:sldId id="316" r:id="rId46"/>
    <p:sldId id="303" r:id="rId47"/>
    <p:sldId id="304" r:id="rId48"/>
    <p:sldId id="297" r:id="rId49"/>
    <p:sldId id="305" r:id="rId50"/>
    <p:sldId id="275" r:id="rId51"/>
    <p:sldId id="276" r:id="rId52"/>
    <p:sldId id="306" r:id="rId53"/>
    <p:sldId id="317" r:id="rId54"/>
    <p:sldId id="318" r:id="rId55"/>
    <p:sldId id="319" r:id="rId56"/>
    <p:sldId id="314" r:id="rId57"/>
    <p:sldId id="298" r:id="rId5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AD25C6-313E-4545-B4B5-AC2334263EEA}" type="datetimeFigureOut">
              <a:rPr lang="en-US" smtClean="0"/>
              <a:t>9/23/2019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1F3E5A-B7A4-4146-BBFE-14EF41541C3E}" type="slidenum">
              <a:rPr lang="en-US" smtClean="0"/>
              <a:t>‹#›</a:t>
            </a:fld>
            <a:endParaRPr lang="en-US"/>
          </a:p>
        </p:txBody>
      </p:sp>
    </p:spTree>
    <p:extLst>
      <p:ext uri="{BB962C8B-B14F-4D97-AF65-F5344CB8AC3E}">
        <p14:creationId xmlns:p14="http://schemas.microsoft.com/office/powerpoint/2010/main" val="29478693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D3C50A-ECEA-8349-9BCF-E4AC4170F50E}" type="datetimeFigureOut">
              <a:rPr lang="en-US" smtClean="0"/>
              <a:t>9/23/2019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9B78F-7C08-ED42-8E36-4ED23DEF8F74}" type="slidenum">
              <a:rPr lang="en-US" smtClean="0"/>
              <a:t>‹#›</a:t>
            </a:fld>
            <a:endParaRPr lang="en-US"/>
          </a:p>
        </p:txBody>
      </p:sp>
    </p:spTree>
    <p:extLst>
      <p:ext uri="{BB962C8B-B14F-4D97-AF65-F5344CB8AC3E}">
        <p14:creationId xmlns:p14="http://schemas.microsoft.com/office/powerpoint/2010/main" val="20087135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9FE8DFF9-44C4-6B4E-B5A3-96ED369AFD93}"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8869BD90-93E8-7D4C-B473-7191F00429CB}"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BA7DC435-2897-F34A-8447-1EC8A691D119}"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DEC9DA09-039A-A841-BA90-58CFCFBF8E01}"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50F2F7EC-46EB-964D-B691-B03AC1106FC0}"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31F6D4F7-D30A-2D46-8C56-BBD860B78FB6}"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9" name="Slide Number Placeholder 5"/>
          <p:cNvSpPr>
            <a:spLocks noGrp="1"/>
          </p:cNvSpPr>
          <p:nvPr>
            <p:ph type="sldNum" sz="quarter" idx="12"/>
          </p:nvPr>
        </p:nvSpPr>
        <p:spPr/>
        <p:txBody>
          <a:bodyPr/>
          <a:lstStyle>
            <a:lvl1pPr>
              <a:defRPr/>
            </a:lvl1pPr>
          </a:lstStyle>
          <a:p>
            <a:pPr>
              <a:defRPr/>
            </a:pPr>
            <a:fld id="{D227A3EF-D9D8-3141-91A2-80F03BEF3F96}"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5" name="Slide Number Placeholder 5"/>
          <p:cNvSpPr>
            <a:spLocks noGrp="1"/>
          </p:cNvSpPr>
          <p:nvPr>
            <p:ph type="sldNum" sz="quarter" idx="12"/>
          </p:nvPr>
        </p:nvSpPr>
        <p:spPr/>
        <p:txBody>
          <a:bodyPr/>
          <a:lstStyle>
            <a:lvl1pPr>
              <a:defRPr/>
            </a:lvl1pPr>
          </a:lstStyle>
          <a:p>
            <a:pPr>
              <a:defRPr/>
            </a:pPr>
            <a:fld id="{964AD586-7C25-0244-A129-E014CC0A164A}"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4" name="Slide Number Placeholder 5"/>
          <p:cNvSpPr>
            <a:spLocks noGrp="1"/>
          </p:cNvSpPr>
          <p:nvPr>
            <p:ph type="sldNum" sz="quarter" idx="12"/>
          </p:nvPr>
        </p:nvSpPr>
        <p:spPr/>
        <p:txBody>
          <a:bodyPr/>
          <a:lstStyle>
            <a:lvl1pPr>
              <a:defRPr/>
            </a:lvl1pPr>
          </a:lstStyle>
          <a:p>
            <a:pPr>
              <a:defRPr/>
            </a:pPr>
            <a:fld id="{9941E2DB-6B26-1148-BBB7-224489DC4320}"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0C7EC744-B227-4A42-B0B8-DD1F9FC186DB}"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026C30EE-4725-9040-82E4-7631508820E2}"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5 System Modeling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5AC5F77F-66C9-B04B-B94C-B68F71024283}"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iansommerville.com/software-engineering-book/"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1422400"/>
            <a:ext cx="7293232" cy="1143000"/>
          </a:xfrm>
        </p:spPr>
        <p:txBody>
          <a:bodyPr/>
          <a:lstStyle/>
          <a:p>
            <a:r>
              <a:rPr lang="en-US" dirty="0" smtClean="0"/>
              <a:t>Chapter 5 – System Modeling</a:t>
            </a:r>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a:t>
            </a:fld>
            <a:endParaRPr lang="en-US"/>
          </a:p>
        </p:txBody>
      </p:sp>
      <p:sp>
        <p:nvSpPr>
          <p:cNvPr id="7" name="TextBox 4"/>
          <p:cNvSpPr txBox="1">
            <a:spLocks noChangeArrowheads="1"/>
          </p:cNvSpPr>
          <p:nvPr/>
        </p:nvSpPr>
        <p:spPr bwMode="auto">
          <a:xfrm>
            <a:off x="465138" y="741363"/>
            <a:ext cx="35445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eaLnBrk="1" hangingPunct="1"/>
            <a:r>
              <a:rPr lang="en-US" altLang="en-US">
                <a:solidFill>
                  <a:srgbClr val="595959"/>
                </a:solidFill>
              </a:rPr>
              <a:t>CS </a:t>
            </a:r>
            <a:r>
              <a:rPr lang="en-US" altLang="en-US" smtClean="0">
                <a:solidFill>
                  <a:srgbClr val="595959"/>
                </a:solidFill>
              </a:rPr>
              <a:t>791 SE  </a:t>
            </a:r>
            <a:r>
              <a:rPr lang="en-US" altLang="en-US" smtClean="0">
                <a:solidFill>
                  <a:srgbClr val="595959"/>
                </a:solidFill>
              </a:rPr>
              <a:t>September </a:t>
            </a:r>
            <a:r>
              <a:rPr lang="en-US" altLang="en-US" smtClean="0">
                <a:solidFill>
                  <a:srgbClr val="595959"/>
                </a:solidFill>
              </a:rPr>
              <a:t>23, 2019</a:t>
            </a:r>
            <a:endParaRPr lang="en-US" altLang="en-US" dirty="0">
              <a:solidFill>
                <a:srgbClr val="595959"/>
              </a:solidFill>
            </a:endParaRPr>
          </a:p>
        </p:txBody>
      </p:sp>
      <p:sp>
        <p:nvSpPr>
          <p:cNvPr id="8" name="Subtitle 2"/>
          <p:cNvSpPr txBox="1">
            <a:spLocks/>
          </p:cNvSpPr>
          <p:nvPr/>
        </p:nvSpPr>
        <p:spPr bwMode="auto">
          <a:xfrm>
            <a:off x="1371600" y="2808422"/>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algn="ctr" eaLnBrk="1" hangingPunct="1">
              <a:spcBef>
                <a:spcPct val="20000"/>
              </a:spcBef>
              <a:buFont typeface="Arial" charset="0"/>
              <a:buNone/>
            </a:pPr>
            <a:r>
              <a:rPr lang="en-US" altLang="en-US" sz="3200" dirty="0">
                <a:solidFill>
                  <a:srgbClr val="595959"/>
                </a:solidFill>
                <a:latin typeface="Calibri" charset="0"/>
              </a:rPr>
              <a:t>Ian </a:t>
            </a:r>
            <a:r>
              <a:rPr lang="en-US" altLang="en-US" sz="3200" dirty="0" err="1">
                <a:solidFill>
                  <a:srgbClr val="595959"/>
                </a:solidFill>
                <a:latin typeface="Calibri" charset="0"/>
              </a:rPr>
              <a:t>Sommerville</a:t>
            </a:r>
            <a:r>
              <a:rPr lang="en-US" altLang="en-US" sz="3200" dirty="0">
                <a:solidFill>
                  <a:srgbClr val="595959"/>
                </a:solidFill>
                <a:latin typeface="Calibri" charset="0"/>
              </a:rPr>
              <a:t>, </a:t>
            </a:r>
          </a:p>
          <a:p>
            <a:pPr algn="ctr" eaLnBrk="1" hangingPunct="1">
              <a:spcBef>
                <a:spcPct val="20000"/>
              </a:spcBef>
              <a:buFont typeface="Arial" charset="0"/>
              <a:buNone/>
            </a:pPr>
            <a:r>
              <a:rPr lang="en-US" altLang="en-US" sz="3200" i="1" dirty="0">
                <a:solidFill>
                  <a:srgbClr val="0070C0"/>
                </a:solidFill>
                <a:latin typeface="Calibri" charset="0"/>
              </a:rPr>
              <a:t>Software Engineering</a:t>
            </a:r>
            <a:r>
              <a:rPr lang="en-US" altLang="en-US" sz="3200" dirty="0">
                <a:solidFill>
                  <a:srgbClr val="595959"/>
                </a:solidFill>
                <a:latin typeface="Calibri" charset="0"/>
              </a:rPr>
              <a:t>, </a:t>
            </a:r>
            <a:r>
              <a:rPr lang="en-US" altLang="en-US" sz="3200" dirty="0" smtClean="0">
                <a:solidFill>
                  <a:srgbClr val="595959"/>
                </a:solidFill>
                <a:latin typeface="Calibri" charset="0"/>
              </a:rPr>
              <a:t>10</a:t>
            </a:r>
            <a:r>
              <a:rPr lang="en-US" altLang="en-US" sz="3200" baseline="30000" dirty="0" smtClean="0">
                <a:solidFill>
                  <a:srgbClr val="595959"/>
                </a:solidFill>
                <a:latin typeface="Calibri" charset="0"/>
              </a:rPr>
              <a:t>th</a:t>
            </a:r>
            <a:r>
              <a:rPr lang="en-US" altLang="en-US" sz="3200" dirty="0" smtClean="0">
                <a:solidFill>
                  <a:srgbClr val="595959"/>
                </a:solidFill>
                <a:latin typeface="Calibri" charset="0"/>
              </a:rPr>
              <a:t> </a:t>
            </a:r>
            <a:r>
              <a:rPr lang="en-US" altLang="en-US" sz="3200" dirty="0">
                <a:solidFill>
                  <a:srgbClr val="595959"/>
                </a:solidFill>
                <a:latin typeface="Calibri" charset="0"/>
              </a:rPr>
              <a:t>Edition</a:t>
            </a:r>
          </a:p>
          <a:p>
            <a:pPr algn="ctr" eaLnBrk="1" hangingPunct="1">
              <a:spcBef>
                <a:spcPct val="20000"/>
              </a:spcBef>
              <a:buFont typeface="Arial" charset="0"/>
              <a:buNone/>
            </a:pPr>
            <a:r>
              <a:rPr lang="en-US" altLang="en-US" sz="3200" dirty="0">
                <a:solidFill>
                  <a:srgbClr val="595959"/>
                </a:solidFill>
                <a:latin typeface="Calibri" charset="0"/>
              </a:rPr>
              <a:t>Pearson Education, Addison-Wesley</a:t>
            </a:r>
          </a:p>
        </p:txBody>
      </p:sp>
      <p:sp>
        <p:nvSpPr>
          <p:cNvPr id="9" name="Rectangle 8"/>
          <p:cNvSpPr/>
          <p:nvPr/>
        </p:nvSpPr>
        <p:spPr>
          <a:xfrm>
            <a:off x="539724" y="5227715"/>
            <a:ext cx="8144170" cy="646331"/>
          </a:xfrm>
          <a:prstGeom prst="rect">
            <a:avLst/>
          </a:prstGeom>
        </p:spPr>
        <p:txBody>
          <a:bodyPr wrap="square">
            <a:spAutoFit/>
          </a:bodyPr>
          <a:lstStyle/>
          <a:p>
            <a:pPr eaLnBrk="1" hangingPunct="1"/>
            <a:r>
              <a:rPr lang="en-US" altLang="en-US" dirty="0">
                <a:solidFill>
                  <a:srgbClr val="595959"/>
                </a:solidFill>
              </a:rPr>
              <a:t>Note: These are a slightly modified version of </a:t>
            </a:r>
            <a:r>
              <a:rPr lang="en-US" altLang="en-US" dirty="0" smtClean="0">
                <a:solidFill>
                  <a:srgbClr val="595959"/>
                </a:solidFill>
              </a:rPr>
              <a:t>Chapter 5 </a:t>
            </a:r>
            <a:r>
              <a:rPr lang="en-US" altLang="en-US" dirty="0">
                <a:solidFill>
                  <a:srgbClr val="595959"/>
                </a:solidFill>
              </a:rPr>
              <a:t>slides available from the author’s site </a:t>
            </a:r>
            <a:r>
              <a:rPr lang="en-US" altLang="en-US" dirty="0">
                <a:hlinkClick r:id="rId2"/>
              </a:rPr>
              <a:t>http://iansommerville.com/software-engineering-book/</a:t>
            </a:r>
            <a:endParaRPr lang="en-US" altLang="en-US" dirty="0"/>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boundaries</a:t>
            </a:r>
            <a:endParaRPr lang="en-US" dirty="0"/>
          </a:p>
        </p:txBody>
      </p:sp>
      <p:sp>
        <p:nvSpPr>
          <p:cNvPr id="3" name="Content Placeholder 2"/>
          <p:cNvSpPr>
            <a:spLocks noGrp="1"/>
          </p:cNvSpPr>
          <p:nvPr>
            <p:ph idx="1"/>
          </p:nvPr>
        </p:nvSpPr>
        <p:spPr/>
        <p:txBody>
          <a:bodyPr/>
          <a:lstStyle/>
          <a:p>
            <a:r>
              <a:rPr lang="en-US" dirty="0" smtClean="0">
                <a:solidFill>
                  <a:srgbClr val="0000FF"/>
                </a:solidFill>
              </a:rPr>
              <a:t>System boundaries </a:t>
            </a:r>
            <a:r>
              <a:rPr lang="en-US" dirty="0" smtClean="0"/>
              <a:t>are established to define what is inside and what is outside the system</a:t>
            </a:r>
          </a:p>
          <a:p>
            <a:pPr lvl="1"/>
            <a:r>
              <a:rPr lang="en-US" dirty="0" smtClean="0"/>
              <a:t>They show other systems that are used or depend on the system being developed</a:t>
            </a:r>
          </a:p>
          <a:p>
            <a:r>
              <a:rPr lang="en-US" dirty="0" smtClean="0"/>
              <a:t>The position of the system boundary has a profound effect on the system requirements </a:t>
            </a:r>
          </a:p>
          <a:p>
            <a:r>
              <a:rPr lang="en-US" dirty="0" smtClean="0"/>
              <a:t>Defining a system boundary may be a political judgment</a:t>
            </a:r>
          </a:p>
          <a:p>
            <a:pPr lvl="1"/>
            <a:r>
              <a:rPr lang="en-US" dirty="0" smtClean="0"/>
              <a:t>There may be pressures to develop system boundaries that increase /decrease the influence or workload of different parts of an organization</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10</a:t>
            </a:fld>
            <a:endParaRPr lang="en-US"/>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context of the </a:t>
            </a:r>
            <a:r>
              <a:rPr lang="en-GB" dirty="0" err="1" smtClean="0"/>
              <a:t>Mentcare</a:t>
            </a:r>
            <a:r>
              <a:rPr lang="en-GB" dirty="0" smtClean="0"/>
              <a:t> system</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11</a:t>
            </a:fld>
            <a:endParaRPr lang="en-US"/>
          </a:p>
        </p:txBody>
      </p:sp>
      <p:pic>
        <p:nvPicPr>
          <p:cNvPr id="2" name="Picture 1" descr="5.1 Mentcare contex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5600" y="2057400"/>
            <a:ext cx="5645150" cy="3556000"/>
          </a:xfrm>
          <a:prstGeom prst="rect">
            <a:avLst/>
          </a:prstGeom>
        </p:spPr>
      </p:pic>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perspective</a:t>
            </a:r>
            <a:endParaRPr lang="en-US" dirty="0"/>
          </a:p>
        </p:txBody>
      </p:sp>
      <p:sp>
        <p:nvSpPr>
          <p:cNvPr id="4" name="Content Placeholder 3"/>
          <p:cNvSpPr>
            <a:spLocks noGrp="1"/>
          </p:cNvSpPr>
          <p:nvPr>
            <p:ph idx="1"/>
          </p:nvPr>
        </p:nvSpPr>
        <p:spPr/>
        <p:txBody>
          <a:bodyPr/>
          <a:lstStyle/>
          <a:p>
            <a:r>
              <a:rPr lang="en-US" dirty="0" smtClean="0"/>
              <a:t>Context models </a:t>
            </a:r>
            <a:r>
              <a:rPr lang="en-US" dirty="0" smtClean="0">
                <a:solidFill>
                  <a:srgbClr val="0000FF"/>
                </a:solidFill>
              </a:rPr>
              <a:t>simply show the other systems in the environment</a:t>
            </a:r>
            <a:r>
              <a:rPr lang="en-US" dirty="0" smtClean="0"/>
              <a:t>, not how the system being developed is used in that environment</a:t>
            </a:r>
          </a:p>
          <a:p>
            <a:r>
              <a:rPr lang="en-US" dirty="0" smtClean="0">
                <a:solidFill>
                  <a:srgbClr val="0000FF"/>
                </a:solidFill>
              </a:rPr>
              <a:t>Process models </a:t>
            </a:r>
            <a:r>
              <a:rPr lang="en-US" dirty="0" smtClean="0"/>
              <a:t>reveal how the system being developed is used in broader business processes</a:t>
            </a:r>
          </a:p>
          <a:p>
            <a:r>
              <a:rPr lang="en-US" dirty="0" smtClean="0">
                <a:solidFill>
                  <a:srgbClr val="0000FF"/>
                </a:solidFill>
              </a:rPr>
              <a:t>UML activity diagrams </a:t>
            </a:r>
            <a:r>
              <a:rPr lang="en-US" dirty="0" smtClean="0"/>
              <a:t>may be used to define business process models</a:t>
            </a:r>
            <a:endParaRPr lang="en-US" dirty="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12</a:t>
            </a:fld>
            <a:endParaRPr lang="en-US"/>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Process model of involuntary detention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13</a:t>
            </a:fld>
            <a:endParaRPr lang="en-US"/>
          </a:p>
        </p:txBody>
      </p:sp>
      <p:pic>
        <p:nvPicPr>
          <p:cNvPr id="2" name="Picture 1" descr="5.2 Detention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 y="1765299"/>
            <a:ext cx="8331200" cy="4306013"/>
          </a:xfrm>
          <a:prstGeom prst="rect">
            <a:avLst/>
          </a:prstGeom>
        </p:spPr>
      </p:pic>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3138"/>
            <a:ext cx="8229600" cy="1143000"/>
          </a:xfrm>
        </p:spPr>
        <p:txBody>
          <a:bodyPr/>
          <a:lstStyle/>
          <a:p>
            <a:pPr algn="ctr"/>
            <a:r>
              <a:rPr lang="en-US" dirty="0" smtClean="0"/>
              <a:t>Interaction models</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14</a:t>
            </a:fld>
            <a:endParaRPr lang="en-US"/>
          </a:p>
        </p:txBody>
      </p:sp>
    </p:spTree>
    <p:extLst>
      <p:ext uri="{BB962C8B-B14F-4D97-AF65-F5344CB8AC3E}">
        <p14:creationId xmlns:p14="http://schemas.microsoft.com/office/powerpoint/2010/main" val="3541773823"/>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 models</a:t>
            </a:r>
            <a:endParaRPr lang="en-US" dirty="0"/>
          </a:p>
        </p:txBody>
      </p:sp>
      <p:sp>
        <p:nvSpPr>
          <p:cNvPr id="3" name="Content Placeholder 2"/>
          <p:cNvSpPr>
            <a:spLocks noGrp="1"/>
          </p:cNvSpPr>
          <p:nvPr>
            <p:ph idx="1"/>
          </p:nvPr>
        </p:nvSpPr>
        <p:spPr/>
        <p:txBody>
          <a:bodyPr/>
          <a:lstStyle/>
          <a:p>
            <a:r>
              <a:rPr lang="en-US" dirty="0" smtClean="0"/>
              <a:t>Modeling user interaction is important as it helps to </a:t>
            </a:r>
            <a:r>
              <a:rPr lang="en-US" dirty="0" smtClean="0">
                <a:solidFill>
                  <a:srgbClr val="0000FF"/>
                </a:solidFill>
              </a:rPr>
              <a:t>identify user requirements </a:t>
            </a:r>
          </a:p>
          <a:p>
            <a:r>
              <a:rPr lang="en-US" dirty="0" smtClean="0"/>
              <a:t>Modeling system-to-system interaction </a:t>
            </a:r>
            <a:r>
              <a:rPr lang="en-US" dirty="0" smtClean="0">
                <a:solidFill>
                  <a:srgbClr val="0000FF"/>
                </a:solidFill>
              </a:rPr>
              <a:t>highlights the communication problems</a:t>
            </a:r>
            <a:r>
              <a:rPr lang="en-US" dirty="0" smtClean="0"/>
              <a:t> that may arise </a:t>
            </a:r>
          </a:p>
          <a:p>
            <a:r>
              <a:rPr lang="en-US" dirty="0" smtClean="0"/>
              <a:t>Modeling component interaction helps us understand if a proposed system structure is likely to deliver the required system performance and dependability</a:t>
            </a:r>
            <a:r>
              <a:rPr lang="en-GB" dirty="0" smtClean="0"/>
              <a:t> </a:t>
            </a:r>
          </a:p>
          <a:p>
            <a:r>
              <a:rPr lang="en-GB" dirty="0" smtClean="0">
                <a:solidFill>
                  <a:srgbClr val="0000FF"/>
                </a:solidFill>
              </a:rPr>
              <a:t>Use case diagrams </a:t>
            </a:r>
            <a:r>
              <a:rPr lang="en-GB" dirty="0" smtClean="0">
                <a:solidFill>
                  <a:schemeClr val="tx1"/>
                </a:solidFill>
              </a:rPr>
              <a:t>and</a:t>
            </a:r>
            <a:r>
              <a:rPr lang="en-GB" dirty="0" smtClean="0">
                <a:solidFill>
                  <a:srgbClr val="0000FF"/>
                </a:solidFill>
              </a:rPr>
              <a:t> sequence diagrams </a:t>
            </a:r>
            <a:r>
              <a:rPr lang="en-GB" dirty="0" smtClean="0"/>
              <a:t>may be used for interaction </a:t>
            </a:r>
            <a:r>
              <a:rPr lang="en-GB" dirty="0" err="1" smtClean="0"/>
              <a:t>modeling</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15</a:t>
            </a:fld>
            <a:endParaRPr lang="en-US"/>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modeling</a:t>
            </a:r>
            <a:endParaRPr lang="en-US" dirty="0"/>
          </a:p>
        </p:txBody>
      </p:sp>
      <p:sp>
        <p:nvSpPr>
          <p:cNvPr id="3" name="Content Placeholder 2"/>
          <p:cNvSpPr>
            <a:spLocks noGrp="1"/>
          </p:cNvSpPr>
          <p:nvPr>
            <p:ph idx="1"/>
          </p:nvPr>
        </p:nvSpPr>
        <p:spPr/>
        <p:txBody>
          <a:bodyPr/>
          <a:lstStyle/>
          <a:p>
            <a:r>
              <a:rPr lang="en-US" dirty="0" smtClean="0">
                <a:solidFill>
                  <a:srgbClr val="0000FF"/>
                </a:solidFill>
              </a:rPr>
              <a:t>Use cases </a:t>
            </a:r>
            <a:r>
              <a:rPr lang="en-US" dirty="0" smtClean="0"/>
              <a:t>were developed originally to support requirements elicitation and now are incorporated into the UML</a:t>
            </a:r>
          </a:p>
          <a:p>
            <a:r>
              <a:rPr lang="en-US" dirty="0" smtClean="0"/>
              <a:t>Each use case represents a </a:t>
            </a:r>
            <a:r>
              <a:rPr lang="en-US" dirty="0" smtClean="0">
                <a:solidFill>
                  <a:srgbClr val="0000FF"/>
                </a:solidFill>
              </a:rPr>
              <a:t>discrete task that involves external interaction</a:t>
            </a:r>
            <a:r>
              <a:rPr lang="en-US" dirty="0" smtClean="0"/>
              <a:t> with an actor </a:t>
            </a:r>
          </a:p>
          <a:p>
            <a:r>
              <a:rPr lang="en-US" dirty="0" smtClean="0">
                <a:solidFill>
                  <a:srgbClr val="0000FF"/>
                </a:solidFill>
              </a:rPr>
              <a:t>Actors </a:t>
            </a:r>
            <a:r>
              <a:rPr lang="en-US" dirty="0" smtClean="0"/>
              <a:t>in a use case may be people or other systems</a:t>
            </a:r>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16</a:t>
            </a:fld>
            <a:endParaRPr lang="en-US"/>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Transfer-data use case</a:t>
            </a:r>
            <a:r>
              <a:rPr lang="en-GB" dirty="0" smtClean="0"/>
              <a:t> </a:t>
            </a:r>
            <a:endParaRPr lang="en-US" dirty="0" smtClean="0"/>
          </a:p>
        </p:txBody>
      </p:sp>
      <p:sp>
        <p:nvSpPr>
          <p:cNvPr id="5" name="Content Placeholder 4"/>
          <p:cNvSpPr>
            <a:spLocks noGrp="1"/>
          </p:cNvSpPr>
          <p:nvPr>
            <p:ph idx="1"/>
          </p:nvPr>
        </p:nvSpPr>
        <p:spPr/>
        <p:txBody>
          <a:bodyPr/>
          <a:lstStyle/>
          <a:p>
            <a:r>
              <a:rPr lang="en-US" dirty="0" smtClean="0"/>
              <a:t>A use case in the </a:t>
            </a:r>
            <a:r>
              <a:rPr lang="en-US" dirty="0" err="1" smtClean="0"/>
              <a:t>Mentcare</a:t>
            </a:r>
            <a:r>
              <a:rPr lang="en-US" dirty="0" smtClean="0"/>
              <a:t> system</a:t>
            </a:r>
            <a:endParaRPr lang="en-US" dirty="0"/>
          </a:p>
        </p:txBody>
      </p:sp>
      <p:sp>
        <p:nvSpPr>
          <p:cNvPr id="7" name="Footer Placeholder 6"/>
          <p:cNvSpPr>
            <a:spLocks noGrp="1"/>
          </p:cNvSpPr>
          <p:nvPr>
            <p:ph type="ftr" sz="quarter" idx="11"/>
          </p:nvPr>
        </p:nvSpPr>
        <p:spPr/>
        <p:txBody>
          <a:body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p>
            <a:pPr>
              <a:defRPr/>
            </a:pPr>
            <a:fld id="{DEC9DA09-039A-A841-BA90-58CFCFBF8E01}" type="slidenum">
              <a:rPr lang="en-US" smtClean="0"/>
              <a:pPr>
                <a:defRPr/>
              </a:pPr>
              <a:t>17</a:t>
            </a:fld>
            <a:endParaRPr lang="en-US"/>
          </a:p>
        </p:txBody>
      </p:sp>
      <p:pic>
        <p:nvPicPr>
          <p:cNvPr id="4" name="Picture 3" descr="5.3 UseCase.eps"/>
          <p:cNvPicPr>
            <a:picLocks noChangeAspect="1"/>
          </p:cNvPicPr>
          <p:nvPr/>
        </p:nvPicPr>
        <p:blipFill>
          <a:blip r:embed="rId2"/>
          <a:stretch>
            <a:fillRect/>
          </a:stretch>
        </p:blipFill>
        <p:spPr>
          <a:xfrm>
            <a:off x="866722" y="3259717"/>
            <a:ext cx="7486946" cy="1214863"/>
          </a:xfrm>
          <a:prstGeom prst="rect">
            <a:avLst/>
          </a:prstGeom>
        </p:spPr>
      </p:pic>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Tabular description of the ‘Transfer data’ use-case</a:t>
            </a:r>
            <a:r>
              <a:rPr lang="en-GB" dirty="0" smtClean="0"/>
              <a:t>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88661915"/>
              </p:ext>
            </p:extLst>
          </p:nvPr>
        </p:nvGraphicFramePr>
        <p:xfrm>
          <a:off x="909638" y="1866900"/>
          <a:ext cx="7205662" cy="4051935"/>
        </p:xfrm>
        <a:graphic>
          <a:graphicData uri="http://schemas.openxmlformats.org/drawingml/2006/table">
            <a:tbl>
              <a:tblPr/>
              <a:tblGrid>
                <a:gridCol w="1935162">
                  <a:extLst>
                    <a:ext uri="{9D8B030D-6E8A-4147-A177-3AD203B41FA5}">
                      <a16:colId xmlns:a16="http://schemas.microsoft.com/office/drawing/2014/main" val="20000"/>
                    </a:ext>
                  </a:extLst>
                </a:gridCol>
                <a:gridCol w="5270500">
                  <a:extLst>
                    <a:ext uri="{9D8B030D-6E8A-4147-A177-3AD203B41FA5}">
                      <a16:colId xmlns:a16="http://schemas.microsoft.com/office/drawing/2014/main" val="20001"/>
                    </a:ext>
                  </a:extLst>
                </a:gridCol>
              </a:tblGrid>
              <a:tr h="371475">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MHC</a:t>
                      </a:r>
                      <a:r>
                        <a:rPr kumimoji="0" lang="en-GB" sz="1600" b="1" i="0" u="none" strike="noStrike" cap="none" normalizeH="0" baseline="0" dirty="0">
                          <a:ln>
                            <a:noFill/>
                          </a:ln>
                          <a:solidFill>
                            <a:srgbClr val="000000"/>
                          </a:solidFill>
                          <a:effectLst/>
                          <a:latin typeface="Arial" charset="0"/>
                          <a:ea typeface="Times New Roman" charset="0"/>
                        </a:rPr>
                        <a:t>-PMS: Transfer </a:t>
                      </a:r>
                      <a:r>
                        <a:rPr kumimoji="0" lang="en-GB" sz="1600" b="1" i="0" u="none" strike="noStrike" cap="none" normalizeH="0" baseline="0" dirty="0" smtClean="0">
                          <a:ln>
                            <a:noFill/>
                          </a:ln>
                          <a:solidFill>
                            <a:srgbClr val="000000"/>
                          </a:solidFill>
                          <a:effectLst/>
                          <a:latin typeface="Arial" charset="0"/>
                          <a:ea typeface="Times New Roman" charset="0"/>
                        </a:rPr>
                        <a:t>data</a:t>
                      </a:r>
                      <a:endParaRPr kumimoji="0" lang="en-GB" sz="1600" b="1"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Actors</a:t>
                      </a:r>
                      <a:endParaRPr kumimoji="0" lang="en-GB" sz="1600" b="0"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Medical receptionist, patient records system (PRS)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Description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A receptionist may transfer data from the </a:t>
                      </a:r>
                      <a:r>
                        <a:rPr kumimoji="0" lang="en-GB" sz="1600" b="0" i="0" u="none" strike="noStrike" cap="none" normalizeH="0" baseline="0" dirty="0" err="1" smtClean="0">
                          <a:ln>
                            <a:noFill/>
                          </a:ln>
                          <a:solidFill>
                            <a:srgbClr val="000000"/>
                          </a:solidFill>
                          <a:effectLst/>
                          <a:latin typeface="Arial" charset="0"/>
                          <a:ea typeface="Times New Roman" charset="0"/>
                        </a:rPr>
                        <a:t>Mentcase</a:t>
                      </a:r>
                      <a:r>
                        <a:rPr kumimoji="0" lang="en-GB" sz="1600" b="0" i="0" u="none" strike="noStrike" cap="none" normalizeH="0" baseline="0" dirty="0" smtClean="0">
                          <a:ln>
                            <a:noFill/>
                          </a:ln>
                          <a:solidFill>
                            <a:srgbClr val="000000"/>
                          </a:solidFill>
                          <a:effectLst/>
                          <a:latin typeface="Arial" charset="0"/>
                          <a:ea typeface="Times New Roman" charset="0"/>
                        </a:rPr>
                        <a:t> system to </a:t>
                      </a:r>
                      <a:r>
                        <a:rPr kumimoji="0" lang="en-GB" sz="1600" b="0" i="0" u="none" strike="noStrike" cap="none" normalizeH="0" baseline="0" dirty="0">
                          <a:ln>
                            <a:noFill/>
                          </a:ln>
                          <a:solidFill>
                            <a:srgbClr val="000000"/>
                          </a:solidFill>
                          <a:effectLst/>
                          <a:latin typeface="Arial" charset="0"/>
                          <a:ea typeface="Times New Roman" charset="0"/>
                        </a:rPr>
                        <a:t>a general patient record database that is maintained by a health authority. The information transferred may either be updated personal information (address, phone number, etc.) or a summary of the patient’s diagnosis and treatment.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Patient’s personal information, treatment summary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Stimulus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User command issued by medical receptionist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Response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Confirmation that PRS has been updated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Comments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receptionist must have appropriate security permissions to access the patient information and the PRS</a:t>
                      </a:r>
                      <a:r>
                        <a:rPr kumimoji="0" lang="en-GB" sz="1600" b="0" i="0" u="none" strike="noStrike" cap="none" normalizeH="0" baseline="0" dirty="0" smtClean="0">
                          <a:ln>
                            <a:noFill/>
                          </a:ln>
                          <a:solidFill>
                            <a:srgbClr val="000000"/>
                          </a:solidFill>
                          <a:effectLst/>
                          <a:latin typeface="Arial" charset="0"/>
                          <a:ea typeface="Times New Roman" charset="0"/>
                        </a:rPr>
                        <a:t>.</a:t>
                      </a:r>
                      <a:endParaRPr kumimoji="0" lang="en-GB" sz="1600" b="0"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Use cases in the </a:t>
            </a:r>
            <a:r>
              <a:rPr lang="en-US" dirty="0" err="1" smtClean="0"/>
              <a:t>Mentcare</a:t>
            </a:r>
            <a:r>
              <a:rPr lang="en-US" dirty="0" smtClean="0"/>
              <a:t> system involving the role ‘Medical Receptionist’</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19</a:t>
            </a:fld>
            <a:endParaRPr lang="en-US"/>
          </a:p>
        </p:txBody>
      </p:sp>
      <p:pic>
        <p:nvPicPr>
          <p:cNvPr id="4" name="Picture 3" descr="5.5 RecepUseCases.eps"/>
          <p:cNvPicPr>
            <a:picLocks noChangeAspect="1"/>
          </p:cNvPicPr>
          <p:nvPr/>
        </p:nvPicPr>
        <p:blipFill>
          <a:blip r:embed="rId2"/>
          <a:stretch>
            <a:fillRect/>
          </a:stretch>
        </p:blipFill>
        <p:spPr>
          <a:xfrm>
            <a:off x="2279650" y="1747838"/>
            <a:ext cx="4451350" cy="4795654"/>
          </a:xfrm>
          <a:prstGeom prst="rect">
            <a:avLst/>
          </a:prstGeom>
        </p:spPr>
      </p:pic>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solidFill>
                  <a:srgbClr val="0000FF"/>
                </a:solidFill>
              </a:rPr>
              <a:t>Context models</a:t>
            </a:r>
            <a:endParaRPr lang="en-GB" dirty="0" smtClean="0">
              <a:solidFill>
                <a:srgbClr val="0000FF"/>
              </a:solidFill>
            </a:endParaRPr>
          </a:p>
          <a:p>
            <a:r>
              <a:rPr lang="en-US" dirty="0" smtClean="0">
                <a:solidFill>
                  <a:srgbClr val="0000FF"/>
                </a:solidFill>
              </a:rPr>
              <a:t>Interaction models</a:t>
            </a:r>
            <a:endParaRPr lang="en-GB" dirty="0" smtClean="0">
              <a:solidFill>
                <a:srgbClr val="0000FF"/>
              </a:solidFill>
            </a:endParaRPr>
          </a:p>
          <a:p>
            <a:r>
              <a:rPr lang="en-US" dirty="0" smtClean="0">
                <a:solidFill>
                  <a:srgbClr val="0000FF"/>
                </a:solidFill>
              </a:rPr>
              <a:t>Structural models</a:t>
            </a:r>
            <a:endParaRPr lang="en-GB" dirty="0" smtClean="0">
              <a:solidFill>
                <a:srgbClr val="0000FF"/>
              </a:solidFill>
            </a:endParaRPr>
          </a:p>
          <a:p>
            <a:r>
              <a:rPr lang="en-US" dirty="0" smtClean="0">
                <a:solidFill>
                  <a:srgbClr val="0000FF"/>
                </a:solidFill>
              </a:rPr>
              <a:t>Behavioral models</a:t>
            </a:r>
            <a:endParaRPr lang="en-GB" dirty="0" smtClean="0">
              <a:solidFill>
                <a:srgbClr val="0000FF"/>
              </a:solidFill>
            </a:endParaRPr>
          </a:p>
          <a:p>
            <a:r>
              <a:rPr lang="en-US" dirty="0" smtClean="0">
                <a:solidFill>
                  <a:srgbClr val="0000FF"/>
                </a:solidFill>
              </a:rPr>
              <a:t>Model-driven engineering</a:t>
            </a:r>
            <a:r>
              <a:rPr lang="en-GB" dirty="0" smtClean="0">
                <a:solidFill>
                  <a:srgbClr val="0000FF"/>
                </a:solidFill>
              </a:rPr>
              <a:t> </a:t>
            </a:r>
            <a:endParaRPr lang="en-US" dirty="0">
              <a:solidFill>
                <a:srgbClr val="0000FF"/>
              </a:solidFill>
            </a:endParaRPr>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a:t>
            </a:fld>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diagrams</a:t>
            </a:r>
            <a:endParaRPr lang="en-US" dirty="0"/>
          </a:p>
        </p:txBody>
      </p:sp>
      <p:sp>
        <p:nvSpPr>
          <p:cNvPr id="3" name="Content Placeholder 2"/>
          <p:cNvSpPr>
            <a:spLocks noGrp="1"/>
          </p:cNvSpPr>
          <p:nvPr>
            <p:ph idx="1"/>
          </p:nvPr>
        </p:nvSpPr>
        <p:spPr/>
        <p:txBody>
          <a:bodyPr/>
          <a:lstStyle/>
          <a:p>
            <a:r>
              <a:rPr lang="en-US" dirty="0" smtClean="0">
                <a:solidFill>
                  <a:srgbClr val="0000FF"/>
                </a:solidFill>
              </a:rPr>
              <a:t>Sequence diagrams </a:t>
            </a:r>
            <a:r>
              <a:rPr lang="en-US" dirty="0" smtClean="0"/>
              <a:t>are part of the UML and are used to model the interactions </a:t>
            </a:r>
            <a:r>
              <a:rPr lang="en-US" dirty="0" smtClean="0">
                <a:solidFill>
                  <a:srgbClr val="0000FF"/>
                </a:solidFill>
              </a:rPr>
              <a:t>between the actors and the objects</a:t>
            </a:r>
            <a:r>
              <a:rPr lang="en-US" dirty="0" smtClean="0"/>
              <a:t> within a system</a:t>
            </a:r>
          </a:p>
          <a:p>
            <a:r>
              <a:rPr lang="en-US" dirty="0" smtClean="0"/>
              <a:t>A sequence diagram shows the </a:t>
            </a:r>
            <a:r>
              <a:rPr lang="en-US" dirty="0" smtClean="0">
                <a:solidFill>
                  <a:srgbClr val="0000FF"/>
                </a:solidFill>
              </a:rPr>
              <a:t>sequence of interactions </a:t>
            </a:r>
            <a:r>
              <a:rPr lang="en-US" dirty="0" smtClean="0"/>
              <a:t>that take place during a particular use case or use case instance</a:t>
            </a:r>
          </a:p>
          <a:p>
            <a:r>
              <a:rPr lang="en-US" dirty="0" smtClean="0"/>
              <a:t>The objects and actors involved are listed along the top of the diagram, with a dotted line drawn vertically from these </a:t>
            </a:r>
          </a:p>
          <a:p>
            <a:r>
              <a:rPr lang="en-US" dirty="0" smtClean="0"/>
              <a:t>Interactions between objects are indicated by annotated arrows  </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20</a:t>
            </a:fld>
            <a:endParaRPr lang="en-US"/>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Sequence diagram for View patient information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21</a:t>
            </a:fld>
            <a:endParaRPr lang="en-US"/>
          </a:p>
        </p:txBody>
      </p:sp>
      <p:pic>
        <p:nvPicPr>
          <p:cNvPr id="2" name="Picture 1" descr="5.6 ViewInfo Seq Dia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9400" y="1663698"/>
            <a:ext cx="6201032" cy="4724597"/>
          </a:xfrm>
          <a:prstGeom prst="rect">
            <a:avLst/>
          </a:prstGeom>
        </p:spPr>
      </p:pic>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9638"/>
            <a:ext cx="8229600" cy="1143000"/>
          </a:xfrm>
        </p:spPr>
        <p:txBody>
          <a:bodyPr/>
          <a:lstStyle/>
          <a:p>
            <a:pPr algn="ctr"/>
            <a:r>
              <a:rPr lang="en-US" dirty="0" smtClean="0"/>
              <a:t>Structural models</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22</a:t>
            </a:fld>
            <a:endParaRPr lang="en-US"/>
          </a:p>
        </p:txBody>
      </p:sp>
    </p:spTree>
    <p:extLst>
      <p:ext uri="{BB962C8B-B14F-4D97-AF65-F5344CB8AC3E}">
        <p14:creationId xmlns:p14="http://schemas.microsoft.com/office/powerpoint/2010/main" val="3961216242"/>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models</a:t>
            </a:r>
            <a:endParaRPr lang="en-US" dirty="0"/>
          </a:p>
        </p:txBody>
      </p:sp>
      <p:sp>
        <p:nvSpPr>
          <p:cNvPr id="3" name="Content Placeholder 2"/>
          <p:cNvSpPr>
            <a:spLocks noGrp="1"/>
          </p:cNvSpPr>
          <p:nvPr>
            <p:ph idx="1"/>
          </p:nvPr>
        </p:nvSpPr>
        <p:spPr/>
        <p:txBody>
          <a:bodyPr/>
          <a:lstStyle/>
          <a:p>
            <a:r>
              <a:rPr lang="en-US" dirty="0" smtClean="0">
                <a:solidFill>
                  <a:srgbClr val="0000FF"/>
                </a:solidFill>
              </a:rPr>
              <a:t>Structural models </a:t>
            </a:r>
            <a:r>
              <a:rPr lang="en-US" dirty="0" smtClean="0"/>
              <a:t>of software display the organization of a system in terms of the components that make up that system and their relationships </a:t>
            </a:r>
          </a:p>
          <a:p>
            <a:r>
              <a:rPr lang="en-US" dirty="0" smtClean="0"/>
              <a:t>You create structural models of a system when you are discussing and designing the </a:t>
            </a:r>
            <a:r>
              <a:rPr lang="en-US" dirty="0" smtClean="0">
                <a:solidFill>
                  <a:srgbClr val="0000FF"/>
                </a:solidFill>
              </a:rPr>
              <a:t>system architecture </a:t>
            </a:r>
            <a:endParaRPr lang="en-US" dirty="0">
              <a:solidFill>
                <a:srgbClr val="0000FF"/>
              </a:solidFill>
            </a:endParaRPr>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23</a:t>
            </a:fld>
            <a:endParaRPr lang="en-US"/>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diagrams</a:t>
            </a:r>
            <a:endParaRPr lang="en-US" dirty="0"/>
          </a:p>
        </p:txBody>
      </p:sp>
      <p:sp>
        <p:nvSpPr>
          <p:cNvPr id="3" name="Content Placeholder 2"/>
          <p:cNvSpPr>
            <a:spLocks noGrp="1"/>
          </p:cNvSpPr>
          <p:nvPr>
            <p:ph idx="1"/>
          </p:nvPr>
        </p:nvSpPr>
        <p:spPr/>
        <p:txBody>
          <a:bodyPr/>
          <a:lstStyle/>
          <a:p>
            <a:r>
              <a:rPr lang="en-US" dirty="0" smtClean="0">
                <a:solidFill>
                  <a:srgbClr val="0000FF"/>
                </a:solidFill>
              </a:rPr>
              <a:t>Class diagrams </a:t>
            </a:r>
            <a:r>
              <a:rPr lang="en-US" dirty="0" smtClean="0"/>
              <a:t>are used when developing an object-oriented system model to show the classes in a system and the associations between these classes</a:t>
            </a:r>
          </a:p>
          <a:p>
            <a:r>
              <a:rPr lang="en-US" dirty="0" smtClean="0"/>
              <a:t>An </a:t>
            </a:r>
            <a:r>
              <a:rPr lang="en-US" dirty="0" smtClean="0">
                <a:solidFill>
                  <a:srgbClr val="0000FF"/>
                </a:solidFill>
              </a:rPr>
              <a:t>object class </a:t>
            </a:r>
            <a:r>
              <a:rPr lang="en-US" dirty="0" smtClean="0"/>
              <a:t>can be thought of as a general definition of one kind of system object</a:t>
            </a:r>
          </a:p>
          <a:p>
            <a:r>
              <a:rPr lang="en-US" dirty="0" smtClean="0"/>
              <a:t>An </a:t>
            </a:r>
            <a:r>
              <a:rPr lang="en-US" dirty="0" smtClean="0">
                <a:solidFill>
                  <a:srgbClr val="0000FF"/>
                </a:solidFill>
              </a:rPr>
              <a:t>association</a:t>
            </a:r>
            <a:r>
              <a:rPr lang="en-US" dirty="0" smtClean="0"/>
              <a:t> is a link between classes that indicates that there is some relationship between these classes.</a:t>
            </a:r>
            <a:r>
              <a:rPr lang="en-GB" dirty="0" smtClean="0"/>
              <a:t> </a:t>
            </a:r>
          </a:p>
          <a:p>
            <a:r>
              <a:rPr lang="en-US" dirty="0" smtClean="0"/>
              <a:t>When you are developing models during the early stages of the software engineering process, </a:t>
            </a:r>
            <a:r>
              <a:rPr lang="en-US" dirty="0" smtClean="0">
                <a:solidFill>
                  <a:srgbClr val="0000FF"/>
                </a:solidFill>
              </a:rPr>
              <a:t>objects</a:t>
            </a:r>
            <a:r>
              <a:rPr lang="en-US" dirty="0" smtClean="0"/>
              <a:t> represent something in the real world, such as a patient, a prescription, doctor, etc. </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24</a:t>
            </a:fld>
            <a:endParaRPr lang="en-US"/>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UML classes and association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25</a:t>
            </a:fld>
            <a:endParaRPr lang="en-US"/>
          </a:p>
        </p:txBody>
      </p:sp>
      <p:pic>
        <p:nvPicPr>
          <p:cNvPr id="4" name="Picture 3" descr="5.8 ClassAssoc.eps"/>
          <p:cNvPicPr>
            <a:picLocks noChangeAspect="1"/>
          </p:cNvPicPr>
          <p:nvPr/>
        </p:nvPicPr>
        <p:blipFill>
          <a:blip r:embed="rId2"/>
          <a:stretch>
            <a:fillRect/>
          </a:stretch>
        </p:blipFill>
        <p:spPr>
          <a:xfrm>
            <a:off x="2076449" y="3060700"/>
            <a:ext cx="5312019" cy="952500"/>
          </a:xfrm>
          <a:prstGeom prst="rect">
            <a:avLst/>
          </a:prstGeom>
        </p:spPr>
      </p:pic>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Classes and associations in the MHC-PMS </a:t>
            </a:r>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26</a:t>
            </a:fld>
            <a:endParaRPr lang="en-US"/>
          </a:p>
        </p:txBody>
      </p:sp>
      <p:pic>
        <p:nvPicPr>
          <p:cNvPr id="4" name="Picture 3" descr="5.9 MHCPMS-classes.eps"/>
          <p:cNvPicPr>
            <a:picLocks noChangeAspect="1"/>
          </p:cNvPicPr>
          <p:nvPr/>
        </p:nvPicPr>
        <p:blipFill>
          <a:blip r:embed="rId2"/>
          <a:stretch>
            <a:fillRect/>
          </a:stretch>
        </p:blipFill>
        <p:spPr>
          <a:xfrm>
            <a:off x="1073149" y="1746249"/>
            <a:ext cx="6677283" cy="4477707"/>
          </a:xfrm>
          <a:prstGeom prst="rect">
            <a:avLst/>
          </a:prstGeom>
        </p:spPr>
      </p:pic>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The Consultation class</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27</a:t>
            </a:fld>
            <a:endParaRPr lang="en-US"/>
          </a:p>
        </p:txBody>
      </p:sp>
      <p:pic>
        <p:nvPicPr>
          <p:cNvPr id="4" name="Picture 3" descr="5.10 Consultation Class.eps"/>
          <p:cNvPicPr>
            <a:picLocks noChangeAspect="1"/>
          </p:cNvPicPr>
          <p:nvPr/>
        </p:nvPicPr>
        <p:blipFill>
          <a:blip r:embed="rId2"/>
          <a:stretch>
            <a:fillRect/>
          </a:stretch>
        </p:blipFill>
        <p:spPr>
          <a:xfrm>
            <a:off x="3263900" y="1727199"/>
            <a:ext cx="2654300" cy="4550229"/>
          </a:xfrm>
          <a:prstGeom prst="rect">
            <a:avLst/>
          </a:prstGeom>
        </p:spPr>
      </p:pic>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a:t>
            </a:r>
            <a:endParaRPr lang="en-US" dirty="0"/>
          </a:p>
        </p:txBody>
      </p:sp>
      <p:sp>
        <p:nvSpPr>
          <p:cNvPr id="5" name="Content Placeholder 4"/>
          <p:cNvSpPr>
            <a:spLocks noGrp="1"/>
          </p:cNvSpPr>
          <p:nvPr>
            <p:ph idx="1"/>
          </p:nvPr>
        </p:nvSpPr>
        <p:spPr/>
        <p:txBody>
          <a:bodyPr/>
          <a:lstStyle/>
          <a:p>
            <a:r>
              <a:rPr lang="en-US" dirty="0" smtClean="0">
                <a:solidFill>
                  <a:srgbClr val="0000FF"/>
                </a:solidFill>
              </a:rPr>
              <a:t>Generalization</a:t>
            </a:r>
            <a:r>
              <a:rPr lang="en-US" dirty="0" smtClean="0"/>
              <a:t> is an everyday technique that we use to manage complexity</a:t>
            </a:r>
          </a:p>
          <a:p>
            <a:r>
              <a:rPr lang="en-US" dirty="0" smtClean="0"/>
              <a:t>Rather than learn the detailed characteristics of every entity that we experience, we place these entities in more general classes (animals, cars, houses, etc.) and learn the characteristics of these classes</a:t>
            </a:r>
          </a:p>
          <a:p>
            <a:r>
              <a:rPr lang="en-US" dirty="0" smtClean="0"/>
              <a:t>This allows us to infer that different members of these classes have some common characteristics, e.g. squirrels and rats are rodents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28</a:t>
            </a:fld>
            <a:endParaRPr lang="en-US"/>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a:t>
            </a:r>
            <a:endParaRPr lang="en-US" dirty="0"/>
          </a:p>
        </p:txBody>
      </p:sp>
      <p:sp>
        <p:nvSpPr>
          <p:cNvPr id="3" name="Content Placeholder 2"/>
          <p:cNvSpPr>
            <a:spLocks noGrp="1"/>
          </p:cNvSpPr>
          <p:nvPr>
            <p:ph idx="1"/>
          </p:nvPr>
        </p:nvSpPr>
        <p:spPr/>
        <p:txBody>
          <a:bodyPr/>
          <a:lstStyle/>
          <a:p>
            <a:r>
              <a:rPr lang="en-US" sz="2100" dirty="0" smtClean="0"/>
              <a:t>In modeling systems, it is often useful to examine the classes in a system to see if there is scope for generalization. If changes are proposed, then you do not have to look at all classes in the system to see if they are affected by the change. </a:t>
            </a:r>
          </a:p>
          <a:p>
            <a:r>
              <a:rPr lang="en-US" sz="2100" dirty="0" smtClean="0"/>
              <a:t>In object-oriented languages, such as Java, generalization is implemented using the </a:t>
            </a:r>
            <a:r>
              <a:rPr lang="en-US" sz="2100" dirty="0" smtClean="0">
                <a:solidFill>
                  <a:srgbClr val="0000FF"/>
                </a:solidFill>
              </a:rPr>
              <a:t>class inheritance mechanism</a:t>
            </a:r>
            <a:r>
              <a:rPr lang="en-US" sz="2100" dirty="0" smtClean="0"/>
              <a:t>s built into the language</a:t>
            </a:r>
            <a:endParaRPr lang="en-GB" sz="2100" dirty="0" smtClean="0"/>
          </a:p>
          <a:p>
            <a:r>
              <a:rPr lang="en-US" sz="2100" dirty="0" smtClean="0"/>
              <a:t>In a </a:t>
            </a:r>
            <a:r>
              <a:rPr lang="en-US" sz="2100" dirty="0" smtClean="0">
                <a:solidFill>
                  <a:srgbClr val="0000FF"/>
                </a:solidFill>
              </a:rPr>
              <a:t>generalization</a:t>
            </a:r>
            <a:r>
              <a:rPr lang="en-US" sz="2100" dirty="0" smtClean="0"/>
              <a:t>, the attributes and operations associated with higher-level classes are also associated with the lower-level classes</a:t>
            </a:r>
          </a:p>
          <a:p>
            <a:r>
              <a:rPr lang="en-US" sz="2100" dirty="0" smtClean="0"/>
              <a:t> The lower-level classes are sub-classes that inherit the attributes and operations from their super-classes. These lower-level classes then </a:t>
            </a:r>
            <a:r>
              <a:rPr lang="en-US" sz="2100" i="1" dirty="0" smtClean="0"/>
              <a:t>add more specific attributes and operations</a:t>
            </a:r>
            <a:r>
              <a:rPr lang="en-US" sz="2100" dirty="0" smtClean="0"/>
              <a:t>. </a:t>
            </a:r>
            <a:endParaRPr lang="en-US" sz="2100"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dirty="0"/>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29</a:t>
            </a:fld>
            <a:endParaRPr lang="en-US"/>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modeling</a:t>
            </a:r>
            <a:endParaRPr lang="en-US" dirty="0"/>
          </a:p>
        </p:txBody>
      </p:sp>
      <p:sp>
        <p:nvSpPr>
          <p:cNvPr id="3" name="Content Placeholder 2"/>
          <p:cNvSpPr>
            <a:spLocks noGrp="1"/>
          </p:cNvSpPr>
          <p:nvPr>
            <p:ph idx="1"/>
          </p:nvPr>
        </p:nvSpPr>
        <p:spPr/>
        <p:txBody>
          <a:bodyPr/>
          <a:lstStyle/>
          <a:p>
            <a:r>
              <a:rPr lang="en-US" dirty="0" smtClean="0">
                <a:solidFill>
                  <a:srgbClr val="0000FF"/>
                </a:solidFill>
              </a:rPr>
              <a:t>System modeling </a:t>
            </a:r>
            <a:r>
              <a:rPr lang="en-US" dirty="0" smtClean="0"/>
              <a:t>is the process of developing abstract models of a system, with each model presenting a different view or perspective of that system </a:t>
            </a:r>
          </a:p>
          <a:p>
            <a:r>
              <a:rPr lang="en-US" dirty="0" smtClean="0"/>
              <a:t>System modeling has now come to mean representing a system using some kind of graphical notation, which is now almost always based on notations in the </a:t>
            </a:r>
            <a:r>
              <a:rPr lang="en-US" dirty="0" smtClean="0">
                <a:solidFill>
                  <a:srgbClr val="0000FF"/>
                </a:solidFill>
              </a:rPr>
              <a:t>Unified Modeling Language (UML) </a:t>
            </a:r>
          </a:p>
          <a:p>
            <a:r>
              <a:rPr lang="en-GB" dirty="0" smtClean="0">
                <a:solidFill>
                  <a:srgbClr val="0000FF"/>
                </a:solidFill>
              </a:rPr>
              <a:t>System </a:t>
            </a:r>
            <a:r>
              <a:rPr lang="en-GB" dirty="0" err="1" smtClean="0">
                <a:solidFill>
                  <a:srgbClr val="0000FF"/>
                </a:solidFill>
              </a:rPr>
              <a:t>modeling</a:t>
            </a:r>
            <a:r>
              <a:rPr lang="en-GB" dirty="0" smtClean="0"/>
              <a:t> helps the analyst to understand the functionality of the system and </a:t>
            </a:r>
            <a:r>
              <a:rPr lang="en-GB" dirty="0" smtClean="0">
                <a:solidFill>
                  <a:srgbClr val="0000FF"/>
                </a:solidFill>
              </a:rPr>
              <a:t>models</a:t>
            </a:r>
            <a:r>
              <a:rPr lang="en-GB" dirty="0" smtClean="0"/>
              <a:t> are used to communicate with customers</a:t>
            </a:r>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a:t>
            </a:fld>
            <a:endParaRPr lang="en-US"/>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A generalization hierarchy</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30</a:t>
            </a:fld>
            <a:endParaRPr lang="en-US"/>
          </a:p>
        </p:txBody>
      </p:sp>
      <p:pic>
        <p:nvPicPr>
          <p:cNvPr id="4" name="Picture 3" descr="5.11 GeneralizationHierarchy.eps"/>
          <p:cNvPicPr>
            <a:picLocks noChangeAspect="1"/>
          </p:cNvPicPr>
          <p:nvPr/>
        </p:nvPicPr>
        <p:blipFill>
          <a:blip r:embed="rId2"/>
          <a:stretch>
            <a:fillRect/>
          </a:stretch>
        </p:blipFill>
        <p:spPr>
          <a:xfrm>
            <a:off x="2374900" y="2133600"/>
            <a:ext cx="4495800" cy="3238500"/>
          </a:xfrm>
          <a:prstGeom prst="rect">
            <a:avLst/>
          </a:prstGeom>
        </p:spPr>
      </p:pic>
    </p:spTree>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A generalization hierarchy with added detail</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31</a:t>
            </a:fld>
            <a:endParaRPr lang="en-US"/>
          </a:p>
        </p:txBody>
      </p:sp>
      <p:pic>
        <p:nvPicPr>
          <p:cNvPr id="4" name="Picture 3" descr="5.12 GeneralisationDetail.eps"/>
          <p:cNvPicPr>
            <a:picLocks noChangeAspect="1"/>
          </p:cNvPicPr>
          <p:nvPr/>
        </p:nvPicPr>
        <p:blipFill>
          <a:blip r:embed="rId2"/>
          <a:stretch>
            <a:fillRect/>
          </a:stretch>
        </p:blipFill>
        <p:spPr>
          <a:xfrm>
            <a:off x="2432049" y="1879600"/>
            <a:ext cx="4576879" cy="3771900"/>
          </a:xfrm>
          <a:prstGeom prst="rect">
            <a:avLst/>
          </a:prstGeom>
        </p:spPr>
      </p:pic>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lIns="90487" tIns="44450" rIns="90487" bIns="44450"/>
          <a:lstStyle/>
          <a:p>
            <a:r>
              <a:rPr lang="en-GB" dirty="0"/>
              <a:t>Object</a:t>
            </a:r>
            <a:r>
              <a:rPr lang="en-GB" dirty="0" smtClean="0"/>
              <a:t> class aggregation models</a:t>
            </a:r>
            <a:endParaRPr lang="en-GB" dirty="0"/>
          </a:p>
        </p:txBody>
      </p:sp>
      <p:sp>
        <p:nvSpPr>
          <p:cNvPr id="25603" name="Rectangle 3"/>
          <p:cNvSpPr>
            <a:spLocks noGrp="1" noChangeArrowheads="1"/>
          </p:cNvSpPr>
          <p:nvPr>
            <p:ph idx="1"/>
          </p:nvPr>
        </p:nvSpPr>
        <p:spPr>
          <a:noFill/>
          <a:ln/>
        </p:spPr>
        <p:txBody>
          <a:bodyPr lIns="90487" tIns="44450" rIns="90487" bIns="44450"/>
          <a:lstStyle/>
          <a:p>
            <a:r>
              <a:rPr lang="en-GB" dirty="0"/>
              <a:t>An </a:t>
            </a:r>
            <a:r>
              <a:rPr lang="en-GB" dirty="0">
                <a:solidFill>
                  <a:srgbClr val="0000FF"/>
                </a:solidFill>
              </a:rPr>
              <a:t>aggregation model </a:t>
            </a:r>
            <a:r>
              <a:rPr lang="en-GB" dirty="0"/>
              <a:t>shows how classes that are collections are composed of other </a:t>
            </a:r>
            <a:r>
              <a:rPr lang="en-GB" dirty="0" smtClean="0"/>
              <a:t>classes</a:t>
            </a:r>
            <a:endParaRPr lang="en-GB" dirty="0"/>
          </a:p>
          <a:p>
            <a:r>
              <a:rPr lang="en-GB" dirty="0">
                <a:solidFill>
                  <a:srgbClr val="0000FF"/>
                </a:solidFill>
              </a:rPr>
              <a:t>Aggregation models </a:t>
            </a:r>
            <a:r>
              <a:rPr lang="en-GB" dirty="0"/>
              <a:t>are similar to the part-of relationship in semantic data </a:t>
            </a:r>
            <a:r>
              <a:rPr lang="en-GB" dirty="0" smtClean="0"/>
              <a:t>models</a:t>
            </a:r>
            <a:endParaRPr lang="en-GB"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32</a:t>
            </a:fld>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The aggregation association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33</a:t>
            </a:fld>
            <a:endParaRPr lang="en-US"/>
          </a:p>
        </p:txBody>
      </p:sp>
      <p:pic>
        <p:nvPicPr>
          <p:cNvPr id="4" name="Picture 3" descr="5.13 Aggregation.eps"/>
          <p:cNvPicPr>
            <a:picLocks noChangeAspect="1"/>
          </p:cNvPicPr>
          <p:nvPr/>
        </p:nvPicPr>
        <p:blipFill>
          <a:blip r:embed="rId2"/>
          <a:stretch>
            <a:fillRect/>
          </a:stretch>
        </p:blipFill>
        <p:spPr>
          <a:xfrm>
            <a:off x="2425699" y="2540000"/>
            <a:ext cx="4199467" cy="2362200"/>
          </a:xfrm>
          <a:prstGeom prst="rect">
            <a:avLst/>
          </a:prstGeom>
        </p:spPr>
      </p:pic>
    </p:spTree>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9338"/>
            <a:ext cx="8229600" cy="1143000"/>
          </a:xfrm>
        </p:spPr>
        <p:txBody>
          <a:bodyPr/>
          <a:lstStyle/>
          <a:p>
            <a:pPr algn="ctr"/>
            <a:r>
              <a:rPr lang="en-US" dirty="0" smtClean="0"/>
              <a:t>Behavioral models</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34</a:t>
            </a:fld>
            <a:endParaRPr lang="en-US"/>
          </a:p>
        </p:txBody>
      </p:sp>
    </p:spTree>
    <p:extLst>
      <p:ext uri="{BB962C8B-B14F-4D97-AF65-F5344CB8AC3E}">
        <p14:creationId xmlns:p14="http://schemas.microsoft.com/office/powerpoint/2010/main" val="73548603"/>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models</a:t>
            </a:r>
            <a:endParaRPr lang="en-US" dirty="0"/>
          </a:p>
        </p:txBody>
      </p:sp>
      <p:sp>
        <p:nvSpPr>
          <p:cNvPr id="3" name="Content Placeholder 2"/>
          <p:cNvSpPr>
            <a:spLocks noGrp="1"/>
          </p:cNvSpPr>
          <p:nvPr>
            <p:ph idx="1"/>
          </p:nvPr>
        </p:nvSpPr>
        <p:spPr/>
        <p:txBody>
          <a:bodyPr/>
          <a:lstStyle/>
          <a:p>
            <a:r>
              <a:rPr lang="en-US" dirty="0" smtClean="0"/>
              <a:t>Behavioral models are models of the </a:t>
            </a:r>
            <a:r>
              <a:rPr lang="en-US" dirty="0" smtClean="0">
                <a:solidFill>
                  <a:srgbClr val="0000FF"/>
                </a:solidFill>
              </a:rPr>
              <a:t>dynamic behavior </a:t>
            </a:r>
            <a:r>
              <a:rPr lang="en-US" dirty="0" smtClean="0"/>
              <a:t>of a system as it is executing. They show what happens or what is supposed to happen when a system responds to a stimulus from its environment. </a:t>
            </a:r>
          </a:p>
          <a:p>
            <a:r>
              <a:rPr lang="en-US" dirty="0" smtClean="0"/>
              <a:t>You can think of these stimuli as being of two types:</a:t>
            </a:r>
            <a:endParaRPr lang="en-GB" dirty="0" smtClean="0"/>
          </a:p>
          <a:p>
            <a:pPr lvl="1"/>
            <a:r>
              <a:rPr lang="en-US" dirty="0" smtClean="0">
                <a:solidFill>
                  <a:srgbClr val="0000FF"/>
                </a:solidFill>
              </a:rPr>
              <a:t>Data - </a:t>
            </a:r>
            <a:r>
              <a:rPr lang="en-US" dirty="0" smtClean="0"/>
              <a:t>Some data arrives that has to be processed by the system.</a:t>
            </a:r>
            <a:endParaRPr lang="en-GB" dirty="0" smtClean="0"/>
          </a:p>
          <a:p>
            <a:pPr lvl="1"/>
            <a:r>
              <a:rPr lang="en-US" dirty="0" smtClean="0">
                <a:solidFill>
                  <a:srgbClr val="0000FF"/>
                </a:solidFill>
              </a:rPr>
              <a:t>Events -</a:t>
            </a:r>
            <a:r>
              <a:rPr lang="en-US" dirty="0" smtClean="0">
                <a:solidFill>
                  <a:srgbClr val="FF0000"/>
                </a:solidFill>
              </a:rPr>
              <a:t> </a:t>
            </a:r>
            <a:r>
              <a:rPr lang="en-US" dirty="0" smtClean="0"/>
              <a:t>Some event happens that triggers system processing. Events may have associated data, although this is not always the case.</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35</a:t>
            </a:fld>
            <a:endParaRPr lang="en-US"/>
          </a:p>
        </p:txBody>
      </p:sp>
    </p:spTree>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Data-driven modeling</a:t>
            </a:r>
            <a:endParaRPr lang="en-US" dirty="0"/>
          </a:p>
        </p:txBody>
      </p:sp>
      <p:sp>
        <p:nvSpPr>
          <p:cNvPr id="3" name="Content Placeholder 2"/>
          <p:cNvSpPr>
            <a:spLocks noGrp="1"/>
          </p:cNvSpPr>
          <p:nvPr>
            <p:ph idx="1"/>
          </p:nvPr>
        </p:nvSpPr>
        <p:spPr/>
        <p:txBody>
          <a:bodyPr/>
          <a:lstStyle/>
          <a:p>
            <a:r>
              <a:rPr lang="en-US" dirty="0" smtClean="0"/>
              <a:t>Many business systems are data-processing systems that are primarily driven by data. They are </a:t>
            </a:r>
            <a:r>
              <a:rPr lang="en-US" dirty="0" smtClean="0">
                <a:solidFill>
                  <a:srgbClr val="0000FF"/>
                </a:solidFill>
              </a:rPr>
              <a:t>controlled by the data input to the system</a:t>
            </a:r>
            <a:r>
              <a:rPr lang="en-US" dirty="0" smtClean="0"/>
              <a:t>, with relatively little external event processing.</a:t>
            </a:r>
          </a:p>
          <a:p>
            <a:r>
              <a:rPr lang="en-US" dirty="0" smtClean="0">
                <a:solidFill>
                  <a:srgbClr val="0000FF"/>
                </a:solidFill>
              </a:rPr>
              <a:t>Data-driven models</a:t>
            </a:r>
            <a:r>
              <a:rPr lang="en-US" dirty="0" smtClean="0"/>
              <a:t> show the sequence of actions involved in processing input data and generating an associated output </a:t>
            </a:r>
          </a:p>
          <a:p>
            <a:r>
              <a:rPr lang="en-US" dirty="0" smtClean="0"/>
              <a:t>They are particularly useful during the analysis of requirements as they can be used to show end-to-end processing in a system</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36</a:t>
            </a:fld>
            <a:endParaRPr lang="en-US"/>
          </a:p>
        </p:txBody>
      </p:sp>
    </p:spTree>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An activity model of the insulin pump’s operation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37</a:t>
            </a:fld>
            <a:endParaRPr lang="en-US"/>
          </a:p>
        </p:txBody>
      </p:sp>
      <p:pic>
        <p:nvPicPr>
          <p:cNvPr id="4" name="Picture 3" descr="5.14 PumpDFD.eps"/>
          <p:cNvPicPr>
            <a:picLocks noChangeAspect="1"/>
          </p:cNvPicPr>
          <p:nvPr/>
        </p:nvPicPr>
        <p:blipFill>
          <a:blip r:embed="rId2"/>
          <a:stretch>
            <a:fillRect/>
          </a:stretch>
        </p:blipFill>
        <p:spPr>
          <a:xfrm>
            <a:off x="1035049" y="2355850"/>
            <a:ext cx="7215073" cy="2457450"/>
          </a:xfrm>
          <a:prstGeom prst="rect">
            <a:avLst/>
          </a:prstGeom>
        </p:spPr>
      </p:pic>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Order processing</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38</a:t>
            </a:fld>
            <a:endParaRPr lang="en-US"/>
          </a:p>
        </p:txBody>
      </p:sp>
      <p:pic>
        <p:nvPicPr>
          <p:cNvPr id="4" name="Picture 3" descr="5.15 OrderSeq.eps"/>
          <p:cNvPicPr>
            <a:picLocks noChangeAspect="1"/>
          </p:cNvPicPr>
          <p:nvPr/>
        </p:nvPicPr>
        <p:blipFill rotWithShape="1">
          <a:blip r:embed="rId2"/>
          <a:srcRect b="13436"/>
          <a:stretch/>
        </p:blipFill>
        <p:spPr>
          <a:xfrm>
            <a:off x="632742" y="1758950"/>
            <a:ext cx="7393658" cy="4235450"/>
          </a:xfrm>
          <a:prstGeom prst="rect">
            <a:avLst/>
          </a:prstGeom>
        </p:spPr>
      </p:pic>
    </p:spTree>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Event-driven modeling</a:t>
            </a:r>
            <a:endParaRPr lang="en-US" dirty="0"/>
          </a:p>
        </p:txBody>
      </p:sp>
      <p:sp>
        <p:nvSpPr>
          <p:cNvPr id="5" name="Content Placeholder 4"/>
          <p:cNvSpPr>
            <a:spLocks noGrp="1"/>
          </p:cNvSpPr>
          <p:nvPr>
            <p:ph idx="1"/>
          </p:nvPr>
        </p:nvSpPr>
        <p:spPr/>
        <p:txBody>
          <a:bodyPr/>
          <a:lstStyle/>
          <a:p>
            <a:r>
              <a:rPr lang="en-US" dirty="0" smtClean="0"/>
              <a:t>Real-time systems are often </a:t>
            </a:r>
            <a:r>
              <a:rPr lang="en-US" dirty="0" smtClean="0">
                <a:solidFill>
                  <a:srgbClr val="0000FF"/>
                </a:solidFill>
              </a:rPr>
              <a:t>event-driven</a:t>
            </a:r>
            <a:r>
              <a:rPr lang="en-US" dirty="0" smtClean="0"/>
              <a:t>, with minimal data processing. For example, a landline phone switching system responds to events such as ‘receiver off hook’ by</a:t>
            </a:r>
            <a:r>
              <a:rPr lang="en-GB" dirty="0" smtClean="0"/>
              <a:t> </a:t>
            </a:r>
            <a:r>
              <a:rPr lang="en-US" dirty="0" smtClean="0"/>
              <a:t>generating a dial tone.</a:t>
            </a:r>
            <a:r>
              <a:rPr lang="en-GB" dirty="0" smtClean="0"/>
              <a:t> </a:t>
            </a:r>
            <a:endParaRPr lang="en-US" dirty="0" smtClean="0"/>
          </a:p>
          <a:p>
            <a:r>
              <a:rPr lang="en-US" dirty="0" smtClean="0"/>
              <a:t>Event-driven modeling shows </a:t>
            </a:r>
            <a:r>
              <a:rPr lang="en-US" dirty="0" smtClean="0">
                <a:solidFill>
                  <a:srgbClr val="0000FF"/>
                </a:solidFill>
              </a:rPr>
              <a:t>how a system responds to external and internal events </a:t>
            </a:r>
          </a:p>
          <a:p>
            <a:r>
              <a:rPr lang="en-US" dirty="0" smtClean="0"/>
              <a:t>It is based on the assumption that a system has a finite number of states and that events (stimuli) may cause a transition from one state to another</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39</a:t>
            </a:fld>
            <a:endParaRPr lang="en-US"/>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smtClean="0"/>
              <a:t>Existing and planned system models</a:t>
            </a:r>
            <a:endParaRPr lang="en-GB" dirty="0"/>
          </a:p>
        </p:txBody>
      </p:sp>
      <p:sp>
        <p:nvSpPr>
          <p:cNvPr id="7171" name="Rectangle 3"/>
          <p:cNvSpPr>
            <a:spLocks noGrp="1" noChangeArrowheads="1"/>
          </p:cNvSpPr>
          <p:nvPr>
            <p:ph idx="1"/>
          </p:nvPr>
        </p:nvSpPr>
        <p:spPr>
          <a:noFill/>
          <a:ln/>
        </p:spPr>
        <p:txBody>
          <a:bodyPr lIns="90487" tIns="44450" rIns="90487" bIns="44450"/>
          <a:lstStyle/>
          <a:p>
            <a:r>
              <a:rPr lang="en-US" sz="2200" dirty="0" smtClean="0"/>
              <a:t>Models of the existing system are used during requirements engineering. They help clarify what the existing system does and can be used as a basis for discussing its strengths and weaknesses. These </a:t>
            </a:r>
            <a:r>
              <a:rPr lang="en-US" sz="2200" dirty="0" smtClean="0">
                <a:solidFill>
                  <a:srgbClr val="0000FF"/>
                </a:solidFill>
              </a:rPr>
              <a:t>lead to requirements </a:t>
            </a:r>
            <a:r>
              <a:rPr lang="en-US" sz="2200" dirty="0" smtClean="0"/>
              <a:t>for the new system.</a:t>
            </a:r>
            <a:endParaRPr lang="en-GB" sz="2200" dirty="0" smtClean="0"/>
          </a:p>
          <a:p>
            <a:r>
              <a:rPr lang="en-US" sz="2200" dirty="0" smtClean="0"/>
              <a:t>Models of the new system are used during requirements engineering to help </a:t>
            </a:r>
            <a:r>
              <a:rPr lang="en-US" sz="2200" dirty="0" smtClean="0">
                <a:solidFill>
                  <a:srgbClr val="0000FF"/>
                </a:solidFill>
              </a:rPr>
              <a:t>explain the proposed requirements to</a:t>
            </a:r>
            <a:r>
              <a:rPr lang="en-US" sz="2200" dirty="0" smtClean="0"/>
              <a:t> other system </a:t>
            </a:r>
            <a:r>
              <a:rPr lang="en-US" sz="2200" dirty="0" smtClean="0">
                <a:solidFill>
                  <a:srgbClr val="0000FF"/>
                </a:solidFill>
              </a:rPr>
              <a:t>stakeholders</a:t>
            </a:r>
            <a:r>
              <a:rPr lang="en-US" sz="2200" dirty="0" smtClean="0"/>
              <a:t>. Engineers use these models to </a:t>
            </a:r>
            <a:r>
              <a:rPr lang="en-US" sz="2200" dirty="0" smtClean="0">
                <a:solidFill>
                  <a:srgbClr val="0000FF"/>
                </a:solidFill>
              </a:rPr>
              <a:t>discuss design proposals </a:t>
            </a:r>
            <a:r>
              <a:rPr lang="en-US" sz="2200" dirty="0" smtClean="0"/>
              <a:t>and to document the system for implementation. </a:t>
            </a:r>
          </a:p>
          <a:p>
            <a:r>
              <a:rPr lang="en-US" sz="2200" dirty="0" smtClean="0"/>
              <a:t>In a </a:t>
            </a:r>
            <a:r>
              <a:rPr lang="en-US" sz="2200" dirty="0" smtClean="0">
                <a:solidFill>
                  <a:srgbClr val="C00000"/>
                </a:solidFill>
              </a:rPr>
              <a:t>model-driven engineering process</a:t>
            </a:r>
            <a:r>
              <a:rPr lang="en-US" sz="2200" dirty="0" smtClean="0"/>
              <a:t>, it is possible to </a:t>
            </a:r>
            <a:r>
              <a:rPr lang="en-US" sz="2200" dirty="0" smtClean="0">
                <a:solidFill>
                  <a:srgbClr val="0000FF"/>
                </a:solidFill>
              </a:rPr>
              <a:t>generate a complete or partial system implementation </a:t>
            </a:r>
            <a:r>
              <a:rPr lang="en-US" sz="2200" dirty="0" smtClean="0"/>
              <a:t>from the system model.</a:t>
            </a:r>
            <a:r>
              <a:rPr lang="en-US" dirty="0" smtClean="0"/>
              <a:t> </a:t>
            </a:r>
            <a:endParaRPr lang="en-GB" dirty="0" smtClean="0"/>
          </a:p>
          <a:p>
            <a:endParaRPr lang="en-GB" sz="2000"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State machine models</a:t>
            </a:r>
          </a:p>
        </p:txBody>
      </p:sp>
      <p:sp>
        <p:nvSpPr>
          <p:cNvPr id="56323" name="Rectangle 3"/>
          <p:cNvSpPr>
            <a:spLocks noGrp="1" noChangeArrowheads="1"/>
          </p:cNvSpPr>
          <p:nvPr>
            <p:ph idx="1"/>
          </p:nvPr>
        </p:nvSpPr>
        <p:spPr/>
        <p:txBody>
          <a:bodyPr/>
          <a:lstStyle/>
          <a:p>
            <a:r>
              <a:rPr lang="en-GB" sz="2400" dirty="0"/>
              <a:t>These model the </a:t>
            </a:r>
            <a:r>
              <a:rPr lang="en-GB" sz="2400" dirty="0" err="1" smtClean="0"/>
              <a:t>behavior</a:t>
            </a:r>
            <a:r>
              <a:rPr lang="en-GB" sz="2400" dirty="0" smtClean="0"/>
              <a:t> </a:t>
            </a:r>
            <a:r>
              <a:rPr lang="en-GB" sz="2400" dirty="0"/>
              <a:t>of the system in response to external and internal </a:t>
            </a:r>
            <a:r>
              <a:rPr lang="en-GB" sz="2400" dirty="0" smtClean="0"/>
              <a:t>events</a:t>
            </a:r>
            <a:endParaRPr lang="en-GB" sz="2400" dirty="0"/>
          </a:p>
          <a:p>
            <a:r>
              <a:rPr lang="en-GB" sz="2400" dirty="0"/>
              <a:t>They show the system’s responses to stimuli so are often used for modelling real-time </a:t>
            </a:r>
            <a:r>
              <a:rPr lang="en-GB" sz="2400" dirty="0" smtClean="0"/>
              <a:t>systems</a:t>
            </a:r>
            <a:endParaRPr lang="en-GB" sz="2400" dirty="0"/>
          </a:p>
          <a:p>
            <a:r>
              <a:rPr lang="en-GB" sz="2400" dirty="0">
                <a:solidFill>
                  <a:srgbClr val="0000FF"/>
                </a:solidFill>
              </a:rPr>
              <a:t>State machine models show system states as nodes and events as arcs between these </a:t>
            </a:r>
            <a:r>
              <a:rPr lang="en-GB" sz="2400" dirty="0" smtClean="0">
                <a:solidFill>
                  <a:srgbClr val="0000FF"/>
                </a:solidFill>
              </a:rPr>
              <a:t>nodes (</a:t>
            </a:r>
            <a:r>
              <a:rPr lang="en-GB" sz="2400" dirty="0" smtClean="0">
                <a:solidFill>
                  <a:srgbClr val="FF0000"/>
                </a:solidFill>
              </a:rPr>
              <a:t>events, or triggers, are shown on transitions</a:t>
            </a:r>
            <a:r>
              <a:rPr lang="en-GB" sz="2400" dirty="0" smtClean="0">
                <a:solidFill>
                  <a:srgbClr val="0000FF"/>
                </a:solidFill>
              </a:rPr>
              <a:t>)</a:t>
            </a:r>
            <a:r>
              <a:rPr lang="en-GB" sz="2400" dirty="0" smtClean="0"/>
              <a:t>. </a:t>
            </a:r>
            <a:r>
              <a:rPr lang="en-GB" sz="2400" dirty="0"/>
              <a:t>When an event occurs, the system moves from one state to another.</a:t>
            </a:r>
          </a:p>
          <a:p>
            <a:r>
              <a:rPr lang="en-GB" sz="2400" dirty="0" err="1">
                <a:solidFill>
                  <a:srgbClr val="0000FF"/>
                </a:solidFill>
              </a:rPr>
              <a:t>Statecharts</a:t>
            </a:r>
            <a:r>
              <a:rPr lang="en-GB" sz="2400" dirty="0"/>
              <a:t> are an integral part of the UML and are used to represent state machine models.</a:t>
            </a:r>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40</a:t>
            </a:fld>
            <a:endParaRPr lang="en-US"/>
          </a:p>
        </p:txBody>
      </p:sp>
    </p:spTree>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State diagram of a microwave oven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41</a:t>
            </a:fld>
            <a:endParaRPr lang="en-US"/>
          </a:p>
        </p:txBody>
      </p:sp>
      <p:pic>
        <p:nvPicPr>
          <p:cNvPr id="4" name="Picture 3" descr="5.16 MWOvenStateDiag.eps"/>
          <p:cNvPicPr>
            <a:picLocks noChangeAspect="1"/>
          </p:cNvPicPr>
          <p:nvPr/>
        </p:nvPicPr>
        <p:blipFill>
          <a:blip r:embed="rId2"/>
          <a:stretch>
            <a:fillRect/>
          </a:stretch>
        </p:blipFill>
        <p:spPr>
          <a:xfrm>
            <a:off x="1276349" y="1689100"/>
            <a:ext cx="7086461" cy="4305300"/>
          </a:xfrm>
          <a:prstGeom prst="rect">
            <a:avLst/>
          </a:prstGeom>
        </p:spPr>
      </p:pic>
    </p:spTree>
  </p:cSld>
  <p:clrMapOvr>
    <a:masterClrMapping/>
  </p:clrMapOvr>
  <p:transition spd="med">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Microwave oven operation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42</a:t>
            </a:fld>
            <a:endParaRPr lang="en-US"/>
          </a:p>
        </p:txBody>
      </p:sp>
      <p:pic>
        <p:nvPicPr>
          <p:cNvPr id="4" name="Picture 3" descr="5.18 Operate-state-mc.eps"/>
          <p:cNvPicPr>
            <a:picLocks noChangeAspect="1"/>
          </p:cNvPicPr>
          <p:nvPr/>
        </p:nvPicPr>
        <p:blipFill>
          <a:blip r:embed="rId2"/>
          <a:stretch>
            <a:fillRect/>
          </a:stretch>
        </p:blipFill>
        <p:spPr>
          <a:xfrm>
            <a:off x="2228850" y="1746250"/>
            <a:ext cx="5048250" cy="4057650"/>
          </a:xfrm>
          <a:prstGeom prst="rect">
            <a:avLst/>
          </a:prstGeom>
        </p:spPr>
      </p:pic>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States and stimuli for the microwave oven (a)</a:t>
            </a:r>
            <a:r>
              <a:rPr lang="en-GB" dirty="0" smtClean="0"/>
              <a:t>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43</a:t>
            </a:fld>
            <a:endParaRPr lang="en-US"/>
          </a:p>
        </p:txBody>
      </p:sp>
      <p:graphicFrame>
        <p:nvGraphicFramePr>
          <p:cNvPr id="3" name="Table 2"/>
          <p:cNvGraphicFramePr>
            <a:graphicFrameLocks noGrp="1"/>
          </p:cNvGraphicFramePr>
          <p:nvPr/>
        </p:nvGraphicFramePr>
        <p:xfrm>
          <a:off x="431800" y="1727200"/>
          <a:ext cx="8089900" cy="4345305"/>
        </p:xfrm>
        <a:graphic>
          <a:graphicData uri="http://schemas.openxmlformats.org/drawingml/2006/table">
            <a:tbl>
              <a:tblPr/>
              <a:tblGrid>
                <a:gridCol w="1816100">
                  <a:extLst>
                    <a:ext uri="{9D8B030D-6E8A-4147-A177-3AD203B41FA5}">
                      <a16:colId xmlns:a16="http://schemas.microsoft.com/office/drawing/2014/main" val="20000"/>
                    </a:ext>
                  </a:extLst>
                </a:gridCol>
                <a:gridCol w="6273800">
                  <a:extLst>
                    <a:ext uri="{9D8B030D-6E8A-4147-A177-3AD203B41FA5}">
                      <a16:colId xmlns:a16="http://schemas.microsoft.com/office/drawing/2014/main" val="20001"/>
                    </a:ext>
                  </a:extLst>
                </a:gridCol>
              </a:tblGrid>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State</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0000"/>
                          </a:solidFill>
                          <a:effectLst/>
                          <a:latin typeface="Arial" charset="0"/>
                          <a:ea typeface="Times New Roman" charset="0"/>
                        </a:rPr>
                        <a:t>Description</a:t>
                      </a:r>
                      <a:endParaRPr kumimoji="0" lang="en-GB" sz="1600" b="1" i="0" u="none" strike="noStrike" cap="none" normalizeH="0" baseline="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Waiting</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is waiting for input. The display shows the current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300 watts. The display shows ‘Half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600 watts. The display shows ‘Full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Set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cooking time is set to the user’s input value. The display shows the cooking time selected and is updated as the time is set.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Disabled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disabled for safety. Interior oven light is on. Display shows ‘Not ready’.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Enabled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enabled. Interior oven light is off. Display shows ‘Ready to cook’.</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Operation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Oven in operation. Interior oven light is on. Display shows the timer countdown. On completion of cooking, the buzzer is sounded for five seconds. Oven light is on. Display shows ‘Cooking complete’ while buzzer is sounding</a:t>
                      </a:r>
                      <a:r>
                        <a:rPr kumimoji="0" lang="en-GB" sz="1600" b="0" i="0" u="none" strike="noStrike" cap="none" normalizeH="0" baseline="0" dirty="0" smtClean="0">
                          <a:ln>
                            <a:noFill/>
                          </a:ln>
                          <a:solidFill>
                            <a:srgbClr val="000000"/>
                          </a:solidFill>
                          <a:effectLst/>
                          <a:latin typeface="Arial" charset="0"/>
                          <a:ea typeface="Times New Roman" charset="0"/>
                        </a:rPr>
                        <a:t>.</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bl>
          </a:graphicData>
        </a:graphic>
      </p:graphicFrame>
    </p:spTree>
  </p:cSld>
  <p:clrMapOvr>
    <a:masterClrMapping/>
  </p:clrMapOvr>
  <p:transition spd="med">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States and stimuli for the microwave oven (</a:t>
            </a:r>
            <a:r>
              <a:rPr lang="en-US" dirty="0" err="1" smtClean="0"/>
              <a:t>b</a:t>
            </a:r>
            <a:r>
              <a:rPr lang="en-US" dirty="0" smtClean="0"/>
              <a:t>)</a:t>
            </a:r>
            <a:r>
              <a:rPr lang="en-GB" dirty="0" smtClean="0"/>
              <a:t>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44</a:t>
            </a:fld>
            <a:endParaRPr lang="en-US"/>
          </a:p>
        </p:txBody>
      </p:sp>
      <p:graphicFrame>
        <p:nvGraphicFramePr>
          <p:cNvPr id="3" name="Table 2"/>
          <p:cNvGraphicFramePr>
            <a:graphicFrameLocks noGrp="1"/>
          </p:cNvGraphicFramePr>
          <p:nvPr/>
        </p:nvGraphicFramePr>
        <p:xfrm>
          <a:off x="1419482" y="1841500"/>
          <a:ext cx="6330950" cy="3760470"/>
        </p:xfrm>
        <a:graphic>
          <a:graphicData uri="http://schemas.openxmlformats.org/drawingml/2006/table">
            <a:tbl>
              <a:tblPr/>
              <a:tblGrid>
                <a:gridCol w="1841500">
                  <a:extLst>
                    <a:ext uri="{9D8B030D-6E8A-4147-A177-3AD203B41FA5}">
                      <a16:colId xmlns:a16="http://schemas.microsoft.com/office/drawing/2014/main" val="20000"/>
                    </a:ext>
                  </a:extLst>
                </a:gridCol>
                <a:gridCol w="4489450">
                  <a:extLst>
                    <a:ext uri="{9D8B030D-6E8A-4147-A177-3AD203B41FA5}">
                      <a16:colId xmlns:a16="http://schemas.microsoft.com/office/drawing/2014/main" val="20001"/>
                    </a:ext>
                  </a:extLst>
                </a:gridCol>
              </a:tblGrid>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Stimulus</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Description</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Half </a:t>
                      </a:r>
                      <a:r>
                        <a:rPr kumimoji="0" lang="en-GB" sz="1600" b="0" i="0" u="none" strike="noStrike" cap="none" normalizeH="0" baseline="0" dirty="0">
                          <a:ln>
                            <a:noFill/>
                          </a:ln>
                          <a:solidFill>
                            <a:srgbClr val="000000"/>
                          </a:solidFill>
                          <a:effectLst/>
                          <a:latin typeface="Arial" charset="0"/>
                          <a:ea typeface="Times New Roman" charset="0"/>
                        </a:rPr>
                        <a:t>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half-power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full-power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Timer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one of the timer buttons.</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Number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a numeric key.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open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not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Start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the Start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Cancel</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Cancel button</a:t>
                      </a:r>
                      <a:r>
                        <a:rPr kumimoji="0" lang="en-GB" sz="1600" b="0" i="0" u="none" strike="noStrike" cap="none" normalizeH="0" baseline="0" dirty="0" smtClean="0">
                          <a:ln>
                            <a:noFill/>
                          </a:ln>
                          <a:solidFill>
                            <a:srgbClr val="000000"/>
                          </a:solidFill>
                          <a:effectLst/>
                          <a:latin typeface="Arial" charset="0"/>
                          <a:ea typeface="Times New Roman" charset="0"/>
                        </a:rPr>
                        <a:t>. </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bl>
          </a:graphicData>
        </a:graphic>
      </p:graphicFrame>
    </p:spTree>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8238"/>
            <a:ext cx="8229600" cy="1143000"/>
          </a:xfrm>
        </p:spPr>
        <p:txBody>
          <a:bodyPr/>
          <a:lstStyle/>
          <a:p>
            <a:pPr algn="ctr"/>
            <a:r>
              <a:rPr lang="en-US" dirty="0" smtClean="0"/>
              <a:t>Model-driven engineering</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45</a:t>
            </a:fld>
            <a:endParaRPr lang="en-US"/>
          </a:p>
        </p:txBody>
      </p:sp>
    </p:spTree>
    <p:extLst>
      <p:ext uri="{BB962C8B-B14F-4D97-AF65-F5344CB8AC3E}">
        <p14:creationId xmlns:p14="http://schemas.microsoft.com/office/powerpoint/2010/main" val="567563530"/>
      </p:ext>
    </p:extLst>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Model-driven engineering</a:t>
            </a:r>
            <a:endParaRPr lang="en-US" dirty="0"/>
          </a:p>
        </p:txBody>
      </p:sp>
      <p:sp>
        <p:nvSpPr>
          <p:cNvPr id="5" name="Content Placeholder 4"/>
          <p:cNvSpPr>
            <a:spLocks noGrp="1"/>
          </p:cNvSpPr>
          <p:nvPr>
            <p:ph idx="1"/>
          </p:nvPr>
        </p:nvSpPr>
        <p:spPr>
          <a:xfrm>
            <a:off x="457200" y="1600200"/>
            <a:ext cx="8496300" cy="4525963"/>
          </a:xfrm>
        </p:spPr>
        <p:txBody>
          <a:bodyPr/>
          <a:lstStyle/>
          <a:p>
            <a:r>
              <a:rPr lang="en-US" dirty="0" smtClean="0">
                <a:solidFill>
                  <a:srgbClr val="0000FF"/>
                </a:solidFill>
              </a:rPr>
              <a:t>Model-driven engineering (MDE) </a:t>
            </a:r>
            <a:r>
              <a:rPr lang="en-US" dirty="0" smtClean="0"/>
              <a:t>is an approach to software development where models rather than programs are the principal outputs of the development process</a:t>
            </a:r>
          </a:p>
          <a:p>
            <a:r>
              <a:rPr lang="en-US" dirty="0" smtClean="0"/>
              <a:t>The </a:t>
            </a:r>
            <a:r>
              <a:rPr lang="en-US" dirty="0" smtClean="0">
                <a:solidFill>
                  <a:srgbClr val="0000FF"/>
                </a:solidFill>
              </a:rPr>
              <a:t>programs</a:t>
            </a:r>
            <a:r>
              <a:rPr lang="en-US" dirty="0" smtClean="0"/>
              <a:t> that execute on a hardware/software platform </a:t>
            </a:r>
            <a:r>
              <a:rPr lang="en-US" dirty="0" smtClean="0">
                <a:solidFill>
                  <a:srgbClr val="0000FF"/>
                </a:solidFill>
              </a:rPr>
              <a:t>are then generated automatically </a:t>
            </a:r>
            <a:r>
              <a:rPr lang="en-US" dirty="0" smtClean="0"/>
              <a:t>from the models </a:t>
            </a:r>
          </a:p>
          <a:p>
            <a:r>
              <a:rPr lang="en-US" dirty="0" smtClean="0"/>
              <a:t>Proponents of MDE argue that this raises the level of abstraction in software engineering so that engineers no longer have to be concerned with programming language details or the specifics of execution platforms</a:t>
            </a:r>
            <a:r>
              <a:rPr lang="en-GB" dirty="0" smtClean="0"/>
              <a:t>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46</a:t>
            </a:fld>
            <a:endParaRPr lang="en-US"/>
          </a:p>
        </p:txBody>
      </p:sp>
    </p:spTree>
  </p:cSld>
  <p:clrMapOvr>
    <a:masterClrMapping/>
  </p:clrMapOvr>
  <p:transition spd="med">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of model-driven engineering</a:t>
            </a:r>
            <a:endParaRPr lang="en-US" dirty="0"/>
          </a:p>
        </p:txBody>
      </p:sp>
      <p:sp>
        <p:nvSpPr>
          <p:cNvPr id="3" name="Content Placeholder 2"/>
          <p:cNvSpPr>
            <a:spLocks noGrp="1"/>
          </p:cNvSpPr>
          <p:nvPr>
            <p:ph idx="1"/>
          </p:nvPr>
        </p:nvSpPr>
        <p:spPr>
          <a:xfrm>
            <a:off x="219074" y="1600200"/>
            <a:ext cx="8924925" cy="4525963"/>
          </a:xfrm>
        </p:spPr>
        <p:txBody>
          <a:bodyPr/>
          <a:lstStyle/>
          <a:p>
            <a:r>
              <a:rPr lang="en-US" dirty="0" smtClean="0">
                <a:solidFill>
                  <a:srgbClr val="0000FF"/>
                </a:solidFill>
              </a:rPr>
              <a:t>Model-driven engineering </a:t>
            </a:r>
            <a:r>
              <a:rPr lang="en-US" dirty="0" smtClean="0"/>
              <a:t>is still at a (fairly) early stage of development, and it is unclear whether or not it will have a significant effect on software engineering practice</a:t>
            </a:r>
            <a:r>
              <a:rPr lang="en-GB" dirty="0" smtClean="0"/>
              <a:t> </a:t>
            </a:r>
          </a:p>
          <a:p>
            <a:r>
              <a:rPr lang="en-GB" dirty="0" smtClean="0">
                <a:solidFill>
                  <a:srgbClr val="0000FF"/>
                </a:solidFill>
              </a:rPr>
              <a:t>Pros</a:t>
            </a:r>
          </a:p>
          <a:p>
            <a:pPr lvl="1"/>
            <a:r>
              <a:rPr lang="en-GB" dirty="0" smtClean="0"/>
              <a:t>Allows systems to be considered at higher levels of abstraction</a:t>
            </a:r>
          </a:p>
          <a:p>
            <a:pPr lvl="1"/>
            <a:r>
              <a:rPr lang="en-GB" dirty="0" smtClean="0"/>
              <a:t>Generating code automatically means that it is cheaper to adapt systems to new platforms.</a:t>
            </a:r>
          </a:p>
          <a:p>
            <a:r>
              <a:rPr lang="en-GB" dirty="0" smtClean="0">
                <a:solidFill>
                  <a:srgbClr val="0000FF"/>
                </a:solidFill>
              </a:rPr>
              <a:t>Cons</a:t>
            </a:r>
          </a:p>
          <a:p>
            <a:pPr lvl="1"/>
            <a:r>
              <a:rPr lang="en-GB" dirty="0" smtClean="0"/>
              <a:t>Models for abstraction and not necessarily right for implementation</a:t>
            </a:r>
          </a:p>
          <a:p>
            <a:pPr lvl="1"/>
            <a:r>
              <a:rPr lang="en-GB" dirty="0" smtClean="0"/>
              <a:t>Savings from generating code may be outweighed by the costs of developing translators for new platforms</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47</a:t>
            </a:fld>
            <a:endParaRPr lang="en-US"/>
          </a:p>
        </p:txBody>
      </p:sp>
    </p:spTree>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driven architecture</a:t>
            </a:r>
            <a:endParaRPr lang="en-US" dirty="0"/>
          </a:p>
        </p:txBody>
      </p:sp>
      <p:sp>
        <p:nvSpPr>
          <p:cNvPr id="5" name="Content Placeholder 4"/>
          <p:cNvSpPr>
            <a:spLocks noGrp="1"/>
          </p:cNvSpPr>
          <p:nvPr>
            <p:ph idx="1"/>
          </p:nvPr>
        </p:nvSpPr>
        <p:spPr/>
        <p:txBody>
          <a:bodyPr/>
          <a:lstStyle/>
          <a:p>
            <a:r>
              <a:rPr lang="en-US" dirty="0" smtClean="0">
                <a:solidFill>
                  <a:srgbClr val="0000FF"/>
                </a:solidFill>
              </a:rPr>
              <a:t>Model-driven architecture (MDA) </a:t>
            </a:r>
            <a:r>
              <a:rPr lang="en-US" dirty="0" smtClean="0"/>
              <a:t>was the precursor of more general model-driven engineering</a:t>
            </a:r>
          </a:p>
          <a:p>
            <a:r>
              <a:rPr lang="en-US" dirty="0" smtClean="0"/>
              <a:t>MDA is a model-focused approach to software design and implementation </a:t>
            </a:r>
            <a:r>
              <a:rPr lang="en-US" dirty="0" smtClean="0">
                <a:solidFill>
                  <a:schemeClr val="tx1"/>
                </a:solidFill>
              </a:rPr>
              <a:t>that </a:t>
            </a:r>
            <a:r>
              <a:rPr lang="en-US" dirty="0" smtClean="0">
                <a:solidFill>
                  <a:srgbClr val="0000FF"/>
                </a:solidFill>
              </a:rPr>
              <a:t>uses a subset of UML models to describe a system</a:t>
            </a:r>
          </a:p>
          <a:p>
            <a:r>
              <a:rPr lang="en-US" dirty="0" smtClean="0"/>
              <a:t>Models at different levels of abstraction are created. From a high-level, platform independent model, it is possible, in principle, to generate a working program without manual intervention.</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48</a:t>
            </a:fld>
            <a:endParaRPr lang="en-US"/>
          </a:p>
        </p:txBody>
      </p:sp>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model</a:t>
            </a:r>
            <a:endParaRPr lang="en-US" dirty="0"/>
          </a:p>
        </p:txBody>
      </p:sp>
      <p:sp>
        <p:nvSpPr>
          <p:cNvPr id="3" name="Content Placeholder 2"/>
          <p:cNvSpPr>
            <a:spLocks noGrp="1"/>
          </p:cNvSpPr>
          <p:nvPr>
            <p:ph idx="1"/>
          </p:nvPr>
        </p:nvSpPr>
        <p:spPr>
          <a:xfrm>
            <a:off x="457200" y="1536700"/>
            <a:ext cx="8229600" cy="4525963"/>
          </a:xfrm>
        </p:spPr>
        <p:txBody>
          <a:bodyPr/>
          <a:lstStyle/>
          <a:p>
            <a:r>
              <a:rPr lang="en-US" dirty="0" smtClean="0"/>
              <a:t>A </a:t>
            </a:r>
            <a:r>
              <a:rPr lang="en-US" dirty="0" smtClean="0">
                <a:solidFill>
                  <a:srgbClr val="0000FF"/>
                </a:solidFill>
              </a:rPr>
              <a:t>computation independent model (CIM) </a:t>
            </a:r>
          </a:p>
          <a:p>
            <a:pPr lvl="1"/>
            <a:r>
              <a:rPr lang="en-US" dirty="0" smtClean="0"/>
              <a:t>These model the important domain abstractions used in a system. </a:t>
            </a:r>
            <a:r>
              <a:rPr lang="en-US" dirty="0" err="1" smtClean="0"/>
              <a:t>CIMs</a:t>
            </a:r>
            <a:r>
              <a:rPr lang="en-US" dirty="0" smtClean="0"/>
              <a:t> are sometimes called domain models. </a:t>
            </a:r>
          </a:p>
          <a:p>
            <a:r>
              <a:rPr lang="en-US" dirty="0" smtClean="0"/>
              <a:t>A </a:t>
            </a:r>
            <a:r>
              <a:rPr lang="en-US" dirty="0" smtClean="0">
                <a:solidFill>
                  <a:srgbClr val="0000FF"/>
                </a:solidFill>
              </a:rPr>
              <a:t>platform independent model (PIM) </a:t>
            </a:r>
          </a:p>
          <a:p>
            <a:pPr lvl="1"/>
            <a:r>
              <a:rPr lang="en-US" dirty="0" smtClean="0"/>
              <a:t>These model the operation of the system without reference to its implementation. The PIM is usually described using UML models that show the static system structure and how it responds to external and internal events.</a:t>
            </a:r>
          </a:p>
          <a:p>
            <a:r>
              <a:rPr lang="en-US" dirty="0" smtClean="0">
                <a:solidFill>
                  <a:srgbClr val="0000FF"/>
                </a:solidFill>
              </a:rPr>
              <a:t>Platform specific models (PSM) </a:t>
            </a:r>
          </a:p>
          <a:p>
            <a:pPr lvl="1"/>
            <a:r>
              <a:rPr lang="en-US" dirty="0" smtClean="0"/>
              <a:t>These are transformations of the platform-independent model with a separate PSM for each application platform. In principle, there may be layers of PSM, with each layer adding some platform-specific detail.</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49</a:t>
            </a:fld>
            <a:endParaRPr lang="en-US"/>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perspectives</a:t>
            </a:r>
            <a:endParaRPr lang="en-US" dirty="0"/>
          </a:p>
        </p:txBody>
      </p:sp>
      <p:sp>
        <p:nvSpPr>
          <p:cNvPr id="3" name="Content Placeholder 2"/>
          <p:cNvSpPr>
            <a:spLocks noGrp="1"/>
          </p:cNvSpPr>
          <p:nvPr>
            <p:ph idx="1"/>
          </p:nvPr>
        </p:nvSpPr>
        <p:spPr/>
        <p:txBody>
          <a:bodyPr/>
          <a:lstStyle/>
          <a:p>
            <a:r>
              <a:rPr lang="en-US" dirty="0" smtClean="0"/>
              <a:t>An </a:t>
            </a:r>
            <a:r>
              <a:rPr lang="en-US" dirty="0" smtClean="0">
                <a:solidFill>
                  <a:srgbClr val="0000FF"/>
                </a:solidFill>
              </a:rPr>
              <a:t>external perspective</a:t>
            </a:r>
            <a:r>
              <a:rPr lang="en-US" dirty="0" smtClean="0"/>
              <a:t>, where you model the context or environment of the system</a:t>
            </a:r>
            <a:endParaRPr lang="en-GB" dirty="0" smtClean="0"/>
          </a:p>
          <a:p>
            <a:r>
              <a:rPr lang="en-US" dirty="0" smtClean="0"/>
              <a:t>An </a:t>
            </a:r>
            <a:r>
              <a:rPr lang="en-US" dirty="0" smtClean="0">
                <a:solidFill>
                  <a:srgbClr val="0000FF"/>
                </a:solidFill>
              </a:rPr>
              <a:t>interaction perspective</a:t>
            </a:r>
            <a:r>
              <a:rPr lang="en-US" dirty="0" smtClean="0"/>
              <a:t>, where you model the interactions between a system and its environment, or between the components of a system.</a:t>
            </a:r>
            <a:endParaRPr lang="en-GB" dirty="0" smtClean="0"/>
          </a:p>
          <a:p>
            <a:r>
              <a:rPr lang="en-US" dirty="0" smtClean="0"/>
              <a:t>A </a:t>
            </a:r>
            <a:r>
              <a:rPr lang="en-US" dirty="0" smtClean="0">
                <a:solidFill>
                  <a:srgbClr val="0000FF"/>
                </a:solidFill>
              </a:rPr>
              <a:t>structural perspective</a:t>
            </a:r>
            <a:r>
              <a:rPr lang="en-US" dirty="0" smtClean="0"/>
              <a:t>, where you model the organization of a system or the structure of the data that is processed by the system</a:t>
            </a:r>
            <a:endParaRPr lang="en-GB" dirty="0" smtClean="0"/>
          </a:p>
          <a:p>
            <a:r>
              <a:rPr lang="en-US" dirty="0" smtClean="0"/>
              <a:t>A </a:t>
            </a:r>
            <a:r>
              <a:rPr lang="en-US" dirty="0" smtClean="0">
                <a:solidFill>
                  <a:srgbClr val="0000FF"/>
                </a:solidFill>
              </a:rPr>
              <a:t>behavioral perspective</a:t>
            </a:r>
            <a:r>
              <a:rPr lang="en-US" dirty="0" smtClean="0"/>
              <a:t>, where you model the dynamic behavior of the system and how it responds to events </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5</a:t>
            </a:fld>
            <a:endParaRPr lang="en-US"/>
          </a:p>
        </p:txBody>
      </p:sp>
    </p:spTree>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MDA transformations</a:t>
            </a:r>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50</a:t>
            </a:fld>
            <a:endParaRPr lang="en-US"/>
          </a:p>
        </p:txBody>
      </p:sp>
      <p:pic>
        <p:nvPicPr>
          <p:cNvPr id="4" name="Picture 3" descr="5.19 MDA-Transformations.eps"/>
          <p:cNvPicPr>
            <a:picLocks noChangeAspect="1"/>
          </p:cNvPicPr>
          <p:nvPr/>
        </p:nvPicPr>
        <p:blipFill>
          <a:blip r:embed="rId2"/>
          <a:stretch>
            <a:fillRect/>
          </a:stretch>
        </p:blipFill>
        <p:spPr>
          <a:xfrm>
            <a:off x="1365250" y="2273300"/>
            <a:ext cx="6789738" cy="2806700"/>
          </a:xfrm>
          <a:prstGeom prst="rect">
            <a:avLst/>
          </a:prstGeom>
        </p:spPr>
      </p:pic>
    </p:spTree>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Multiple platform-specific models </a:t>
            </a:r>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51</a:t>
            </a:fld>
            <a:endParaRPr lang="en-US"/>
          </a:p>
        </p:txBody>
      </p:sp>
      <p:pic>
        <p:nvPicPr>
          <p:cNvPr id="4" name="Picture 3" descr="5.20 Multiple PSMs.eps"/>
          <p:cNvPicPr>
            <a:picLocks noChangeAspect="1"/>
          </p:cNvPicPr>
          <p:nvPr/>
        </p:nvPicPr>
        <p:blipFill>
          <a:blip r:embed="rId2"/>
          <a:stretch>
            <a:fillRect/>
          </a:stretch>
        </p:blipFill>
        <p:spPr>
          <a:xfrm>
            <a:off x="857250" y="2438400"/>
            <a:ext cx="7117940" cy="2514600"/>
          </a:xfrm>
          <a:prstGeom prst="rect">
            <a:avLst/>
          </a:prstGeom>
        </p:spPr>
      </p:pic>
    </p:spTree>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MDA</a:t>
            </a:r>
            <a:endParaRPr lang="en-US" dirty="0"/>
          </a:p>
        </p:txBody>
      </p:sp>
      <p:sp>
        <p:nvSpPr>
          <p:cNvPr id="5" name="Content Placeholder 4"/>
          <p:cNvSpPr>
            <a:spLocks noGrp="1"/>
          </p:cNvSpPr>
          <p:nvPr>
            <p:ph idx="1"/>
          </p:nvPr>
        </p:nvSpPr>
        <p:spPr/>
        <p:txBody>
          <a:bodyPr/>
          <a:lstStyle/>
          <a:p>
            <a:r>
              <a:rPr lang="en-US" dirty="0" smtClean="0"/>
              <a:t>The developers of MDA claim that it is intended to support an </a:t>
            </a:r>
            <a:r>
              <a:rPr lang="en-US" dirty="0" smtClean="0">
                <a:solidFill>
                  <a:srgbClr val="0000FF"/>
                </a:solidFill>
              </a:rPr>
              <a:t>iterative approach </a:t>
            </a:r>
            <a:r>
              <a:rPr lang="en-US" dirty="0" smtClean="0"/>
              <a:t>to development and so can be used within agile methods</a:t>
            </a:r>
          </a:p>
          <a:p>
            <a:r>
              <a:rPr lang="en-US" dirty="0" smtClean="0"/>
              <a:t>The notion of </a:t>
            </a:r>
            <a:r>
              <a:rPr lang="en-US" dirty="0" smtClean="0">
                <a:solidFill>
                  <a:srgbClr val="0000FF"/>
                </a:solidFill>
              </a:rPr>
              <a:t>extensive up-front modeling </a:t>
            </a:r>
            <a:r>
              <a:rPr lang="en-US" dirty="0" smtClean="0"/>
              <a:t>contradicts the fundamental ideas in the agile manifesto and I suspect that few agile developers feel comfortable with model-driven engineering  </a:t>
            </a:r>
          </a:p>
          <a:p>
            <a:r>
              <a:rPr lang="en-US" dirty="0" smtClean="0"/>
              <a:t>If transformations can be </a:t>
            </a:r>
            <a:r>
              <a:rPr lang="en-US" dirty="0" smtClean="0">
                <a:solidFill>
                  <a:srgbClr val="0000FF"/>
                </a:solidFill>
              </a:rPr>
              <a:t>completely automated </a:t>
            </a:r>
            <a:r>
              <a:rPr lang="en-US" dirty="0" smtClean="0"/>
              <a:t>and a complete program generated from a PIM, then, in principle, MDA could be used in an agile development process as no separate coding would be required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52</a:t>
            </a:fld>
            <a:endParaRPr lang="en-US"/>
          </a:p>
        </p:txBody>
      </p:sp>
    </p:spTree>
  </p:cSld>
  <p:clrMapOvr>
    <a:masterClrMapping/>
  </p:clrMapOvr>
  <p:transition spd="med">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of MDA</a:t>
            </a:r>
            <a:endParaRPr lang="en-US" dirty="0"/>
          </a:p>
        </p:txBody>
      </p:sp>
      <p:sp>
        <p:nvSpPr>
          <p:cNvPr id="3" name="Content Placeholder 2"/>
          <p:cNvSpPr>
            <a:spLocks noGrp="1"/>
          </p:cNvSpPr>
          <p:nvPr>
            <p:ph idx="1"/>
          </p:nvPr>
        </p:nvSpPr>
        <p:spPr/>
        <p:txBody>
          <a:bodyPr/>
          <a:lstStyle/>
          <a:p>
            <a:r>
              <a:rPr lang="en-US" dirty="0" smtClean="0"/>
              <a:t>A range of factors has limited the adoption of MDE/MDA</a:t>
            </a:r>
          </a:p>
          <a:p>
            <a:r>
              <a:rPr lang="en-US" dirty="0" smtClean="0"/>
              <a:t>Specialized </a:t>
            </a:r>
            <a:r>
              <a:rPr lang="en-US" dirty="0" smtClean="0">
                <a:solidFill>
                  <a:srgbClr val="0000FF"/>
                </a:solidFill>
              </a:rPr>
              <a:t>tool support </a:t>
            </a:r>
            <a:r>
              <a:rPr lang="en-US" dirty="0" smtClean="0"/>
              <a:t>is required to convert models from one level to another</a:t>
            </a:r>
          </a:p>
          <a:p>
            <a:r>
              <a:rPr lang="en-US" dirty="0" smtClean="0"/>
              <a:t>There is limited tool availability and organizations may require </a:t>
            </a:r>
            <a:r>
              <a:rPr lang="en-US" dirty="0" smtClean="0">
                <a:solidFill>
                  <a:srgbClr val="0000FF"/>
                </a:solidFill>
              </a:rPr>
              <a:t>tool adaptation and customization</a:t>
            </a:r>
            <a:r>
              <a:rPr lang="en-US" dirty="0" smtClean="0"/>
              <a:t> to their environment</a:t>
            </a:r>
          </a:p>
          <a:p>
            <a:r>
              <a:rPr lang="en-US" dirty="0" smtClean="0"/>
              <a:t>For the long-lifetime systems developed using MDA, companies are reluctant to develop their own tools or rely on </a:t>
            </a:r>
            <a:r>
              <a:rPr lang="en-US" dirty="0" smtClean="0">
                <a:solidFill>
                  <a:srgbClr val="0000FF"/>
                </a:solidFill>
              </a:rPr>
              <a:t>small companies </a:t>
            </a:r>
            <a:r>
              <a:rPr lang="en-US" dirty="0" smtClean="0"/>
              <a:t>that may go out of business</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53</a:t>
            </a:fld>
            <a:endParaRPr lang="en-US"/>
          </a:p>
        </p:txBody>
      </p:sp>
    </p:spTree>
    <p:extLst>
      <p:ext uri="{BB962C8B-B14F-4D97-AF65-F5344CB8AC3E}">
        <p14:creationId xmlns:p14="http://schemas.microsoft.com/office/powerpoint/2010/main" val="946207213"/>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of MDA</a:t>
            </a:r>
            <a:endParaRPr lang="en-US" dirty="0"/>
          </a:p>
        </p:txBody>
      </p:sp>
      <p:sp>
        <p:nvSpPr>
          <p:cNvPr id="3" name="Content Placeholder 2"/>
          <p:cNvSpPr>
            <a:spLocks noGrp="1"/>
          </p:cNvSpPr>
          <p:nvPr>
            <p:ph idx="1"/>
          </p:nvPr>
        </p:nvSpPr>
        <p:spPr/>
        <p:txBody>
          <a:bodyPr/>
          <a:lstStyle/>
          <a:p>
            <a:r>
              <a:rPr lang="en-US" dirty="0">
                <a:solidFill>
                  <a:srgbClr val="0000FF"/>
                </a:solidFill>
              </a:rPr>
              <a:t>Models</a:t>
            </a:r>
            <a:r>
              <a:rPr lang="en-US" dirty="0"/>
              <a:t> are a good way of facilitating discussions about a software design. </a:t>
            </a:r>
            <a:r>
              <a:rPr lang="en-US" dirty="0" smtClean="0"/>
              <a:t>However the </a:t>
            </a:r>
            <a:r>
              <a:rPr lang="en-US" dirty="0"/>
              <a:t>abstractions that are useful for discussions </a:t>
            </a:r>
            <a:r>
              <a:rPr lang="en-US" dirty="0" smtClean="0"/>
              <a:t>may not be the </a:t>
            </a:r>
            <a:r>
              <a:rPr lang="en-US" dirty="0"/>
              <a:t>right abstractions for implementation. </a:t>
            </a:r>
            <a:endParaRPr lang="en-US" dirty="0" smtClean="0"/>
          </a:p>
          <a:p>
            <a:r>
              <a:rPr lang="en-US" dirty="0" smtClean="0"/>
              <a:t>For </a:t>
            </a:r>
            <a:r>
              <a:rPr lang="en-US" dirty="0">
                <a:solidFill>
                  <a:srgbClr val="0000FF"/>
                </a:solidFill>
              </a:rPr>
              <a:t>most complex systems, implementation is not the major problem</a:t>
            </a:r>
            <a:r>
              <a:rPr lang="en-US" dirty="0"/>
              <a:t> – requirements engineering, security and dependability, integration with legacy systems and testing are all more significant. </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54</a:t>
            </a:fld>
            <a:endParaRPr lang="en-US"/>
          </a:p>
        </p:txBody>
      </p:sp>
    </p:spTree>
    <p:extLst>
      <p:ext uri="{BB962C8B-B14F-4D97-AF65-F5344CB8AC3E}">
        <p14:creationId xmlns:p14="http://schemas.microsoft.com/office/powerpoint/2010/main" val="1065400208"/>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of MDA</a:t>
            </a:r>
            <a:endParaRPr lang="en-US" dirty="0"/>
          </a:p>
        </p:txBody>
      </p:sp>
      <p:sp>
        <p:nvSpPr>
          <p:cNvPr id="3" name="Content Placeholder 2"/>
          <p:cNvSpPr>
            <a:spLocks noGrp="1"/>
          </p:cNvSpPr>
          <p:nvPr>
            <p:ph idx="1"/>
          </p:nvPr>
        </p:nvSpPr>
        <p:spPr/>
        <p:txBody>
          <a:bodyPr/>
          <a:lstStyle/>
          <a:p>
            <a:r>
              <a:rPr lang="en-US" dirty="0"/>
              <a:t>The arguments for platform-independence are only valid for large, long-lifetime systems. For software products and information systems, </a:t>
            </a:r>
            <a:r>
              <a:rPr lang="en-US" dirty="0">
                <a:solidFill>
                  <a:srgbClr val="0000FF"/>
                </a:solidFill>
              </a:rPr>
              <a:t>the savings from the use of MDA are likely to be outweighed by the costs of its introduction and </a:t>
            </a:r>
            <a:r>
              <a:rPr lang="en-US" dirty="0" smtClean="0">
                <a:solidFill>
                  <a:srgbClr val="0000FF"/>
                </a:solidFill>
              </a:rPr>
              <a:t>tooling</a:t>
            </a:r>
            <a:endParaRPr lang="en-GB" dirty="0">
              <a:solidFill>
                <a:srgbClr val="0000FF"/>
              </a:solidFill>
            </a:endParaRPr>
          </a:p>
          <a:p>
            <a:r>
              <a:rPr lang="en-GB" dirty="0" smtClean="0"/>
              <a:t>The </a:t>
            </a:r>
            <a:r>
              <a:rPr lang="en-GB" dirty="0"/>
              <a:t>widespread adoption of agile methods over the same period that MDA was evolving has </a:t>
            </a:r>
            <a:r>
              <a:rPr lang="en-GB" dirty="0">
                <a:solidFill>
                  <a:srgbClr val="0000FF"/>
                </a:solidFill>
              </a:rPr>
              <a:t>diverted attention away from model-driven </a:t>
            </a:r>
            <a:r>
              <a:rPr lang="en-GB" dirty="0" smtClean="0">
                <a:solidFill>
                  <a:srgbClr val="0000FF"/>
                </a:solidFill>
              </a:rPr>
              <a:t>approaches</a:t>
            </a:r>
            <a:endParaRPr lang="en-GB" dirty="0">
              <a:solidFill>
                <a:srgbClr val="0000FF"/>
              </a:solidFill>
            </a:endParaRPr>
          </a:p>
          <a:p>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55</a:t>
            </a:fld>
            <a:endParaRPr lang="en-US"/>
          </a:p>
        </p:txBody>
      </p:sp>
    </p:spTree>
    <p:extLst>
      <p:ext uri="{BB962C8B-B14F-4D97-AF65-F5344CB8AC3E}">
        <p14:creationId xmlns:p14="http://schemas.microsoft.com/office/powerpoint/2010/main" val="883037779"/>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5" name="Content Placeholder 4"/>
          <p:cNvSpPr>
            <a:spLocks noGrp="1"/>
          </p:cNvSpPr>
          <p:nvPr>
            <p:ph idx="1"/>
          </p:nvPr>
        </p:nvSpPr>
        <p:spPr/>
        <p:txBody>
          <a:bodyPr/>
          <a:lstStyle/>
          <a:p>
            <a:r>
              <a:rPr lang="en-GB" sz="2000" dirty="0" smtClean="0"/>
              <a:t>A </a:t>
            </a:r>
            <a:r>
              <a:rPr lang="en-GB" sz="2000" dirty="0" smtClean="0">
                <a:solidFill>
                  <a:srgbClr val="0000FF"/>
                </a:solidFill>
              </a:rPr>
              <a:t>model</a:t>
            </a:r>
            <a:r>
              <a:rPr lang="en-GB" sz="2000" dirty="0" smtClean="0"/>
              <a:t> is an abstract view of a system that ignores system details. Complementary system models can be developed to show the system’s context, interactions, structure, and </a:t>
            </a:r>
            <a:r>
              <a:rPr lang="en-GB" sz="2000" dirty="0" err="1" smtClean="0"/>
              <a:t>behavior</a:t>
            </a:r>
            <a:r>
              <a:rPr lang="en-GB" sz="2000" dirty="0" smtClean="0"/>
              <a:t>.</a:t>
            </a:r>
          </a:p>
          <a:p>
            <a:r>
              <a:rPr lang="en-GB" sz="2000" dirty="0" smtClean="0">
                <a:solidFill>
                  <a:srgbClr val="0000FF"/>
                </a:solidFill>
              </a:rPr>
              <a:t>Context models </a:t>
            </a:r>
            <a:r>
              <a:rPr lang="en-GB" sz="2000" dirty="0" smtClean="0"/>
              <a:t>show how a system that is being </a:t>
            </a:r>
            <a:r>
              <a:rPr lang="en-US" sz="2000" dirty="0" smtClean="0"/>
              <a:t>modeled is positioned in an environment with other systems and processes. </a:t>
            </a:r>
            <a:endParaRPr lang="en-GB" sz="2000" dirty="0" smtClean="0"/>
          </a:p>
          <a:p>
            <a:r>
              <a:rPr lang="en-US" sz="2000" dirty="0" smtClean="0">
                <a:solidFill>
                  <a:srgbClr val="0000FF"/>
                </a:solidFill>
              </a:rPr>
              <a:t>Use case diagrams </a:t>
            </a:r>
            <a:r>
              <a:rPr lang="en-US" sz="2000" dirty="0" smtClean="0"/>
              <a:t>and </a:t>
            </a:r>
            <a:r>
              <a:rPr lang="en-US" sz="2000" dirty="0" smtClean="0">
                <a:solidFill>
                  <a:srgbClr val="0000FF"/>
                </a:solidFill>
              </a:rPr>
              <a:t>sequence diagrams </a:t>
            </a:r>
            <a:r>
              <a:rPr lang="en-US" sz="2000" dirty="0" smtClean="0"/>
              <a:t>are used to describe the </a:t>
            </a:r>
            <a:r>
              <a:rPr lang="en-US" sz="2000" dirty="0" smtClean="0">
                <a:solidFill>
                  <a:srgbClr val="0000FF"/>
                </a:solidFill>
              </a:rPr>
              <a:t>interactions </a:t>
            </a:r>
            <a:r>
              <a:rPr lang="en-US" sz="2000" dirty="0" smtClean="0"/>
              <a:t>between users and systems in the system being designed. Use cases describe interactions between a system and external actors; sequence diagrams add more information to these by showing interactions between system objects.</a:t>
            </a:r>
            <a:endParaRPr lang="en-GB" sz="2000" dirty="0" smtClean="0"/>
          </a:p>
          <a:p>
            <a:r>
              <a:rPr lang="en-US" sz="2000" dirty="0" smtClean="0">
                <a:solidFill>
                  <a:srgbClr val="0000FF"/>
                </a:solidFill>
              </a:rPr>
              <a:t>Structural models </a:t>
            </a:r>
            <a:r>
              <a:rPr lang="en-US" sz="2000" dirty="0" smtClean="0"/>
              <a:t>show the organization and architecture of a system. Class diagrams are used to define the static structure of classes in a system and their associations.</a:t>
            </a:r>
            <a:endParaRPr lang="en-GB" sz="2000" dirty="0" smtClean="0"/>
          </a:p>
          <a:p>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56</a:t>
            </a:fld>
            <a:endParaRPr lang="en-US"/>
          </a:p>
        </p:txBody>
      </p:sp>
    </p:spTree>
    <p:extLst>
      <p:ext uri="{BB962C8B-B14F-4D97-AF65-F5344CB8AC3E}">
        <p14:creationId xmlns:p14="http://schemas.microsoft.com/office/powerpoint/2010/main" val="3320102005"/>
      </p:ext>
    </p:extLst>
  </p:cSld>
  <p:clrMapOvr>
    <a:masterClrMapping/>
  </p:clrMapOvr>
  <p:transition spd="med">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points</a:t>
            </a:r>
            <a:endParaRPr lang="en-US"/>
          </a:p>
        </p:txBody>
      </p:sp>
      <p:sp>
        <p:nvSpPr>
          <p:cNvPr id="5" name="Content Placeholder 4"/>
          <p:cNvSpPr>
            <a:spLocks noGrp="1"/>
          </p:cNvSpPr>
          <p:nvPr>
            <p:ph idx="1"/>
          </p:nvPr>
        </p:nvSpPr>
        <p:spPr/>
        <p:txBody>
          <a:bodyPr/>
          <a:lstStyle/>
          <a:p>
            <a:r>
              <a:rPr lang="en-US" sz="2200" dirty="0" smtClean="0">
                <a:solidFill>
                  <a:srgbClr val="0000FF"/>
                </a:solidFill>
              </a:rPr>
              <a:t>Behavioral models </a:t>
            </a:r>
            <a:r>
              <a:rPr lang="en-US" sz="2200" dirty="0" smtClean="0"/>
              <a:t>are used to describe the dynamic behavior of an executing system. This behavior can be modeled from the perspective of the data processed by the system, or by the events that stimulate responses from a system.</a:t>
            </a:r>
            <a:endParaRPr lang="en-GB" sz="2200" dirty="0" smtClean="0"/>
          </a:p>
          <a:p>
            <a:r>
              <a:rPr lang="en-US" sz="2200" dirty="0" smtClean="0">
                <a:solidFill>
                  <a:srgbClr val="0000FF"/>
                </a:solidFill>
              </a:rPr>
              <a:t>Activity diagrams </a:t>
            </a:r>
            <a:r>
              <a:rPr lang="en-US" sz="2200" dirty="0" smtClean="0"/>
              <a:t>may be used to model the processing of data, where each activity represents one process step.</a:t>
            </a:r>
            <a:endParaRPr lang="en-GB" sz="2200" dirty="0" smtClean="0"/>
          </a:p>
          <a:p>
            <a:r>
              <a:rPr lang="en-US" sz="2200" dirty="0" smtClean="0">
                <a:solidFill>
                  <a:srgbClr val="0000FF"/>
                </a:solidFill>
              </a:rPr>
              <a:t>State diagrams </a:t>
            </a:r>
            <a:r>
              <a:rPr lang="en-US" sz="2200" dirty="0" smtClean="0"/>
              <a:t>are used to model a system’s behavior in response to internal or external events. </a:t>
            </a:r>
            <a:endParaRPr lang="en-GB" sz="2200" dirty="0" smtClean="0"/>
          </a:p>
          <a:p>
            <a:r>
              <a:rPr lang="en-US" sz="2200" dirty="0" smtClean="0">
                <a:solidFill>
                  <a:srgbClr val="0000FF"/>
                </a:solidFill>
              </a:rPr>
              <a:t>Model-driven engineering </a:t>
            </a:r>
            <a:r>
              <a:rPr lang="en-US" sz="2200" dirty="0" smtClean="0"/>
              <a:t>is an approach to software development in which a system is represented as a set of models that can be automatically transformed to executable code. </a:t>
            </a:r>
            <a:endParaRPr lang="en-US" sz="2200"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57</a:t>
            </a:fld>
            <a:endParaRPr lang="en-US"/>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diagram types</a:t>
            </a:r>
            <a:endParaRPr lang="en-US" dirty="0"/>
          </a:p>
        </p:txBody>
      </p:sp>
      <p:sp>
        <p:nvSpPr>
          <p:cNvPr id="3" name="Content Placeholder 2"/>
          <p:cNvSpPr>
            <a:spLocks noGrp="1"/>
          </p:cNvSpPr>
          <p:nvPr>
            <p:ph idx="1"/>
          </p:nvPr>
        </p:nvSpPr>
        <p:spPr/>
        <p:txBody>
          <a:bodyPr/>
          <a:lstStyle/>
          <a:p>
            <a:r>
              <a:rPr lang="en-US" dirty="0" smtClean="0">
                <a:solidFill>
                  <a:srgbClr val="0000FF"/>
                </a:solidFill>
              </a:rPr>
              <a:t>Activity diagrams</a:t>
            </a:r>
            <a:r>
              <a:rPr lang="en-US" dirty="0" smtClean="0"/>
              <a:t>, which show the activities involved in a process or in data processing </a:t>
            </a:r>
            <a:endParaRPr lang="en-GB" dirty="0" smtClean="0"/>
          </a:p>
          <a:p>
            <a:r>
              <a:rPr lang="en-US" dirty="0" smtClean="0">
                <a:solidFill>
                  <a:srgbClr val="0000FF"/>
                </a:solidFill>
              </a:rPr>
              <a:t>Use case diagrams</a:t>
            </a:r>
            <a:r>
              <a:rPr lang="en-US" dirty="0" smtClean="0"/>
              <a:t>, which show the interactions between a system and its environment </a:t>
            </a:r>
            <a:endParaRPr lang="en-GB" dirty="0" smtClean="0"/>
          </a:p>
          <a:p>
            <a:r>
              <a:rPr lang="en-US" dirty="0" smtClean="0">
                <a:solidFill>
                  <a:srgbClr val="0000FF"/>
                </a:solidFill>
              </a:rPr>
              <a:t>Sequence diagrams</a:t>
            </a:r>
            <a:r>
              <a:rPr lang="en-US" dirty="0" smtClean="0"/>
              <a:t>, which show interactions between actors and the system and between system components</a:t>
            </a:r>
            <a:endParaRPr lang="en-GB" dirty="0" smtClean="0"/>
          </a:p>
          <a:p>
            <a:r>
              <a:rPr lang="en-US" dirty="0" smtClean="0">
                <a:solidFill>
                  <a:srgbClr val="0000FF"/>
                </a:solidFill>
              </a:rPr>
              <a:t>Class diagrams</a:t>
            </a:r>
            <a:r>
              <a:rPr lang="en-US" dirty="0" smtClean="0"/>
              <a:t>, which show the object classes in the system and the associations between these classes</a:t>
            </a:r>
            <a:endParaRPr lang="en-GB" dirty="0" smtClean="0"/>
          </a:p>
          <a:p>
            <a:r>
              <a:rPr lang="en-US" dirty="0" smtClean="0">
                <a:solidFill>
                  <a:srgbClr val="0000FF"/>
                </a:solidFill>
              </a:rPr>
              <a:t>State diagrams</a:t>
            </a:r>
            <a:r>
              <a:rPr lang="en-US" dirty="0" smtClean="0"/>
              <a:t>, which show how the system reacts to internal and external events</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6</a:t>
            </a:fld>
            <a:endParaRPr lang="en-US"/>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graphical models</a:t>
            </a:r>
            <a:endParaRPr lang="en-US" dirty="0"/>
          </a:p>
        </p:txBody>
      </p:sp>
      <p:sp>
        <p:nvSpPr>
          <p:cNvPr id="3" name="Content Placeholder 2"/>
          <p:cNvSpPr>
            <a:spLocks noGrp="1"/>
          </p:cNvSpPr>
          <p:nvPr>
            <p:ph idx="1"/>
          </p:nvPr>
        </p:nvSpPr>
        <p:spPr/>
        <p:txBody>
          <a:bodyPr/>
          <a:lstStyle/>
          <a:p>
            <a:r>
              <a:rPr lang="en-US" dirty="0" smtClean="0"/>
              <a:t>As a means of </a:t>
            </a:r>
            <a:r>
              <a:rPr lang="en-US" dirty="0" smtClean="0">
                <a:solidFill>
                  <a:srgbClr val="0000FF"/>
                </a:solidFill>
              </a:rPr>
              <a:t>facilitating discussion </a:t>
            </a:r>
            <a:r>
              <a:rPr lang="en-US" dirty="0" smtClean="0"/>
              <a:t>about an existing or proposed system</a:t>
            </a:r>
          </a:p>
          <a:p>
            <a:pPr lvl="1"/>
            <a:r>
              <a:rPr lang="en-US" dirty="0" smtClean="0"/>
              <a:t>Incomplete and incorrect models are OK as their role is to support discussion.</a:t>
            </a:r>
            <a:endParaRPr lang="en-GB" dirty="0" smtClean="0"/>
          </a:p>
          <a:p>
            <a:r>
              <a:rPr lang="en-US" dirty="0" smtClean="0"/>
              <a:t>As a way of </a:t>
            </a:r>
            <a:r>
              <a:rPr lang="en-US" dirty="0" smtClean="0">
                <a:solidFill>
                  <a:srgbClr val="0000FF"/>
                </a:solidFill>
              </a:rPr>
              <a:t>documenting</a:t>
            </a:r>
            <a:r>
              <a:rPr lang="en-US" dirty="0" smtClean="0"/>
              <a:t> an existing system</a:t>
            </a:r>
          </a:p>
          <a:p>
            <a:pPr lvl="1"/>
            <a:r>
              <a:rPr lang="en-US" dirty="0" smtClean="0"/>
              <a:t>Models should be an accurate representation of the system but need not be complete</a:t>
            </a:r>
            <a:endParaRPr lang="en-GB" dirty="0" smtClean="0"/>
          </a:p>
          <a:p>
            <a:r>
              <a:rPr lang="en-US" dirty="0" smtClean="0"/>
              <a:t>As a </a:t>
            </a:r>
            <a:r>
              <a:rPr lang="en-US" dirty="0" smtClean="0">
                <a:solidFill>
                  <a:srgbClr val="0000FF"/>
                </a:solidFill>
              </a:rPr>
              <a:t>detailed system description </a:t>
            </a:r>
            <a:r>
              <a:rPr lang="en-US" dirty="0" smtClean="0"/>
              <a:t>that can be used to generate a system implementation</a:t>
            </a:r>
          </a:p>
          <a:p>
            <a:pPr lvl="1"/>
            <a:r>
              <a:rPr lang="en-US" dirty="0" smtClean="0"/>
              <a:t>Models have to be both correct and complete</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7</a:t>
            </a:fld>
            <a:endParaRPr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3938"/>
            <a:ext cx="8229600" cy="1143000"/>
          </a:xfrm>
        </p:spPr>
        <p:txBody>
          <a:bodyPr/>
          <a:lstStyle/>
          <a:p>
            <a:pPr algn="ctr"/>
            <a:r>
              <a:rPr lang="en-US" dirty="0" smtClean="0"/>
              <a:t>Context models</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8</a:t>
            </a:fld>
            <a:endParaRPr lang="en-US"/>
          </a:p>
        </p:txBody>
      </p:sp>
    </p:spTree>
    <p:extLst>
      <p:ext uri="{BB962C8B-B14F-4D97-AF65-F5344CB8AC3E}">
        <p14:creationId xmlns:p14="http://schemas.microsoft.com/office/powerpoint/2010/main" val="3742427380"/>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t>Context models</a:t>
            </a:r>
          </a:p>
        </p:txBody>
      </p:sp>
      <p:sp>
        <p:nvSpPr>
          <p:cNvPr id="35843" name="Rectangle 3"/>
          <p:cNvSpPr>
            <a:spLocks noGrp="1" noChangeArrowheads="1"/>
          </p:cNvSpPr>
          <p:nvPr>
            <p:ph idx="1"/>
          </p:nvPr>
        </p:nvSpPr>
        <p:spPr/>
        <p:txBody>
          <a:bodyPr/>
          <a:lstStyle/>
          <a:p>
            <a:r>
              <a:rPr lang="en-GB" dirty="0">
                <a:solidFill>
                  <a:srgbClr val="0000FF"/>
                </a:solidFill>
              </a:rPr>
              <a:t>Context models </a:t>
            </a:r>
            <a:r>
              <a:rPr lang="en-GB" dirty="0"/>
              <a:t>are used to illustrate the operational context of a system - </a:t>
            </a:r>
            <a:r>
              <a:rPr lang="en-GB" i="1" dirty="0"/>
              <a:t>they show what lies outside the system </a:t>
            </a:r>
            <a:r>
              <a:rPr lang="en-GB" i="1" dirty="0" smtClean="0"/>
              <a:t>boundaries</a:t>
            </a:r>
            <a:endParaRPr lang="en-GB" i="1" dirty="0"/>
          </a:p>
          <a:p>
            <a:r>
              <a:rPr lang="en-GB" dirty="0"/>
              <a:t>Social and </a:t>
            </a:r>
            <a:r>
              <a:rPr lang="en-GB" dirty="0" smtClean="0"/>
              <a:t>organizational </a:t>
            </a:r>
            <a:r>
              <a:rPr lang="en-GB" dirty="0"/>
              <a:t>concerns may affect the decision on where to position system </a:t>
            </a:r>
            <a:r>
              <a:rPr lang="en-GB" dirty="0" smtClean="0"/>
              <a:t>boundaries</a:t>
            </a:r>
            <a:endParaRPr lang="en-GB" dirty="0"/>
          </a:p>
          <a:p>
            <a:r>
              <a:rPr lang="en-GB" dirty="0"/>
              <a:t>Architectural models show the system and its relationship with other </a:t>
            </a:r>
            <a:r>
              <a:rPr lang="en-GB" dirty="0" smtClean="0"/>
              <a:t>systems</a:t>
            </a:r>
            <a:endParaRPr lang="en-GB"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9</a:t>
            </a:fld>
            <a:endParaRPr lang="en-US"/>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1773</TotalTime>
  <Words>3143</Words>
  <Application>Microsoft Office PowerPoint</Application>
  <PresentationFormat>On-screen Show (4:3)</PresentationFormat>
  <Paragraphs>339</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ＭＳ Ｐゴシック</vt:lpstr>
      <vt:lpstr>Arial</vt:lpstr>
      <vt:lpstr>Calibri</vt:lpstr>
      <vt:lpstr>Times New Roman</vt:lpstr>
      <vt:lpstr>Wingdings</vt:lpstr>
      <vt:lpstr>SE10 slides</vt:lpstr>
      <vt:lpstr>Chapter 5 – System Modeling</vt:lpstr>
      <vt:lpstr>Topics covered</vt:lpstr>
      <vt:lpstr>System modeling</vt:lpstr>
      <vt:lpstr>Existing and planned system models</vt:lpstr>
      <vt:lpstr>System perspectives</vt:lpstr>
      <vt:lpstr>UML diagram types</vt:lpstr>
      <vt:lpstr>Use of graphical models</vt:lpstr>
      <vt:lpstr>Context models</vt:lpstr>
      <vt:lpstr>Context models</vt:lpstr>
      <vt:lpstr>System boundaries</vt:lpstr>
      <vt:lpstr>The context of the Mentcare system</vt:lpstr>
      <vt:lpstr>Process perspective</vt:lpstr>
      <vt:lpstr>Process model of involuntary detention </vt:lpstr>
      <vt:lpstr>Interaction models</vt:lpstr>
      <vt:lpstr>Interaction models</vt:lpstr>
      <vt:lpstr>Use case modeling</vt:lpstr>
      <vt:lpstr>Transfer-data use case </vt:lpstr>
      <vt:lpstr>Tabular description of the ‘Transfer data’ use-case </vt:lpstr>
      <vt:lpstr>Use cases in the Mentcare system involving the role ‘Medical Receptionist’ </vt:lpstr>
      <vt:lpstr>Sequence diagrams</vt:lpstr>
      <vt:lpstr>Sequence diagram for View patient information </vt:lpstr>
      <vt:lpstr>Structural models</vt:lpstr>
      <vt:lpstr>Structural models</vt:lpstr>
      <vt:lpstr>Class diagrams</vt:lpstr>
      <vt:lpstr>UML classes and association </vt:lpstr>
      <vt:lpstr>Classes and associations in the MHC-PMS </vt:lpstr>
      <vt:lpstr>The Consultation class </vt:lpstr>
      <vt:lpstr>Generalization</vt:lpstr>
      <vt:lpstr>Generalization</vt:lpstr>
      <vt:lpstr>A generalization hierarchy </vt:lpstr>
      <vt:lpstr>A generalization hierarchy with added detail </vt:lpstr>
      <vt:lpstr>Object class aggregation models</vt:lpstr>
      <vt:lpstr>The aggregation association </vt:lpstr>
      <vt:lpstr>Behavioral models</vt:lpstr>
      <vt:lpstr>Behavioral models</vt:lpstr>
      <vt:lpstr>Data-driven modeling</vt:lpstr>
      <vt:lpstr>An activity model of the insulin pump’s operation </vt:lpstr>
      <vt:lpstr>Order processing </vt:lpstr>
      <vt:lpstr>Event-driven modeling</vt:lpstr>
      <vt:lpstr>State machine models</vt:lpstr>
      <vt:lpstr>State diagram of a microwave oven </vt:lpstr>
      <vt:lpstr>Microwave oven operation </vt:lpstr>
      <vt:lpstr>States and stimuli for the microwave oven (a) </vt:lpstr>
      <vt:lpstr>States and stimuli for the microwave oven (b) </vt:lpstr>
      <vt:lpstr>Model-driven engineering</vt:lpstr>
      <vt:lpstr>Model-driven engineering</vt:lpstr>
      <vt:lpstr>Usage of model-driven engineering</vt:lpstr>
      <vt:lpstr>Model driven architecture</vt:lpstr>
      <vt:lpstr>Types of model</vt:lpstr>
      <vt:lpstr>MDA transformations</vt:lpstr>
      <vt:lpstr>Multiple platform-specific models </vt:lpstr>
      <vt:lpstr>Agile methods and MDA</vt:lpstr>
      <vt:lpstr>Adoption of MDA</vt:lpstr>
      <vt:lpstr>Adoption of MDA</vt:lpstr>
      <vt:lpstr>Adoption of MDA</vt:lpstr>
      <vt:lpstr>Key points</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5</dc:title>
  <dc:creator>Ian Sommerville</dc:creator>
  <cp:lastModifiedBy>Sergiu-mihai Dascalu</cp:lastModifiedBy>
  <cp:revision>33</cp:revision>
  <dcterms:created xsi:type="dcterms:W3CDTF">2010-01-15T13:50:47Z</dcterms:created>
  <dcterms:modified xsi:type="dcterms:W3CDTF">2019-09-23T22:16:03Z</dcterms:modified>
</cp:coreProperties>
</file>