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8" r:id="rId3"/>
    <p:sldId id="372" r:id="rId4"/>
    <p:sldId id="373" r:id="rId5"/>
    <p:sldId id="360" r:id="rId6"/>
    <p:sldId id="359" r:id="rId7"/>
    <p:sldId id="361" r:id="rId8"/>
    <p:sldId id="374" r:id="rId9"/>
    <p:sldId id="375" r:id="rId10"/>
    <p:sldId id="376" r:id="rId11"/>
    <p:sldId id="377" r:id="rId12"/>
    <p:sldId id="378" r:id="rId13"/>
    <p:sldId id="380" r:id="rId14"/>
    <p:sldId id="379" r:id="rId15"/>
    <p:sldId id="381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CC"/>
    <a:srgbClr val="D60093"/>
    <a:srgbClr val="FF6600"/>
    <a:srgbClr val="009999"/>
    <a:srgbClr val="FFFF99"/>
    <a:srgbClr val="FF5050"/>
    <a:srgbClr val="00CC00"/>
    <a:srgbClr val="CC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1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2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2/16/2010</a:t>
            </a: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CS 426/CPE 426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C4478626-FC1B-4A98-BCAC-9B791EAD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57969-7B19-42D1-9EEF-F47AD99C2602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F0CF24-5974-43E4-9724-33AB29AE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10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11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14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15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7FCB-AC4B-41A3-BD59-30E310E3C88E}" type="slidenum">
              <a:rPr lang="en-US"/>
              <a:pPr/>
              <a:t>9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ln/>
        </p:spPr>
        <p:txBody>
          <a:bodyPr lIns="92065" tIns="46034" rIns="92065" bIns="4603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EEDA-E6FD-4419-81CC-5166310D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A52B-89AF-4118-B31A-BEF7364F1539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8E75-50A4-430E-B22E-4BA634C88DF3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EFC1-6F9F-4888-A831-0FC1C72F96FE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6ABF3BA0-4505-4BA0-B458-CC3002707C31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o.ie/videos/overviewvi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 txBox="1">
            <a:spLocks/>
          </p:cNvSpPr>
          <p:nvPr/>
        </p:nvSpPr>
        <p:spPr bwMode="auto">
          <a:xfrm>
            <a:off x="457200" y="2286000"/>
            <a:ext cx="830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Sarah Beecham, Padraig O’Leary, Sean Baker, </a:t>
            </a:r>
          </a:p>
          <a:p>
            <a:pPr algn="ctr">
              <a:buClr>
                <a:schemeClr val="accent1"/>
              </a:buClr>
              <a:buSzPct val="80000"/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Richardson, and John Noll (2014),</a:t>
            </a:r>
          </a:p>
          <a:p>
            <a:pPr algn="ctr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rgbClr val="FFFF99"/>
                </a:solidFill>
                <a:latin typeface="Futura" pitchFamily="64" charset="0"/>
              </a:rPr>
              <a:t>Making Software Engineering Research Relevant,</a:t>
            </a:r>
          </a:p>
          <a:p>
            <a:pPr algn="ctr"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IEEE Computer 47 (4): 80-83.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Corbel" pitchFamily="34" charset="0"/>
            </a:endParaRPr>
          </a:p>
        </p:txBody>
      </p:sp>
      <p:pic>
        <p:nvPicPr>
          <p:cNvPr id="410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0" y="71931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CS 791z</a:t>
            </a:r>
          </a:p>
          <a:p>
            <a:pPr algn="ctr"/>
            <a:r>
              <a:rPr lang="en-US" sz="3600" dirty="0" smtClean="0">
                <a:solidFill>
                  <a:srgbClr val="29C2FF"/>
                </a:solidFill>
              </a:rPr>
              <a:t>Graduate Topics on Software Engineering</a:t>
            </a:r>
            <a:endParaRPr lang="en-US" sz="3600" dirty="0">
              <a:solidFill>
                <a:srgbClr val="29C2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905000" y="55626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</a:t>
            </a:r>
            <a:r>
              <a:rPr lang="en-US" dirty="0" smtClean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3270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10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1905000" y="6430962"/>
            <a:ext cx="57372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62AF"/>
                </a:solidFill>
                <a:effectLst/>
                <a:uLnTx/>
                <a:uFillTx/>
                <a:latin typeface="Corbel" pitchFamily="34" charset="0"/>
                <a:ea typeface="+mn-ea"/>
                <a:cs typeface="Arial" pitchFamily="34" charset="0"/>
              </a:rPr>
              <a:t>Interfaces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rgbClr val="0D62AF"/>
                </a:solidFill>
                <a:effectLst/>
                <a:uLnTx/>
                <a:uFillTx/>
                <a:latin typeface="Corbel" pitchFamily="34" charset="0"/>
                <a:ea typeface="+mn-ea"/>
                <a:cs typeface="Arial" pitchFamily="34" charset="0"/>
              </a:rPr>
              <a:t> and Components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rgbClr val="0D62AF"/>
              </a:solidFill>
              <a:effectLst/>
              <a:uLnTx/>
              <a:uFillTx/>
              <a:latin typeface="Corbe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304800"/>
            <a:ext cx="8991600" cy="860425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 anchorCtr="0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71F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9pPr>
            <a:extLst/>
          </a:lstStyle>
          <a:p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Where Do Practitioners Really Go for Support? 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7"/>
            <a:ext cx="9144000" cy="67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7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91600" cy="860425"/>
          </a:xfrm>
          <a:noFill/>
          <a:ln/>
        </p:spPr>
        <p:txBody>
          <a:bodyPr lIns="92075" tIns="46038" rIns="92075" bIns="46038" anchorCtr="0">
            <a:normAutofit/>
          </a:bodyPr>
          <a:lstStyle/>
          <a:p>
            <a:pPr eaLnBrk="0" hangingPunct="0"/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Where Do Practitioners Go for Support? 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 smtClean="0"/>
              <a:t>First, practitioners depend on their </a:t>
            </a:r>
            <a:r>
              <a:rPr lang="en-US" sz="2800" dirty="0" smtClean="0">
                <a:solidFill>
                  <a:srgbClr val="7030A0"/>
                </a:solidFill>
              </a:rPr>
              <a:t>own experience</a:t>
            </a:r>
          </a:p>
          <a:p>
            <a:r>
              <a:rPr lang="en-US" sz="2800" dirty="0" smtClean="0"/>
              <a:t>Then, their main source of support comes from </a:t>
            </a:r>
            <a:r>
              <a:rPr lang="en-US" sz="2800" dirty="0" smtClean="0">
                <a:solidFill>
                  <a:srgbClr val="7030A0"/>
                </a:solidFill>
              </a:rPr>
              <a:t>peers</a:t>
            </a:r>
          </a:p>
          <a:p>
            <a:r>
              <a:rPr lang="en-US" sz="2800" dirty="0" smtClean="0"/>
              <a:t>Next, they rely on </a:t>
            </a:r>
            <a:r>
              <a:rPr lang="en-US" sz="2800" dirty="0" smtClean="0">
                <a:solidFill>
                  <a:srgbClr val="7030A0"/>
                </a:solidFill>
              </a:rPr>
              <a:t>resources such as books, blogs, wikis, and own corporate intranets </a:t>
            </a:r>
          </a:p>
          <a:p>
            <a:r>
              <a:rPr lang="en-US" sz="2800" dirty="0" smtClean="0"/>
              <a:t>Robert Glass signaled the </a:t>
            </a:r>
            <a:r>
              <a:rPr lang="en-US" sz="2800" i="1" dirty="0" smtClean="0">
                <a:solidFill>
                  <a:srgbClr val="7030A0"/>
                </a:solidFill>
              </a:rPr>
              <a:t>practice-research divide </a:t>
            </a:r>
            <a:r>
              <a:rPr lang="en-US" sz="2800" dirty="0" smtClean="0"/>
              <a:t>in an 1996 Communications of the ACM article</a:t>
            </a:r>
          </a:p>
          <a:p>
            <a:pPr lvl="1"/>
            <a:r>
              <a:rPr lang="en-US" sz="2400" dirty="0" smtClean="0"/>
              <a:t>The idea was that researchers did not have the required experience to make their theories the solution of choice</a:t>
            </a:r>
          </a:p>
          <a:p>
            <a:r>
              <a:rPr lang="en-US" sz="2800" dirty="0" smtClean="0"/>
              <a:t>Indeed, the key problem seems to be: can we really expect practitioners to </a:t>
            </a:r>
            <a:r>
              <a:rPr lang="en-US" sz="2800" dirty="0" smtClean="0">
                <a:solidFill>
                  <a:srgbClr val="7030A0"/>
                </a:solidFill>
              </a:rPr>
              <a:t>apply a theory that hasn’t been proven in practice first</a:t>
            </a:r>
            <a:r>
              <a:rPr lang="en-US" sz="2800" dirty="0" smtClean="0"/>
              <a:t>?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532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4794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42" y="0"/>
            <a:ext cx="693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1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304800"/>
            <a:ext cx="8991600" cy="860425"/>
          </a:xfrm>
          <a:noFill/>
          <a:ln/>
        </p:spPr>
        <p:txBody>
          <a:bodyPr lIns="92075" tIns="46038" rIns="92075" bIns="46038" anchorCtr="0">
            <a:normAutofit/>
          </a:bodyPr>
          <a:lstStyle/>
          <a:p>
            <a:pPr eaLnBrk="0" hangingPunct="0"/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Making Research Accessible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324600"/>
            <a:ext cx="4794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13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240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The LERO group concluded that </a:t>
            </a:r>
            <a:r>
              <a:rPr lang="en-US" sz="2800" dirty="0" smtClean="0">
                <a:solidFill>
                  <a:srgbClr val="7030A0"/>
                </a:solidFill>
              </a:rPr>
              <a:t>GSE research is not reaching its target audience</a:t>
            </a:r>
          </a:p>
          <a:p>
            <a:r>
              <a:rPr lang="en-US" sz="2800" dirty="0" smtClean="0"/>
              <a:t>This happens because </a:t>
            </a:r>
            <a:r>
              <a:rPr lang="en-US" sz="2800" dirty="0" smtClean="0">
                <a:solidFill>
                  <a:srgbClr val="7030A0"/>
                </a:solidFill>
              </a:rPr>
              <a:t>research results are often inaccessible, lack credibility, and are irrelevant</a:t>
            </a:r>
          </a:p>
          <a:p>
            <a:r>
              <a:rPr lang="en-US" sz="2800" dirty="0" smtClean="0"/>
              <a:t>Their study was indeed small and highly selective, but still likely </a:t>
            </a:r>
            <a:r>
              <a:rPr lang="en-US" sz="2800" dirty="0" smtClean="0">
                <a:solidFill>
                  <a:srgbClr val="7030A0"/>
                </a:solidFill>
              </a:rPr>
              <a:t>representative</a:t>
            </a:r>
            <a:r>
              <a:rPr lang="en-US" sz="2800" dirty="0" smtClean="0"/>
              <a:t> for the actual situation in the SE industry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Caveat:</a:t>
            </a:r>
            <a:r>
              <a:rPr lang="en-US" sz="2800" dirty="0" smtClean="0"/>
              <a:t> none of known practitioners that straddle the research-practice divide were interviewed </a:t>
            </a:r>
          </a:p>
          <a:p>
            <a:r>
              <a:rPr lang="en-US" sz="2800" dirty="0" smtClean="0"/>
              <a:t>So, what can be done? </a:t>
            </a:r>
            <a:endParaRPr lang="en-US" sz="2400" dirty="0" smtClean="0"/>
          </a:p>
          <a:p>
            <a:pPr marL="457200" lvl="1" indent="0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4277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91600" cy="860425"/>
          </a:xfrm>
          <a:noFill/>
          <a:ln/>
        </p:spPr>
        <p:txBody>
          <a:bodyPr lIns="92075" tIns="46038" rIns="92075" bIns="46038" anchorCtr="0">
            <a:normAutofit/>
          </a:bodyPr>
          <a:lstStyle/>
          <a:p>
            <a:pPr eaLnBrk="0" hangingPunct="0"/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Making Research Accessible: Guidelines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479425" cy="274638"/>
          </a:xfrm>
        </p:spPr>
        <p:txBody>
          <a:bodyPr/>
          <a:lstStyle/>
          <a:p>
            <a:pPr algn="r"/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524000"/>
            <a:ext cx="9144000" cy="50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23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304800"/>
            <a:ext cx="8991600" cy="860425"/>
          </a:xfrm>
          <a:noFill/>
          <a:ln/>
        </p:spPr>
        <p:txBody>
          <a:bodyPr lIns="92075" tIns="46038" rIns="92075" bIns="46038" anchorCtr="0">
            <a:normAutofit/>
          </a:bodyPr>
          <a:lstStyle/>
          <a:p>
            <a:pPr eaLnBrk="0" hangingPunct="0"/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Spin off questions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324600"/>
            <a:ext cx="4794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15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5240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CCA62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What is </a:t>
            </a:r>
            <a:r>
              <a:rPr lang="en-US" sz="2800" dirty="0" smtClean="0">
                <a:solidFill>
                  <a:srgbClr val="7030A0"/>
                </a:solidFill>
              </a:rPr>
              <a:t>your own experience with the practice-research divide in SE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How much of this divide (gap, or paradox) exists </a:t>
            </a:r>
            <a:r>
              <a:rPr lang="en-US" sz="2800" dirty="0" smtClean="0">
                <a:solidFill>
                  <a:srgbClr val="7030A0"/>
                </a:solidFill>
              </a:rPr>
              <a:t>in other areas of CSE research?</a:t>
            </a:r>
            <a:r>
              <a:rPr lang="en-US" sz="2800" dirty="0" smtClean="0"/>
              <a:t> (consider robotics, computer vision, etc…). If there are differences from SE, try to explain them.</a:t>
            </a:r>
          </a:p>
          <a:p>
            <a:r>
              <a:rPr lang="en-US" sz="2800" dirty="0" smtClean="0"/>
              <a:t>What </a:t>
            </a:r>
            <a:r>
              <a:rPr lang="en-US" sz="2800" dirty="0" smtClean="0">
                <a:solidFill>
                  <a:srgbClr val="7030A0"/>
                </a:solidFill>
              </a:rPr>
              <a:t>other approaches/strategies </a:t>
            </a:r>
            <a:r>
              <a:rPr lang="en-US" sz="2800" dirty="0" smtClean="0"/>
              <a:t>could help reduce the practice-research divide?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6277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67550" cy="860425"/>
          </a:xfrm>
          <a:noFill/>
          <a:ln/>
        </p:spPr>
        <p:txBody>
          <a:bodyPr lIns="92075" tIns="46038" rIns="92075" bIns="46038" anchorCtr="0"/>
          <a:lstStyle/>
          <a:p>
            <a:pPr eaLnBrk="0" hangingPunct="0"/>
            <a:r>
              <a:rPr lang="en-C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Outline</a:t>
            </a: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What kind of support are practitioners looking for? </a:t>
            </a:r>
          </a:p>
          <a:p>
            <a:r>
              <a:rPr lang="en-US" dirty="0" smtClean="0"/>
              <a:t>Where do they go for support?</a:t>
            </a:r>
          </a:p>
          <a:p>
            <a:r>
              <a:rPr lang="en-US" dirty="0" smtClean="0"/>
              <a:t>The practice-research paradox</a:t>
            </a:r>
          </a:p>
          <a:p>
            <a:r>
              <a:rPr lang="en-US" dirty="0" smtClean="0"/>
              <a:t>Guidelines for making SE research relevant  </a:t>
            </a:r>
          </a:p>
          <a:p>
            <a:pPr marL="119062" indent="0">
              <a:buNone/>
            </a:pPr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60425"/>
          </a:xfrm>
          <a:noFill/>
          <a:ln/>
        </p:spPr>
        <p:txBody>
          <a:bodyPr lIns="92075" tIns="46038" rIns="92075" bIns="46038" anchorCtr="0">
            <a:noAutofit/>
          </a:bodyPr>
          <a:lstStyle/>
          <a:p>
            <a:pPr eaLnBrk="0" hangingPunct="0"/>
            <a:r>
              <a:rPr lang="en-CA" sz="3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Look at the Practice-Research </a:t>
            </a:r>
            <a:r>
              <a:rPr lang="en-CA" sz="3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</a:t>
            </a:r>
            <a:r>
              <a:rPr lang="en-CA" sz="3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ivide in SE </a:t>
            </a:r>
            <a:endParaRPr lang="en-CA" sz="3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9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692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60425"/>
          </a:xfrm>
          <a:noFill/>
          <a:ln/>
        </p:spPr>
        <p:txBody>
          <a:bodyPr lIns="92075" tIns="46038" rIns="92075" bIns="46038" anchorCtr="0">
            <a:noAutofit/>
          </a:bodyPr>
          <a:lstStyle/>
          <a:p>
            <a:pPr algn="ctr" eaLnBrk="0" hangingPunct="0"/>
            <a:r>
              <a:rPr lang="en-CA" sz="3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LERO Perspective</a:t>
            </a:r>
            <a:endParaRPr lang="en-CA" sz="3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3600" y="61722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http://www.lero.ie/videos/overviewvideo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49734"/>
            <a:ext cx="6324600" cy="4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6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67550" cy="860425"/>
          </a:xfrm>
          <a:noFill/>
          <a:ln/>
        </p:spPr>
        <p:txBody>
          <a:bodyPr lIns="92075" tIns="46038" rIns="92075" bIns="46038" anchorCtr="0"/>
          <a:lstStyle/>
          <a:p>
            <a:pPr eaLnBrk="0" hangingPunct="0"/>
            <a:r>
              <a:rPr lang="en-C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Introduction</a:t>
            </a:r>
            <a:endParaRPr lang="en-C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343400"/>
          </a:xfrm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Software </a:t>
            </a:r>
            <a:r>
              <a:rPr lang="en-US" dirty="0" smtClean="0">
                <a:solidFill>
                  <a:srgbClr val="7030A0"/>
                </a:solidFill>
              </a:rPr>
              <a:t>practitioners rarely look to academic literature </a:t>
            </a:r>
            <a:r>
              <a:rPr lang="en-US" dirty="0" smtClean="0"/>
              <a:t>for new and better ways to develop software</a:t>
            </a:r>
            <a:endParaRPr lang="en-US" dirty="0" smtClean="0">
              <a:solidFill>
                <a:srgbClr val="6600CC"/>
              </a:solidFill>
            </a:endParaRPr>
          </a:p>
          <a:p>
            <a:r>
              <a:rPr lang="en-US" dirty="0" smtClean="0"/>
              <a:t>Example taken by the authors of the paper: </a:t>
            </a:r>
            <a:r>
              <a:rPr lang="en-US" dirty="0" smtClean="0">
                <a:solidFill>
                  <a:srgbClr val="7030A0"/>
                </a:solidFill>
              </a:rPr>
              <a:t>global software engineering (GSE)</a:t>
            </a:r>
          </a:p>
          <a:p>
            <a:r>
              <a:rPr lang="en-US" dirty="0" smtClean="0"/>
              <a:t>In prior work, the authors had created a </a:t>
            </a:r>
            <a:r>
              <a:rPr lang="en-US" dirty="0" smtClean="0">
                <a:solidFill>
                  <a:srgbClr val="7030A0"/>
                </a:solidFill>
              </a:rPr>
              <a:t>Decision Support System (DSS) for Global Team Management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420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67550" cy="860425"/>
          </a:xfrm>
          <a:noFill/>
          <a:ln/>
        </p:spPr>
        <p:txBody>
          <a:bodyPr lIns="92075" tIns="46038" rIns="92075" bIns="46038" anchorCtr="0"/>
          <a:lstStyle/>
          <a:p>
            <a:pPr eaLnBrk="0" hangingPunct="0"/>
            <a:r>
              <a:rPr lang="en-C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  <a:endParaRPr lang="en-C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3000" cy="4191000"/>
          </a:xfrm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6600CC"/>
                </a:solidFill>
              </a:rPr>
              <a:t>prototype DSS </a:t>
            </a:r>
            <a:r>
              <a:rPr lang="en-US" dirty="0" smtClean="0"/>
              <a:t>was used to test the market</a:t>
            </a:r>
          </a:p>
          <a:p>
            <a:r>
              <a:rPr lang="en-US" dirty="0" smtClean="0"/>
              <a:t>The initial goal was to </a:t>
            </a:r>
            <a:r>
              <a:rPr lang="en-US" dirty="0" smtClean="0">
                <a:solidFill>
                  <a:srgbClr val="6600CC"/>
                </a:solidFill>
              </a:rPr>
              <a:t>explore practitioners’ views on GSE research</a:t>
            </a:r>
            <a:r>
              <a:rPr lang="en-US" dirty="0" smtClean="0"/>
              <a:t> and gauge their interest in the idea of a GSE-focused DSS</a:t>
            </a:r>
          </a:p>
          <a:p>
            <a:r>
              <a:rPr lang="en-US" dirty="0" smtClean="0"/>
              <a:t>The test group included practitioners form organizations such as </a:t>
            </a:r>
            <a:r>
              <a:rPr lang="en-US" dirty="0" smtClean="0">
                <a:solidFill>
                  <a:srgbClr val="6600CC"/>
                </a:solidFill>
              </a:rPr>
              <a:t>Google, Microsoft, Oracle</a:t>
            </a:r>
          </a:p>
          <a:p>
            <a:r>
              <a:rPr lang="en-US" dirty="0" smtClean="0">
                <a:solidFill>
                  <a:srgbClr val="6600CC"/>
                </a:solidFill>
              </a:rPr>
              <a:t>Senior managers and project managers </a:t>
            </a:r>
            <a:r>
              <a:rPr lang="en-US" dirty="0" smtClean="0"/>
              <a:t>were interviewed</a:t>
            </a:r>
          </a:p>
          <a:p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507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220200" cy="860425"/>
          </a:xfrm>
          <a:noFill/>
          <a:ln/>
        </p:spPr>
        <p:txBody>
          <a:bodyPr lIns="92075" tIns="46038" rIns="92075" bIns="46038" anchorCtr="0">
            <a:normAutofit fontScale="90000"/>
          </a:bodyPr>
          <a:lstStyle/>
          <a:p>
            <a:pPr eaLnBrk="0" hangingPunct="0"/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Kind of Support Are Practitioners Seeking? 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 smtClean="0"/>
              <a:t>Respondents indicated </a:t>
            </a:r>
            <a:r>
              <a:rPr lang="en-US" sz="2800" dirty="0" smtClean="0">
                <a:solidFill>
                  <a:srgbClr val="7030A0"/>
                </a:solidFill>
              </a:rPr>
              <a:t>challenges in GSE </a:t>
            </a:r>
            <a:r>
              <a:rPr lang="en-US" sz="2800" dirty="0" smtClean="0"/>
              <a:t>such as:</a:t>
            </a:r>
          </a:p>
          <a:p>
            <a:pPr lvl="1"/>
            <a:r>
              <a:rPr lang="en-US" sz="2000" dirty="0" smtClean="0"/>
              <a:t>Culture – mismatched work ethics, languages, religions</a:t>
            </a:r>
          </a:p>
          <a:p>
            <a:pPr lvl="1"/>
            <a:r>
              <a:rPr lang="en-US" sz="2000" dirty="0" smtClean="0"/>
              <a:t>Communication overhead</a:t>
            </a:r>
          </a:p>
          <a:p>
            <a:pPr lvl="1"/>
            <a:r>
              <a:rPr lang="en-US" sz="2000" dirty="0" smtClean="0"/>
              <a:t>Different time zones across sites</a:t>
            </a:r>
          </a:p>
          <a:p>
            <a:pPr lvl="1"/>
            <a:r>
              <a:rPr lang="en-US" sz="2000" dirty="0" smtClean="0"/>
              <a:t>Tool mismatch</a:t>
            </a:r>
          </a:p>
          <a:p>
            <a:pPr lvl="1"/>
            <a:r>
              <a:rPr lang="en-US" sz="2000" dirty="0" smtClean="0"/>
              <a:t>Vendor selection</a:t>
            </a:r>
          </a:p>
          <a:p>
            <a:pPr lvl="1"/>
            <a:r>
              <a:rPr lang="en-US" sz="2000" dirty="0" smtClean="0"/>
              <a:t>Sourcing skills</a:t>
            </a:r>
          </a:p>
          <a:p>
            <a:pPr lvl="1"/>
            <a:r>
              <a:rPr lang="en-US" sz="2000" dirty="0" smtClean="0"/>
              <a:t>Task allocation</a:t>
            </a:r>
          </a:p>
          <a:p>
            <a:pPr lvl="1"/>
            <a:r>
              <a:rPr lang="en-US" sz="2000" dirty="0" smtClean="0"/>
              <a:t>Relevant and timely conversations</a:t>
            </a:r>
          </a:p>
          <a:p>
            <a:pPr lvl="1"/>
            <a:r>
              <a:rPr lang="en-US" sz="2000" dirty="0" smtClean="0"/>
              <a:t>Inability to roll out best practices across sites, etc. </a:t>
            </a:r>
          </a:p>
          <a:p>
            <a:r>
              <a:rPr lang="en-US" sz="2400" dirty="0" smtClean="0"/>
              <a:t>All these </a:t>
            </a:r>
            <a:r>
              <a:rPr lang="en-US" sz="2400" dirty="0" smtClean="0">
                <a:solidFill>
                  <a:srgbClr val="7030A0"/>
                </a:solidFill>
              </a:rPr>
              <a:t>have been researched </a:t>
            </a:r>
            <a:r>
              <a:rPr lang="en-US" sz="2400" dirty="0" smtClean="0"/>
              <a:t>by a decade by LERO authors and many others (see next slide)</a:t>
            </a:r>
          </a:p>
          <a:p>
            <a:r>
              <a:rPr lang="en-US" sz="2400" dirty="0" smtClean="0"/>
              <a:t>Yet, </a:t>
            </a:r>
            <a:r>
              <a:rPr lang="en-US" sz="2400" dirty="0" smtClean="0">
                <a:solidFill>
                  <a:srgbClr val="7030A0"/>
                </a:solidFill>
              </a:rPr>
              <a:t>practitioners do not read GSE research</a:t>
            </a:r>
            <a:r>
              <a:rPr lang="en-US" sz="2400" dirty="0" smtClean="0"/>
              <a:t>!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440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8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3517285"/>
          </a:xfr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304800"/>
            <a:ext cx="8991600" cy="860425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 anchorCtr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71F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0071F4"/>
                </a:solidFill>
                <a:latin typeface="Corbel" pitchFamily="34" charset="0"/>
              </a:defRPr>
            </a:lvl9pPr>
            <a:extLst/>
          </a:lstStyle>
          <a:p>
            <a:r>
              <a:rPr lang="en-CA" sz="36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Kind of Support Are Practitioners Seeking? 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5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91600" cy="860425"/>
          </a:xfrm>
          <a:noFill/>
          <a:ln/>
        </p:spPr>
        <p:txBody>
          <a:bodyPr lIns="92075" tIns="46038" rIns="92075" bIns="46038" anchorCtr="0">
            <a:normAutofit fontScale="90000"/>
          </a:bodyPr>
          <a:lstStyle/>
          <a:p>
            <a:pPr eaLnBrk="0" hangingPunct="0"/>
            <a:r>
              <a:rPr lang="en-CA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Kind of Support Are Practitioners Seeking? </a:t>
            </a:r>
            <a:endParaRPr lang="en-CA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 smtClean="0"/>
              <a:t>Possible causes: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GSE is considered mainstream SE </a:t>
            </a:r>
            <a:r>
              <a:rPr lang="en-US" sz="2400" dirty="0" smtClean="0"/>
              <a:t>(general project management)</a:t>
            </a:r>
          </a:p>
          <a:p>
            <a:pPr lvl="1"/>
            <a:r>
              <a:rPr lang="en-US" sz="2400" dirty="0" smtClean="0"/>
              <a:t>Also, practitioners seem to look for </a:t>
            </a:r>
            <a:r>
              <a:rPr lang="en-US" sz="2400" dirty="0" smtClean="0">
                <a:solidFill>
                  <a:srgbClr val="7030A0"/>
                </a:solidFill>
              </a:rPr>
              <a:t>patterns of context-specific help</a:t>
            </a:r>
            <a:r>
              <a:rPr lang="en-US" sz="2400" dirty="0" smtClean="0"/>
              <a:t>, rather than frameworks</a:t>
            </a:r>
          </a:p>
          <a:p>
            <a:pPr lvl="1"/>
            <a:r>
              <a:rPr lang="en-US" sz="2400" dirty="0" smtClean="0"/>
              <a:t>Finally, </a:t>
            </a:r>
            <a:r>
              <a:rPr lang="en-US" sz="2400" dirty="0" smtClean="0">
                <a:solidFill>
                  <a:srgbClr val="7030A0"/>
                </a:solidFill>
              </a:rPr>
              <a:t>experience-based advice seems to trump it all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2800" dirty="0" smtClean="0"/>
              <a:t>So, where are the practitioners looking for support?</a:t>
            </a:r>
          </a:p>
          <a:p>
            <a:endParaRPr lang="en-US" sz="2400" dirty="0" smtClean="0"/>
          </a:p>
          <a:p>
            <a:pPr marL="457200" lvl="1" indent="0">
              <a:buNone/>
            </a:pPr>
            <a:r>
              <a:rPr lang="en-US" sz="2000" dirty="0" smtClean="0"/>
              <a:t>… see next page …</a:t>
            </a:r>
          </a:p>
          <a:p>
            <a:pPr lvl="1"/>
            <a:endParaRPr lang="en-US" sz="2000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35975" y="6430962"/>
            <a:ext cx="250825" cy="274638"/>
          </a:xfrm>
        </p:spPr>
        <p:txBody>
          <a:bodyPr/>
          <a:lstStyle/>
          <a:p>
            <a:pPr algn="r"/>
            <a:fld id="{81D41A10-7BC1-4496-8C91-27B52EE4D33A}" type="slidenum">
              <a:rPr lang="en-US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3711</TotalTime>
  <Words>632</Words>
  <Application>Microsoft Office PowerPoint</Application>
  <PresentationFormat>On-screen Show (4:3)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Futura</vt:lpstr>
      <vt:lpstr>Wingdings</vt:lpstr>
      <vt:lpstr>Wingdings 2</vt:lpstr>
      <vt:lpstr>Wingdings 3</vt:lpstr>
      <vt:lpstr>Module</vt:lpstr>
      <vt:lpstr>PowerPoint Presentation</vt:lpstr>
      <vt:lpstr>Outline</vt:lpstr>
      <vt:lpstr>A Look at the Practice-Research Divide in SE </vt:lpstr>
      <vt:lpstr>A LERO Perspective</vt:lpstr>
      <vt:lpstr>Introduction</vt:lpstr>
      <vt:lpstr>Introduction</vt:lpstr>
      <vt:lpstr>What Kind of Support Are Practitioners Seeking? </vt:lpstr>
      <vt:lpstr>PowerPoint Presentation</vt:lpstr>
      <vt:lpstr>What Kind of Support Are Practitioners Seeking? </vt:lpstr>
      <vt:lpstr>PowerPoint Presentation</vt:lpstr>
      <vt:lpstr>Where Do Practitioners Go for Support? </vt:lpstr>
      <vt:lpstr>PowerPoint Presentation</vt:lpstr>
      <vt:lpstr>Making Research Accessible</vt:lpstr>
      <vt:lpstr>Making Research Accessible: Guidelines</vt:lpstr>
      <vt:lpstr>Spin off questions</vt:lpstr>
    </vt:vector>
  </TitlesOfParts>
  <Company>A &amp; H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Coll Music Stand</dc:title>
  <dc:creator>Harold De Armas</dc:creator>
  <cp:lastModifiedBy>Sergiu-mihai Dascalu</cp:lastModifiedBy>
  <cp:revision>252</cp:revision>
  <dcterms:created xsi:type="dcterms:W3CDTF">2007-04-16T03:37:25Z</dcterms:created>
  <dcterms:modified xsi:type="dcterms:W3CDTF">2019-09-25T22:24:18Z</dcterms:modified>
</cp:coreProperties>
</file>