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358" r:id="rId3"/>
    <p:sldId id="360" r:id="rId4"/>
    <p:sldId id="359" r:id="rId5"/>
    <p:sldId id="361" r:id="rId6"/>
    <p:sldId id="362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D60093"/>
    <a:srgbClr val="FF6600"/>
    <a:srgbClr val="9933FF"/>
    <a:srgbClr val="009999"/>
    <a:srgbClr val="FFFF99"/>
    <a:srgbClr val="FF5050"/>
    <a:srgbClr val="00CC00"/>
    <a:srgbClr val="CC66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718" autoAdjust="0"/>
  </p:normalViewPr>
  <p:slideViewPr>
    <p:cSldViewPr>
      <p:cViewPr>
        <p:scale>
          <a:sx n="100" d="100"/>
          <a:sy n="100" d="100"/>
        </p:scale>
        <p:origin x="-68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382" y="-78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fld id="{C4478626-FC1B-4A98-BCAC-9B791EAD6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8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B57969-7B19-42D1-9EEF-F47AD99C2602}" type="datetimeFigureOut">
              <a:rPr lang="en-US"/>
              <a:pPr>
                <a:defRPr/>
              </a:pPr>
              <a:t>10/20/2019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F0CF24-5974-43E4-9724-33AB29AE7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89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10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11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12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13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14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4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5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6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7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8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9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mpd="thickThin" algn="ctr">
            <a:noFill/>
            <a:miter lim="800000"/>
            <a:headEnd/>
            <a:tailEnd/>
          </a:ln>
          <a:effectLst>
            <a:outerShdw dist="10160" dir="5400000" algn="tl" rotWithShape="0">
              <a:srgbClr val="808080">
                <a:alpha val="59999"/>
              </a:srgbClr>
            </a:outerShdw>
          </a:effectLst>
        </p:spPr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2, 2010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</p:spPr>
        <p:txBody>
          <a:bodyPr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4200" y="6477000"/>
            <a:ext cx="733425" cy="274638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26EEDA-E6FD-4419-81CC-5166310DA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2, 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425 / 625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9A52B-89AF-4118-B31A-BEF7364F1539}" type="slidenum">
              <a:rPr lang="en-US"/>
              <a:pPr>
                <a:defRPr/>
              </a:pPr>
              <a:t>‹#›</a:t>
            </a:fld>
            <a:r>
              <a:rPr lang="en-US" dirty="0"/>
              <a:t> / 15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26, 2009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425 / 625 Software Engineering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18E75-50A4-430E-B22E-4BA634C88DF3}" type="slidenum">
              <a:rPr lang="en-US"/>
              <a:pPr>
                <a:defRPr/>
              </a:pPr>
              <a:t>‹#›</a:t>
            </a:fld>
            <a:r>
              <a:rPr lang="en-US"/>
              <a:t> / 14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26, 2009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425 / 625 Software Engineering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8EFC1-6F9F-4888-A831-0FC1C72F96FE}" type="slidenum">
              <a:rPr lang="en-US"/>
              <a:pPr>
                <a:defRPr/>
              </a:pPr>
              <a:t>‹#›</a:t>
            </a:fld>
            <a:r>
              <a:rPr lang="en-US"/>
              <a:t> / 14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mpd="thickThin" algn="ctr">
            <a:noFill/>
            <a:miter lim="800000"/>
            <a:headEnd/>
            <a:tailEnd/>
          </a:ln>
          <a:effectLst>
            <a:outerShdw dist="10160" dir="5400000" algn="tl" rotWithShape="0">
              <a:srgbClr val="808080">
                <a:alpha val="59999"/>
              </a:srgbClr>
            </a:outerShdw>
          </a:effectLst>
        </p:spPr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00800"/>
            <a:ext cx="20574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D62AF"/>
                </a:solidFill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August 26, 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400800"/>
            <a:ext cx="57372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D62AF"/>
                </a:solidFill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CS 425 / 625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400800"/>
            <a:ext cx="762000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D62AF"/>
                </a:solidFill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fld id="{6ABF3BA0-4505-4BA0-B458-CC3002707C31}" type="slidenum">
              <a:rPr lang="en-US"/>
              <a:pPr>
                <a:defRPr/>
              </a:pPr>
              <a:t>‹#›</a:t>
            </a:fld>
            <a:r>
              <a:rPr lang="en-US"/>
              <a:t> / 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89" r:id="rId3"/>
    <p:sldLayoutId id="214748369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0071F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7CCA62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ubtitle 2"/>
          <p:cNvSpPr txBox="1">
            <a:spLocks/>
          </p:cNvSpPr>
          <p:nvPr/>
        </p:nvSpPr>
        <p:spPr bwMode="auto">
          <a:xfrm>
            <a:off x="0" y="2286000"/>
            <a:ext cx="9144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8872" tIns="0" rIns="45720" bIns="0" anchor="b"/>
          <a:lstStyle/>
          <a:p>
            <a:pPr algn="r"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2000" dirty="0">
                <a:solidFill>
                  <a:srgbClr val="FFF875"/>
                </a:solidFill>
                <a:latin typeface="Corbel" pitchFamily="34" charset="0"/>
              </a:rPr>
              <a:t> </a:t>
            </a:r>
          </a:p>
          <a:p>
            <a:pPr algn="r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dirty="0">
              <a:solidFill>
                <a:srgbClr val="29C2FF"/>
              </a:solidFill>
            </a:endParaRPr>
          </a:p>
          <a:p>
            <a:pPr algn="ctr">
              <a:buClr>
                <a:schemeClr val="accent1"/>
              </a:buClr>
              <a:buSzPct val="80000"/>
            </a:pPr>
            <a:r>
              <a:rPr lang="en-US" dirty="0" smtClean="0">
                <a:solidFill>
                  <a:srgbClr val="29C2FF"/>
                </a:solidFill>
              </a:rPr>
              <a:t>Mary Shaw, </a:t>
            </a:r>
            <a:r>
              <a:rPr lang="en-US" dirty="0" smtClean="0">
                <a:solidFill>
                  <a:srgbClr val="FFFF99"/>
                </a:solidFill>
                <a:latin typeface="Futura" pitchFamily="64" charset="0"/>
              </a:rPr>
              <a:t>What Makes Good Research in Software Engineering?, </a:t>
            </a:r>
            <a:r>
              <a:rPr lang="en-US" dirty="0" smtClean="0">
                <a:solidFill>
                  <a:srgbClr val="29C2FF"/>
                </a:solidFill>
              </a:rPr>
              <a:t>International Journal Software Tools for Technology Transfer, 2002,  4(1): 1-7.  </a:t>
            </a:r>
            <a:endParaRPr lang="en-US" dirty="0">
              <a:solidFill>
                <a:srgbClr val="29C2FF"/>
              </a:solidFill>
            </a:endParaRPr>
          </a:p>
          <a:p>
            <a:pPr algn="r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 dirty="0">
              <a:solidFill>
                <a:srgbClr val="FFF875"/>
              </a:solidFill>
              <a:latin typeface="Corbel" pitchFamily="34" charset="0"/>
            </a:endParaRPr>
          </a:p>
        </p:txBody>
      </p:sp>
      <p:pic>
        <p:nvPicPr>
          <p:cNvPr id="4100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81600"/>
            <a:ext cx="1752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0" y="719316"/>
            <a:ext cx="91440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29C2FF"/>
                </a:solidFill>
              </a:rPr>
              <a:t>CS </a:t>
            </a:r>
            <a:r>
              <a:rPr lang="en-US" sz="4000" dirty="0" smtClean="0">
                <a:solidFill>
                  <a:srgbClr val="29C2FF"/>
                </a:solidFill>
              </a:rPr>
              <a:t>791</a:t>
            </a:r>
            <a:r>
              <a:rPr lang="en-US" sz="3600" dirty="0" smtClean="0">
                <a:solidFill>
                  <a:srgbClr val="29C2FF"/>
                </a:solidFill>
              </a:rPr>
              <a:t>Graduate </a:t>
            </a:r>
            <a:r>
              <a:rPr lang="en-US" sz="3600" dirty="0" smtClean="0">
                <a:solidFill>
                  <a:srgbClr val="29C2FF"/>
                </a:solidFill>
              </a:rPr>
              <a:t>Topics </a:t>
            </a:r>
            <a:r>
              <a:rPr lang="en-US" sz="3600" dirty="0" smtClean="0">
                <a:solidFill>
                  <a:srgbClr val="29C2FF"/>
                </a:solidFill>
              </a:rPr>
              <a:t>in Computer Science [Software Engineering]</a:t>
            </a:r>
            <a:endParaRPr lang="en-US" sz="3600" dirty="0">
              <a:solidFill>
                <a:srgbClr val="29C2FF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1905000" y="55626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8872" tIns="0" rIns="45720" bIns="0" anchor="b"/>
          <a:lstStyle/>
          <a:p>
            <a:pPr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dirty="0">
                <a:solidFill>
                  <a:srgbClr val="FFFFFF"/>
                </a:solidFill>
              </a:rPr>
              <a:t>University of Nevada, Reno</a:t>
            </a:r>
          </a:p>
          <a:p>
            <a:pPr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dirty="0">
                <a:solidFill>
                  <a:srgbClr val="FFFFFF"/>
                </a:solidFill>
              </a:rPr>
              <a:t>Department of Computer Science </a:t>
            </a:r>
            <a:r>
              <a:rPr lang="en-US" dirty="0" smtClean="0">
                <a:solidFill>
                  <a:srgbClr val="FFFFFF"/>
                </a:solidFill>
              </a:rPr>
              <a:t>&amp; </a:t>
            </a:r>
            <a:r>
              <a:rPr lang="en-US" dirty="0">
                <a:solidFill>
                  <a:srgbClr val="FFFFFF"/>
                </a:solidFill>
              </a:rPr>
              <a:t>Engineering</a:t>
            </a:r>
            <a:endParaRPr lang="en-US" sz="2000" dirty="0">
              <a:solidFill>
                <a:srgbClr val="FFFFFF"/>
              </a:solidFill>
              <a:latin typeface="Corbe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8991600" cy="860425"/>
          </a:xfrm>
          <a:noFill/>
          <a:ln/>
        </p:spPr>
        <p:txBody>
          <a:bodyPr lIns="92075" tIns="46038" rIns="92075" bIns="46038" anchorCtr="0">
            <a:normAutofit/>
          </a:bodyPr>
          <a:lstStyle/>
          <a:p>
            <a:pPr eaLnBrk="0" hangingPunct="0"/>
            <a:r>
              <a:rPr lang="en-CA" dirty="0" smtClean="0"/>
              <a:t>Research Questions in SE</a:t>
            </a:r>
            <a:endParaRPr lang="en-CA" sz="31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10</a:t>
            </a:fld>
            <a:endParaRPr lang="en-US" dirty="0"/>
          </a:p>
        </p:txBody>
      </p:sp>
      <p:pic>
        <p:nvPicPr>
          <p:cNvPr id="1026" name="Picture 2" descr="F914626F-E614-4744-961E-C37910FD4DCB@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782913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047356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8991600" cy="860425"/>
          </a:xfrm>
          <a:noFill/>
          <a:ln/>
        </p:spPr>
        <p:txBody>
          <a:bodyPr lIns="92075" tIns="46038" rIns="92075" bIns="46038" anchorCtr="0">
            <a:normAutofit/>
          </a:bodyPr>
          <a:lstStyle/>
          <a:p>
            <a:pPr eaLnBrk="0" hangingPunct="0"/>
            <a:r>
              <a:rPr lang="en-CA" dirty="0" smtClean="0"/>
              <a:t>Research Results in SE</a:t>
            </a:r>
            <a:endParaRPr lang="en-CA" sz="31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11</a:t>
            </a:fld>
            <a:endParaRPr lang="en-US" dirty="0"/>
          </a:p>
        </p:txBody>
      </p:sp>
      <p:pic>
        <p:nvPicPr>
          <p:cNvPr id="2050" name="Picture 2" descr="8EBA4A78-5655-4717-A829-24D3AF8295A9@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52575"/>
            <a:ext cx="6657975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45769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2324100" cy="860425"/>
          </a:xfrm>
          <a:noFill/>
          <a:ln/>
        </p:spPr>
        <p:txBody>
          <a:bodyPr lIns="92075" tIns="46038" rIns="92075" bIns="46038" anchorCtr="0">
            <a:noAutofit/>
          </a:bodyPr>
          <a:lstStyle/>
          <a:p>
            <a:pPr eaLnBrk="0" hangingPunct="0"/>
            <a:r>
              <a:rPr lang="en-CA" sz="2800" dirty="0" smtClean="0"/>
              <a:t>Research Validation in SE</a:t>
            </a:r>
            <a:endParaRPr lang="en-CA" sz="28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12</a:t>
            </a:fld>
            <a:endParaRPr lang="en-US" dirty="0"/>
          </a:p>
        </p:txBody>
      </p:sp>
      <p:pic>
        <p:nvPicPr>
          <p:cNvPr id="3074" name="Picture 2" descr="59B494A9-FDCA-4E35-B5F1-723F2406F20A@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114300"/>
            <a:ext cx="6724650" cy="674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417734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8991600" cy="860425"/>
          </a:xfrm>
          <a:noFill/>
          <a:ln/>
        </p:spPr>
        <p:txBody>
          <a:bodyPr lIns="92075" tIns="46038" rIns="92075" bIns="46038" anchorCtr="0">
            <a:normAutofit/>
          </a:bodyPr>
          <a:lstStyle/>
          <a:p>
            <a:pPr eaLnBrk="0" hangingPunct="0"/>
            <a:r>
              <a:rPr lang="en-CA" dirty="0" smtClean="0"/>
              <a:t>Research Strategies (ICSE-2002)</a:t>
            </a:r>
            <a:endParaRPr lang="en-CA" sz="31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13</a:t>
            </a:fld>
            <a:endParaRPr lang="en-US" dirty="0"/>
          </a:p>
        </p:txBody>
      </p:sp>
      <p:pic>
        <p:nvPicPr>
          <p:cNvPr id="4098" name="Picture 2" descr="1568A15E-6E7B-4E3B-A8CC-C4E4530E363F@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3817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4967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8763000" cy="860425"/>
          </a:xfrm>
          <a:noFill/>
          <a:ln/>
        </p:spPr>
        <p:txBody>
          <a:bodyPr lIns="92075" tIns="46038" rIns="92075" bIns="46038" anchorCtr="0">
            <a:normAutofit/>
          </a:bodyPr>
          <a:lstStyle/>
          <a:p>
            <a:pPr eaLnBrk="0" hangingPunct="0"/>
            <a:r>
              <a:rPr lang="en-CA" dirty="0" smtClean="0"/>
              <a:t>References</a:t>
            </a:r>
            <a:endParaRPr lang="en-CA" sz="31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3270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14</a:t>
            </a:fld>
            <a:endParaRPr lang="en-US" dirty="0"/>
          </a:p>
        </p:txBody>
      </p:sp>
      <p:pic>
        <p:nvPicPr>
          <p:cNvPr id="5122" name="Picture 2" descr="75FB4B79-A329-46D5-A80F-7484598BAEF8@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914400"/>
            <a:ext cx="683895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269102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067550" cy="860425"/>
          </a:xfrm>
          <a:noFill/>
          <a:ln/>
        </p:spPr>
        <p:txBody>
          <a:bodyPr lIns="92075" tIns="46038" rIns="92075" bIns="46038" anchorCtr="0"/>
          <a:lstStyle/>
          <a:p>
            <a:pPr eaLnBrk="0" hangingPunct="0"/>
            <a:r>
              <a:rPr lang="en-CA" dirty="0"/>
              <a:t>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3434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Questions, Results, and Validation in Software Engineering</a:t>
            </a:r>
          </a:p>
          <a:p>
            <a:r>
              <a:rPr lang="en-US" dirty="0" smtClean="0"/>
              <a:t>Research Strategies</a:t>
            </a:r>
          </a:p>
          <a:p>
            <a:r>
              <a:rPr lang="en-US" dirty="0" smtClean="0"/>
              <a:t>Summary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2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067550" cy="860425"/>
          </a:xfrm>
          <a:noFill/>
          <a:ln/>
        </p:spPr>
        <p:txBody>
          <a:bodyPr lIns="92075" tIns="46038" rIns="92075" bIns="46038" anchorCtr="0"/>
          <a:lstStyle/>
          <a:p>
            <a:pPr eaLnBrk="0" hangingPunct="0"/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3434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Physics, biology, and medicine have well-defined explanations of their </a:t>
            </a:r>
            <a:r>
              <a:rPr lang="en-US" dirty="0" smtClean="0">
                <a:solidFill>
                  <a:srgbClr val="6600CC"/>
                </a:solidFill>
              </a:rPr>
              <a:t>research process</a:t>
            </a:r>
          </a:p>
          <a:p>
            <a:r>
              <a:rPr lang="en-US" dirty="0" smtClean="0"/>
              <a:t>Software engineering has not yet explicitly explained its research processes or how to recognize excellent research</a:t>
            </a:r>
          </a:p>
          <a:p>
            <a:r>
              <a:rPr lang="en-US" dirty="0" smtClean="0"/>
              <a:t>So, what are </a:t>
            </a:r>
            <a:r>
              <a:rPr lang="en-US" dirty="0" smtClean="0">
                <a:solidFill>
                  <a:srgbClr val="6600CC"/>
                </a:solidFill>
              </a:rPr>
              <a:t>generally accepted research strategies</a:t>
            </a:r>
            <a:r>
              <a:rPr lang="en-US" dirty="0" smtClean="0"/>
              <a:t> in SE?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420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067550" cy="860425"/>
          </a:xfrm>
          <a:noFill/>
          <a:ln/>
        </p:spPr>
        <p:txBody>
          <a:bodyPr lIns="92075" tIns="46038" rIns="92075" bIns="46038" anchorCtr="0"/>
          <a:lstStyle/>
          <a:p>
            <a:pPr eaLnBrk="0" hangingPunct="0"/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3434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Key questions in scientific and engineering research: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kind of questions are “</a:t>
            </a:r>
            <a:r>
              <a:rPr lang="en-US" dirty="0" smtClean="0">
                <a:solidFill>
                  <a:srgbClr val="6600CC"/>
                </a:solidFill>
              </a:rPr>
              <a:t>interesting</a:t>
            </a:r>
            <a:r>
              <a:rPr lang="en-US" dirty="0" smtClean="0"/>
              <a:t>”?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kind of </a:t>
            </a:r>
            <a:r>
              <a:rPr lang="en-US" dirty="0" smtClean="0">
                <a:solidFill>
                  <a:srgbClr val="6600CC"/>
                </a:solidFill>
              </a:rPr>
              <a:t>results</a:t>
            </a:r>
            <a:r>
              <a:rPr lang="en-US" dirty="0" smtClean="0"/>
              <a:t> can answer these questions, and what </a:t>
            </a:r>
            <a:r>
              <a:rPr lang="en-US" dirty="0" smtClean="0">
                <a:solidFill>
                  <a:srgbClr val="6600CC"/>
                </a:solidFill>
              </a:rPr>
              <a:t>methods</a:t>
            </a:r>
            <a:r>
              <a:rPr lang="en-US" dirty="0" smtClean="0"/>
              <a:t> can produce these results?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What  kind of </a:t>
            </a:r>
            <a:r>
              <a:rPr lang="en-US" dirty="0" smtClean="0">
                <a:solidFill>
                  <a:srgbClr val="6600CC"/>
                </a:solidFill>
              </a:rPr>
              <a:t>evidence</a:t>
            </a:r>
            <a:r>
              <a:rPr lang="en-US" dirty="0" smtClean="0"/>
              <a:t> can demonstrate the validity of the results, and how can we distinguish </a:t>
            </a:r>
            <a:r>
              <a:rPr lang="en-US" dirty="0" smtClean="0">
                <a:solidFill>
                  <a:srgbClr val="6600CC"/>
                </a:solidFill>
              </a:rPr>
              <a:t>good results </a:t>
            </a:r>
            <a:r>
              <a:rPr lang="en-US" dirty="0" smtClean="0"/>
              <a:t>from </a:t>
            </a:r>
            <a:r>
              <a:rPr lang="en-US" dirty="0" smtClean="0">
                <a:solidFill>
                  <a:srgbClr val="6600CC"/>
                </a:solidFill>
              </a:rPr>
              <a:t>bad results</a:t>
            </a:r>
            <a:r>
              <a:rPr lang="en-US" dirty="0" smtClean="0"/>
              <a:t>?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4</a:t>
            </a:fld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 bwMode="auto">
          <a:xfrm>
            <a:off x="1905000" y="6430962"/>
            <a:ext cx="5737225" cy="2746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D62AF"/>
                </a:solidFill>
                <a:effectLst/>
                <a:uLnTx/>
                <a:uFillTx/>
                <a:latin typeface="Corbel" pitchFamily="34" charset="0"/>
                <a:ea typeface="+mn-ea"/>
                <a:cs typeface="Arial" pitchFamily="34" charset="0"/>
              </a:rPr>
              <a:t>Interfaces</a:t>
            </a:r>
            <a:r>
              <a:rPr kumimoji="0" lang="en-US" sz="1400" b="0" i="1" u="none" strike="noStrike" kern="1200" cap="none" spc="0" normalizeH="0" noProof="0" dirty="0" smtClean="0">
                <a:ln>
                  <a:noFill/>
                </a:ln>
                <a:solidFill>
                  <a:srgbClr val="0D62AF"/>
                </a:solidFill>
                <a:effectLst/>
                <a:uLnTx/>
                <a:uFillTx/>
                <a:latin typeface="Corbel" pitchFamily="34" charset="0"/>
                <a:ea typeface="+mn-ea"/>
                <a:cs typeface="Arial" pitchFamily="34" charset="0"/>
              </a:rPr>
              <a:t> and Components</a:t>
            </a:r>
            <a:endParaRPr kumimoji="0" lang="en-US" sz="1400" b="0" i="1" u="none" strike="noStrike" kern="1200" cap="none" spc="0" normalizeH="0" baseline="0" noProof="0" dirty="0" smtClean="0">
              <a:ln>
                <a:noFill/>
              </a:ln>
              <a:solidFill>
                <a:srgbClr val="0D62AF"/>
              </a:solidFill>
              <a:effectLst/>
              <a:uLnTx/>
              <a:uFillTx/>
              <a:latin typeface="Corbe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75075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9144000" cy="860425"/>
          </a:xfrm>
          <a:noFill/>
          <a:ln/>
        </p:spPr>
        <p:txBody>
          <a:bodyPr lIns="92075" tIns="46038" rIns="92075" bIns="46038" anchorCtr="0">
            <a:normAutofit fontScale="90000"/>
          </a:bodyPr>
          <a:lstStyle/>
          <a:p>
            <a:pPr eaLnBrk="0" hangingPunct="0"/>
            <a:r>
              <a:rPr lang="en-CA" dirty="0" smtClean="0"/>
              <a:t>Introduction: </a:t>
            </a:r>
            <a:r>
              <a:rPr lang="en-CA" sz="3600" dirty="0" smtClean="0"/>
              <a:t>Software Technology Maturation</a:t>
            </a:r>
            <a:endParaRPr lang="en-CA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991600" cy="4343400"/>
          </a:xfrm>
          <a:noFill/>
          <a:ln/>
        </p:spPr>
        <p:txBody>
          <a:bodyPr lIns="92075" tIns="46038" rIns="92075" bIns="46038"/>
          <a:lstStyle/>
          <a:p>
            <a:r>
              <a:rPr lang="en-US" sz="2800" dirty="0" err="1" smtClean="0"/>
              <a:t>Redwine</a:t>
            </a:r>
            <a:r>
              <a:rPr lang="en-US" sz="2800" dirty="0" smtClean="0"/>
              <a:t> and Riddle (1984, 1985) found that it takes 15-20 years for a new technology to evolve from </a:t>
            </a:r>
            <a:r>
              <a:rPr lang="en-US" sz="2800" dirty="0" smtClean="0">
                <a:solidFill>
                  <a:srgbClr val="6600CC"/>
                </a:solidFill>
              </a:rPr>
              <a:t>concept</a:t>
            </a:r>
            <a:r>
              <a:rPr lang="en-US" sz="2800" dirty="0" smtClean="0"/>
              <a:t> to </a:t>
            </a:r>
            <a:r>
              <a:rPr lang="en-US" sz="2800" dirty="0" smtClean="0">
                <a:solidFill>
                  <a:srgbClr val="6600CC"/>
                </a:solidFill>
              </a:rPr>
              <a:t>popularization</a:t>
            </a:r>
          </a:p>
          <a:p>
            <a:r>
              <a:rPr lang="en-US" dirty="0" smtClean="0"/>
              <a:t>Typical phases: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Basic research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Concept formulation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Development and extension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Internal enhancement and exploration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External enhancement and exploration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Popularization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4402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8991600" cy="860425"/>
          </a:xfrm>
          <a:noFill/>
          <a:ln/>
        </p:spPr>
        <p:txBody>
          <a:bodyPr lIns="92075" tIns="46038" rIns="92075" bIns="46038" anchorCtr="0">
            <a:normAutofit fontScale="90000"/>
          </a:bodyPr>
          <a:lstStyle/>
          <a:p>
            <a:pPr eaLnBrk="0" hangingPunct="0"/>
            <a:r>
              <a:rPr lang="en-CA" dirty="0" smtClean="0"/>
              <a:t>Introduction: </a:t>
            </a:r>
            <a:r>
              <a:rPr lang="en-CA" sz="3600" dirty="0" smtClean="0"/>
              <a:t>Prior Reflections on SE Research</a:t>
            </a:r>
            <a:endParaRPr lang="en-CA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343400"/>
          </a:xfrm>
          <a:noFill/>
          <a:ln/>
        </p:spPr>
        <p:txBody>
          <a:bodyPr lIns="92075" tIns="46038" rIns="92075" bIns="46038"/>
          <a:lstStyle/>
          <a:p>
            <a:r>
              <a:rPr lang="en-US" sz="2800" dirty="0" smtClean="0"/>
              <a:t>Critiques of experimental 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err="1" smtClean="0"/>
              <a:t>Tichy</a:t>
            </a:r>
            <a:r>
              <a:rPr lang="en-US" sz="2400" dirty="0" smtClean="0"/>
              <a:t> </a:t>
            </a:r>
            <a:r>
              <a:rPr lang="en-US" sz="2400" i="1" dirty="0" smtClean="0"/>
              <a:t>et al</a:t>
            </a:r>
            <a:r>
              <a:rPr lang="en-US" sz="2400" dirty="0" smtClean="0"/>
              <a:t> [1995, 1998] indicated that “computer scientists publish relatively </a:t>
            </a:r>
            <a:r>
              <a:rPr lang="en-US" sz="2400" dirty="0" smtClean="0">
                <a:solidFill>
                  <a:srgbClr val="6600CC"/>
                </a:solidFill>
              </a:rPr>
              <a:t>few papers with experimentally validated results</a:t>
            </a:r>
            <a:r>
              <a:rPr lang="en-US" sz="2400" dirty="0" smtClean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They found that 43% of CS modeling and design papers lacked experimental evaluation, and SE samples were worse than 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err="1" smtClean="0"/>
              <a:t>Zelkowitz</a:t>
            </a:r>
            <a:r>
              <a:rPr lang="en-US" sz="2400" dirty="0" smtClean="0"/>
              <a:t> and Wallace [1997, 1998] examined over 600 CS papers over a 10-year period and found that too many have </a:t>
            </a:r>
            <a:r>
              <a:rPr lang="en-US" sz="2400" dirty="0" smtClean="0">
                <a:solidFill>
                  <a:srgbClr val="6600CC"/>
                </a:solidFill>
              </a:rPr>
              <a:t>no experimental validation or only informal validation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The implied premise is that SE research should follow a classical experimental paradigm. But, </a:t>
            </a:r>
            <a:r>
              <a:rPr lang="en-US" sz="2400" dirty="0" smtClean="0">
                <a:solidFill>
                  <a:srgbClr val="6600CC"/>
                </a:solidFill>
              </a:rPr>
              <a:t>what is high quality SE research</a:t>
            </a:r>
            <a:r>
              <a:rPr lang="en-US" sz="2400" dirty="0" smtClean="0"/>
              <a:t>? 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5804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8991600" cy="860425"/>
          </a:xfrm>
          <a:noFill/>
          <a:ln/>
        </p:spPr>
        <p:txBody>
          <a:bodyPr lIns="92075" tIns="46038" rIns="92075" bIns="46038" anchorCtr="0">
            <a:normAutofit fontScale="90000"/>
          </a:bodyPr>
          <a:lstStyle/>
          <a:p>
            <a:pPr eaLnBrk="0" hangingPunct="0"/>
            <a:r>
              <a:rPr lang="en-CA" dirty="0" smtClean="0"/>
              <a:t>Introduction: </a:t>
            </a:r>
            <a:br>
              <a:rPr lang="en-CA" dirty="0" smtClean="0"/>
            </a:br>
            <a:r>
              <a:rPr lang="en-CA" sz="3100" dirty="0" smtClean="0"/>
              <a:t>Analyzing Research with Pro Forma Abstracts </a:t>
            </a:r>
            <a:endParaRPr lang="en-CA" sz="31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876800"/>
          </a:xfrm>
          <a:noFill/>
          <a:ln/>
        </p:spPr>
        <p:txBody>
          <a:bodyPr lIns="92075" tIns="46038" rIns="92075" bIns="46038"/>
          <a:lstStyle/>
          <a:p>
            <a:r>
              <a:rPr lang="en-US" sz="2800" dirty="0" smtClean="0"/>
              <a:t>Newman [1994] analyzed publications in 5 engineering fields and found that 90% of them were of 3 types:</a:t>
            </a:r>
            <a:r>
              <a:rPr lang="en-US" sz="24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600CC"/>
                </a:solidFill>
              </a:rPr>
              <a:t>Enhanced analytical modeling techniques</a:t>
            </a:r>
            <a:r>
              <a:rPr lang="en-US" sz="2400" dirty="0" smtClean="0"/>
              <a:t> – tell if a design is practicable or make performance predictions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600CC"/>
                </a:solidFill>
              </a:rPr>
              <a:t>Enhanced solutions </a:t>
            </a:r>
            <a:r>
              <a:rPr lang="en-US" sz="2400" dirty="0" smtClean="0"/>
              <a:t>– overcome problems, or are easier to analyze with existing modeling techniques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600CC"/>
                </a:solidFill>
              </a:rPr>
              <a:t>Enhanced tools and methods </a:t>
            </a:r>
            <a:r>
              <a:rPr lang="en-US" sz="2400" dirty="0" smtClean="0"/>
              <a:t>– used for applying analytical; models or building functional models or prototypes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Part of a pro forma abstract:</a:t>
            </a:r>
          </a:p>
          <a:p>
            <a:pPr marL="766763" lvl="2" indent="0">
              <a:buNone/>
            </a:pPr>
            <a:r>
              <a:rPr lang="en-US" sz="2000" dirty="0" smtClean="0">
                <a:solidFill>
                  <a:srgbClr val="6600CC"/>
                </a:solidFill>
              </a:rPr>
              <a:t>Existing &lt;model-type&gt; models are deficient in dealing with &lt;properties&gt; of &lt;solution strategies&gt;. An enhanced &lt;model-type&gt; is described, capable of providing more accurate analyses/predictions …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24665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8991600" cy="860425"/>
          </a:xfrm>
          <a:noFill/>
          <a:ln/>
        </p:spPr>
        <p:txBody>
          <a:bodyPr lIns="92075" tIns="46038" rIns="92075" bIns="46038" anchorCtr="0">
            <a:normAutofit/>
          </a:bodyPr>
          <a:lstStyle/>
          <a:p>
            <a:pPr eaLnBrk="0" hangingPunct="0"/>
            <a:r>
              <a:rPr lang="en-CA" dirty="0" smtClean="0"/>
              <a:t>Introduction: </a:t>
            </a:r>
            <a:r>
              <a:rPr lang="en-CA" sz="3100" dirty="0" smtClean="0"/>
              <a:t>Broad View of Research </a:t>
            </a:r>
            <a:endParaRPr lang="en-CA" sz="31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876800"/>
          </a:xfrm>
          <a:noFill/>
          <a:ln/>
        </p:spPr>
        <p:txBody>
          <a:bodyPr lIns="92075" tIns="46038" rIns="92075" bIns="46038"/>
          <a:lstStyle/>
          <a:p>
            <a:r>
              <a:rPr lang="en-US" sz="2800" dirty="0" smtClean="0"/>
              <a:t>Brooks [1988] noticed the tension in HCI research between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600CC"/>
                </a:solidFill>
              </a:rPr>
              <a:t>Narrow truths proved by statistically sound experiments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600CC"/>
                </a:solidFill>
              </a:rPr>
              <a:t>Broad truths, generally applicable, supported only by unrepresentative observations</a:t>
            </a:r>
            <a:endParaRPr lang="en-US" sz="2400" dirty="0">
              <a:solidFill>
                <a:srgbClr val="6600CC"/>
              </a:solidFill>
            </a:endParaRPr>
          </a:p>
          <a:p>
            <a:r>
              <a:rPr lang="en-US" sz="2800" dirty="0" smtClean="0"/>
              <a:t>He proposed three classes of results (good for HCI and SE):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600CC"/>
                </a:solidFill>
              </a:rPr>
              <a:t>Findings </a:t>
            </a:r>
            <a:r>
              <a:rPr lang="en-US" sz="2400" dirty="0" smtClean="0"/>
              <a:t>– well established truths, judged by rigor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600CC"/>
                </a:solidFill>
              </a:rPr>
              <a:t>Observations </a:t>
            </a:r>
            <a:r>
              <a:rPr lang="en-US" sz="2400" dirty="0" smtClean="0"/>
              <a:t>– reports on actual phenomena, judged by interestingness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600CC"/>
                </a:solidFill>
              </a:rPr>
              <a:t>Rules of thumbs </a:t>
            </a:r>
            <a:r>
              <a:rPr lang="en-US" sz="2400" dirty="0" smtClean="0"/>
              <a:t>– individual generalizations, judged by usefulness</a:t>
            </a: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7002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8991600" cy="860425"/>
          </a:xfrm>
          <a:noFill/>
          <a:ln/>
        </p:spPr>
        <p:txBody>
          <a:bodyPr lIns="92075" tIns="46038" rIns="92075" bIns="46038" anchorCtr="0">
            <a:normAutofit fontScale="90000"/>
          </a:bodyPr>
          <a:lstStyle/>
          <a:p>
            <a:pPr eaLnBrk="0" hangingPunct="0"/>
            <a:r>
              <a:rPr lang="en-CA" dirty="0" smtClean="0"/>
              <a:t>Questions, Results and Validation in SE</a:t>
            </a:r>
            <a:r>
              <a:rPr lang="en-CA" sz="3100" dirty="0" smtClean="0"/>
              <a:t> </a:t>
            </a:r>
            <a:endParaRPr lang="en-CA" sz="31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876800"/>
          </a:xfrm>
          <a:noFill/>
          <a:ln/>
        </p:spPr>
        <p:txBody>
          <a:bodyPr lIns="92075" tIns="46038" rIns="92075" bIns="46038"/>
          <a:lstStyle/>
          <a:p>
            <a:r>
              <a:rPr lang="en-US" sz="2800" dirty="0" smtClean="0"/>
              <a:t>Generally, software engineering researchers seek </a:t>
            </a:r>
            <a:r>
              <a:rPr lang="en-US" sz="2800" dirty="0" smtClean="0">
                <a:solidFill>
                  <a:srgbClr val="6600CC"/>
                </a:solidFill>
              </a:rPr>
              <a:t>improved ways to develop and evaluate software</a:t>
            </a:r>
          </a:p>
          <a:p>
            <a:r>
              <a:rPr lang="en-US" sz="2800" dirty="0" smtClean="0"/>
              <a:t>They are motivated by </a:t>
            </a:r>
            <a:r>
              <a:rPr lang="en-US" sz="2800" dirty="0" smtClean="0">
                <a:solidFill>
                  <a:srgbClr val="6600CC"/>
                </a:solidFill>
              </a:rPr>
              <a:t>practical problems</a:t>
            </a:r>
          </a:p>
          <a:p>
            <a:r>
              <a:rPr lang="en-US" sz="2800" dirty="0" smtClean="0"/>
              <a:t>Key objectives of research are often </a:t>
            </a:r>
            <a:r>
              <a:rPr lang="en-US" sz="2800" dirty="0" smtClean="0">
                <a:solidFill>
                  <a:srgbClr val="6600CC"/>
                </a:solidFill>
              </a:rPr>
              <a:t>quality, cost, and timeliness</a:t>
            </a:r>
            <a:r>
              <a:rPr lang="en-US" sz="2800" dirty="0" smtClean="0"/>
              <a:t> of the software</a:t>
            </a:r>
          </a:p>
          <a:p>
            <a:r>
              <a:rPr lang="en-US" sz="2800" dirty="0" smtClean="0"/>
              <a:t>Mary Shaw proposes a model for SE research with the following components:  </a:t>
            </a:r>
          </a:p>
          <a:p>
            <a:pPr lvl="1"/>
            <a:r>
              <a:rPr lang="en-US" sz="2400" dirty="0" smtClean="0"/>
              <a:t>Types of research </a:t>
            </a:r>
            <a:r>
              <a:rPr lang="en-US" sz="2400" dirty="0" smtClean="0">
                <a:solidFill>
                  <a:srgbClr val="6600CC"/>
                </a:solidFill>
              </a:rPr>
              <a:t>questions</a:t>
            </a:r>
          </a:p>
          <a:p>
            <a:pPr lvl="1"/>
            <a:r>
              <a:rPr lang="en-US" sz="2400" dirty="0" smtClean="0"/>
              <a:t>Types of research </a:t>
            </a:r>
            <a:r>
              <a:rPr lang="en-US" sz="2400" dirty="0" smtClean="0">
                <a:solidFill>
                  <a:srgbClr val="6600CC"/>
                </a:solidFill>
              </a:rPr>
              <a:t>results</a:t>
            </a:r>
          </a:p>
          <a:p>
            <a:pPr lvl="1"/>
            <a:r>
              <a:rPr lang="en-US" sz="2400" dirty="0" smtClean="0"/>
              <a:t>Types of research </a:t>
            </a:r>
            <a:r>
              <a:rPr lang="en-US" sz="2400" dirty="0" smtClean="0">
                <a:solidFill>
                  <a:srgbClr val="6600CC"/>
                </a:solidFill>
              </a:rPr>
              <a:t>validations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2744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113A74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FFFFFF"/>
    </a:accent3>
    <a:accent4>
      <a:srgbClr val="000000"/>
    </a:accent4>
    <a:accent5>
      <a:srgbClr val="AABBDF"/>
    </a:accent5>
    <a:accent6>
      <a:srgbClr val="008EC4"/>
    </a:accent6>
    <a:hlink>
      <a:srgbClr val="113A74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3571</TotalTime>
  <Words>617</Words>
  <Application>Microsoft Office PowerPoint</Application>
  <PresentationFormat>On-screen Show (4:3)</PresentationFormat>
  <Paragraphs>90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PowerPoint Presentation</vt:lpstr>
      <vt:lpstr>Outline</vt:lpstr>
      <vt:lpstr>Introduction</vt:lpstr>
      <vt:lpstr>Introduction</vt:lpstr>
      <vt:lpstr>Introduction: Software Technology Maturation</vt:lpstr>
      <vt:lpstr>Introduction: Prior Reflections on SE Research</vt:lpstr>
      <vt:lpstr>Introduction:  Analyzing Research with Pro Forma Abstracts </vt:lpstr>
      <vt:lpstr>Introduction: Broad View of Research </vt:lpstr>
      <vt:lpstr>Questions, Results and Validation in SE </vt:lpstr>
      <vt:lpstr>Research Questions in SE</vt:lpstr>
      <vt:lpstr>Research Results in SE</vt:lpstr>
      <vt:lpstr>Research Validation in SE</vt:lpstr>
      <vt:lpstr>Research Strategies (ICSE-2002)</vt:lpstr>
      <vt:lpstr>References</vt:lpstr>
    </vt:vector>
  </TitlesOfParts>
  <Company>A &amp; H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Coll Music Stand</dc:title>
  <dc:creator>Harold De Armas</dc:creator>
  <cp:lastModifiedBy>Sergiu Dascalu</cp:lastModifiedBy>
  <cp:revision>241</cp:revision>
  <dcterms:created xsi:type="dcterms:W3CDTF">2007-04-16T03:37:25Z</dcterms:created>
  <dcterms:modified xsi:type="dcterms:W3CDTF">2019-10-21T01:52:19Z</dcterms:modified>
</cp:coreProperties>
</file>