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358" r:id="rId3"/>
    <p:sldId id="372" r:id="rId4"/>
    <p:sldId id="360" r:id="rId5"/>
    <p:sldId id="382" r:id="rId6"/>
    <p:sldId id="359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92" r:id="rId1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CC"/>
    <a:srgbClr val="9933FF"/>
    <a:srgbClr val="D60093"/>
    <a:srgbClr val="FF6600"/>
    <a:srgbClr val="009999"/>
    <a:srgbClr val="FFFF99"/>
    <a:srgbClr val="FF5050"/>
    <a:srgbClr val="00CC00"/>
    <a:srgbClr val="CC6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718" autoAdjust="0"/>
  </p:normalViewPr>
  <p:slideViewPr>
    <p:cSldViewPr>
      <p:cViewPr>
        <p:scale>
          <a:sx n="100" d="100"/>
          <a:sy n="100" d="100"/>
        </p:scale>
        <p:origin x="-684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382" y="-78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fld id="{C4478626-FC1B-4A98-BCAC-9B791EAD6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8173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B57969-7B19-42D1-9EEF-F47AD99C2602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F0CF24-5974-43E4-9724-33AB29AE71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68970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F0941684-3E7B-4C06-8C88-57D6BF936B4A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10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41D764CB-4BB4-4245-915E-15C5B66560CE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11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9EB4DEC-8935-455B-A2E5-F50E07899DA3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E8375943-3AF3-4EDC-917A-B91E2BD38F8B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DB2D676-1512-4A72-B17B-D39468E6B014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14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4E3FAC-90E9-4924-BFEA-88372BBE0917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15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A36919A9-8C6A-494C-AEC4-D9F9C409A7F1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16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85B5185-F728-4F56-9F70-4C141BFA7072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2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8016615B-4E69-4252-AFAA-4DDCD1A4861F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3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520B36A-8E92-4BE4-91A0-26330FE93E5A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D78B0514-03BF-469F-B905-D74C281BD5F8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5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129343CC-8003-4B2C-9C65-6BCF9DF7A119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6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24FEC849-8969-4562-A9AB-BB181D2F96F4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7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4BACB398-A861-4471-927D-E1DC3B54B6BD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3E9D786F-0230-4534-B5CF-DD432ED236D1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9077FCB-AC4B-41A3-BD59-30E310E3C88E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6650" y="730250"/>
            <a:ext cx="4586288" cy="3440113"/>
          </a:xfrm>
          <a:ln w="12700" cap="flat">
            <a:solidFill>
              <a:schemeClr val="tx1"/>
            </a:solidFill>
          </a:ln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2562"/>
            <a:ext cx="5029200" cy="4159171"/>
          </a:xfrm>
          <a:ln/>
        </p:spPr>
        <p:txBody>
          <a:bodyPr lIns="92065" tIns="46034" rIns="92065" bIns="46034"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31C13C4-E265-4FD1-91C1-2AAE062AD450}" type="datetime1">
              <a:rPr lang="en-US" smtClean="0"/>
              <a:t>11/17/2019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 w="48000" cmpd="thickThin" algn="ctr">
            <a:noFill/>
            <a:miter lim="800000"/>
            <a:headEnd/>
            <a:tailEnd/>
          </a:ln>
          <a:effectLst>
            <a:outerShdw dist="10160" dir="5400000" algn="tl" rotWithShape="0">
              <a:srgbClr val="808080">
                <a:alpha val="59999"/>
              </a:srgb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77000"/>
            <a:ext cx="2133600" cy="274638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February 2, 2010</a:t>
            </a:r>
          </a:p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477000"/>
            <a:ext cx="5508625" cy="274638"/>
          </a:xfrm>
        </p:spPr>
        <p:txBody>
          <a:bodyPr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4200" y="6477000"/>
            <a:ext cx="733425" cy="274638"/>
          </a:xfrm>
        </p:spPr>
        <p:txBody>
          <a:bodyPr rtlCol="0"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9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26EEDA-E6FD-4419-81CC-5166310DAA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February 2, 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A52B-89AF-4118-B31A-BEF7364F1539}" type="slidenum">
              <a:rPr lang="en-US"/>
              <a:pPr>
                <a:defRPr/>
              </a:pPr>
              <a:t>‹#›</a:t>
            </a:fld>
            <a:r>
              <a:rPr lang="en-US" dirty="0"/>
              <a:t> / 15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18E75-50A4-430E-B22E-4BA634C88DF3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8EFC1-6F9F-4888-A831-0FC1C72F96FE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436688"/>
            <a:ext cx="9144000" cy="44450"/>
          </a:xfrm>
          <a:prstGeom prst="rect">
            <a:avLst/>
          </a:prstGeom>
          <a:solidFill>
            <a:srgbClr val="FFFFFF"/>
          </a:solidFill>
          <a:ln w="48000" cmpd="thickThin" algn="ctr">
            <a:noFill/>
            <a:miter lim="800000"/>
            <a:headEnd/>
            <a:tailEnd/>
          </a:ln>
          <a:effectLst>
            <a:outerShdw dist="10160" dir="5400000" algn="tl" rotWithShape="0">
              <a:srgbClr val="808080">
                <a:alpha val="59999"/>
              </a:srgbClr>
            </a:outerShdw>
          </a:effectLst>
        </p:spPr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4335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0950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74825"/>
            <a:ext cx="8229600" cy="462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00800"/>
            <a:ext cx="20574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August 26, 2009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6400800"/>
            <a:ext cx="57372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CS 425 / 625 Software Engineering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1000" y="6400800"/>
            <a:ext cx="762000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D62AF"/>
                </a:solidFill>
                <a:latin typeface="Corbel" pitchFamily="34" charset="0"/>
                <a:cs typeface="Arial" charset="0"/>
              </a:defRPr>
            </a:lvl1pPr>
          </a:lstStyle>
          <a:p>
            <a:pPr>
              <a:defRPr/>
            </a:pPr>
            <a:fld id="{6ABF3BA0-4505-4BA0-B458-CC3002707C31}" type="slidenum">
              <a:rPr lang="en-US"/>
              <a:pPr>
                <a:defRPr/>
              </a:pPr>
              <a:t>‹#›</a:t>
            </a:fld>
            <a:r>
              <a:rPr lang="en-US"/>
              <a:t> / 14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89" r:id="rId3"/>
    <p:sldLayoutId id="2147483690" r:id="rId4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0071F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0071F4"/>
          </a:solidFill>
          <a:latin typeface="Corbel" pitchFamily="34" charset="0"/>
        </a:defRPr>
      </a:lvl9pPr>
      <a:extLst/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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Char char="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7CCA62"/>
        </a:buClr>
        <a:buFont typeface="Wingdings 3" pitchFamily="18" charset="2"/>
        <a:buChar char=""/>
        <a:defRPr lang="en-U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ubtitle 2"/>
          <p:cNvSpPr txBox="1">
            <a:spLocks/>
          </p:cNvSpPr>
          <p:nvPr/>
        </p:nvSpPr>
        <p:spPr bwMode="auto">
          <a:xfrm>
            <a:off x="457200" y="2286000"/>
            <a:ext cx="8305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b"/>
          <a:lstStyle/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sz="2000" dirty="0">
                <a:solidFill>
                  <a:srgbClr val="FFF875"/>
                </a:solidFill>
                <a:latin typeface="Corbel" pitchFamily="34" charset="0"/>
              </a:rPr>
              <a:t> </a:t>
            </a:r>
          </a:p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dirty="0">
              <a:solidFill>
                <a:srgbClr val="29C2FF"/>
              </a:solidFill>
            </a:endParaRPr>
          </a:p>
          <a:p>
            <a:pPr algn="ctr">
              <a:buClr>
                <a:schemeClr val="accent1"/>
              </a:buClr>
              <a:buSzPct val="80000"/>
            </a:pP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Carlos E. Otero and Adrian Peter (2015),</a:t>
            </a:r>
          </a:p>
          <a:p>
            <a:pPr algn="ctr">
              <a:buClr>
                <a:schemeClr val="accent1"/>
              </a:buClr>
              <a:buSzPct val="80000"/>
            </a:pPr>
            <a:r>
              <a:rPr lang="en-US" dirty="0" smtClean="0">
                <a:solidFill>
                  <a:srgbClr val="FFFF99"/>
                </a:solidFill>
                <a:latin typeface="Futura" pitchFamily="64" charset="0"/>
              </a:rPr>
              <a:t>Research Directions for Engineering </a:t>
            </a:r>
          </a:p>
          <a:p>
            <a:pPr algn="ctr">
              <a:buClr>
                <a:schemeClr val="accent1"/>
              </a:buClr>
              <a:buSzPct val="80000"/>
            </a:pPr>
            <a:r>
              <a:rPr lang="en-US" dirty="0" smtClean="0">
                <a:solidFill>
                  <a:srgbClr val="FFFF99"/>
                </a:solidFill>
                <a:latin typeface="Futura" pitchFamily="64" charset="0"/>
              </a:rPr>
              <a:t>Big Data Analytics Software,</a:t>
            </a:r>
          </a:p>
          <a:p>
            <a:pPr algn="ctr">
              <a:buClr>
                <a:schemeClr val="accent1"/>
              </a:buClr>
              <a:buSzPct val="80000"/>
            </a:pPr>
            <a:r>
              <a:rPr lang="en-US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IEEE Intelligent Systems 30 (1): 13-19. </a:t>
            </a:r>
            <a:endParaRPr lang="en-US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r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 dirty="0">
              <a:solidFill>
                <a:schemeClr val="accent2">
                  <a:lumMod val="20000"/>
                  <a:lumOff val="80000"/>
                </a:schemeClr>
              </a:solidFill>
              <a:latin typeface="Corbel" pitchFamily="34" charset="0"/>
            </a:endParaRPr>
          </a:p>
        </p:txBody>
      </p:sp>
      <p:pic>
        <p:nvPicPr>
          <p:cNvPr id="4100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181600"/>
            <a:ext cx="1752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0" y="719316"/>
            <a:ext cx="9144000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29C2FF"/>
                </a:solidFill>
              </a:rPr>
              <a:t>CS 791z</a:t>
            </a:r>
          </a:p>
          <a:p>
            <a:pPr algn="ctr"/>
            <a:r>
              <a:rPr lang="en-US" sz="3600" dirty="0" smtClean="0">
                <a:solidFill>
                  <a:srgbClr val="29C2FF"/>
                </a:solidFill>
              </a:rPr>
              <a:t>Graduate Topics on Software Engineering</a:t>
            </a:r>
            <a:endParaRPr lang="en-US" sz="3600" dirty="0">
              <a:solidFill>
                <a:srgbClr val="29C2FF"/>
              </a:solidFill>
            </a:endParaRPr>
          </a:p>
        </p:txBody>
      </p:sp>
      <p:sp>
        <p:nvSpPr>
          <p:cNvPr id="11" name="Subtitle 2"/>
          <p:cNvSpPr txBox="1">
            <a:spLocks/>
          </p:cNvSpPr>
          <p:nvPr/>
        </p:nvSpPr>
        <p:spPr bwMode="auto">
          <a:xfrm>
            <a:off x="1905000" y="5562600"/>
            <a:ext cx="7010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18872" tIns="0" rIns="45720" bIns="0" anchor="b"/>
          <a:lstStyle/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dirty="0">
                <a:solidFill>
                  <a:srgbClr val="FFFFFF"/>
                </a:solidFill>
              </a:rPr>
              <a:t>University of Nevada, Reno</a:t>
            </a:r>
          </a:p>
          <a:p>
            <a:pPr>
              <a:buClr>
                <a:schemeClr val="accent1"/>
              </a:buClr>
              <a:buSzPct val="80000"/>
              <a:buFont typeface="Wingdings 2" pitchFamily="18" charset="2"/>
              <a:buNone/>
            </a:pPr>
            <a:r>
              <a:rPr lang="en-US" dirty="0">
                <a:solidFill>
                  <a:srgbClr val="FFFFFF"/>
                </a:solidFill>
              </a:rPr>
              <a:t>Department of Computer Science </a:t>
            </a:r>
            <a:r>
              <a:rPr lang="en-US" dirty="0" smtClean="0">
                <a:solidFill>
                  <a:srgbClr val="FFFFFF"/>
                </a:solidFill>
              </a:rPr>
              <a:t>&amp; </a:t>
            </a:r>
            <a:r>
              <a:rPr lang="en-US" dirty="0">
                <a:solidFill>
                  <a:srgbClr val="FFFFFF"/>
                </a:solidFill>
              </a:rPr>
              <a:t>Engineering</a:t>
            </a:r>
            <a:endParaRPr lang="en-US" sz="2000" dirty="0">
              <a:solidFill>
                <a:srgbClr val="FFFFFF"/>
              </a:solidFill>
              <a:latin typeface="Corbe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Challenges encountered when engineering big data software pertain to: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Requirements specification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Design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Construction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Testing</a:t>
            </a:r>
          </a:p>
          <a:p>
            <a:pPr lvl="1"/>
            <a:endParaRPr lang="en-US" sz="1200" dirty="0" smtClean="0">
              <a:solidFill>
                <a:srgbClr val="6600CC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6619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D60093"/>
                </a:solidFill>
              </a:rPr>
              <a:t>The Requirements Problem</a:t>
            </a:r>
            <a:r>
              <a:rPr lang="en-US" dirty="0" smtClean="0"/>
              <a:t>: in essence, consists of dealing with </a:t>
            </a:r>
            <a:r>
              <a:rPr lang="en-US" dirty="0" smtClean="0">
                <a:solidFill>
                  <a:srgbClr val="9933FF"/>
                </a:solidFill>
              </a:rPr>
              <a:t>time constraints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9933FF"/>
                </a:solidFill>
              </a:rPr>
              <a:t>concept drifts </a:t>
            </a:r>
            <a:r>
              <a:rPr lang="en-US" sz="2400" dirty="0" smtClean="0">
                <a:solidFill>
                  <a:srgbClr val="6600CC"/>
                </a:solidFill>
              </a:rPr>
              <a:t>(changes in statistical properties of the concept to be learned)</a:t>
            </a:r>
          </a:p>
          <a:p>
            <a:r>
              <a:rPr lang="en-US" dirty="0" smtClean="0"/>
              <a:t>Regular software</a:t>
            </a:r>
          </a:p>
          <a:p>
            <a:endParaRPr lang="en-US" dirty="0" smtClean="0"/>
          </a:p>
          <a:p>
            <a:pPr marL="119062" indent="0">
              <a:buNone/>
            </a:pPr>
            <a:endParaRPr lang="en-US" sz="1600" dirty="0"/>
          </a:p>
          <a:p>
            <a:r>
              <a:rPr lang="en-US" dirty="0" smtClean="0"/>
              <a:t>Real-time software</a:t>
            </a:r>
          </a:p>
          <a:p>
            <a:pPr marL="119062" indent="0">
              <a:buNone/>
            </a:pPr>
            <a:endParaRPr lang="en-US" dirty="0" smtClean="0"/>
          </a:p>
          <a:p>
            <a:pPr marL="119062" indent="0">
              <a:buNone/>
            </a:pPr>
            <a:endParaRPr lang="en-US" sz="1800" dirty="0"/>
          </a:p>
          <a:p>
            <a:r>
              <a:rPr lang="en-US" dirty="0" smtClean="0"/>
              <a:t>Big-data software</a:t>
            </a:r>
          </a:p>
          <a:p>
            <a:pPr marL="119062" indent="0">
              <a:buNone/>
            </a:pPr>
            <a:endParaRPr lang="en-US" dirty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821"/>
          <a:stretch/>
        </p:blipFill>
        <p:spPr>
          <a:xfrm>
            <a:off x="3550085" y="2971800"/>
            <a:ext cx="3536515" cy="96202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4267200"/>
            <a:ext cx="3810000" cy="11188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538410"/>
            <a:ext cx="5219129" cy="938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62322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9916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The addition of p (period of validity) requires a </a:t>
            </a:r>
            <a:r>
              <a:rPr lang="en-US" dirty="0" smtClean="0">
                <a:solidFill>
                  <a:srgbClr val="D60093"/>
                </a:solidFill>
              </a:rPr>
              <a:t>paradigm shift in how software contracts are thought about</a:t>
            </a:r>
          </a:p>
          <a:p>
            <a:r>
              <a:rPr lang="en-US" dirty="0" smtClean="0">
                <a:solidFill>
                  <a:srgbClr val="D60093"/>
                </a:solidFill>
              </a:rPr>
              <a:t>Mainstream applications </a:t>
            </a:r>
            <a:r>
              <a:rPr lang="en-US" dirty="0" smtClean="0"/>
              <a:t>for big data software encompass software for national security, government policy-making, and safety-critical applications</a:t>
            </a:r>
          </a:p>
          <a:p>
            <a:pPr marL="119062" indent="0">
              <a:buNone/>
            </a:pPr>
            <a:r>
              <a:rPr lang="en-US" dirty="0" smtClean="0">
                <a:solidFill>
                  <a:srgbClr val="D60093"/>
                </a:solidFill>
              </a:rPr>
              <a:t>  </a:t>
            </a:r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77328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D60093"/>
                </a:solidFill>
              </a:rPr>
              <a:t>The Design Problem </a:t>
            </a:r>
            <a:r>
              <a:rPr lang="en-US" dirty="0" smtClean="0"/>
              <a:t>includes:  </a:t>
            </a:r>
          </a:p>
          <a:p>
            <a:pPr lvl="1"/>
            <a:r>
              <a:rPr lang="en-US" sz="2400" dirty="0" smtClean="0"/>
              <a:t>Usability</a:t>
            </a:r>
          </a:p>
          <a:p>
            <a:pPr lvl="1"/>
            <a:r>
              <a:rPr lang="en-US" sz="2400" dirty="0" smtClean="0"/>
              <a:t>Performance</a:t>
            </a:r>
          </a:p>
          <a:p>
            <a:pPr lvl="1"/>
            <a:r>
              <a:rPr lang="en-US" sz="2400" dirty="0" smtClean="0">
                <a:solidFill>
                  <a:srgbClr val="D60093"/>
                </a:solidFill>
              </a:rPr>
              <a:t>Reliability: </a:t>
            </a:r>
            <a:r>
              <a:rPr lang="en-US" sz="2000" dirty="0" smtClean="0"/>
              <a:t>the state-of-the-art is insufficient to verify reliability; suggested approaches include adapting old and creating new </a:t>
            </a:r>
            <a:r>
              <a:rPr lang="en-US" sz="2000" dirty="0" smtClean="0">
                <a:solidFill>
                  <a:srgbClr val="6600CC"/>
                </a:solidFill>
              </a:rPr>
              <a:t>architecture tactics </a:t>
            </a:r>
            <a:r>
              <a:rPr lang="en-US" sz="2000" dirty="0" smtClean="0"/>
              <a:t>(e.g., change detection components, detectors of software misbehavior)</a:t>
            </a:r>
          </a:p>
          <a:p>
            <a:pPr lvl="1"/>
            <a:r>
              <a:rPr lang="en-US" sz="2400" dirty="0" smtClean="0"/>
              <a:t>Availability</a:t>
            </a:r>
          </a:p>
          <a:p>
            <a:pPr lvl="1"/>
            <a:r>
              <a:rPr lang="en-US" sz="2400" dirty="0" smtClean="0">
                <a:solidFill>
                  <a:srgbClr val="D60093"/>
                </a:solidFill>
              </a:rPr>
              <a:t>Security: </a:t>
            </a:r>
            <a:r>
              <a:rPr lang="en-US" sz="2400" dirty="0" smtClean="0"/>
              <a:t>challenges include adversarial machine learning, execution-phase-attacks, training-phase-attacks, denial of service </a:t>
            </a:r>
          </a:p>
          <a:p>
            <a:pPr lvl="1"/>
            <a:r>
              <a:rPr lang="en-US" sz="2400" dirty="0" smtClean="0"/>
              <a:t>Interoperability</a:t>
            </a:r>
          </a:p>
          <a:p>
            <a:pPr lvl="1"/>
            <a:r>
              <a:rPr lang="en-US" sz="2400" dirty="0" smtClean="0"/>
              <a:t>Scalability</a:t>
            </a:r>
          </a:p>
          <a:p>
            <a:pPr lvl="1"/>
            <a:r>
              <a:rPr lang="en-US" sz="2400" dirty="0" smtClean="0"/>
              <a:t>Testability, etc.</a:t>
            </a:r>
            <a:endParaRPr lang="en-US" sz="2400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50243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D60093"/>
                </a:solidFill>
              </a:rPr>
              <a:t>The Construction Problem</a:t>
            </a:r>
            <a:r>
              <a:rPr lang="en-US" dirty="0" smtClean="0"/>
              <a:t> encompasses:  </a:t>
            </a:r>
          </a:p>
          <a:p>
            <a:pPr lvl="1"/>
            <a:r>
              <a:rPr lang="en-US" sz="2400" dirty="0" smtClean="0"/>
              <a:t>Big data software requires </a:t>
            </a:r>
            <a:r>
              <a:rPr lang="en-US" sz="2400" dirty="0" smtClean="0">
                <a:solidFill>
                  <a:srgbClr val="6600CC"/>
                </a:solidFill>
              </a:rPr>
              <a:t>more than just programming skills</a:t>
            </a:r>
          </a:p>
          <a:p>
            <a:pPr lvl="1"/>
            <a:r>
              <a:rPr lang="en-US" sz="2400" dirty="0" smtClean="0">
                <a:solidFill>
                  <a:srgbClr val="6600CC"/>
                </a:solidFill>
              </a:rPr>
              <a:t>Lack of tools and frameworks </a:t>
            </a:r>
            <a:r>
              <a:rPr lang="en-US" sz="2400" dirty="0" smtClean="0"/>
              <a:t>that support assistive development (e.g., tools such as Excel, Octave, R, WEKA are not big data tools)</a:t>
            </a:r>
          </a:p>
          <a:p>
            <a:pPr lvl="1"/>
            <a:r>
              <a:rPr lang="en-US" sz="2400" dirty="0" smtClean="0"/>
              <a:t>The need for </a:t>
            </a:r>
            <a:r>
              <a:rPr lang="en-US" sz="2400" dirty="0" smtClean="0">
                <a:solidFill>
                  <a:srgbClr val="6600CC"/>
                </a:solidFill>
              </a:rPr>
              <a:t>multi-processing technologies</a:t>
            </a:r>
            <a:r>
              <a:rPr lang="en-US" sz="2400" dirty="0">
                <a:solidFill>
                  <a:srgbClr val="6600CC"/>
                </a:solidFill>
              </a:rPr>
              <a:t> </a:t>
            </a:r>
            <a:r>
              <a:rPr lang="en-US" sz="2400" dirty="0" smtClean="0"/>
              <a:t>such as CUDA, GPUs, Map-Reduce, and Hadoop (</a:t>
            </a:r>
            <a:r>
              <a:rPr lang="en-US" sz="2400" dirty="0"/>
              <a:t>n</a:t>
            </a:r>
            <a:r>
              <a:rPr lang="en-US" sz="2400" dirty="0" smtClean="0"/>
              <a:t>ew solutions are being created, e.g., Mahout, Spark -built on Scala- and Storm)</a:t>
            </a:r>
          </a:p>
          <a:p>
            <a:pPr lvl="1"/>
            <a:r>
              <a:rPr lang="en-US" sz="2400" dirty="0" smtClean="0"/>
              <a:t>The need for </a:t>
            </a:r>
            <a:r>
              <a:rPr lang="en-US" sz="2400" dirty="0" smtClean="0">
                <a:solidFill>
                  <a:srgbClr val="6600CC"/>
                </a:solidFill>
              </a:rPr>
              <a:t>distributed database technologies </a:t>
            </a:r>
            <a:r>
              <a:rPr lang="en-US" sz="2400" dirty="0" smtClean="0"/>
              <a:t>underlying analytics computations (e.g., </a:t>
            </a:r>
            <a:r>
              <a:rPr lang="en-US" sz="2400" dirty="0" err="1" smtClean="0"/>
              <a:t>NoSql</a:t>
            </a:r>
            <a:r>
              <a:rPr lang="en-US" sz="2400" dirty="0" smtClean="0"/>
              <a:t>, </a:t>
            </a:r>
            <a:r>
              <a:rPr lang="en-US" sz="2400" dirty="0" err="1" smtClean="0"/>
              <a:t>SciDB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The requirement for </a:t>
            </a:r>
            <a:r>
              <a:rPr lang="en-US" sz="2400" dirty="0" smtClean="0">
                <a:solidFill>
                  <a:srgbClr val="6600CC"/>
                </a:solidFill>
              </a:rPr>
              <a:t>multimedia processing</a:t>
            </a:r>
            <a:r>
              <a:rPr lang="en-US" sz="2400" dirty="0" smtClean="0"/>
              <a:t>, which increases complexity      </a:t>
            </a:r>
          </a:p>
          <a:p>
            <a:pPr lvl="1"/>
            <a:endParaRPr lang="en-US" sz="2400" dirty="0" smtClean="0"/>
          </a:p>
          <a:p>
            <a:pPr marL="119062" indent="0">
              <a:buNone/>
            </a:pPr>
            <a:endParaRPr lang="en-US" sz="2400" dirty="0" smtClean="0"/>
          </a:p>
          <a:p>
            <a:endParaRPr lang="en-US" dirty="0" smtClean="0"/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9750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 fontScale="90000"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Big Data Analytics Software Engineering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D60093"/>
                </a:solidFill>
              </a:rPr>
              <a:t>The Testing Problem </a:t>
            </a:r>
            <a:r>
              <a:rPr lang="en-US" dirty="0" smtClean="0">
                <a:solidFill>
                  <a:schemeClr val="accent4"/>
                </a:solidFill>
              </a:rPr>
              <a:t>encompasses:  </a:t>
            </a:r>
          </a:p>
          <a:p>
            <a:pPr lvl="1"/>
            <a:r>
              <a:rPr lang="en-US" sz="2400" dirty="0" smtClean="0"/>
              <a:t>Big data processing is impractical for humans, and many defects can go unnoticed</a:t>
            </a:r>
          </a:p>
          <a:p>
            <a:pPr lvl="1"/>
            <a:r>
              <a:rPr lang="en-US" sz="2400" dirty="0" smtClean="0"/>
              <a:t>Untrustworthy data, bad assumptions, incorrect mathematics</a:t>
            </a:r>
          </a:p>
          <a:p>
            <a:pPr lvl="1"/>
            <a:r>
              <a:rPr lang="en-US" sz="2400" dirty="0" smtClean="0"/>
              <a:t>Big data software belong </a:t>
            </a:r>
            <a:r>
              <a:rPr lang="en-US" sz="2400" dirty="0"/>
              <a:t>t</a:t>
            </a:r>
            <a:r>
              <a:rPr lang="en-US" sz="2400" dirty="0" smtClean="0"/>
              <a:t>o the class of non-testable software </a:t>
            </a:r>
          </a:p>
          <a:p>
            <a:pPr lvl="1"/>
            <a:r>
              <a:rPr lang="en-US" sz="2400" dirty="0" smtClean="0"/>
              <a:t>A possible approach: metamorphic testing</a:t>
            </a:r>
          </a:p>
          <a:p>
            <a:pPr marL="457200" lvl="1" indent="0">
              <a:buNone/>
            </a:pPr>
            <a:r>
              <a:rPr lang="en-US" sz="2400" dirty="0" smtClean="0"/>
              <a:t> </a:t>
            </a:r>
          </a:p>
          <a:p>
            <a:pPr lvl="1"/>
            <a:endParaRPr lang="en-US" sz="2400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777" y="4343400"/>
            <a:ext cx="5876273" cy="231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7505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The Road Ahead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9144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D60093"/>
                </a:solidFill>
              </a:rPr>
              <a:t>SE research needed </a:t>
            </a:r>
            <a:r>
              <a:rPr lang="en-US" dirty="0" smtClean="0">
                <a:solidFill>
                  <a:schemeClr val="accent4"/>
                </a:solidFill>
              </a:rPr>
              <a:t>on</a:t>
            </a:r>
          </a:p>
          <a:p>
            <a:pPr lvl="1"/>
            <a:r>
              <a:rPr lang="en-US" sz="3200" dirty="0" smtClean="0">
                <a:solidFill>
                  <a:schemeClr val="accent4"/>
                </a:solidFill>
              </a:rPr>
              <a:t>Architectures, tools, frameworks</a:t>
            </a:r>
          </a:p>
          <a:p>
            <a:pPr lvl="1"/>
            <a:r>
              <a:rPr lang="en-US" sz="3200" dirty="0" smtClean="0">
                <a:solidFill>
                  <a:schemeClr val="accent4"/>
                </a:solidFill>
              </a:rPr>
              <a:t>Visualization and infrastructure software</a:t>
            </a:r>
          </a:p>
          <a:p>
            <a:pPr lvl="1"/>
            <a:r>
              <a:rPr lang="en-US" sz="3200" dirty="0" smtClean="0">
                <a:solidFill>
                  <a:schemeClr val="accent4"/>
                </a:solidFill>
              </a:rPr>
              <a:t>Usability of adaptive learning systems</a:t>
            </a:r>
          </a:p>
          <a:p>
            <a:pPr lvl="1"/>
            <a:r>
              <a:rPr lang="en-US" sz="3200" dirty="0" smtClean="0">
                <a:solidFill>
                  <a:schemeClr val="accent4"/>
                </a:solidFill>
              </a:rPr>
              <a:t>Parallel processing</a:t>
            </a:r>
          </a:p>
          <a:p>
            <a:pPr lvl="1"/>
            <a:r>
              <a:rPr lang="en-US" sz="3200" dirty="0" smtClean="0">
                <a:solidFill>
                  <a:schemeClr val="accent4"/>
                </a:solidFill>
              </a:rPr>
              <a:t>Data architecture and database management  </a:t>
            </a:r>
          </a:p>
          <a:p>
            <a:pPr marL="457200" lvl="1" indent="0">
              <a:buNone/>
            </a:pPr>
            <a:endParaRPr lang="en-US" sz="3200" dirty="0" smtClean="0">
              <a:solidFill>
                <a:schemeClr val="accent4"/>
              </a:solidFill>
            </a:endParaRPr>
          </a:p>
          <a:p>
            <a:pPr lvl="1"/>
            <a:endParaRPr lang="en-US" sz="3200" dirty="0" smtClean="0">
              <a:solidFill>
                <a:schemeClr val="accent4"/>
              </a:solidFill>
            </a:endParaRPr>
          </a:p>
          <a:p>
            <a:pPr marL="457200" lvl="1" indent="0">
              <a:buNone/>
            </a:pPr>
            <a:r>
              <a:rPr lang="en-US" sz="3200" dirty="0" smtClean="0">
                <a:solidFill>
                  <a:schemeClr val="accent4"/>
                </a:solidFill>
              </a:rPr>
              <a:t> </a:t>
            </a:r>
          </a:p>
          <a:p>
            <a:pPr lvl="1"/>
            <a:endParaRPr lang="en-US" sz="2400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sz="12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229601" y="6430962"/>
            <a:ext cx="457200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871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Outline</a:t>
            </a:r>
            <a:endParaRPr lang="en-CA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Actionable Intelligence</a:t>
            </a:r>
          </a:p>
          <a:p>
            <a:r>
              <a:rPr lang="en-US" dirty="0" smtClean="0"/>
              <a:t>Big Data Analytics Software Engineering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The Requirements Problem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The Design Problem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The Construction Problem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dirty="0" smtClean="0"/>
              <a:t>The Testing Problem</a:t>
            </a:r>
          </a:p>
          <a:p>
            <a:r>
              <a:rPr lang="en-US" dirty="0" smtClean="0"/>
              <a:t>The Road Ahead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2</a:t>
            </a:fld>
            <a:endParaRPr lang="en-US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860425"/>
          </a:xfrm>
          <a:noFill/>
          <a:ln/>
        </p:spPr>
        <p:txBody>
          <a:bodyPr lIns="92075" tIns="46038" rIns="92075" bIns="46038" anchorCtr="0">
            <a:noAutofit/>
          </a:bodyPr>
          <a:lstStyle/>
          <a:p>
            <a:pPr algn="ctr" eaLnBrk="0" hangingPunct="0"/>
            <a:r>
              <a:rPr lang="en-CA" sz="3800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Engineering Big Data Analytics Software</a:t>
            </a:r>
            <a:endParaRPr lang="en-CA" sz="3800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1828800"/>
            <a:ext cx="670858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16920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Introduction</a:t>
            </a:r>
            <a:endParaRPr lang="en-CA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6600CC"/>
                </a:solidFill>
              </a:rPr>
              <a:t>What is big data?</a:t>
            </a:r>
          </a:p>
          <a:p>
            <a:r>
              <a:rPr lang="en-US" dirty="0" smtClean="0">
                <a:solidFill>
                  <a:srgbClr val="6600CC"/>
                </a:solidFill>
              </a:rPr>
              <a:t>What is big data software?</a:t>
            </a:r>
          </a:p>
          <a:p>
            <a:r>
              <a:rPr lang="en-US" dirty="0" smtClean="0">
                <a:solidFill>
                  <a:srgbClr val="6600CC"/>
                </a:solidFill>
              </a:rPr>
              <a:t>Can this software be engineered?</a:t>
            </a:r>
          </a:p>
          <a:p>
            <a:pPr marL="119062" indent="0">
              <a:buNone/>
            </a:pPr>
            <a:endParaRPr lang="en-US" dirty="0" smtClean="0">
              <a:solidFill>
                <a:srgbClr val="6600CC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44206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Introduction</a:t>
            </a:r>
            <a:endParaRPr lang="en-CA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3434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What is </a:t>
            </a:r>
            <a:r>
              <a:rPr lang="en-US" dirty="0" smtClean="0">
                <a:solidFill>
                  <a:srgbClr val="D60093"/>
                </a:solidFill>
              </a:rPr>
              <a:t>big data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Infrastructure perspective</a:t>
            </a:r>
            <a:r>
              <a:rPr lang="en-US" dirty="0" smtClean="0"/>
              <a:t>: 3V+U (high volume, velocity, and variety + unpredictability)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Analytics perspective</a:t>
            </a:r>
            <a:r>
              <a:rPr lang="en-US" dirty="0" smtClean="0"/>
              <a:t>: data so large that it contains  significant low probability events otherwise absent from regular data </a:t>
            </a:r>
          </a:p>
          <a:p>
            <a:pPr lvl="1"/>
            <a:r>
              <a:rPr lang="en-US" dirty="0" smtClean="0">
                <a:solidFill>
                  <a:srgbClr val="6600CC"/>
                </a:solidFill>
              </a:rPr>
              <a:t>Business perspective</a:t>
            </a:r>
            <a:r>
              <a:rPr lang="en-US" dirty="0" smtClean="0"/>
              <a:t>: data that offer opportunities for gaining actionable intelligence 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>
                <a:solidFill>
                  <a:srgbClr val="6600CC"/>
                </a:solidFill>
              </a:rPr>
              <a:t>(infrastructure)</a:t>
            </a:r>
            <a:r>
              <a:rPr lang="en-US" dirty="0" smtClean="0"/>
              <a:t>: data so large that current typical methods cannot process it</a:t>
            </a:r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73229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Introduction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Now, what is </a:t>
            </a:r>
            <a:r>
              <a:rPr lang="en-US" dirty="0" smtClean="0">
                <a:solidFill>
                  <a:srgbClr val="D60093"/>
                </a:solidFill>
              </a:rPr>
              <a:t>big data software</a:t>
            </a:r>
            <a:r>
              <a:rPr lang="en-US" dirty="0" smtClean="0"/>
              <a:t>?</a:t>
            </a:r>
          </a:p>
          <a:p>
            <a:pPr marL="457200" lvl="1" indent="0">
              <a:buNone/>
            </a:pPr>
            <a:r>
              <a:rPr lang="en-US" sz="2400" i="1" dirty="0" smtClean="0">
                <a:solidFill>
                  <a:srgbClr val="6600CC"/>
                </a:solidFill>
              </a:rPr>
              <a:t>Software that supports the time-constrained processing of continuous information flows to provide actionable intelligence</a:t>
            </a:r>
          </a:p>
          <a:p>
            <a:r>
              <a:rPr lang="en-US" dirty="0" smtClean="0"/>
              <a:t>Characteristics:</a:t>
            </a:r>
          </a:p>
          <a:p>
            <a:pPr lvl="1"/>
            <a:r>
              <a:rPr lang="en-US" sz="2400" dirty="0" smtClean="0"/>
              <a:t>Includes both </a:t>
            </a:r>
            <a:r>
              <a:rPr lang="en-US" sz="2400" dirty="0" smtClean="0">
                <a:solidFill>
                  <a:srgbClr val="6600CC"/>
                </a:solidFill>
              </a:rPr>
              <a:t>infrastructure software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6600CC"/>
                </a:solidFill>
              </a:rPr>
              <a:t>analytics software </a:t>
            </a:r>
            <a:r>
              <a:rPr lang="en-US" sz="2400" dirty="0" smtClean="0"/>
              <a:t>(big throughput + big analytics software)</a:t>
            </a:r>
          </a:p>
          <a:p>
            <a:pPr lvl="1"/>
            <a:r>
              <a:rPr lang="en-US" sz="2400" dirty="0" smtClean="0">
                <a:solidFill>
                  <a:srgbClr val="6600CC"/>
                </a:solidFill>
              </a:rPr>
              <a:t>Time-constrained</a:t>
            </a:r>
            <a:r>
              <a:rPr lang="en-US" sz="2400" dirty="0" smtClean="0"/>
              <a:t> (late response is wrong response)</a:t>
            </a:r>
          </a:p>
          <a:p>
            <a:pPr lvl="1"/>
            <a:r>
              <a:rPr lang="en-US" sz="2400" dirty="0" smtClean="0">
                <a:solidFill>
                  <a:srgbClr val="6600CC"/>
                </a:solidFill>
              </a:rPr>
              <a:t>Continuous information flow </a:t>
            </a:r>
            <a:r>
              <a:rPr lang="en-US" sz="2400" dirty="0" smtClean="0"/>
              <a:t>(see big data’s 3V and data streams) </a:t>
            </a:r>
          </a:p>
          <a:p>
            <a:pPr lvl="1"/>
            <a:r>
              <a:rPr lang="en-US" sz="2400" dirty="0" smtClean="0">
                <a:solidFill>
                  <a:srgbClr val="6600CC"/>
                </a:solidFill>
              </a:rPr>
              <a:t>Actionable intelligence</a:t>
            </a:r>
            <a:r>
              <a:rPr lang="en-US" sz="2400" dirty="0" smtClean="0"/>
              <a:t>, which produces information directly usable for strategic, operational, or tactical goals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750754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304800"/>
            <a:ext cx="7067550" cy="860425"/>
          </a:xfrm>
          <a:noFill/>
          <a:ln/>
        </p:spPr>
        <p:txBody>
          <a:bodyPr lIns="92075" tIns="46038" rIns="92075" bIns="46038" anchorCtr="0"/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Actionable Intelligence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6600CC"/>
                </a:solidFill>
              </a:rPr>
              <a:t>Actionable intelligence </a:t>
            </a:r>
            <a:r>
              <a:rPr lang="en-US" dirty="0" smtClean="0"/>
              <a:t>goes beyond finding and summarizing data; it stresses the discovery of patterns that can be used to predict concepts, events, trends, opinions, etc. to support decision-makers.</a:t>
            </a:r>
          </a:p>
          <a:p>
            <a:r>
              <a:rPr lang="en-US" dirty="0" smtClean="0"/>
              <a:t>Three </a:t>
            </a:r>
            <a:r>
              <a:rPr lang="en-US" dirty="0" smtClean="0">
                <a:solidFill>
                  <a:srgbClr val="6600CC"/>
                </a:solidFill>
              </a:rPr>
              <a:t>levels of actionable intelligence</a:t>
            </a:r>
            <a:r>
              <a:rPr lang="en-US" dirty="0" smtClean="0">
                <a:solidFill>
                  <a:srgbClr val="9933FF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ai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L1: Supervised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L2: Semi-supervised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L3: Unsupervised </a:t>
            </a:r>
            <a:r>
              <a:rPr lang="en-US" dirty="0" err="1" smtClean="0"/>
              <a:t>ai</a:t>
            </a:r>
            <a:r>
              <a:rPr lang="en-US" dirty="0" smtClean="0"/>
              <a:t> 	</a:t>
            </a:r>
            <a:endParaRPr lang="en-US" sz="1600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6851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Intelligence production process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763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dirty="0" smtClean="0">
                <a:solidFill>
                  <a:srgbClr val="6600CC"/>
                </a:solidFill>
              </a:rPr>
              <a:t>Single hop intelligence production process</a:t>
            </a:r>
          </a:p>
          <a:p>
            <a:endParaRPr lang="en-US" dirty="0" smtClean="0">
              <a:solidFill>
                <a:srgbClr val="6600CC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8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5" y="2133600"/>
            <a:ext cx="8343900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80824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305800" cy="860425"/>
          </a:xfrm>
          <a:noFill/>
          <a:ln/>
        </p:spPr>
        <p:txBody>
          <a:bodyPr lIns="92075" tIns="46038" rIns="92075" bIns="46038" anchorCtr="0">
            <a:normAutofit/>
          </a:bodyPr>
          <a:lstStyle/>
          <a:p>
            <a:pPr eaLnBrk="0" hangingPunct="0"/>
            <a:r>
              <a:rPr lang="en-CA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Intelligence production process</a:t>
            </a:r>
            <a:endParaRPr lang="en-CA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4191000"/>
          </a:xfrm>
          <a:noFill/>
          <a:ln/>
        </p:spPr>
        <p:txBody>
          <a:bodyPr lIns="92075" tIns="46038" rIns="92075" bIns="46038"/>
          <a:lstStyle/>
          <a:p>
            <a:r>
              <a:rPr lang="en-US" sz="2400" dirty="0" smtClean="0">
                <a:solidFill>
                  <a:srgbClr val="9933FF"/>
                </a:solidFill>
              </a:rPr>
              <a:t>Multi hop intelligence production process</a:t>
            </a: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  <a:p>
            <a:pPr marL="119062" indent="0">
              <a:buNone/>
            </a:pPr>
            <a:endParaRPr lang="en-US" dirty="0" smtClean="0">
              <a:solidFill>
                <a:srgbClr val="9933FF"/>
              </a:solidFill>
            </a:endParaRP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8435975" y="6430962"/>
            <a:ext cx="250825" cy="274638"/>
          </a:xfrm>
        </p:spPr>
        <p:txBody>
          <a:bodyPr/>
          <a:lstStyle/>
          <a:p>
            <a:pPr algn="r"/>
            <a:fld id="{81D41A10-7BC1-4496-8C91-27B52EE4D33A}" type="slidenum">
              <a:rPr lang="en-US"/>
              <a:pPr algn="r"/>
              <a:t>9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984373"/>
            <a:ext cx="6934200" cy="456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379762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113A74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FFFFFF"/>
    </a:accent3>
    <a:accent4>
      <a:srgbClr val="000000"/>
    </a:accent4>
    <a:accent5>
      <a:srgbClr val="AABBDF"/>
    </a:accent5>
    <a:accent6>
      <a:srgbClr val="008EC4"/>
    </a:accent6>
    <a:hlink>
      <a:srgbClr val="113A74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3854</TotalTime>
  <Words>706</Words>
  <Application>Microsoft Office PowerPoint</Application>
  <PresentationFormat>On-screen Show (4:3)</PresentationFormat>
  <Paragraphs>179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Module</vt:lpstr>
      <vt:lpstr>PowerPoint Presentation</vt:lpstr>
      <vt:lpstr>Outline</vt:lpstr>
      <vt:lpstr>Engineering Big Data Analytics Software</vt:lpstr>
      <vt:lpstr>Introduction</vt:lpstr>
      <vt:lpstr>Introduction</vt:lpstr>
      <vt:lpstr>Introduction</vt:lpstr>
      <vt:lpstr>Actionable Intelligence</vt:lpstr>
      <vt:lpstr>Intelligence production process</vt:lpstr>
      <vt:lpstr>Intelligence production process</vt:lpstr>
      <vt:lpstr>Big Data Analytics Software Engineering</vt:lpstr>
      <vt:lpstr>Big Data Analytics Software Engineering</vt:lpstr>
      <vt:lpstr>Big Data Analytics Software Engineering</vt:lpstr>
      <vt:lpstr>Big Data Analytics Software Engineering</vt:lpstr>
      <vt:lpstr>Big Data Analytics Software Engineering</vt:lpstr>
      <vt:lpstr>Big Data Analytics Software Engineering</vt:lpstr>
      <vt:lpstr>The Road Ahead</vt:lpstr>
    </vt:vector>
  </TitlesOfParts>
  <Company>A &amp; H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Coll Music Stand</dc:title>
  <dc:creator>Harold De Armas</dc:creator>
  <cp:lastModifiedBy>Sergiu Dascalu</cp:lastModifiedBy>
  <cp:revision>268</cp:revision>
  <dcterms:created xsi:type="dcterms:W3CDTF">2007-04-16T03:37:25Z</dcterms:created>
  <dcterms:modified xsi:type="dcterms:W3CDTF">2019-11-17T22:01:52Z</dcterms:modified>
</cp:coreProperties>
</file>