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5"/>
  </p:notesMasterIdLst>
  <p:handoutMasterIdLst>
    <p:handoutMasterId r:id="rId56"/>
  </p:handoutMasterIdLst>
  <p:sldIdLst>
    <p:sldId id="256" r:id="rId2"/>
    <p:sldId id="313" r:id="rId3"/>
    <p:sldId id="287" r:id="rId4"/>
    <p:sldId id="314" r:id="rId5"/>
    <p:sldId id="288" r:id="rId6"/>
    <p:sldId id="331" r:id="rId7"/>
    <p:sldId id="289" r:id="rId8"/>
    <p:sldId id="315" r:id="rId9"/>
    <p:sldId id="337" r:id="rId10"/>
    <p:sldId id="327" r:id="rId11"/>
    <p:sldId id="267" r:id="rId12"/>
    <p:sldId id="332" r:id="rId13"/>
    <p:sldId id="257" r:id="rId14"/>
    <p:sldId id="269" r:id="rId15"/>
    <p:sldId id="281" r:id="rId16"/>
    <p:sldId id="271" r:id="rId17"/>
    <p:sldId id="282" r:id="rId18"/>
    <p:sldId id="273" r:id="rId19"/>
    <p:sldId id="283" r:id="rId20"/>
    <p:sldId id="284" r:id="rId21"/>
    <p:sldId id="338" r:id="rId22"/>
    <p:sldId id="276" r:id="rId23"/>
    <p:sldId id="333" r:id="rId24"/>
    <p:sldId id="285" r:id="rId25"/>
    <p:sldId id="286" r:id="rId26"/>
    <p:sldId id="279" r:id="rId27"/>
    <p:sldId id="262" r:id="rId28"/>
    <p:sldId id="339" r:id="rId29"/>
    <p:sldId id="328" r:id="rId30"/>
    <p:sldId id="318" r:id="rId31"/>
    <p:sldId id="319" r:id="rId32"/>
    <p:sldId id="292" r:id="rId33"/>
    <p:sldId id="294" r:id="rId34"/>
    <p:sldId id="296" r:id="rId35"/>
    <p:sldId id="297" r:id="rId36"/>
    <p:sldId id="298" r:id="rId37"/>
    <p:sldId id="330" r:id="rId38"/>
    <p:sldId id="300" r:id="rId39"/>
    <p:sldId id="320" r:id="rId40"/>
    <p:sldId id="265" r:id="rId41"/>
    <p:sldId id="321" r:id="rId42"/>
    <p:sldId id="322" r:id="rId43"/>
    <p:sldId id="291" r:id="rId44"/>
    <p:sldId id="302" r:id="rId45"/>
    <p:sldId id="266" r:id="rId46"/>
    <p:sldId id="323" r:id="rId47"/>
    <p:sldId id="311" r:id="rId48"/>
    <p:sldId id="312" r:id="rId49"/>
    <p:sldId id="309" r:id="rId50"/>
    <p:sldId id="310" r:id="rId51"/>
    <p:sldId id="329" r:id="rId52"/>
    <p:sldId id="325" r:id="rId53"/>
    <p:sldId id="352"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p:scale>
          <a:sx n="117" d="100"/>
          <a:sy n="117" d="100"/>
        </p:scale>
        <p:origin x="-21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BB6C0-F074-4977-9396-607EBBD1CDD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3389514A-0475-4581-89C5-C3B99B8D1B58}">
      <dgm:prSet/>
      <dgm:spPr/>
      <dgm:t>
        <a:bodyPr/>
        <a:lstStyle/>
        <a:p>
          <a:r>
            <a:rPr lang="en-US"/>
            <a:t>Reno, Nevada</a:t>
          </a:r>
        </a:p>
      </dgm:t>
    </dgm:pt>
    <dgm:pt modelId="{3CC59DEA-2D44-426C-97AD-F17835AA0CE7}" type="parTrans" cxnId="{6205478F-6439-4AB8-BF37-88E16F2DF9E4}">
      <dgm:prSet/>
      <dgm:spPr/>
      <dgm:t>
        <a:bodyPr/>
        <a:lstStyle/>
        <a:p>
          <a:endParaRPr lang="en-US"/>
        </a:p>
      </dgm:t>
    </dgm:pt>
    <dgm:pt modelId="{2A31516D-A4F2-4594-9BD6-B20D0F930980}" type="sibTrans" cxnId="{6205478F-6439-4AB8-BF37-88E16F2DF9E4}">
      <dgm:prSet/>
      <dgm:spPr/>
      <dgm:t>
        <a:bodyPr/>
        <a:lstStyle/>
        <a:p>
          <a:endParaRPr lang="en-US"/>
        </a:p>
      </dgm:t>
    </dgm:pt>
    <dgm:pt modelId="{22394798-3E9B-4E47-AC8E-3A1445D96704}">
      <dgm:prSet/>
      <dgm:spPr/>
      <dgm:t>
        <a:bodyPr/>
        <a:lstStyle/>
        <a:p>
          <a:r>
            <a:rPr lang="en-US" dirty="0"/>
            <a:t>$60,927 to $75,598 - Average $68,515</a:t>
          </a:r>
        </a:p>
      </dgm:t>
    </dgm:pt>
    <dgm:pt modelId="{363709D3-2F4D-4328-B739-7E7BEC382E33}" type="parTrans" cxnId="{4C8378D6-ADFB-4E51-B99D-D91CA568DA5E}">
      <dgm:prSet/>
      <dgm:spPr/>
      <dgm:t>
        <a:bodyPr/>
        <a:lstStyle/>
        <a:p>
          <a:endParaRPr lang="en-US"/>
        </a:p>
      </dgm:t>
    </dgm:pt>
    <dgm:pt modelId="{337A8D27-6D51-4C6A-BB58-ECDFBC953695}" type="sibTrans" cxnId="{4C8378D6-ADFB-4E51-B99D-D91CA568DA5E}">
      <dgm:prSet/>
      <dgm:spPr/>
      <dgm:t>
        <a:bodyPr/>
        <a:lstStyle/>
        <a:p>
          <a:endParaRPr lang="en-US"/>
        </a:p>
      </dgm:t>
    </dgm:pt>
    <dgm:pt modelId="{A0BD367A-E4A3-4991-95C3-C708C9BBB71C}">
      <dgm:prSet/>
      <dgm:spPr/>
      <dgm:t>
        <a:bodyPr/>
        <a:lstStyle/>
        <a:p>
          <a:r>
            <a:rPr lang="en-US"/>
            <a:t>San Francisco, California</a:t>
          </a:r>
        </a:p>
      </dgm:t>
    </dgm:pt>
    <dgm:pt modelId="{2044471F-9FF8-4877-8F88-C8115D669DC9}" type="parTrans" cxnId="{8388D137-5906-4A08-A425-9BCBECDF3EF2}">
      <dgm:prSet/>
      <dgm:spPr/>
      <dgm:t>
        <a:bodyPr/>
        <a:lstStyle/>
        <a:p>
          <a:endParaRPr lang="en-US"/>
        </a:p>
      </dgm:t>
    </dgm:pt>
    <dgm:pt modelId="{8C751FFF-97E2-4429-B1E5-4E7A3C20697E}" type="sibTrans" cxnId="{8388D137-5906-4A08-A425-9BCBECDF3EF2}">
      <dgm:prSet/>
      <dgm:spPr/>
      <dgm:t>
        <a:bodyPr/>
        <a:lstStyle/>
        <a:p>
          <a:endParaRPr lang="en-US"/>
        </a:p>
      </dgm:t>
    </dgm:pt>
    <dgm:pt modelId="{DE847704-BD4A-4992-9F2D-9E0F612E6ECF}">
      <dgm:prSet/>
      <dgm:spPr/>
      <dgm:t>
        <a:bodyPr/>
        <a:lstStyle/>
        <a:p>
          <a:r>
            <a:rPr lang="en-US" dirty="0"/>
            <a:t>$76,037 to $94,347 – Average $85,507</a:t>
          </a:r>
        </a:p>
      </dgm:t>
    </dgm:pt>
    <dgm:pt modelId="{28D22E63-CE67-40E9-AE62-4A9C5425A773}" type="parTrans" cxnId="{9D460007-C5E8-4EF6-94BA-383F4544492C}">
      <dgm:prSet/>
      <dgm:spPr/>
      <dgm:t>
        <a:bodyPr/>
        <a:lstStyle/>
        <a:p>
          <a:endParaRPr lang="en-US"/>
        </a:p>
      </dgm:t>
    </dgm:pt>
    <dgm:pt modelId="{374E0E84-49CC-47BB-8BFB-82973341FACD}" type="sibTrans" cxnId="{9D460007-C5E8-4EF6-94BA-383F4544492C}">
      <dgm:prSet/>
      <dgm:spPr/>
      <dgm:t>
        <a:bodyPr/>
        <a:lstStyle/>
        <a:p>
          <a:endParaRPr lang="en-US"/>
        </a:p>
      </dgm:t>
    </dgm:pt>
    <dgm:pt modelId="{8436E004-0B20-4B99-8B41-84BB4CD7D8A7}">
      <dgm:prSet/>
      <dgm:spPr/>
      <dgm:t>
        <a:bodyPr/>
        <a:lstStyle/>
        <a:p>
          <a:r>
            <a:rPr lang="en-US"/>
            <a:t>New York, New York</a:t>
          </a:r>
        </a:p>
      </dgm:t>
    </dgm:pt>
    <dgm:pt modelId="{FBB38FB3-632F-4AD6-AC6A-8AC569B4A601}" type="parTrans" cxnId="{87B27099-0E7F-46D3-AA89-6D736D019183}">
      <dgm:prSet/>
      <dgm:spPr/>
      <dgm:t>
        <a:bodyPr/>
        <a:lstStyle/>
        <a:p>
          <a:endParaRPr lang="en-US"/>
        </a:p>
      </dgm:t>
    </dgm:pt>
    <dgm:pt modelId="{36729B2C-A45B-4ADF-9A95-49F18731CA6F}" type="sibTrans" cxnId="{87B27099-0E7F-46D3-AA89-6D736D019183}">
      <dgm:prSet/>
      <dgm:spPr/>
      <dgm:t>
        <a:bodyPr/>
        <a:lstStyle/>
        <a:p>
          <a:endParaRPr lang="en-US"/>
        </a:p>
      </dgm:t>
    </dgm:pt>
    <dgm:pt modelId="{3D627EE2-A9A1-47D3-AAE3-258562D6645E}">
      <dgm:prSet/>
      <dgm:spPr/>
      <dgm:t>
        <a:bodyPr/>
        <a:lstStyle/>
        <a:p>
          <a:r>
            <a:rPr lang="en-US" dirty="0"/>
            <a:t>$73,428 to $91,109 – Average $82,573</a:t>
          </a:r>
        </a:p>
      </dgm:t>
    </dgm:pt>
    <dgm:pt modelId="{802B8A71-36A0-4BF0-84B5-494A1CB4EDF7}" type="parTrans" cxnId="{6A9A41A3-CDE5-44A1-A443-9C91ACD3DE7C}">
      <dgm:prSet/>
      <dgm:spPr/>
      <dgm:t>
        <a:bodyPr/>
        <a:lstStyle/>
        <a:p>
          <a:endParaRPr lang="en-US"/>
        </a:p>
      </dgm:t>
    </dgm:pt>
    <dgm:pt modelId="{6C5D33A4-04B1-4B47-9A1C-5A1ACEC7E7F6}" type="sibTrans" cxnId="{6A9A41A3-CDE5-44A1-A443-9C91ACD3DE7C}">
      <dgm:prSet/>
      <dgm:spPr/>
      <dgm:t>
        <a:bodyPr/>
        <a:lstStyle/>
        <a:p>
          <a:endParaRPr lang="en-US"/>
        </a:p>
      </dgm:t>
    </dgm:pt>
    <dgm:pt modelId="{F6CC7D61-B44C-4A89-88C0-3F4A07D2F1D5}">
      <dgm:prSet/>
      <dgm:spPr/>
      <dgm:t>
        <a:bodyPr/>
        <a:lstStyle/>
        <a:p>
          <a:r>
            <a:rPr lang="en-US"/>
            <a:t>Chicago, Illinois </a:t>
          </a:r>
        </a:p>
      </dgm:t>
    </dgm:pt>
    <dgm:pt modelId="{D949C0BF-45A6-4B9D-85B6-9CE9DB0595A8}" type="parTrans" cxnId="{995D33FB-E344-49C6-9BAE-341DA3C2544D}">
      <dgm:prSet/>
      <dgm:spPr/>
      <dgm:t>
        <a:bodyPr/>
        <a:lstStyle/>
        <a:p>
          <a:endParaRPr lang="en-US"/>
        </a:p>
      </dgm:t>
    </dgm:pt>
    <dgm:pt modelId="{9F9B3739-89C8-4C60-A774-C2024D48F80D}" type="sibTrans" cxnId="{995D33FB-E344-49C6-9BAE-341DA3C2544D}">
      <dgm:prSet/>
      <dgm:spPr/>
      <dgm:t>
        <a:bodyPr/>
        <a:lstStyle/>
        <a:p>
          <a:endParaRPr lang="en-US"/>
        </a:p>
      </dgm:t>
    </dgm:pt>
    <dgm:pt modelId="{44813960-8F39-44BE-90F4-CD44C416BBFD}">
      <dgm:prSet/>
      <dgm:spPr/>
      <dgm:t>
        <a:bodyPr/>
        <a:lstStyle/>
        <a:p>
          <a:r>
            <a:rPr lang="en-US" dirty="0"/>
            <a:t>$64,325 to $79,815 – Average $72,337</a:t>
          </a:r>
        </a:p>
      </dgm:t>
    </dgm:pt>
    <dgm:pt modelId="{D85205C3-BEB6-431F-9AAE-92BDBE3665A7}" type="parTrans" cxnId="{3FBAE978-D649-41A6-8935-ED5ABA796B73}">
      <dgm:prSet/>
      <dgm:spPr/>
      <dgm:t>
        <a:bodyPr/>
        <a:lstStyle/>
        <a:p>
          <a:endParaRPr lang="en-US"/>
        </a:p>
      </dgm:t>
    </dgm:pt>
    <dgm:pt modelId="{8672763E-4F50-41EA-93AF-43326C0EE075}" type="sibTrans" cxnId="{3FBAE978-D649-41A6-8935-ED5ABA796B73}">
      <dgm:prSet/>
      <dgm:spPr/>
      <dgm:t>
        <a:bodyPr/>
        <a:lstStyle/>
        <a:p>
          <a:endParaRPr lang="en-US"/>
        </a:p>
      </dgm:t>
    </dgm:pt>
    <dgm:pt modelId="{05E997AF-A31E-4F71-80EF-D55F8C7097D8}">
      <dgm:prSet/>
      <dgm:spPr/>
      <dgm:t>
        <a:bodyPr/>
        <a:lstStyle/>
        <a:p>
          <a:r>
            <a:rPr lang="en-US" dirty="0"/>
            <a:t>Seattle, Washington</a:t>
          </a:r>
        </a:p>
      </dgm:t>
    </dgm:pt>
    <dgm:pt modelId="{1F69E295-59E2-41C6-84D3-962CD04F6C01}" type="parTrans" cxnId="{C5512377-2841-47A5-A532-35A4E33D94E0}">
      <dgm:prSet/>
      <dgm:spPr/>
      <dgm:t>
        <a:bodyPr/>
        <a:lstStyle/>
        <a:p>
          <a:endParaRPr lang="en-US"/>
        </a:p>
      </dgm:t>
    </dgm:pt>
    <dgm:pt modelId="{42A25492-0492-4D99-9E22-5492343C2934}" type="sibTrans" cxnId="{C5512377-2841-47A5-A532-35A4E33D94E0}">
      <dgm:prSet/>
      <dgm:spPr/>
      <dgm:t>
        <a:bodyPr/>
        <a:lstStyle/>
        <a:p>
          <a:endParaRPr lang="en-US"/>
        </a:p>
      </dgm:t>
    </dgm:pt>
    <dgm:pt modelId="{DF7F7F9B-2514-4E20-9550-590798D38267}">
      <dgm:prSet/>
      <dgm:spPr/>
      <dgm:t>
        <a:bodyPr/>
        <a:lstStyle/>
        <a:p>
          <a:r>
            <a:rPr lang="en-US" dirty="0"/>
            <a:t>$66,388 to $82,375 – Average $74,657</a:t>
          </a:r>
        </a:p>
      </dgm:t>
    </dgm:pt>
    <dgm:pt modelId="{0DE13A91-454A-4AEE-B34E-45AEB8B5441F}" type="parTrans" cxnId="{BBDC6283-B9C4-42CA-ABCA-88447A90FB80}">
      <dgm:prSet/>
      <dgm:spPr/>
      <dgm:t>
        <a:bodyPr/>
        <a:lstStyle/>
        <a:p>
          <a:endParaRPr lang="en-US"/>
        </a:p>
      </dgm:t>
    </dgm:pt>
    <dgm:pt modelId="{9E80D175-8AA2-4B57-B0C2-04EBAD4AB8DF}" type="sibTrans" cxnId="{BBDC6283-B9C4-42CA-ABCA-88447A90FB80}">
      <dgm:prSet/>
      <dgm:spPr/>
      <dgm:t>
        <a:bodyPr/>
        <a:lstStyle/>
        <a:p>
          <a:endParaRPr lang="en-US"/>
        </a:p>
      </dgm:t>
    </dgm:pt>
    <dgm:pt modelId="{E0BCF365-206E-4823-8770-33DE1F4E222D}">
      <dgm:prSet/>
      <dgm:spPr/>
      <dgm:t>
        <a:bodyPr/>
        <a:lstStyle/>
        <a:p>
          <a:r>
            <a:rPr lang="en-US"/>
            <a:t>Austin, Texas</a:t>
          </a:r>
        </a:p>
      </dgm:t>
    </dgm:pt>
    <dgm:pt modelId="{B2E0EDAA-0D90-4377-A8BC-2EF9CE03D2FE}" type="parTrans" cxnId="{B8B20884-0814-4E1F-9E9B-7CBD7F4D71D1}">
      <dgm:prSet/>
      <dgm:spPr/>
      <dgm:t>
        <a:bodyPr/>
        <a:lstStyle/>
        <a:p>
          <a:endParaRPr lang="en-US"/>
        </a:p>
      </dgm:t>
    </dgm:pt>
    <dgm:pt modelId="{1BC0EBBF-8039-40EC-A102-BB1A22432F05}" type="sibTrans" cxnId="{B8B20884-0814-4E1F-9E9B-7CBD7F4D71D1}">
      <dgm:prSet/>
      <dgm:spPr/>
      <dgm:t>
        <a:bodyPr/>
        <a:lstStyle/>
        <a:p>
          <a:endParaRPr lang="en-US"/>
        </a:p>
      </dgm:t>
    </dgm:pt>
    <dgm:pt modelId="{F080DFCA-4F97-4022-A2A4-9396ACE27148}">
      <dgm:prSet/>
      <dgm:spPr/>
      <dgm:t>
        <a:bodyPr/>
        <a:lstStyle/>
        <a:p>
          <a:r>
            <a:rPr lang="en-US" dirty="0"/>
            <a:t>$59,683 to $74,055 – Average $67,116</a:t>
          </a:r>
        </a:p>
      </dgm:t>
    </dgm:pt>
    <dgm:pt modelId="{D0AE8C21-FD78-4115-A496-E57EE40E4A2A}" type="parTrans" cxnId="{AF6C74F0-9DF6-4712-9363-F0DC699BE89C}">
      <dgm:prSet/>
      <dgm:spPr/>
      <dgm:t>
        <a:bodyPr/>
        <a:lstStyle/>
        <a:p>
          <a:endParaRPr lang="en-US"/>
        </a:p>
      </dgm:t>
    </dgm:pt>
    <dgm:pt modelId="{B7FA0E75-04A0-49D4-95C0-144F74609410}" type="sibTrans" cxnId="{AF6C74F0-9DF6-4712-9363-F0DC699BE89C}">
      <dgm:prSet/>
      <dgm:spPr/>
      <dgm:t>
        <a:bodyPr/>
        <a:lstStyle/>
        <a:p>
          <a:endParaRPr lang="en-US"/>
        </a:p>
      </dgm:t>
    </dgm:pt>
    <dgm:pt modelId="{A6678E9C-9D5E-4859-AF89-5EA27A2F13EE}" type="pres">
      <dgm:prSet presAssocID="{787BB6C0-F074-4977-9396-607EBBD1CDD3}" presName="Name0" presStyleCnt="0">
        <dgm:presLayoutVars>
          <dgm:dir/>
          <dgm:animLvl val="lvl"/>
          <dgm:resizeHandles val="exact"/>
        </dgm:presLayoutVars>
      </dgm:prSet>
      <dgm:spPr/>
      <dgm:t>
        <a:bodyPr/>
        <a:lstStyle/>
        <a:p>
          <a:endParaRPr lang="en-US"/>
        </a:p>
      </dgm:t>
    </dgm:pt>
    <dgm:pt modelId="{41F1607C-70F6-4FA0-9AFF-F5E53EEC06AA}" type="pres">
      <dgm:prSet presAssocID="{3389514A-0475-4581-89C5-C3B99B8D1B58}" presName="linNode" presStyleCnt="0"/>
      <dgm:spPr/>
    </dgm:pt>
    <dgm:pt modelId="{EFE654F9-F134-4F7B-A3A2-F9CB74ADBA61}" type="pres">
      <dgm:prSet presAssocID="{3389514A-0475-4581-89C5-C3B99B8D1B58}" presName="parentText" presStyleLbl="node1" presStyleIdx="0" presStyleCnt="6">
        <dgm:presLayoutVars>
          <dgm:chMax val="1"/>
          <dgm:bulletEnabled val="1"/>
        </dgm:presLayoutVars>
      </dgm:prSet>
      <dgm:spPr/>
      <dgm:t>
        <a:bodyPr/>
        <a:lstStyle/>
        <a:p>
          <a:endParaRPr lang="en-US"/>
        </a:p>
      </dgm:t>
    </dgm:pt>
    <dgm:pt modelId="{383D2905-47A6-4707-86C8-5A57F7FB2F5F}" type="pres">
      <dgm:prSet presAssocID="{3389514A-0475-4581-89C5-C3B99B8D1B58}" presName="descendantText" presStyleLbl="alignAccFollowNode1" presStyleIdx="0" presStyleCnt="6">
        <dgm:presLayoutVars>
          <dgm:bulletEnabled val="1"/>
        </dgm:presLayoutVars>
      </dgm:prSet>
      <dgm:spPr/>
      <dgm:t>
        <a:bodyPr/>
        <a:lstStyle/>
        <a:p>
          <a:endParaRPr lang="en-US"/>
        </a:p>
      </dgm:t>
    </dgm:pt>
    <dgm:pt modelId="{0E7F7182-8C96-4AB2-8845-E500249880B3}" type="pres">
      <dgm:prSet presAssocID="{2A31516D-A4F2-4594-9BD6-B20D0F930980}" presName="sp" presStyleCnt="0"/>
      <dgm:spPr/>
    </dgm:pt>
    <dgm:pt modelId="{4E05D9BD-B22E-44AC-8DBD-138232A5B05B}" type="pres">
      <dgm:prSet presAssocID="{A0BD367A-E4A3-4991-95C3-C708C9BBB71C}" presName="linNode" presStyleCnt="0"/>
      <dgm:spPr/>
    </dgm:pt>
    <dgm:pt modelId="{94ACF7D0-25D4-4644-B686-6D99DD8B2968}" type="pres">
      <dgm:prSet presAssocID="{A0BD367A-E4A3-4991-95C3-C708C9BBB71C}" presName="parentText" presStyleLbl="node1" presStyleIdx="1" presStyleCnt="6">
        <dgm:presLayoutVars>
          <dgm:chMax val="1"/>
          <dgm:bulletEnabled val="1"/>
        </dgm:presLayoutVars>
      </dgm:prSet>
      <dgm:spPr/>
      <dgm:t>
        <a:bodyPr/>
        <a:lstStyle/>
        <a:p>
          <a:endParaRPr lang="en-US"/>
        </a:p>
      </dgm:t>
    </dgm:pt>
    <dgm:pt modelId="{A1024835-B2D8-4D55-A514-5FC90AEAFE33}" type="pres">
      <dgm:prSet presAssocID="{A0BD367A-E4A3-4991-95C3-C708C9BBB71C}" presName="descendantText" presStyleLbl="alignAccFollowNode1" presStyleIdx="1" presStyleCnt="6">
        <dgm:presLayoutVars>
          <dgm:bulletEnabled val="1"/>
        </dgm:presLayoutVars>
      </dgm:prSet>
      <dgm:spPr/>
      <dgm:t>
        <a:bodyPr/>
        <a:lstStyle/>
        <a:p>
          <a:endParaRPr lang="en-US"/>
        </a:p>
      </dgm:t>
    </dgm:pt>
    <dgm:pt modelId="{C9151C6C-3C24-46CD-AA79-88338ECB0078}" type="pres">
      <dgm:prSet presAssocID="{8C751FFF-97E2-4429-B1E5-4E7A3C20697E}" presName="sp" presStyleCnt="0"/>
      <dgm:spPr/>
    </dgm:pt>
    <dgm:pt modelId="{8551E812-1D4E-4C3B-A548-367CF68313EC}" type="pres">
      <dgm:prSet presAssocID="{8436E004-0B20-4B99-8B41-84BB4CD7D8A7}" presName="linNode" presStyleCnt="0"/>
      <dgm:spPr/>
    </dgm:pt>
    <dgm:pt modelId="{10212823-EF99-4447-9101-26C687E89CA0}" type="pres">
      <dgm:prSet presAssocID="{8436E004-0B20-4B99-8B41-84BB4CD7D8A7}" presName="parentText" presStyleLbl="node1" presStyleIdx="2" presStyleCnt="6">
        <dgm:presLayoutVars>
          <dgm:chMax val="1"/>
          <dgm:bulletEnabled val="1"/>
        </dgm:presLayoutVars>
      </dgm:prSet>
      <dgm:spPr/>
      <dgm:t>
        <a:bodyPr/>
        <a:lstStyle/>
        <a:p>
          <a:endParaRPr lang="en-US"/>
        </a:p>
      </dgm:t>
    </dgm:pt>
    <dgm:pt modelId="{D912E4D6-E482-4BD0-9D5F-3511128C1733}" type="pres">
      <dgm:prSet presAssocID="{8436E004-0B20-4B99-8B41-84BB4CD7D8A7}" presName="descendantText" presStyleLbl="alignAccFollowNode1" presStyleIdx="2" presStyleCnt="6">
        <dgm:presLayoutVars>
          <dgm:bulletEnabled val="1"/>
        </dgm:presLayoutVars>
      </dgm:prSet>
      <dgm:spPr/>
      <dgm:t>
        <a:bodyPr/>
        <a:lstStyle/>
        <a:p>
          <a:endParaRPr lang="en-US"/>
        </a:p>
      </dgm:t>
    </dgm:pt>
    <dgm:pt modelId="{411F6C08-E997-41D7-B88E-30E1154FB280}" type="pres">
      <dgm:prSet presAssocID="{36729B2C-A45B-4ADF-9A95-49F18731CA6F}" presName="sp" presStyleCnt="0"/>
      <dgm:spPr/>
    </dgm:pt>
    <dgm:pt modelId="{9C17FAB8-9999-4490-9126-D16B6551E502}" type="pres">
      <dgm:prSet presAssocID="{F6CC7D61-B44C-4A89-88C0-3F4A07D2F1D5}" presName="linNode" presStyleCnt="0"/>
      <dgm:spPr/>
    </dgm:pt>
    <dgm:pt modelId="{A2F0AB3F-FC4A-4D9F-B1E3-599A14B4FA19}" type="pres">
      <dgm:prSet presAssocID="{F6CC7D61-B44C-4A89-88C0-3F4A07D2F1D5}" presName="parentText" presStyleLbl="node1" presStyleIdx="3" presStyleCnt="6">
        <dgm:presLayoutVars>
          <dgm:chMax val="1"/>
          <dgm:bulletEnabled val="1"/>
        </dgm:presLayoutVars>
      </dgm:prSet>
      <dgm:spPr/>
      <dgm:t>
        <a:bodyPr/>
        <a:lstStyle/>
        <a:p>
          <a:endParaRPr lang="en-US"/>
        </a:p>
      </dgm:t>
    </dgm:pt>
    <dgm:pt modelId="{5CE254CB-9334-4C18-B492-50A0DEA0C43C}" type="pres">
      <dgm:prSet presAssocID="{F6CC7D61-B44C-4A89-88C0-3F4A07D2F1D5}" presName="descendantText" presStyleLbl="alignAccFollowNode1" presStyleIdx="3" presStyleCnt="6">
        <dgm:presLayoutVars>
          <dgm:bulletEnabled val="1"/>
        </dgm:presLayoutVars>
      </dgm:prSet>
      <dgm:spPr/>
      <dgm:t>
        <a:bodyPr/>
        <a:lstStyle/>
        <a:p>
          <a:endParaRPr lang="en-US"/>
        </a:p>
      </dgm:t>
    </dgm:pt>
    <dgm:pt modelId="{2D8B508D-6764-443D-B6F5-DD1D44BB9AC1}" type="pres">
      <dgm:prSet presAssocID="{9F9B3739-89C8-4C60-A774-C2024D48F80D}" presName="sp" presStyleCnt="0"/>
      <dgm:spPr/>
    </dgm:pt>
    <dgm:pt modelId="{351C139C-D878-4051-9CF4-342488007F6F}" type="pres">
      <dgm:prSet presAssocID="{05E997AF-A31E-4F71-80EF-D55F8C7097D8}" presName="linNode" presStyleCnt="0"/>
      <dgm:spPr/>
    </dgm:pt>
    <dgm:pt modelId="{F2105061-F0F4-4969-BDEA-203E611B4CED}" type="pres">
      <dgm:prSet presAssocID="{05E997AF-A31E-4F71-80EF-D55F8C7097D8}" presName="parentText" presStyleLbl="node1" presStyleIdx="4" presStyleCnt="6">
        <dgm:presLayoutVars>
          <dgm:chMax val="1"/>
          <dgm:bulletEnabled val="1"/>
        </dgm:presLayoutVars>
      </dgm:prSet>
      <dgm:spPr/>
      <dgm:t>
        <a:bodyPr/>
        <a:lstStyle/>
        <a:p>
          <a:endParaRPr lang="en-US"/>
        </a:p>
      </dgm:t>
    </dgm:pt>
    <dgm:pt modelId="{398EE382-8B41-4052-92FA-A2A79B49C99C}" type="pres">
      <dgm:prSet presAssocID="{05E997AF-A31E-4F71-80EF-D55F8C7097D8}" presName="descendantText" presStyleLbl="alignAccFollowNode1" presStyleIdx="4" presStyleCnt="6">
        <dgm:presLayoutVars>
          <dgm:bulletEnabled val="1"/>
        </dgm:presLayoutVars>
      </dgm:prSet>
      <dgm:spPr/>
      <dgm:t>
        <a:bodyPr/>
        <a:lstStyle/>
        <a:p>
          <a:endParaRPr lang="en-US"/>
        </a:p>
      </dgm:t>
    </dgm:pt>
    <dgm:pt modelId="{3943E6D8-AFC2-4DCD-9A54-4EB7DB1DB296}" type="pres">
      <dgm:prSet presAssocID="{42A25492-0492-4D99-9E22-5492343C2934}" presName="sp" presStyleCnt="0"/>
      <dgm:spPr/>
    </dgm:pt>
    <dgm:pt modelId="{E45BF2F9-9ED3-428E-954A-4652BE78361D}" type="pres">
      <dgm:prSet presAssocID="{E0BCF365-206E-4823-8770-33DE1F4E222D}" presName="linNode" presStyleCnt="0"/>
      <dgm:spPr/>
    </dgm:pt>
    <dgm:pt modelId="{BBA21A4A-F5F1-4A2B-9491-4DA4E5BA8D67}" type="pres">
      <dgm:prSet presAssocID="{E0BCF365-206E-4823-8770-33DE1F4E222D}" presName="parentText" presStyleLbl="node1" presStyleIdx="5" presStyleCnt="6">
        <dgm:presLayoutVars>
          <dgm:chMax val="1"/>
          <dgm:bulletEnabled val="1"/>
        </dgm:presLayoutVars>
      </dgm:prSet>
      <dgm:spPr/>
      <dgm:t>
        <a:bodyPr/>
        <a:lstStyle/>
        <a:p>
          <a:endParaRPr lang="en-US"/>
        </a:p>
      </dgm:t>
    </dgm:pt>
    <dgm:pt modelId="{6FAD9A6C-27E4-4829-88AA-6176BE8E6D70}" type="pres">
      <dgm:prSet presAssocID="{E0BCF365-206E-4823-8770-33DE1F4E222D}" presName="descendantText" presStyleLbl="alignAccFollowNode1" presStyleIdx="5" presStyleCnt="6">
        <dgm:presLayoutVars>
          <dgm:bulletEnabled val="1"/>
        </dgm:presLayoutVars>
      </dgm:prSet>
      <dgm:spPr/>
      <dgm:t>
        <a:bodyPr/>
        <a:lstStyle/>
        <a:p>
          <a:endParaRPr lang="en-US"/>
        </a:p>
      </dgm:t>
    </dgm:pt>
  </dgm:ptLst>
  <dgm:cxnLst>
    <dgm:cxn modelId="{8388D137-5906-4A08-A425-9BCBECDF3EF2}" srcId="{787BB6C0-F074-4977-9396-607EBBD1CDD3}" destId="{A0BD367A-E4A3-4991-95C3-C708C9BBB71C}" srcOrd="1" destOrd="0" parTransId="{2044471F-9FF8-4877-8F88-C8115D669DC9}" sibTransId="{8C751FFF-97E2-4429-B1E5-4E7A3C20697E}"/>
    <dgm:cxn modelId="{6C70755C-6800-4090-94E5-896880B0CF89}" type="presOf" srcId="{F080DFCA-4F97-4022-A2A4-9396ACE27148}" destId="{6FAD9A6C-27E4-4829-88AA-6176BE8E6D70}" srcOrd="0" destOrd="0" presId="urn:microsoft.com/office/officeart/2005/8/layout/vList5"/>
    <dgm:cxn modelId="{3FBAE978-D649-41A6-8935-ED5ABA796B73}" srcId="{F6CC7D61-B44C-4A89-88C0-3F4A07D2F1D5}" destId="{44813960-8F39-44BE-90F4-CD44C416BBFD}" srcOrd="0" destOrd="0" parTransId="{D85205C3-BEB6-431F-9AAE-92BDBE3665A7}" sibTransId="{8672763E-4F50-41EA-93AF-43326C0EE075}"/>
    <dgm:cxn modelId="{9FD67252-2E76-4AE6-B3A7-8C5A2C47ABAA}" type="presOf" srcId="{22394798-3E9B-4E47-AC8E-3A1445D96704}" destId="{383D2905-47A6-4707-86C8-5A57F7FB2F5F}" srcOrd="0" destOrd="0" presId="urn:microsoft.com/office/officeart/2005/8/layout/vList5"/>
    <dgm:cxn modelId="{AF6C74F0-9DF6-4712-9363-F0DC699BE89C}" srcId="{E0BCF365-206E-4823-8770-33DE1F4E222D}" destId="{F080DFCA-4F97-4022-A2A4-9396ACE27148}" srcOrd="0" destOrd="0" parTransId="{D0AE8C21-FD78-4115-A496-E57EE40E4A2A}" sibTransId="{B7FA0E75-04A0-49D4-95C0-144F74609410}"/>
    <dgm:cxn modelId="{4BC69631-A8D9-40F1-A9AC-D836DD7202C6}" type="presOf" srcId="{A0BD367A-E4A3-4991-95C3-C708C9BBB71C}" destId="{94ACF7D0-25D4-4644-B686-6D99DD8B2968}" srcOrd="0" destOrd="0" presId="urn:microsoft.com/office/officeart/2005/8/layout/vList5"/>
    <dgm:cxn modelId="{7C9FEA68-F537-4721-95F2-817E1671DA71}" type="presOf" srcId="{DF7F7F9B-2514-4E20-9550-590798D38267}" destId="{398EE382-8B41-4052-92FA-A2A79B49C99C}" srcOrd="0" destOrd="0" presId="urn:microsoft.com/office/officeart/2005/8/layout/vList5"/>
    <dgm:cxn modelId="{C5512377-2841-47A5-A532-35A4E33D94E0}" srcId="{787BB6C0-F074-4977-9396-607EBBD1CDD3}" destId="{05E997AF-A31E-4F71-80EF-D55F8C7097D8}" srcOrd="4" destOrd="0" parTransId="{1F69E295-59E2-41C6-84D3-962CD04F6C01}" sibTransId="{42A25492-0492-4D99-9E22-5492343C2934}"/>
    <dgm:cxn modelId="{BBDC6283-B9C4-42CA-ABCA-88447A90FB80}" srcId="{05E997AF-A31E-4F71-80EF-D55F8C7097D8}" destId="{DF7F7F9B-2514-4E20-9550-590798D38267}" srcOrd="0" destOrd="0" parTransId="{0DE13A91-454A-4AEE-B34E-45AEB8B5441F}" sibTransId="{9E80D175-8AA2-4B57-B0C2-04EBAD4AB8DF}"/>
    <dgm:cxn modelId="{C74A8AD5-6A80-4F72-98C5-E359585E77C6}" type="presOf" srcId="{787BB6C0-F074-4977-9396-607EBBD1CDD3}" destId="{A6678E9C-9D5E-4859-AF89-5EA27A2F13EE}" srcOrd="0" destOrd="0" presId="urn:microsoft.com/office/officeart/2005/8/layout/vList5"/>
    <dgm:cxn modelId="{6205478F-6439-4AB8-BF37-88E16F2DF9E4}" srcId="{787BB6C0-F074-4977-9396-607EBBD1CDD3}" destId="{3389514A-0475-4581-89C5-C3B99B8D1B58}" srcOrd="0" destOrd="0" parTransId="{3CC59DEA-2D44-426C-97AD-F17835AA0CE7}" sibTransId="{2A31516D-A4F2-4594-9BD6-B20D0F930980}"/>
    <dgm:cxn modelId="{4C8378D6-ADFB-4E51-B99D-D91CA568DA5E}" srcId="{3389514A-0475-4581-89C5-C3B99B8D1B58}" destId="{22394798-3E9B-4E47-AC8E-3A1445D96704}" srcOrd="0" destOrd="0" parTransId="{363709D3-2F4D-4328-B739-7E7BEC382E33}" sibTransId="{337A8D27-6D51-4C6A-BB58-ECDFBC953695}"/>
    <dgm:cxn modelId="{9D145534-C346-46E7-B0BD-2109FD6AE407}" type="presOf" srcId="{05E997AF-A31E-4F71-80EF-D55F8C7097D8}" destId="{F2105061-F0F4-4969-BDEA-203E611B4CED}" srcOrd="0" destOrd="0" presId="urn:microsoft.com/office/officeart/2005/8/layout/vList5"/>
    <dgm:cxn modelId="{9D460007-C5E8-4EF6-94BA-383F4544492C}" srcId="{A0BD367A-E4A3-4991-95C3-C708C9BBB71C}" destId="{DE847704-BD4A-4992-9F2D-9E0F612E6ECF}" srcOrd="0" destOrd="0" parTransId="{28D22E63-CE67-40E9-AE62-4A9C5425A773}" sibTransId="{374E0E84-49CC-47BB-8BFB-82973341FACD}"/>
    <dgm:cxn modelId="{995D33FB-E344-49C6-9BAE-341DA3C2544D}" srcId="{787BB6C0-F074-4977-9396-607EBBD1CDD3}" destId="{F6CC7D61-B44C-4A89-88C0-3F4A07D2F1D5}" srcOrd="3" destOrd="0" parTransId="{D949C0BF-45A6-4B9D-85B6-9CE9DB0595A8}" sibTransId="{9F9B3739-89C8-4C60-A774-C2024D48F80D}"/>
    <dgm:cxn modelId="{C95BA186-D4B0-4698-AEA8-ECF81CE5ACD8}" type="presOf" srcId="{E0BCF365-206E-4823-8770-33DE1F4E222D}" destId="{BBA21A4A-F5F1-4A2B-9491-4DA4E5BA8D67}" srcOrd="0" destOrd="0" presId="urn:microsoft.com/office/officeart/2005/8/layout/vList5"/>
    <dgm:cxn modelId="{51097288-8395-45AB-8AFE-6C473BCE48FC}" type="presOf" srcId="{3D627EE2-A9A1-47D3-AAE3-258562D6645E}" destId="{D912E4D6-E482-4BD0-9D5F-3511128C1733}" srcOrd="0" destOrd="0" presId="urn:microsoft.com/office/officeart/2005/8/layout/vList5"/>
    <dgm:cxn modelId="{B8B20884-0814-4E1F-9E9B-7CBD7F4D71D1}" srcId="{787BB6C0-F074-4977-9396-607EBBD1CDD3}" destId="{E0BCF365-206E-4823-8770-33DE1F4E222D}" srcOrd="5" destOrd="0" parTransId="{B2E0EDAA-0D90-4377-A8BC-2EF9CE03D2FE}" sibTransId="{1BC0EBBF-8039-40EC-A102-BB1A22432F05}"/>
    <dgm:cxn modelId="{6FC62D14-DEE6-4339-AB05-95FB8B2C5036}" type="presOf" srcId="{F6CC7D61-B44C-4A89-88C0-3F4A07D2F1D5}" destId="{A2F0AB3F-FC4A-4D9F-B1E3-599A14B4FA19}" srcOrd="0" destOrd="0" presId="urn:microsoft.com/office/officeart/2005/8/layout/vList5"/>
    <dgm:cxn modelId="{FA8C88DE-2E44-47A4-B899-C897B743A859}" type="presOf" srcId="{3389514A-0475-4581-89C5-C3B99B8D1B58}" destId="{EFE654F9-F134-4F7B-A3A2-F9CB74ADBA61}" srcOrd="0" destOrd="0" presId="urn:microsoft.com/office/officeart/2005/8/layout/vList5"/>
    <dgm:cxn modelId="{5C2DD1D6-12F5-4960-A4D2-342AACFCDA63}" type="presOf" srcId="{44813960-8F39-44BE-90F4-CD44C416BBFD}" destId="{5CE254CB-9334-4C18-B492-50A0DEA0C43C}" srcOrd="0" destOrd="0" presId="urn:microsoft.com/office/officeart/2005/8/layout/vList5"/>
    <dgm:cxn modelId="{6A9A41A3-CDE5-44A1-A443-9C91ACD3DE7C}" srcId="{8436E004-0B20-4B99-8B41-84BB4CD7D8A7}" destId="{3D627EE2-A9A1-47D3-AAE3-258562D6645E}" srcOrd="0" destOrd="0" parTransId="{802B8A71-36A0-4BF0-84B5-494A1CB4EDF7}" sibTransId="{6C5D33A4-04B1-4B47-9A1C-5A1ACEC7E7F6}"/>
    <dgm:cxn modelId="{87B27099-0E7F-46D3-AA89-6D736D019183}" srcId="{787BB6C0-F074-4977-9396-607EBBD1CDD3}" destId="{8436E004-0B20-4B99-8B41-84BB4CD7D8A7}" srcOrd="2" destOrd="0" parTransId="{FBB38FB3-632F-4AD6-AC6A-8AC569B4A601}" sibTransId="{36729B2C-A45B-4ADF-9A95-49F18731CA6F}"/>
    <dgm:cxn modelId="{D4539DD7-B94F-4BD7-BBA6-209156A35CF5}" type="presOf" srcId="{DE847704-BD4A-4992-9F2D-9E0F612E6ECF}" destId="{A1024835-B2D8-4D55-A514-5FC90AEAFE33}" srcOrd="0" destOrd="0" presId="urn:microsoft.com/office/officeart/2005/8/layout/vList5"/>
    <dgm:cxn modelId="{4277832D-0DEA-43FE-A2BC-F9E5BF4CD76A}" type="presOf" srcId="{8436E004-0B20-4B99-8B41-84BB4CD7D8A7}" destId="{10212823-EF99-4447-9101-26C687E89CA0}" srcOrd="0" destOrd="0" presId="urn:microsoft.com/office/officeart/2005/8/layout/vList5"/>
    <dgm:cxn modelId="{F64A26B0-E1CE-4AB8-BA89-8EC792145646}" type="presParOf" srcId="{A6678E9C-9D5E-4859-AF89-5EA27A2F13EE}" destId="{41F1607C-70F6-4FA0-9AFF-F5E53EEC06AA}" srcOrd="0" destOrd="0" presId="urn:microsoft.com/office/officeart/2005/8/layout/vList5"/>
    <dgm:cxn modelId="{57BCEBFA-97A0-48E9-A1B3-A23DC1B9760A}" type="presParOf" srcId="{41F1607C-70F6-4FA0-9AFF-F5E53EEC06AA}" destId="{EFE654F9-F134-4F7B-A3A2-F9CB74ADBA61}" srcOrd="0" destOrd="0" presId="urn:microsoft.com/office/officeart/2005/8/layout/vList5"/>
    <dgm:cxn modelId="{C39679B1-A72C-4617-A3AC-0B1DABD8B16B}" type="presParOf" srcId="{41F1607C-70F6-4FA0-9AFF-F5E53EEC06AA}" destId="{383D2905-47A6-4707-86C8-5A57F7FB2F5F}" srcOrd="1" destOrd="0" presId="urn:microsoft.com/office/officeart/2005/8/layout/vList5"/>
    <dgm:cxn modelId="{329206E1-71E2-4558-898A-D5C2BC68BD5C}" type="presParOf" srcId="{A6678E9C-9D5E-4859-AF89-5EA27A2F13EE}" destId="{0E7F7182-8C96-4AB2-8845-E500249880B3}" srcOrd="1" destOrd="0" presId="urn:microsoft.com/office/officeart/2005/8/layout/vList5"/>
    <dgm:cxn modelId="{CD6F8092-7B67-440C-85F4-A6F4819CEBE2}" type="presParOf" srcId="{A6678E9C-9D5E-4859-AF89-5EA27A2F13EE}" destId="{4E05D9BD-B22E-44AC-8DBD-138232A5B05B}" srcOrd="2" destOrd="0" presId="urn:microsoft.com/office/officeart/2005/8/layout/vList5"/>
    <dgm:cxn modelId="{FB78170C-711C-435D-9912-62FA2C3AF278}" type="presParOf" srcId="{4E05D9BD-B22E-44AC-8DBD-138232A5B05B}" destId="{94ACF7D0-25D4-4644-B686-6D99DD8B2968}" srcOrd="0" destOrd="0" presId="urn:microsoft.com/office/officeart/2005/8/layout/vList5"/>
    <dgm:cxn modelId="{4B62A4A3-2ED4-44B7-BF74-6D89B1AA9350}" type="presParOf" srcId="{4E05D9BD-B22E-44AC-8DBD-138232A5B05B}" destId="{A1024835-B2D8-4D55-A514-5FC90AEAFE33}" srcOrd="1" destOrd="0" presId="urn:microsoft.com/office/officeart/2005/8/layout/vList5"/>
    <dgm:cxn modelId="{4DE4F9BB-4FD3-4FC4-8425-EB6C1BC2CE02}" type="presParOf" srcId="{A6678E9C-9D5E-4859-AF89-5EA27A2F13EE}" destId="{C9151C6C-3C24-46CD-AA79-88338ECB0078}" srcOrd="3" destOrd="0" presId="urn:microsoft.com/office/officeart/2005/8/layout/vList5"/>
    <dgm:cxn modelId="{843C49F1-CB9E-448F-9EE4-8470AB29AAF5}" type="presParOf" srcId="{A6678E9C-9D5E-4859-AF89-5EA27A2F13EE}" destId="{8551E812-1D4E-4C3B-A548-367CF68313EC}" srcOrd="4" destOrd="0" presId="urn:microsoft.com/office/officeart/2005/8/layout/vList5"/>
    <dgm:cxn modelId="{97ABAA50-855D-4691-BD4D-A627FACF62F4}" type="presParOf" srcId="{8551E812-1D4E-4C3B-A548-367CF68313EC}" destId="{10212823-EF99-4447-9101-26C687E89CA0}" srcOrd="0" destOrd="0" presId="urn:microsoft.com/office/officeart/2005/8/layout/vList5"/>
    <dgm:cxn modelId="{5A5DA701-47D6-4399-8D77-CAB54B2A6130}" type="presParOf" srcId="{8551E812-1D4E-4C3B-A548-367CF68313EC}" destId="{D912E4D6-E482-4BD0-9D5F-3511128C1733}" srcOrd="1" destOrd="0" presId="urn:microsoft.com/office/officeart/2005/8/layout/vList5"/>
    <dgm:cxn modelId="{1EEF6490-2940-4F85-938F-0FD2C6B3733D}" type="presParOf" srcId="{A6678E9C-9D5E-4859-AF89-5EA27A2F13EE}" destId="{411F6C08-E997-41D7-B88E-30E1154FB280}" srcOrd="5" destOrd="0" presId="urn:microsoft.com/office/officeart/2005/8/layout/vList5"/>
    <dgm:cxn modelId="{AAA80AE6-90A6-4E89-9C54-B5732FF3BF10}" type="presParOf" srcId="{A6678E9C-9D5E-4859-AF89-5EA27A2F13EE}" destId="{9C17FAB8-9999-4490-9126-D16B6551E502}" srcOrd="6" destOrd="0" presId="urn:microsoft.com/office/officeart/2005/8/layout/vList5"/>
    <dgm:cxn modelId="{5A5E0F33-C675-4C89-A498-9E233E015C40}" type="presParOf" srcId="{9C17FAB8-9999-4490-9126-D16B6551E502}" destId="{A2F0AB3F-FC4A-4D9F-B1E3-599A14B4FA19}" srcOrd="0" destOrd="0" presId="urn:microsoft.com/office/officeart/2005/8/layout/vList5"/>
    <dgm:cxn modelId="{B4324443-4CDD-49C2-8F27-6E90ABC8821F}" type="presParOf" srcId="{9C17FAB8-9999-4490-9126-D16B6551E502}" destId="{5CE254CB-9334-4C18-B492-50A0DEA0C43C}" srcOrd="1" destOrd="0" presId="urn:microsoft.com/office/officeart/2005/8/layout/vList5"/>
    <dgm:cxn modelId="{2B78B8EF-30A9-4E4A-80DB-32E4F7EE554D}" type="presParOf" srcId="{A6678E9C-9D5E-4859-AF89-5EA27A2F13EE}" destId="{2D8B508D-6764-443D-B6F5-DD1D44BB9AC1}" srcOrd="7" destOrd="0" presId="urn:microsoft.com/office/officeart/2005/8/layout/vList5"/>
    <dgm:cxn modelId="{016BFFFE-7192-429B-930C-CFA6D4C9ADB8}" type="presParOf" srcId="{A6678E9C-9D5E-4859-AF89-5EA27A2F13EE}" destId="{351C139C-D878-4051-9CF4-342488007F6F}" srcOrd="8" destOrd="0" presId="urn:microsoft.com/office/officeart/2005/8/layout/vList5"/>
    <dgm:cxn modelId="{81D94BDC-6628-41AE-9BF5-3DC5B2715AC5}" type="presParOf" srcId="{351C139C-D878-4051-9CF4-342488007F6F}" destId="{F2105061-F0F4-4969-BDEA-203E611B4CED}" srcOrd="0" destOrd="0" presId="urn:microsoft.com/office/officeart/2005/8/layout/vList5"/>
    <dgm:cxn modelId="{2A5A0828-9503-4EAD-9E3D-3FF39A3C2964}" type="presParOf" srcId="{351C139C-D878-4051-9CF4-342488007F6F}" destId="{398EE382-8B41-4052-92FA-A2A79B49C99C}" srcOrd="1" destOrd="0" presId="urn:microsoft.com/office/officeart/2005/8/layout/vList5"/>
    <dgm:cxn modelId="{D03D002C-3657-472A-8D68-1E56C07473E4}" type="presParOf" srcId="{A6678E9C-9D5E-4859-AF89-5EA27A2F13EE}" destId="{3943E6D8-AFC2-4DCD-9A54-4EB7DB1DB296}" srcOrd="9" destOrd="0" presId="urn:microsoft.com/office/officeart/2005/8/layout/vList5"/>
    <dgm:cxn modelId="{80399818-F0F4-4B7E-A7CA-C89C8C5B7519}" type="presParOf" srcId="{A6678E9C-9D5E-4859-AF89-5EA27A2F13EE}" destId="{E45BF2F9-9ED3-428E-954A-4652BE78361D}" srcOrd="10" destOrd="0" presId="urn:microsoft.com/office/officeart/2005/8/layout/vList5"/>
    <dgm:cxn modelId="{E4D783FD-F121-4BFA-B241-A78CCC93E0E8}" type="presParOf" srcId="{E45BF2F9-9ED3-428E-954A-4652BE78361D}" destId="{BBA21A4A-F5F1-4A2B-9491-4DA4E5BA8D67}" srcOrd="0" destOrd="0" presId="urn:microsoft.com/office/officeart/2005/8/layout/vList5"/>
    <dgm:cxn modelId="{58A60AC5-AC91-4DA4-A8C7-7FC768AE4607}" type="presParOf" srcId="{E45BF2F9-9ED3-428E-954A-4652BE78361D}" destId="{6FAD9A6C-27E4-4829-88AA-6176BE8E6D7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D2905-47A6-4707-86C8-5A57F7FB2F5F}">
      <dsp:nvSpPr>
        <dsp:cNvPr id="0" name=""/>
        <dsp:cNvSpPr/>
      </dsp:nvSpPr>
      <dsp:spPr>
        <a:xfrm rot="5400000">
          <a:off x="5306625" y="-2270350"/>
          <a:ext cx="57900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$60,927 to $75,598 - Average $68,515</a:t>
          </a:r>
        </a:p>
      </dsp:txBody>
      <dsp:txXfrm rot="-5400000">
        <a:off x="2962656" y="101884"/>
        <a:ext cx="5238679" cy="522475"/>
      </dsp:txXfrm>
    </dsp:sp>
    <dsp:sp modelId="{EFE654F9-F134-4F7B-A3A2-F9CB74ADBA61}">
      <dsp:nvSpPr>
        <dsp:cNvPr id="0" name=""/>
        <dsp:cNvSpPr/>
      </dsp:nvSpPr>
      <dsp:spPr>
        <a:xfrm>
          <a:off x="0" y="1243"/>
          <a:ext cx="2962656" cy="72375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a:t>Reno, Nevada</a:t>
          </a:r>
        </a:p>
      </dsp:txBody>
      <dsp:txXfrm>
        <a:off x="35331" y="36574"/>
        <a:ext cx="2891994" cy="653094"/>
      </dsp:txXfrm>
    </dsp:sp>
    <dsp:sp modelId="{A1024835-B2D8-4D55-A514-5FC90AEAFE33}">
      <dsp:nvSpPr>
        <dsp:cNvPr id="0" name=""/>
        <dsp:cNvSpPr/>
      </dsp:nvSpPr>
      <dsp:spPr>
        <a:xfrm rot="5400000">
          <a:off x="5306625" y="-1510406"/>
          <a:ext cx="57900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$76,037 to $94,347 – Average $85,507</a:t>
          </a:r>
        </a:p>
      </dsp:txBody>
      <dsp:txXfrm rot="-5400000">
        <a:off x="2962656" y="861828"/>
        <a:ext cx="5238679" cy="522475"/>
      </dsp:txXfrm>
    </dsp:sp>
    <dsp:sp modelId="{94ACF7D0-25D4-4644-B686-6D99DD8B2968}">
      <dsp:nvSpPr>
        <dsp:cNvPr id="0" name=""/>
        <dsp:cNvSpPr/>
      </dsp:nvSpPr>
      <dsp:spPr>
        <a:xfrm>
          <a:off x="0" y="761187"/>
          <a:ext cx="2962656" cy="72375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a:t>San Francisco, California</a:t>
          </a:r>
        </a:p>
      </dsp:txBody>
      <dsp:txXfrm>
        <a:off x="35331" y="796518"/>
        <a:ext cx="2891994" cy="653094"/>
      </dsp:txXfrm>
    </dsp:sp>
    <dsp:sp modelId="{D912E4D6-E482-4BD0-9D5F-3511128C1733}">
      <dsp:nvSpPr>
        <dsp:cNvPr id="0" name=""/>
        <dsp:cNvSpPr/>
      </dsp:nvSpPr>
      <dsp:spPr>
        <a:xfrm rot="5400000">
          <a:off x="5306625" y="-750462"/>
          <a:ext cx="57900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$73,428 to $91,109 – Average $82,573</a:t>
          </a:r>
        </a:p>
      </dsp:txBody>
      <dsp:txXfrm rot="-5400000">
        <a:off x="2962656" y="1621772"/>
        <a:ext cx="5238679" cy="522475"/>
      </dsp:txXfrm>
    </dsp:sp>
    <dsp:sp modelId="{10212823-EF99-4447-9101-26C687E89CA0}">
      <dsp:nvSpPr>
        <dsp:cNvPr id="0" name=""/>
        <dsp:cNvSpPr/>
      </dsp:nvSpPr>
      <dsp:spPr>
        <a:xfrm>
          <a:off x="0" y="1521131"/>
          <a:ext cx="2962656" cy="72375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a:t>New York, New York</a:t>
          </a:r>
        </a:p>
      </dsp:txBody>
      <dsp:txXfrm>
        <a:off x="35331" y="1556462"/>
        <a:ext cx="2891994" cy="653094"/>
      </dsp:txXfrm>
    </dsp:sp>
    <dsp:sp modelId="{5CE254CB-9334-4C18-B492-50A0DEA0C43C}">
      <dsp:nvSpPr>
        <dsp:cNvPr id="0" name=""/>
        <dsp:cNvSpPr/>
      </dsp:nvSpPr>
      <dsp:spPr>
        <a:xfrm rot="5400000">
          <a:off x="5306625" y="9481"/>
          <a:ext cx="57900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$64,325 to $79,815 – Average $72,337</a:t>
          </a:r>
        </a:p>
      </dsp:txBody>
      <dsp:txXfrm rot="-5400000">
        <a:off x="2962656" y="2381716"/>
        <a:ext cx="5238679" cy="522475"/>
      </dsp:txXfrm>
    </dsp:sp>
    <dsp:sp modelId="{A2F0AB3F-FC4A-4D9F-B1E3-599A14B4FA19}">
      <dsp:nvSpPr>
        <dsp:cNvPr id="0" name=""/>
        <dsp:cNvSpPr/>
      </dsp:nvSpPr>
      <dsp:spPr>
        <a:xfrm>
          <a:off x="0" y="2281075"/>
          <a:ext cx="2962656" cy="72375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a:t>Chicago, Illinois </a:t>
          </a:r>
        </a:p>
      </dsp:txBody>
      <dsp:txXfrm>
        <a:off x="35331" y="2316406"/>
        <a:ext cx="2891994" cy="653094"/>
      </dsp:txXfrm>
    </dsp:sp>
    <dsp:sp modelId="{398EE382-8B41-4052-92FA-A2A79B49C99C}">
      <dsp:nvSpPr>
        <dsp:cNvPr id="0" name=""/>
        <dsp:cNvSpPr/>
      </dsp:nvSpPr>
      <dsp:spPr>
        <a:xfrm rot="5400000">
          <a:off x="5306625" y="769425"/>
          <a:ext cx="57900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$66,388 to $82,375 – Average $74,657</a:t>
          </a:r>
        </a:p>
      </dsp:txBody>
      <dsp:txXfrm rot="-5400000">
        <a:off x="2962656" y="3141660"/>
        <a:ext cx="5238679" cy="522475"/>
      </dsp:txXfrm>
    </dsp:sp>
    <dsp:sp modelId="{F2105061-F0F4-4969-BDEA-203E611B4CED}">
      <dsp:nvSpPr>
        <dsp:cNvPr id="0" name=""/>
        <dsp:cNvSpPr/>
      </dsp:nvSpPr>
      <dsp:spPr>
        <a:xfrm>
          <a:off x="0" y="3041019"/>
          <a:ext cx="2962656" cy="72375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a:t>Seattle, Washington</a:t>
          </a:r>
        </a:p>
      </dsp:txBody>
      <dsp:txXfrm>
        <a:off x="35331" y="3076350"/>
        <a:ext cx="2891994" cy="653094"/>
      </dsp:txXfrm>
    </dsp:sp>
    <dsp:sp modelId="{6FAD9A6C-27E4-4829-88AA-6176BE8E6D70}">
      <dsp:nvSpPr>
        <dsp:cNvPr id="0" name=""/>
        <dsp:cNvSpPr/>
      </dsp:nvSpPr>
      <dsp:spPr>
        <a:xfrm rot="5400000">
          <a:off x="5306625" y="1529369"/>
          <a:ext cx="57900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$59,683 to $74,055 – Average $67,116</a:t>
          </a:r>
        </a:p>
      </dsp:txBody>
      <dsp:txXfrm rot="-5400000">
        <a:off x="2962656" y="3901604"/>
        <a:ext cx="5238679" cy="522475"/>
      </dsp:txXfrm>
    </dsp:sp>
    <dsp:sp modelId="{BBA21A4A-F5F1-4A2B-9491-4DA4E5BA8D67}">
      <dsp:nvSpPr>
        <dsp:cNvPr id="0" name=""/>
        <dsp:cNvSpPr/>
      </dsp:nvSpPr>
      <dsp:spPr>
        <a:xfrm>
          <a:off x="0" y="3800963"/>
          <a:ext cx="2962656" cy="72375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a:t>Austin, Texas</a:t>
          </a:r>
        </a:p>
      </dsp:txBody>
      <dsp:txXfrm>
        <a:off x="35331" y="3836294"/>
        <a:ext cx="2891994" cy="6530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949946-30E8-EF45-816C-54A0CC5828B3}" type="datetimeFigureOut">
              <a:rPr lang="en-US" smtClean="0"/>
              <a:pPr/>
              <a:t>11/26/2019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39138B-A9E6-8349-A1E8-E80673ED8352}" type="slidenum">
              <a:rPr lang="en-US" smtClean="0"/>
              <a:pPr/>
              <a:t>‹#›</a:t>
            </a:fld>
            <a:endParaRPr lang="en-US"/>
          </a:p>
        </p:txBody>
      </p:sp>
    </p:spTree>
    <p:extLst>
      <p:ext uri="{BB962C8B-B14F-4D97-AF65-F5344CB8AC3E}">
        <p14:creationId xmlns:p14="http://schemas.microsoft.com/office/powerpoint/2010/main" val="160548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8708B-7B32-BE4F-B0DB-B439E38FBDCE}" type="datetimeFigureOut">
              <a:rPr lang="en-US" smtClean="0"/>
              <a:pPr/>
              <a:t>11/26/2019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C5C8D-D3DB-A946-B900-2FF2453738A5}" type="slidenum">
              <a:rPr lang="en-US" smtClean="0"/>
              <a:pPr/>
              <a:t>‹#›</a:t>
            </a:fld>
            <a:endParaRPr lang="en-US"/>
          </a:p>
        </p:txBody>
      </p:sp>
    </p:spTree>
    <p:extLst>
      <p:ext uri="{BB962C8B-B14F-4D97-AF65-F5344CB8AC3E}">
        <p14:creationId xmlns:p14="http://schemas.microsoft.com/office/powerpoint/2010/main" val="25909344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7125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ln/>
        </p:spPr>
        <p:txBody>
          <a:bodyPr/>
          <a:lstStyle/>
          <a:p>
            <a:endParaRPr lang="en-US"/>
          </a:p>
        </p:txBody>
      </p:sp>
      <p:sp>
        <p:nvSpPr>
          <p:cNvPr id="542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3114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Same as before – discuss</a:t>
            </a:r>
            <a:r>
              <a:rPr lang="en-US" baseline="0" dirty="0"/>
              <a:t> the issues around this rather than reading it out.</a:t>
            </a:r>
            <a:endParaRPr lang="en-US" dirty="0"/>
          </a:p>
        </p:txBody>
      </p:sp>
      <p:sp>
        <p:nvSpPr>
          <p:cNvPr id="4" name="Slide Number Placeholder 3"/>
          <p:cNvSpPr>
            <a:spLocks noGrp="1"/>
          </p:cNvSpPr>
          <p:nvPr>
            <p:ph type="sldNum" sz="quarter" idx="10"/>
          </p:nvPr>
        </p:nvSpPr>
        <p:spPr/>
        <p:txBody>
          <a:bodyPr/>
          <a:lstStyle/>
          <a:p>
            <a:fld id="{ABFC5C8D-D3DB-A946-B900-2FF2453738A5}" type="slidenum">
              <a:rPr lang="en-US" smtClean="0"/>
              <a:pPr/>
              <a:t>45</a:t>
            </a:fld>
            <a:endParaRPr lang="en-US"/>
          </a:p>
        </p:txBody>
      </p:sp>
    </p:spTree>
    <p:extLst>
      <p:ext uri="{BB962C8B-B14F-4D97-AF65-F5344CB8AC3E}">
        <p14:creationId xmlns:p14="http://schemas.microsoft.com/office/powerpoint/2010/main" val="401194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ln/>
        </p:spPr>
        <p:txBody>
          <a:bodyPr/>
          <a:lstStyle/>
          <a:p>
            <a:endParaRPr lang="en-US"/>
          </a:p>
        </p:txBody>
      </p:sp>
      <p:sp>
        <p:nvSpPr>
          <p:cNvPr id="614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3040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endParaRPr lang="en-US"/>
          </a:p>
        </p:txBody>
      </p:sp>
      <p:sp>
        <p:nvSpPr>
          <p:cNvPr id="1331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48443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ln/>
        </p:spPr>
        <p:txBody>
          <a:bodyPr/>
          <a:lstStyle/>
          <a:p>
            <a:endParaRPr lang="en-US"/>
          </a:p>
        </p:txBody>
      </p:sp>
      <p:sp>
        <p:nvSpPr>
          <p:cNvPr id="153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55642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58985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a:p>
        </p:txBody>
      </p:sp>
      <p:sp>
        <p:nvSpPr>
          <p:cNvPr id="112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85705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ln/>
        </p:spPr>
        <p:txBody>
          <a:bodyPr/>
          <a:lstStyle/>
          <a:p>
            <a:endParaRPr lang="en-US"/>
          </a:p>
        </p:txBody>
      </p:sp>
      <p:sp>
        <p:nvSpPr>
          <p:cNvPr id="4710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9821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ln/>
        </p:spPr>
        <p:txBody>
          <a:bodyPr/>
          <a:lstStyle/>
          <a:p>
            <a:endParaRPr lang="en-US"/>
          </a:p>
        </p:txBody>
      </p:sp>
      <p:sp>
        <p:nvSpPr>
          <p:cNvPr id="368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91751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ln/>
        </p:spPr>
        <p:txBody>
          <a:bodyPr/>
          <a:lstStyle/>
          <a:p>
            <a:endParaRPr lang="en-US"/>
          </a:p>
        </p:txBody>
      </p:sp>
      <p:sp>
        <p:nvSpPr>
          <p:cNvPr id="3891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064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Same as before – best not to read this out. Talk around the issues after</a:t>
            </a:r>
            <a:r>
              <a:rPr lang="en-US" baseline="0" dirty="0"/>
              <a:t> students have had 2 minutes to read it.</a:t>
            </a:r>
            <a:endParaRPr lang="en-US" dirty="0"/>
          </a:p>
        </p:txBody>
      </p:sp>
      <p:sp>
        <p:nvSpPr>
          <p:cNvPr id="4" name="Slide Number Placeholder 3"/>
          <p:cNvSpPr>
            <a:spLocks noGrp="1"/>
          </p:cNvSpPr>
          <p:nvPr>
            <p:ph type="sldNum" sz="quarter" idx="10"/>
          </p:nvPr>
        </p:nvSpPr>
        <p:spPr/>
        <p:txBody>
          <a:bodyPr/>
          <a:lstStyle/>
          <a:p>
            <a:fld id="{ABFC5C8D-D3DB-A946-B900-2FF2453738A5}" type="slidenum">
              <a:rPr lang="en-US" smtClean="0"/>
              <a:pPr/>
              <a:t>40</a:t>
            </a:fld>
            <a:endParaRPr lang="en-US"/>
          </a:p>
        </p:txBody>
      </p:sp>
    </p:spTree>
    <p:extLst>
      <p:ext uri="{BB962C8B-B14F-4D97-AF65-F5344CB8AC3E}">
        <p14:creationId xmlns:p14="http://schemas.microsoft.com/office/powerpoint/2010/main" val="11898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r>
              <a:rPr lang="en-GB"/>
              <a:t>04/12/2014</a:t>
            </a:r>
            <a:endParaRPr lang="en-US"/>
          </a:p>
        </p:txBody>
      </p:sp>
      <p:sp>
        <p:nvSpPr>
          <p:cNvPr id="6" name="Footer Placeholder 4"/>
          <p:cNvSpPr>
            <a:spLocks noGrp="1"/>
          </p:cNvSpPr>
          <p:nvPr>
            <p:ph type="ftr" sz="quarter" idx="11"/>
          </p:nvPr>
        </p:nvSpPr>
        <p:spPr/>
        <p:txBody>
          <a:bodyPr/>
          <a:lstStyle>
            <a:lvl1pPr>
              <a:defRPr/>
            </a:lvl1pPr>
          </a:lstStyle>
          <a:p>
            <a:r>
              <a:rPr lang="en-US"/>
              <a:t>Chapter 22 Project management</a:t>
            </a:r>
          </a:p>
        </p:txBody>
      </p:sp>
      <p:sp>
        <p:nvSpPr>
          <p:cNvPr id="7"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r>
              <a:rPr lang="en-GB"/>
              <a:t>04/12/2014</a:t>
            </a:r>
            <a:endParaRPr lang="en-US"/>
          </a:p>
        </p:txBody>
      </p:sp>
      <p:sp>
        <p:nvSpPr>
          <p:cNvPr id="8" name="Footer Placeholder 4"/>
          <p:cNvSpPr>
            <a:spLocks noGrp="1"/>
          </p:cNvSpPr>
          <p:nvPr>
            <p:ph type="ftr" sz="quarter" idx="11"/>
          </p:nvPr>
        </p:nvSpPr>
        <p:spPr/>
        <p:txBody>
          <a:bodyPr/>
          <a:lstStyle>
            <a:lvl1pPr>
              <a:defRPr/>
            </a:lvl1pPr>
          </a:lstStyle>
          <a:p>
            <a:r>
              <a:rPr lang="en-US"/>
              <a:t>Chapter 22 Project management</a:t>
            </a:r>
          </a:p>
        </p:txBody>
      </p:sp>
      <p:sp>
        <p:nvSpPr>
          <p:cNvPr id="9"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GB"/>
              <a:t>04/12/2014</a:t>
            </a:r>
            <a:endParaRPr lang="en-US"/>
          </a:p>
        </p:txBody>
      </p:sp>
      <p:sp>
        <p:nvSpPr>
          <p:cNvPr id="4" name="Footer Placeholder 4"/>
          <p:cNvSpPr>
            <a:spLocks noGrp="1"/>
          </p:cNvSpPr>
          <p:nvPr>
            <p:ph type="ftr" sz="quarter" idx="11"/>
          </p:nvPr>
        </p:nvSpPr>
        <p:spPr/>
        <p:txBody>
          <a:bodyPr/>
          <a:lstStyle>
            <a:lvl1pPr>
              <a:defRPr/>
            </a:lvl1pPr>
          </a:lstStyle>
          <a:p>
            <a:r>
              <a:rPr lang="en-US"/>
              <a:t>Chapter 22 Project management</a:t>
            </a:r>
          </a:p>
        </p:txBody>
      </p:sp>
      <p:sp>
        <p:nvSpPr>
          <p:cNvPr id="5"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GB"/>
              <a:t>04/12/2014</a:t>
            </a:r>
            <a:endParaRPr lang="en-US"/>
          </a:p>
        </p:txBody>
      </p:sp>
      <p:sp>
        <p:nvSpPr>
          <p:cNvPr id="3" name="Footer Placeholder 4"/>
          <p:cNvSpPr>
            <a:spLocks noGrp="1"/>
          </p:cNvSpPr>
          <p:nvPr>
            <p:ph type="ftr" sz="quarter" idx="11"/>
          </p:nvPr>
        </p:nvSpPr>
        <p:spPr/>
        <p:txBody>
          <a:bodyPr/>
          <a:lstStyle>
            <a:lvl1pPr>
              <a:defRPr/>
            </a:lvl1pPr>
          </a:lstStyle>
          <a:p>
            <a:r>
              <a:rPr lang="en-US"/>
              <a:t>Chapter 22 Project management</a:t>
            </a:r>
          </a:p>
        </p:txBody>
      </p:sp>
      <p:sp>
        <p:nvSpPr>
          <p:cNvPr id="4"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04/12/2014</a:t>
            </a:r>
            <a:endParaRPr lang="en-US"/>
          </a:p>
        </p:txBody>
      </p:sp>
      <p:sp>
        <p:nvSpPr>
          <p:cNvPr id="6" name="Footer Placeholder 4"/>
          <p:cNvSpPr>
            <a:spLocks noGrp="1"/>
          </p:cNvSpPr>
          <p:nvPr>
            <p:ph type="ftr" sz="quarter" idx="11"/>
          </p:nvPr>
        </p:nvSpPr>
        <p:spPr/>
        <p:txBody>
          <a:bodyPr/>
          <a:lstStyle>
            <a:lvl1pPr>
              <a:defRPr/>
            </a:lvl1pPr>
          </a:lstStyle>
          <a:p>
            <a:r>
              <a:rPr lang="en-US"/>
              <a:t>Chapter 22 Project management</a:t>
            </a:r>
          </a:p>
        </p:txBody>
      </p:sp>
      <p:sp>
        <p:nvSpPr>
          <p:cNvPr id="7"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04/12/2014</a:t>
            </a:r>
            <a:endParaRPr lang="en-US"/>
          </a:p>
        </p:txBody>
      </p:sp>
      <p:sp>
        <p:nvSpPr>
          <p:cNvPr id="6" name="Footer Placeholder 4"/>
          <p:cNvSpPr>
            <a:spLocks noGrp="1"/>
          </p:cNvSpPr>
          <p:nvPr>
            <p:ph type="ftr" sz="quarter" idx="11"/>
          </p:nvPr>
        </p:nvSpPr>
        <p:spPr/>
        <p:txBody>
          <a:bodyPr/>
          <a:lstStyle>
            <a:lvl1pPr>
              <a:defRPr/>
            </a:lvl1pPr>
          </a:lstStyle>
          <a:p>
            <a:r>
              <a:rPr lang="en-US"/>
              <a:t>Chapter 22 Project management</a:t>
            </a:r>
          </a:p>
        </p:txBody>
      </p:sp>
      <p:sp>
        <p:nvSpPr>
          <p:cNvPr id="7"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r>
              <a:rPr lang="en-GB"/>
              <a:t>04/12/2014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r>
              <a:rPr lang="en-US"/>
              <a:t>Chapter 22 Project management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A41DB566-6001-1B4F-A74B-7213F33DBA30}" type="slidenum">
              <a:rPr lang="en-US" smtClean="0"/>
              <a:pPr/>
              <a:t>‹#›</a:t>
            </a:fld>
            <a:endParaRPr lang="en-US"/>
          </a:p>
        </p:txBody>
      </p:sp>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10" name="Picture 9" descr="Sommerville Cove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0432" y="213186"/>
            <a:ext cx="923794" cy="1219356"/>
          </a:xfrm>
          <a:prstGeom prst="rect">
            <a:avLst/>
          </a:prstGeom>
        </p:spPr>
      </p:pic>
      <p:cxnSp>
        <p:nvCxnSpPr>
          <p:cNvPr id="11" name="Straight Connector 10"/>
          <p:cNvCxnSpPr/>
          <p:nvPr/>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iansommerville.com/software-engineering-boo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0491"/>
            <a:ext cx="7772400" cy="1470025"/>
          </a:xfrm>
        </p:spPr>
        <p:txBody>
          <a:bodyPr>
            <a:normAutofit/>
          </a:bodyPr>
          <a:lstStyle/>
          <a:p>
            <a:r>
              <a:rPr lang="en-US" sz="2400" dirty="0"/>
              <a:t>Chapter 22 – Project Management</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1</a:t>
            </a:fld>
            <a:endParaRPr lang="en-US"/>
          </a:p>
        </p:txBody>
      </p:sp>
      <p:sp>
        <p:nvSpPr>
          <p:cNvPr id="6" name="Subtitle 2"/>
          <p:cNvSpPr txBox="1">
            <a:spLocks/>
          </p:cNvSpPr>
          <p:nvPr/>
        </p:nvSpPr>
        <p:spPr bwMode="auto">
          <a:xfrm>
            <a:off x="1371600" y="2808422"/>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4" charset="-128"/>
              </a:defRPr>
            </a:lvl1pPr>
            <a:lvl2pPr marL="742950" indent="-285750" eaLnBrk="0" hangingPunct="0">
              <a:defRPr>
                <a:solidFill>
                  <a:schemeClr val="tx1"/>
                </a:solidFill>
                <a:latin typeface="Arial" charset="0"/>
                <a:ea typeface="ＭＳ Ｐゴシック" pitchFamily="4" charset="-128"/>
              </a:defRPr>
            </a:lvl2pPr>
            <a:lvl3pPr marL="1143000" indent="-228600" eaLnBrk="0" hangingPunct="0">
              <a:defRPr>
                <a:solidFill>
                  <a:schemeClr val="tx1"/>
                </a:solidFill>
                <a:latin typeface="Arial" charset="0"/>
                <a:ea typeface="ＭＳ Ｐゴシック" pitchFamily="4" charset="-128"/>
              </a:defRPr>
            </a:lvl3pPr>
            <a:lvl4pPr marL="1600200" indent="-228600" eaLnBrk="0" hangingPunct="0">
              <a:defRPr>
                <a:solidFill>
                  <a:schemeClr val="tx1"/>
                </a:solidFill>
                <a:latin typeface="Arial" charset="0"/>
                <a:ea typeface="ＭＳ Ｐゴシック" pitchFamily="4" charset="-128"/>
              </a:defRPr>
            </a:lvl4pPr>
            <a:lvl5pPr marL="2057400" indent="-228600" eaLnBrk="0" hangingPunct="0">
              <a:defRPr>
                <a:solidFill>
                  <a:schemeClr val="tx1"/>
                </a:solidFill>
                <a:latin typeface="Arial" charset="0"/>
                <a:ea typeface="ＭＳ Ｐゴシック" pitchFamily="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4" charset="-128"/>
              </a:defRPr>
            </a:lvl9pPr>
          </a:lstStyle>
          <a:p>
            <a:pPr algn="ctr" eaLnBrk="1" hangingPunct="1">
              <a:spcBef>
                <a:spcPct val="20000"/>
              </a:spcBef>
              <a:buFont typeface="Arial" charset="0"/>
              <a:buNone/>
            </a:pPr>
            <a:r>
              <a:rPr lang="en-US" altLang="en-US" sz="3200" dirty="0">
                <a:solidFill>
                  <a:srgbClr val="595959"/>
                </a:solidFill>
                <a:latin typeface="Calibri" charset="0"/>
              </a:rPr>
              <a:t>Ian </a:t>
            </a:r>
            <a:r>
              <a:rPr lang="en-US" altLang="en-US" sz="3200" dirty="0" err="1">
                <a:solidFill>
                  <a:srgbClr val="595959"/>
                </a:solidFill>
                <a:latin typeface="Calibri" charset="0"/>
              </a:rPr>
              <a:t>Sommerville</a:t>
            </a:r>
            <a:r>
              <a:rPr lang="en-US" altLang="en-US" sz="3200" dirty="0">
                <a:solidFill>
                  <a:srgbClr val="595959"/>
                </a:solidFill>
                <a:latin typeface="Calibri" charset="0"/>
              </a:rPr>
              <a:t>, </a:t>
            </a:r>
          </a:p>
          <a:p>
            <a:pPr algn="ctr" eaLnBrk="1" hangingPunct="1">
              <a:spcBef>
                <a:spcPct val="20000"/>
              </a:spcBef>
              <a:buFont typeface="Arial" charset="0"/>
              <a:buNone/>
            </a:pPr>
            <a:r>
              <a:rPr lang="en-US" altLang="en-US" sz="3200" i="1" dirty="0">
                <a:solidFill>
                  <a:srgbClr val="0070C0"/>
                </a:solidFill>
                <a:latin typeface="Calibri" charset="0"/>
              </a:rPr>
              <a:t>Software Engineering</a:t>
            </a:r>
            <a:r>
              <a:rPr lang="en-US" altLang="en-US" sz="3200" dirty="0">
                <a:solidFill>
                  <a:srgbClr val="595959"/>
                </a:solidFill>
                <a:latin typeface="Calibri" charset="0"/>
              </a:rPr>
              <a:t>, 10</a:t>
            </a:r>
            <a:r>
              <a:rPr lang="en-US" altLang="en-US" sz="3200" baseline="30000" dirty="0">
                <a:solidFill>
                  <a:srgbClr val="595959"/>
                </a:solidFill>
                <a:latin typeface="Calibri" charset="0"/>
              </a:rPr>
              <a:t>th</a:t>
            </a:r>
            <a:r>
              <a:rPr lang="en-US" altLang="en-US" sz="3200" dirty="0">
                <a:solidFill>
                  <a:srgbClr val="595959"/>
                </a:solidFill>
                <a:latin typeface="Calibri" charset="0"/>
              </a:rPr>
              <a:t> Edition</a:t>
            </a:r>
          </a:p>
          <a:p>
            <a:pPr algn="ctr" eaLnBrk="1" hangingPunct="1">
              <a:spcBef>
                <a:spcPct val="20000"/>
              </a:spcBef>
              <a:buFont typeface="Arial" charset="0"/>
              <a:buNone/>
            </a:pPr>
            <a:r>
              <a:rPr lang="en-US" altLang="en-US" sz="3200" dirty="0">
                <a:solidFill>
                  <a:srgbClr val="595959"/>
                </a:solidFill>
                <a:latin typeface="Calibri" charset="0"/>
              </a:rPr>
              <a:t>Pearson Education, Addison-Wesley</a:t>
            </a:r>
          </a:p>
        </p:txBody>
      </p:sp>
      <p:sp>
        <p:nvSpPr>
          <p:cNvPr id="7" name="Rectangle 6"/>
          <p:cNvSpPr/>
          <p:nvPr/>
        </p:nvSpPr>
        <p:spPr>
          <a:xfrm>
            <a:off x="596874" y="5350856"/>
            <a:ext cx="8144170" cy="646331"/>
          </a:xfrm>
          <a:prstGeom prst="rect">
            <a:avLst/>
          </a:prstGeom>
        </p:spPr>
        <p:txBody>
          <a:bodyPr wrap="square">
            <a:spAutoFit/>
          </a:bodyPr>
          <a:lstStyle/>
          <a:p>
            <a:pPr eaLnBrk="1" hangingPunct="1"/>
            <a:r>
              <a:rPr lang="en-US" altLang="en-US" dirty="0">
                <a:solidFill>
                  <a:srgbClr val="595959"/>
                </a:solidFill>
              </a:rPr>
              <a:t>Note: These are a slightly modified version of Chapter </a:t>
            </a:r>
            <a:r>
              <a:rPr lang="en-US" altLang="en-US" dirty="0" smtClean="0">
                <a:solidFill>
                  <a:srgbClr val="595959"/>
                </a:solidFill>
              </a:rPr>
              <a:t>22 </a:t>
            </a:r>
            <a:r>
              <a:rPr lang="en-US" altLang="en-US" dirty="0">
                <a:solidFill>
                  <a:srgbClr val="595959"/>
                </a:solidFill>
              </a:rPr>
              <a:t>slides available from the author’s site </a:t>
            </a:r>
            <a:r>
              <a:rPr lang="en-US" altLang="en-US" dirty="0">
                <a:hlinkClick r:id="rId2"/>
              </a:rPr>
              <a:t>http://iansommerville.com/software-engineering-book/</a:t>
            </a:r>
            <a:endParaRPr lang="en-US" altLang="en-US" dirty="0"/>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0377"/>
            <a:ext cx="8229600" cy="1143000"/>
          </a:xfrm>
        </p:spPr>
        <p:txBody>
          <a:bodyPr/>
          <a:lstStyle/>
          <a:p>
            <a:pPr algn="ctr"/>
            <a:r>
              <a:rPr lang="en-US" dirty="0"/>
              <a:t>Risk management</a:t>
            </a:r>
          </a:p>
        </p:txBody>
      </p:sp>
      <p:sp>
        <p:nvSpPr>
          <p:cNvPr id="4" name="Footer Placeholder 3"/>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016" y="3183382"/>
            <a:ext cx="6601968" cy="3172968"/>
          </a:xfrm>
          <a:prstGeom prst="rect">
            <a:avLst/>
          </a:prstGeom>
        </p:spPr>
      </p:pic>
    </p:spTree>
    <p:extLst>
      <p:ext uri="{BB962C8B-B14F-4D97-AF65-F5344CB8AC3E}">
        <p14:creationId xmlns:p14="http://schemas.microsoft.com/office/powerpoint/2010/main" val="207884088"/>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Risk management</a:t>
            </a:r>
          </a:p>
        </p:txBody>
      </p:sp>
      <p:sp>
        <p:nvSpPr>
          <p:cNvPr id="47107" name="Rectangle 3"/>
          <p:cNvSpPr>
            <a:spLocks noGrp="1" noChangeArrowheads="1"/>
          </p:cNvSpPr>
          <p:nvPr>
            <p:ph idx="1"/>
          </p:nvPr>
        </p:nvSpPr>
        <p:spPr/>
        <p:txBody>
          <a:bodyPr lIns="91797" tIns="45898" rIns="91797" bIns="45898"/>
          <a:lstStyle/>
          <a:p>
            <a:pPr>
              <a:lnSpc>
                <a:spcPct val="90000"/>
              </a:lnSpc>
            </a:pPr>
            <a:r>
              <a:rPr lang="en-GB" dirty="0">
                <a:solidFill>
                  <a:srgbClr val="0000FF"/>
                </a:solidFill>
              </a:rPr>
              <a:t>Risk management </a:t>
            </a:r>
            <a:r>
              <a:rPr lang="en-GB" dirty="0"/>
              <a:t>is concerned with identifying risks and drawing up plans to minimise their effect on a project</a:t>
            </a:r>
          </a:p>
          <a:p>
            <a:pPr>
              <a:lnSpc>
                <a:spcPct val="90000"/>
              </a:lnSpc>
            </a:pPr>
            <a:r>
              <a:rPr lang="en-GB" dirty="0"/>
              <a:t>Software risk management is important because of the inherent </a:t>
            </a:r>
            <a:r>
              <a:rPr lang="en-GB" dirty="0">
                <a:solidFill>
                  <a:srgbClr val="0000FF"/>
                </a:solidFill>
              </a:rPr>
              <a:t>uncertainties</a:t>
            </a:r>
            <a:r>
              <a:rPr lang="en-GB" dirty="0"/>
              <a:t> in software development </a:t>
            </a:r>
          </a:p>
          <a:p>
            <a:pPr lvl="1">
              <a:lnSpc>
                <a:spcPct val="90000"/>
              </a:lnSpc>
            </a:pPr>
            <a:r>
              <a:rPr lang="en-GB" dirty="0"/>
              <a:t>These uncertainties stem from loosely defined requirements, requirements changes due to changes in customer needs, difficulties in estimating the time and resources required for software development, and differences in individual skills </a:t>
            </a:r>
          </a:p>
          <a:p>
            <a:pPr>
              <a:lnSpc>
                <a:spcPct val="90000"/>
              </a:lnSpc>
            </a:pPr>
            <a:r>
              <a:rPr lang="en-GB" dirty="0"/>
              <a:t>You have to </a:t>
            </a:r>
            <a:r>
              <a:rPr lang="en-GB" dirty="0">
                <a:solidFill>
                  <a:srgbClr val="0000FF"/>
                </a:solidFill>
              </a:rPr>
              <a:t>anticipate risks</a:t>
            </a:r>
            <a:r>
              <a:rPr lang="en-GB" dirty="0"/>
              <a:t>, understand the impact of these risks on the project, the product and the business, and </a:t>
            </a:r>
            <a:r>
              <a:rPr lang="en-GB" dirty="0">
                <a:solidFill>
                  <a:srgbClr val="0000FF"/>
                </a:solidFill>
              </a:rPr>
              <a:t>take steps to avoid these risks </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11</a:t>
            </a:fld>
            <a:endParaRPr lang="en-US"/>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classification</a:t>
            </a:r>
          </a:p>
        </p:txBody>
      </p:sp>
      <p:sp>
        <p:nvSpPr>
          <p:cNvPr id="3" name="Content Placeholder 2"/>
          <p:cNvSpPr>
            <a:spLocks noGrp="1"/>
          </p:cNvSpPr>
          <p:nvPr>
            <p:ph idx="1"/>
          </p:nvPr>
        </p:nvSpPr>
        <p:spPr/>
        <p:txBody>
          <a:bodyPr/>
          <a:lstStyle/>
          <a:p>
            <a:pPr>
              <a:lnSpc>
                <a:spcPct val="90000"/>
              </a:lnSpc>
            </a:pPr>
            <a:r>
              <a:rPr lang="en-GB" dirty="0"/>
              <a:t>There are </a:t>
            </a:r>
            <a:r>
              <a:rPr lang="en-GB" dirty="0">
                <a:solidFill>
                  <a:srgbClr val="0000FF"/>
                </a:solidFill>
              </a:rPr>
              <a:t>two dimensions of risk classification</a:t>
            </a:r>
          </a:p>
          <a:p>
            <a:pPr lvl="1">
              <a:lnSpc>
                <a:spcPct val="90000"/>
              </a:lnSpc>
            </a:pPr>
            <a:r>
              <a:rPr lang="en-GB" dirty="0"/>
              <a:t>The type of risk (technical, organizational, etc.) </a:t>
            </a:r>
          </a:p>
          <a:p>
            <a:pPr lvl="1">
              <a:lnSpc>
                <a:spcPct val="90000"/>
              </a:lnSpc>
            </a:pPr>
            <a:r>
              <a:rPr lang="en-GB" dirty="0"/>
              <a:t>What is affected by the risk</a:t>
            </a:r>
          </a:p>
          <a:p>
            <a:pPr>
              <a:lnSpc>
                <a:spcPct val="90000"/>
              </a:lnSpc>
            </a:pPr>
            <a:r>
              <a:rPr lang="en-GB" i="1" dirty="0">
                <a:solidFill>
                  <a:srgbClr val="0000FF"/>
                </a:solidFill>
              </a:rPr>
              <a:t>Project risks </a:t>
            </a:r>
            <a:r>
              <a:rPr lang="en-GB" dirty="0"/>
              <a:t>affect schedule or resources</a:t>
            </a:r>
          </a:p>
          <a:p>
            <a:pPr>
              <a:lnSpc>
                <a:spcPct val="90000"/>
              </a:lnSpc>
            </a:pPr>
            <a:r>
              <a:rPr lang="en-GB" i="1" dirty="0">
                <a:solidFill>
                  <a:srgbClr val="0000FF"/>
                </a:solidFill>
              </a:rPr>
              <a:t>Product risks </a:t>
            </a:r>
            <a:r>
              <a:rPr lang="en-GB" dirty="0"/>
              <a:t>affect the quality or performance of the software being developed</a:t>
            </a:r>
          </a:p>
          <a:p>
            <a:pPr>
              <a:lnSpc>
                <a:spcPct val="90000"/>
              </a:lnSpc>
            </a:pPr>
            <a:r>
              <a:rPr lang="en-GB" i="1" dirty="0">
                <a:solidFill>
                  <a:srgbClr val="0000FF"/>
                </a:solidFill>
              </a:rPr>
              <a:t>Business risks</a:t>
            </a:r>
            <a:r>
              <a:rPr lang="en-GB" i="1" dirty="0"/>
              <a:t> </a:t>
            </a:r>
            <a:r>
              <a:rPr lang="en-GB" dirty="0"/>
              <a:t>affect the organization developing or procuring the software</a:t>
            </a:r>
          </a:p>
          <a:p>
            <a:endParaRPr lang="en-US" dirty="0"/>
          </a:p>
        </p:txBody>
      </p:sp>
      <p:sp>
        <p:nvSpPr>
          <p:cNvPr id="5" name="Footer Placeholder 4"/>
          <p:cNvSpPr>
            <a:spLocks noGrp="1"/>
          </p:cNvSpPr>
          <p:nvPr>
            <p:ph type="ftr" sz="quarter" idx="11"/>
          </p:nvPr>
        </p:nvSpPr>
        <p:spPr/>
        <p:txBody>
          <a:bodyPr/>
          <a:lstStyle/>
          <a:p>
            <a:r>
              <a:rPr lang="en-US"/>
              <a:t>Chapter 22 Project management</a:t>
            </a:r>
          </a:p>
        </p:txBody>
      </p:sp>
      <p:sp>
        <p:nvSpPr>
          <p:cNvPr id="6" name="Slide Number Placeholder 5"/>
          <p:cNvSpPr>
            <a:spLocks noGrp="1"/>
          </p:cNvSpPr>
          <p:nvPr>
            <p:ph type="sldNum" sz="quarter" idx="12"/>
          </p:nvPr>
        </p:nvSpPr>
        <p:spPr/>
        <p:txBody>
          <a:bodyPr/>
          <a:lstStyle/>
          <a:p>
            <a:fld id="{A41DB566-6001-1B4F-A74B-7213F33DBA30}" type="slidenum">
              <a:rPr lang="en-US" smtClean="0"/>
              <a:pPr/>
              <a:t>12</a:t>
            </a:fld>
            <a:endParaRPr lang="en-US"/>
          </a:p>
        </p:txBody>
      </p:sp>
    </p:spTree>
    <p:extLst>
      <p:ext uri="{BB962C8B-B14F-4D97-AF65-F5344CB8AC3E}">
        <p14:creationId xmlns:p14="http://schemas.microsoft.com/office/powerpoint/2010/main" val="3044948557"/>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project, product, and business risks</a:t>
            </a:r>
            <a:r>
              <a:rPr lang="en-GB" dirty="0"/>
              <a:t> </a:t>
            </a:r>
            <a:endParaRPr lang="en-US" dirty="0"/>
          </a:p>
        </p:txBody>
      </p:sp>
      <p:graphicFrame>
        <p:nvGraphicFramePr>
          <p:cNvPr id="4" name="Content Placeholder 3"/>
          <p:cNvGraphicFramePr>
            <a:graphicFrameLocks noGrp="1"/>
          </p:cNvGraphicFramePr>
          <p:nvPr>
            <p:ph idx="1"/>
          </p:nvPr>
        </p:nvGraphicFramePr>
        <p:xfrm>
          <a:off x="457200" y="1600200"/>
          <a:ext cx="8229600" cy="4912360"/>
        </p:xfrm>
        <a:graphic>
          <a:graphicData uri="http://schemas.openxmlformats.org/drawingml/2006/table">
            <a:tbl>
              <a:tblPr firstRow="1" bandRow="1">
                <a:tableStyleId>{5C22544A-7EE6-4342-B048-85BDC9FD1C3A}</a:tableStyleId>
              </a:tblPr>
              <a:tblGrid>
                <a:gridCol w="2150546">
                  <a:extLst>
                    <a:ext uri="{9D8B030D-6E8A-4147-A177-3AD203B41FA5}">
                      <a16:colId xmlns:a16="http://schemas.microsoft.com/office/drawing/2014/main" xmlns="" val="20000"/>
                    </a:ext>
                  </a:extLst>
                </a:gridCol>
                <a:gridCol w="2026745">
                  <a:extLst>
                    <a:ext uri="{9D8B030D-6E8A-4147-A177-3AD203B41FA5}">
                      <a16:colId xmlns:a16="http://schemas.microsoft.com/office/drawing/2014/main" xmlns="" val="20001"/>
                    </a:ext>
                  </a:extLst>
                </a:gridCol>
                <a:gridCol w="4052309">
                  <a:extLst>
                    <a:ext uri="{9D8B030D-6E8A-4147-A177-3AD203B41FA5}">
                      <a16:colId xmlns:a16="http://schemas.microsoft.com/office/drawing/2014/main" xmlns="" val="20002"/>
                    </a:ext>
                  </a:extLst>
                </a:gridCol>
              </a:tblGrid>
              <a:tr h="370840">
                <a:tc>
                  <a:txBody>
                    <a:bodyPr/>
                    <a:lstStyle/>
                    <a:p>
                      <a:pPr algn="just">
                        <a:spcAft>
                          <a:spcPts val="0"/>
                        </a:spcAft>
                      </a:pPr>
                      <a:r>
                        <a:rPr lang="en-GB" sz="1400" b="1" dirty="0">
                          <a:solidFill>
                            <a:srgbClr val="000000"/>
                          </a:solidFill>
                          <a:latin typeface="Arial"/>
                          <a:ea typeface="Times New Roman"/>
                          <a:cs typeface="Arial"/>
                        </a:rPr>
                        <a:t>Risk</a:t>
                      </a:r>
                    </a:p>
                  </a:txBody>
                  <a:tcPr marL="73025" marR="73025" marT="91440" marB="91440"/>
                </a:tc>
                <a:tc>
                  <a:txBody>
                    <a:bodyPr/>
                    <a:lstStyle/>
                    <a:p>
                      <a:pPr algn="just">
                        <a:spcAft>
                          <a:spcPts val="0"/>
                        </a:spcAft>
                      </a:pPr>
                      <a:r>
                        <a:rPr lang="en-GB" sz="1400" b="1">
                          <a:solidFill>
                            <a:srgbClr val="000000"/>
                          </a:solidFill>
                          <a:latin typeface="Arial"/>
                          <a:ea typeface="Times New Roman"/>
                          <a:cs typeface="Arial"/>
                        </a:rPr>
                        <a:t>Affects</a:t>
                      </a:r>
                    </a:p>
                  </a:txBody>
                  <a:tcPr marL="73025" marR="73025" marT="91440" marB="91440"/>
                </a:tc>
                <a:tc>
                  <a:txBody>
                    <a:bodyPr/>
                    <a:lstStyle/>
                    <a:p>
                      <a:pPr algn="just">
                        <a:spcAft>
                          <a:spcPts val="0"/>
                        </a:spcAft>
                      </a:pPr>
                      <a:r>
                        <a:rPr lang="en-GB" sz="1400" b="1" dirty="0">
                          <a:solidFill>
                            <a:srgbClr val="000000"/>
                          </a:solidFill>
                          <a:latin typeface="Arial"/>
                          <a:ea typeface="Times New Roman"/>
                          <a:cs typeface="Arial"/>
                        </a:rPr>
                        <a:t>Description</a:t>
                      </a:r>
                    </a:p>
                  </a:txBody>
                  <a:tcPr marL="73025" marR="73025" marT="91440" marB="91440"/>
                </a:tc>
                <a:extLst>
                  <a:ext uri="{0D108BD9-81ED-4DB2-BD59-A6C34878D82A}">
                    <a16:rowId xmlns:a16="http://schemas.microsoft.com/office/drawing/2014/main" xmlns="" val="10000"/>
                  </a:ext>
                </a:extLst>
              </a:tr>
              <a:tr h="370840">
                <a:tc>
                  <a:txBody>
                    <a:bodyPr/>
                    <a:lstStyle/>
                    <a:p>
                      <a:pPr algn="l">
                        <a:spcAft>
                          <a:spcPts val="0"/>
                        </a:spcAft>
                      </a:pPr>
                      <a:r>
                        <a:rPr lang="en-GB" sz="1400" dirty="0">
                          <a:solidFill>
                            <a:srgbClr val="000000"/>
                          </a:solidFill>
                          <a:latin typeface="Arial"/>
                          <a:ea typeface="Times New Roman"/>
                          <a:cs typeface="Arial"/>
                        </a:rPr>
                        <a:t>Staff turnover</a:t>
                      </a:r>
                    </a:p>
                  </a:txBody>
                  <a:tcPr marL="73025" marR="73025" marT="0" marB="91440"/>
                </a:tc>
                <a:tc>
                  <a:txBody>
                    <a:bodyPr/>
                    <a:lstStyle/>
                    <a:p>
                      <a:pPr algn="l">
                        <a:spcAft>
                          <a:spcPts val="0"/>
                        </a:spcAft>
                      </a:pPr>
                      <a:r>
                        <a:rPr lang="en-GB" sz="1400">
                          <a:solidFill>
                            <a:srgbClr val="000000"/>
                          </a:solidFill>
                          <a:latin typeface="Arial"/>
                          <a:ea typeface="Times New Roman"/>
                          <a:cs typeface="Arial"/>
                        </a:rPr>
                        <a:t>Project</a:t>
                      </a:r>
                    </a:p>
                  </a:txBody>
                  <a:tcPr marL="73025" marR="73025" marT="0" marB="91440"/>
                </a:tc>
                <a:tc>
                  <a:txBody>
                    <a:bodyPr/>
                    <a:lstStyle/>
                    <a:p>
                      <a:pPr algn="just">
                        <a:spcAft>
                          <a:spcPts val="0"/>
                        </a:spcAft>
                      </a:pPr>
                      <a:r>
                        <a:rPr lang="en-GB" sz="1400">
                          <a:solidFill>
                            <a:srgbClr val="000000"/>
                          </a:solidFill>
                          <a:latin typeface="Arial"/>
                          <a:ea typeface="Times New Roman"/>
                          <a:cs typeface="Arial"/>
                        </a:rPr>
                        <a:t>Experienced staff will leave the project before it is finished.</a:t>
                      </a:r>
                    </a:p>
                  </a:txBody>
                  <a:tcPr marL="73025" marR="73025" marT="0" marB="91440"/>
                </a:tc>
                <a:extLst>
                  <a:ext uri="{0D108BD9-81ED-4DB2-BD59-A6C34878D82A}">
                    <a16:rowId xmlns:a16="http://schemas.microsoft.com/office/drawing/2014/main" xmlns="" val="10001"/>
                  </a:ext>
                </a:extLst>
              </a:tr>
              <a:tr h="370840">
                <a:tc>
                  <a:txBody>
                    <a:bodyPr/>
                    <a:lstStyle/>
                    <a:p>
                      <a:pPr algn="l">
                        <a:spcAft>
                          <a:spcPts val="0"/>
                        </a:spcAft>
                      </a:pPr>
                      <a:r>
                        <a:rPr lang="en-GB" sz="1400">
                          <a:solidFill>
                            <a:srgbClr val="000000"/>
                          </a:solidFill>
                          <a:latin typeface="Arial"/>
                          <a:ea typeface="Times New Roman"/>
                          <a:cs typeface="Arial"/>
                        </a:rPr>
                        <a:t>Management change</a:t>
                      </a:r>
                    </a:p>
                  </a:txBody>
                  <a:tcPr marL="73025" marR="73025" marT="0" marB="91440"/>
                </a:tc>
                <a:tc>
                  <a:txBody>
                    <a:bodyPr/>
                    <a:lstStyle/>
                    <a:p>
                      <a:pPr algn="l">
                        <a:spcAft>
                          <a:spcPts val="0"/>
                        </a:spcAft>
                      </a:pPr>
                      <a:r>
                        <a:rPr lang="en-GB" sz="1400">
                          <a:solidFill>
                            <a:srgbClr val="000000"/>
                          </a:solidFill>
                          <a:latin typeface="Arial"/>
                          <a:ea typeface="Times New Roman"/>
                          <a:cs typeface="Arial"/>
                        </a:rPr>
                        <a:t>Project </a:t>
                      </a:r>
                    </a:p>
                  </a:txBody>
                  <a:tcPr marL="73025" marR="73025" marT="0" marB="91440"/>
                </a:tc>
                <a:tc>
                  <a:txBody>
                    <a:bodyPr/>
                    <a:lstStyle/>
                    <a:p>
                      <a:pPr algn="just">
                        <a:spcAft>
                          <a:spcPts val="0"/>
                        </a:spcAft>
                      </a:pPr>
                      <a:r>
                        <a:rPr lang="en-GB" sz="1400">
                          <a:solidFill>
                            <a:srgbClr val="000000"/>
                          </a:solidFill>
                          <a:latin typeface="Arial"/>
                          <a:ea typeface="Times New Roman"/>
                          <a:cs typeface="Arial"/>
                        </a:rPr>
                        <a:t>There will be a change of organizational management with different priorities.</a:t>
                      </a:r>
                    </a:p>
                  </a:txBody>
                  <a:tcPr marL="73025" marR="73025" marT="0" marB="91440"/>
                </a:tc>
                <a:extLst>
                  <a:ext uri="{0D108BD9-81ED-4DB2-BD59-A6C34878D82A}">
                    <a16:rowId xmlns:a16="http://schemas.microsoft.com/office/drawing/2014/main" xmlns="" val="10002"/>
                  </a:ext>
                </a:extLst>
              </a:tr>
              <a:tr h="370840">
                <a:tc>
                  <a:txBody>
                    <a:bodyPr/>
                    <a:lstStyle/>
                    <a:p>
                      <a:pPr algn="l">
                        <a:spcAft>
                          <a:spcPts val="0"/>
                        </a:spcAft>
                      </a:pPr>
                      <a:r>
                        <a:rPr lang="en-GB" sz="1400">
                          <a:solidFill>
                            <a:srgbClr val="000000"/>
                          </a:solidFill>
                          <a:latin typeface="Arial"/>
                          <a:ea typeface="Times New Roman"/>
                          <a:cs typeface="Arial"/>
                        </a:rPr>
                        <a:t>Hardware unavailability</a:t>
                      </a:r>
                    </a:p>
                  </a:txBody>
                  <a:tcPr marL="73025" marR="73025" marT="0" marB="91440"/>
                </a:tc>
                <a:tc>
                  <a:txBody>
                    <a:bodyPr/>
                    <a:lstStyle/>
                    <a:p>
                      <a:pPr algn="l">
                        <a:spcAft>
                          <a:spcPts val="0"/>
                        </a:spcAft>
                      </a:pPr>
                      <a:r>
                        <a:rPr lang="en-GB" sz="1400">
                          <a:solidFill>
                            <a:srgbClr val="000000"/>
                          </a:solidFill>
                          <a:latin typeface="Arial"/>
                          <a:ea typeface="Times New Roman"/>
                          <a:cs typeface="Arial"/>
                        </a:rPr>
                        <a:t>Project</a:t>
                      </a:r>
                    </a:p>
                  </a:txBody>
                  <a:tcPr marL="73025" marR="73025" marT="0" marB="91440"/>
                </a:tc>
                <a:tc>
                  <a:txBody>
                    <a:bodyPr/>
                    <a:lstStyle/>
                    <a:p>
                      <a:pPr algn="just">
                        <a:spcAft>
                          <a:spcPts val="0"/>
                        </a:spcAft>
                      </a:pPr>
                      <a:r>
                        <a:rPr lang="en-GB" sz="1400">
                          <a:solidFill>
                            <a:srgbClr val="000000"/>
                          </a:solidFill>
                          <a:latin typeface="Arial"/>
                          <a:ea typeface="Times New Roman"/>
                          <a:cs typeface="Arial"/>
                        </a:rPr>
                        <a:t>Hardware that is essential for the project will not be delivered on schedule.</a:t>
                      </a:r>
                    </a:p>
                  </a:txBody>
                  <a:tcPr marL="73025" marR="73025" marT="0" marB="91440"/>
                </a:tc>
                <a:extLst>
                  <a:ext uri="{0D108BD9-81ED-4DB2-BD59-A6C34878D82A}">
                    <a16:rowId xmlns:a16="http://schemas.microsoft.com/office/drawing/2014/main" xmlns="" val="10003"/>
                  </a:ext>
                </a:extLst>
              </a:tr>
              <a:tr h="370840">
                <a:tc>
                  <a:txBody>
                    <a:bodyPr/>
                    <a:lstStyle/>
                    <a:p>
                      <a:pPr algn="l">
                        <a:spcAft>
                          <a:spcPts val="0"/>
                        </a:spcAft>
                      </a:pPr>
                      <a:r>
                        <a:rPr lang="en-GB" sz="1400">
                          <a:solidFill>
                            <a:srgbClr val="000000"/>
                          </a:solidFill>
                          <a:latin typeface="Arial"/>
                          <a:ea typeface="Times New Roman"/>
                          <a:cs typeface="Arial"/>
                        </a:rPr>
                        <a:t>Requirements change</a:t>
                      </a:r>
                    </a:p>
                  </a:txBody>
                  <a:tcPr marL="73025" marR="73025" marT="0" marB="91440"/>
                </a:tc>
                <a:tc>
                  <a:txBody>
                    <a:bodyPr/>
                    <a:lstStyle/>
                    <a:p>
                      <a:pPr algn="l">
                        <a:spcAft>
                          <a:spcPts val="0"/>
                        </a:spcAft>
                      </a:pPr>
                      <a:r>
                        <a:rPr lang="en-GB" sz="1400">
                          <a:solidFill>
                            <a:srgbClr val="000000"/>
                          </a:solidFill>
                          <a:latin typeface="Arial"/>
                          <a:ea typeface="Times New Roman"/>
                          <a:cs typeface="Arial"/>
                        </a:rPr>
                        <a:t>Project and product</a:t>
                      </a:r>
                    </a:p>
                  </a:txBody>
                  <a:tcPr marL="73025" marR="73025" marT="0" marB="91440"/>
                </a:tc>
                <a:tc>
                  <a:txBody>
                    <a:bodyPr/>
                    <a:lstStyle/>
                    <a:p>
                      <a:pPr algn="just">
                        <a:spcAft>
                          <a:spcPts val="0"/>
                        </a:spcAft>
                      </a:pPr>
                      <a:r>
                        <a:rPr lang="en-GB" sz="1400">
                          <a:solidFill>
                            <a:srgbClr val="000000"/>
                          </a:solidFill>
                          <a:latin typeface="Arial"/>
                          <a:ea typeface="Times New Roman"/>
                          <a:cs typeface="Arial"/>
                        </a:rPr>
                        <a:t>There will be a larger number of changes to the requirements than anticipated.</a:t>
                      </a:r>
                    </a:p>
                  </a:txBody>
                  <a:tcPr marL="73025" marR="73025" marT="0" marB="91440"/>
                </a:tc>
                <a:extLst>
                  <a:ext uri="{0D108BD9-81ED-4DB2-BD59-A6C34878D82A}">
                    <a16:rowId xmlns:a16="http://schemas.microsoft.com/office/drawing/2014/main" xmlns="" val="10004"/>
                  </a:ext>
                </a:extLst>
              </a:tr>
              <a:tr h="370840">
                <a:tc>
                  <a:txBody>
                    <a:bodyPr/>
                    <a:lstStyle/>
                    <a:p>
                      <a:pPr algn="l">
                        <a:spcAft>
                          <a:spcPts val="0"/>
                        </a:spcAft>
                      </a:pPr>
                      <a:r>
                        <a:rPr lang="en-GB" sz="1400">
                          <a:solidFill>
                            <a:srgbClr val="000000"/>
                          </a:solidFill>
                          <a:latin typeface="Arial"/>
                          <a:ea typeface="Times New Roman"/>
                          <a:cs typeface="Arial"/>
                        </a:rPr>
                        <a:t>Specification delays</a:t>
                      </a:r>
                    </a:p>
                  </a:txBody>
                  <a:tcPr marL="73025" marR="73025" marT="0" marB="91440"/>
                </a:tc>
                <a:tc>
                  <a:txBody>
                    <a:bodyPr/>
                    <a:lstStyle/>
                    <a:p>
                      <a:pPr algn="l">
                        <a:spcAft>
                          <a:spcPts val="0"/>
                        </a:spcAft>
                      </a:pPr>
                      <a:r>
                        <a:rPr lang="en-GB" sz="1400">
                          <a:solidFill>
                            <a:srgbClr val="000000"/>
                          </a:solidFill>
                          <a:latin typeface="Arial"/>
                          <a:ea typeface="Times New Roman"/>
                          <a:cs typeface="Arial"/>
                        </a:rPr>
                        <a:t>Project and product</a:t>
                      </a:r>
                    </a:p>
                  </a:txBody>
                  <a:tcPr marL="73025" marR="73025" marT="0" marB="91440"/>
                </a:tc>
                <a:tc>
                  <a:txBody>
                    <a:bodyPr/>
                    <a:lstStyle/>
                    <a:p>
                      <a:pPr algn="just">
                        <a:spcAft>
                          <a:spcPts val="0"/>
                        </a:spcAft>
                      </a:pPr>
                      <a:r>
                        <a:rPr lang="en-GB" sz="1400">
                          <a:solidFill>
                            <a:srgbClr val="000000"/>
                          </a:solidFill>
                          <a:latin typeface="Arial"/>
                          <a:ea typeface="Times New Roman"/>
                          <a:cs typeface="Arial"/>
                        </a:rPr>
                        <a:t>Specifications of essential interfaces are not available on schedule.</a:t>
                      </a:r>
                    </a:p>
                  </a:txBody>
                  <a:tcPr marL="73025" marR="73025" marT="0" marB="91440"/>
                </a:tc>
                <a:extLst>
                  <a:ext uri="{0D108BD9-81ED-4DB2-BD59-A6C34878D82A}">
                    <a16:rowId xmlns:a16="http://schemas.microsoft.com/office/drawing/2014/main" xmlns="" val="10005"/>
                  </a:ext>
                </a:extLst>
              </a:tr>
              <a:tr h="370840">
                <a:tc>
                  <a:txBody>
                    <a:bodyPr/>
                    <a:lstStyle/>
                    <a:p>
                      <a:pPr algn="l">
                        <a:spcAft>
                          <a:spcPts val="0"/>
                        </a:spcAft>
                      </a:pPr>
                      <a:r>
                        <a:rPr lang="en-GB" sz="1400">
                          <a:solidFill>
                            <a:srgbClr val="000000"/>
                          </a:solidFill>
                          <a:latin typeface="Arial"/>
                          <a:ea typeface="Times New Roman"/>
                          <a:cs typeface="Arial"/>
                        </a:rPr>
                        <a:t>Size underestimate</a:t>
                      </a:r>
                    </a:p>
                  </a:txBody>
                  <a:tcPr marL="73025" marR="73025" marT="0" marB="91440"/>
                </a:tc>
                <a:tc>
                  <a:txBody>
                    <a:bodyPr/>
                    <a:lstStyle/>
                    <a:p>
                      <a:pPr algn="l">
                        <a:spcAft>
                          <a:spcPts val="0"/>
                        </a:spcAft>
                      </a:pPr>
                      <a:r>
                        <a:rPr lang="en-GB" sz="1400">
                          <a:solidFill>
                            <a:srgbClr val="000000"/>
                          </a:solidFill>
                          <a:latin typeface="Arial"/>
                          <a:ea typeface="Times New Roman"/>
                          <a:cs typeface="Arial"/>
                        </a:rPr>
                        <a:t>Project and product</a:t>
                      </a:r>
                    </a:p>
                  </a:txBody>
                  <a:tcPr marL="73025" marR="73025" marT="0" marB="91440"/>
                </a:tc>
                <a:tc>
                  <a:txBody>
                    <a:bodyPr/>
                    <a:lstStyle/>
                    <a:p>
                      <a:pPr algn="just">
                        <a:spcAft>
                          <a:spcPts val="0"/>
                        </a:spcAft>
                      </a:pPr>
                      <a:r>
                        <a:rPr lang="en-GB" sz="1400">
                          <a:solidFill>
                            <a:srgbClr val="000000"/>
                          </a:solidFill>
                          <a:latin typeface="Arial"/>
                          <a:ea typeface="Times New Roman"/>
                          <a:cs typeface="Arial"/>
                        </a:rPr>
                        <a:t>The size of the system has been underestimated.</a:t>
                      </a:r>
                    </a:p>
                  </a:txBody>
                  <a:tcPr marL="73025" marR="73025" marT="0" marB="91440"/>
                </a:tc>
                <a:extLst>
                  <a:ext uri="{0D108BD9-81ED-4DB2-BD59-A6C34878D82A}">
                    <a16:rowId xmlns:a16="http://schemas.microsoft.com/office/drawing/2014/main" xmlns="" val="10006"/>
                  </a:ext>
                </a:extLst>
              </a:tr>
              <a:tr h="370840">
                <a:tc>
                  <a:txBody>
                    <a:bodyPr/>
                    <a:lstStyle/>
                    <a:p>
                      <a:pPr algn="l">
                        <a:spcAft>
                          <a:spcPts val="0"/>
                        </a:spcAft>
                      </a:pPr>
                      <a:r>
                        <a:rPr lang="en-GB" sz="1400">
                          <a:solidFill>
                            <a:srgbClr val="000000"/>
                          </a:solidFill>
                          <a:latin typeface="Arial"/>
                          <a:ea typeface="Times New Roman"/>
                          <a:cs typeface="Arial"/>
                        </a:rPr>
                        <a:t>CASE tool underperformance</a:t>
                      </a:r>
                    </a:p>
                  </a:txBody>
                  <a:tcPr marL="73025" marR="73025" marT="0" marB="91440"/>
                </a:tc>
                <a:tc>
                  <a:txBody>
                    <a:bodyPr/>
                    <a:lstStyle/>
                    <a:p>
                      <a:pPr algn="l">
                        <a:spcAft>
                          <a:spcPts val="0"/>
                        </a:spcAft>
                      </a:pPr>
                      <a:r>
                        <a:rPr lang="en-GB" sz="1400">
                          <a:solidFill>
                            <a:srgbClr val="000000"/>
                          </a:solidFill>
                          <a:latin typeface="Arial"/>
                          <a:ea typeface="Times New Roman"/>
                          <a:cs typeface="Arial"/>
                        </a:rPr>
                        <a:t>Product</a:t>
                      </a:r>
                    </a:p>
                  </a:txBody>
                  <a:tcPr marL="73025" marR="73025" marT="0" marB="91440"/>
                </a:tc>
                <a:tc>
                  <a:txBody>
                    <a:bodyPr/>
                    <a:lstStyle/>
                    <a:p>
                      <a:pPr algn="just">
                        <a:spcAft>
                          <a:spcPts val="0"/>
                        </a:spcAft>
                      </a:pPr>
                      <a:r>
                        <a:rPr lang="en-GB" sz="1400">
                          <a:solidFill>
                            <a:srgbClr val="000000"/>
                          </a:solidFill>
                          <a:latin typeface="Arial"/>
                          <a:ea typeface="Times New Roman"/>
                          <a:cs typeface="Arial"/>
                        </a:rPr>
                        <a:t>CASE tools, which support the project, do not perform as anticipated.</a:t>
                      </a:r>
                    </a:p>
                  </a:txBody>
                  <a:tcPr marL="73025" marR="73025" marT="0" marB="91440"/>
                </a:tc>
                <a:extLst>
                  <a:ext uri="{0D108BD9-81ED-4DB2-BD59-A6C34878D82A}">
                    <a16:rowId xmlns:a16="http://schemas.microsoft.com/office/drawing/2014/main" xmlns="" val="10007"/>
                  </a:ext>
                </a:extLst>
              </a:tr>
              <a:tr h="370840">
                <a:tc>
                  <a:txBody>
                    <a:bodyPr/>
                    <a:lstStyle/>
                    <a:p>
                      <a:pPr algn="l">
                        <a:spcAft>
                          <a:spcPts val="0"/>
                        </a:spcAft>
                      </a:pPr>
                      <a:r>
                        <a:rPr lang="en-GB" sz="1400">
                          <a:solidFill>
                            <a:srgbClr val="000000"/>
                          </a:solidFill>
                          <a:latin typeface="Arial"/>
                          <a:ea typeface="Times New Roman"/>
                          <a:cs typeface="Arial"/>
                        </a:rPr>
                        <a:t>Technology change</a:t>
                      </a:r>
                    </a:p>
                  </a:txBody>
                  <a:tcPr marL="73025" marR="73025" marT="0" marB="91440"/>
                </a:tc>
                <a:tc>
                  <a:txBody>
                    <a:bodyPr/>
                    <a:lstStyle/>
                    <a:p>
                      <a:pPr algn="l">
                        <a:spcAft>
                          <a:spcPts val="0"/>
                        </a:spcAft>
                      </a:pPr>
                      <a:r>
                        <a:rPr lang="en-GB" sz="1400">
                          <a:solidFill>
                            <a:srgbClr val="000000"/>
                          </a:solidFill>
                          <a:latin typeface="Arial"/>
                          <a:ea typeface="Times New Roman"/>
                          <a:cs typeface="Arial"/>
                        </a:rPr>
                        <a:t>Business</a:t>
                      </a:r>
                    </a:p>
                  </a:txBody>
                  <a:tcPr marL="73025" marR="73025" marT="0" marB="91440"/>
                </a:tc>
                <a:tc>
                  <a:txBody>
                    <a:bodyPr/>
                    <a:lstStyle/>
                    <a:p>
                      <a:pPr algn="just">
                        <a:spcAft>
                          <a:spcPts val="0"/>
                        </a:spcAft>
                      </a:pPr>
                      <a:r>
                        <a:rPr lang="en-GB" sz="1400">
                          <a:solidFill>
                            <a:srgbClr val="000000"/>
                          </a:solidFill>
                          <a:latin typeface="Arial"/>
                          <a:ea typeface="Times New Roman"/>
                          <a:cs typeface="Arial"/>
                        </a:rPr>
                        <a:t>The underlying technology on which the system is built is superseded by new technology.</a:t>
                      </a:r>
                    </a:p>
                  </a:txBody>
                  <a:tcPr marL="73025" marR="73025" marT="0" marB="91440"/>
                </a:tc>
                <a:extLst>
                  <a:ext uri="{0D108BD9-81ED-4DB2-BD59-A6C34878D82A}">
                    <a16:rowId xmlns:a16="http://schemas.microsoft.com/office/drawing/2014/main" xmlns="" val="10008"/>
                  </a:ext>
                </a:extLst>
              </a:tr>
              <a:tr h="370840">
                <a:tc>
                  <a:txBody>
                    <a:bodyPr/>
                    <a:lstStyle/>
                    <a:p>
                      <a:pPr algn="l">
                        <a:spcAft>
                          <a:spcPts val="0"/>
                        </a:spcAft>
                      </a:pPr>
                      <a:r>
                        <a:rPr lang="en-GB" sz="1400">
                          <a:solidFill>
                            <a:srgbClr val="000000"/>
                          </a:solidFill>
                          <a:latin typeface="Arial"/>
                          <a:ea typeface="Times New Roman"/>
                          <a:cs typeface="Arial"/>
                        </a:rPr>
                        <a:t>Product competition</a:t>
                      </a:r>
                    </a:p>
                  </a:txBody>
                  <a:tcPr marL="73025" marR="73025" marT="0" marB="91440"/>
                </a:tc>
                <a:tc>
                  <a:txBody>
                    <a:bodyPr/>
                    <a:lstStyle/>
                    <a:p>
                      <a:pPr algn="l">
                        <a:spcAft>
                          <a:spcPts val="0"/>
                        </a:spcAft>
                      </a:pPr>
                      <a:r>
                        <a:rPr lang="en-GB" sz="1400">
                          <a:solidFill>
                            <a:srgbClr val="000000"/>
                          </a:solidFill>
                          <a:latin typeface="Arial"/>
                          <a:ea typeface="Times New Roman"/>
                          <a:cs typeface="Arial"/>
                        </a:rPr>
                        <a:t>Business</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A competitive product is marketed before the system is completed.</a:t>
                      </a:r>
                    </a:p>
                  </a:txBody>
                  <a:tcPr marL="73025" marR="73025" marT="0" marB="91440"/>
                </a:tc>
                <a:extLst>
                  <a:ext uri="{0D108BD9-81ED-4DB2-BD59-A6C34878D82A}">
                    <a16:rowId xmlns:a16="http://schemas.microsoft.com/office/drawing/2014/main" xmlns="" val="10009"/>
                  </a:ext>
                </a:extLst>
              </a:tr>
            </a:tbl>
          </a:graphicData>
        </a:graphic>
      </p:graphicFrame>
      <p:sp>
        <p:nvSpPr>
          <p:cNvPr id="6" name="Footer Placeholder 5"/>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13</a:t>
            </a:fld>
            <a:endParaRPr lang="en-US"/>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The risk management process</a:t>
            </a:r>
          </a:p>
        </p:txBody>
      </p:sp>
      <p:sp>
        <p:nvSpPr>
          <p:cNvPr id="53251" name="Rectangle 3"/>
          <p:cNvSpPr>
            <a:spLocks noGrp="1" noChangeArrowheads="1"/>
          </p:cNvSpPr>
          <p:nvPr>
            <p:ph idx="1"/>
          </p:nvPr>
        </p:nvSpPr>
        <p:spPr/>
        <p:txBody>
          <a:bodyPr lIns="91797" tIns="45898" rIns="91797" bIns="45898"/>
          <a:lstStyle/>
          <a:p>
            <a:pPr>
              <a:lnSpc>
                <a:spcPct val="90000"/>
              </a:lnSpc>
            </a:pPr>
            <a:r>
              <a:rPr lang="en-GB" dirty="0">
                <a:solidFill>
                  <a:srgbClr val="0000FF"/>
                </a:solidFill>
              </a:rPr>
              <a:t>Risk identification</a:t>
            </a:r>
          </a:p>
          <a:p>
            <a:pPr lvl="1">
              <a:lnSpc>
                <a:spcPct val="90000"/>
              </a:lnSpc>
            </a:pPr>
            <a:r>
              <a:rPr lang="en-GB" dirty="0"/>
              <a:t>Identify project, product and business risks</a:t>
            </a:r>
          </a:p>
          <a:p>
            <a:pPr>
              <a:lnSpc>
                <a:spcPct val="90000"/>
              </a:lnSpc>
            </a:pPr>
            <a:r>
              <a:rPr lang="en-GB" dirty="0">
                <a:solidFill>
                  <a:srgbClr val="0000FF"/>
                </a:solidFill>
              </a:rPr>
              <a:t>Risk analysis</a:t>
            </a:r>
          </a:p>
          <a:p>
            <a:pPr lvl="1">
              <a:lnSpc>
                <a:spcPct val="90000"/>
              </a:lnSpc>
            </a:pPr>
            <a:r>
              <a:rPr lang="en-GB" dirty="0"/>
              <a:t>Assess the likelihood and consequences of these risks</a:t>
            </a:r>
          </a:p>
          <a:p>
            <a:pPr>
              <a:lnSpc>
                <a:spcPct val="90000"/>
              </a:lnSpc>
            </a:pPr>
            <a:r>
              <a:rPr lang="en-GB" dirty="0">
                <a:solidFill>
                  <a:srgbClr val="0000FF"/>
                </a:solidFill>
              </a:rPr>
              <a:t>Risk planning</a:t>
            </a:r>
          </a:p>
          <a:p>
            <a:pPr lvl="1">
              <a:lnSpc>
                <a:spcPct val="90000"/>
              </a:lnSpc>
            </a:pPr>
            <a:r>
              <a:rPr lang="en-GB" dirty="0"/>
              <a:t>Draw up plans to avoid or minimise the effects of the risk</a:t>
            </a:r>
          </a:p>
          <a:p>
            <a:pPr>
              <a:lnSpc>
                <a:spcPct val="90000"/>
              </a:lnSpc>
            </a:pPr>
            <a:r>
              <a:rPr lang="en-GB" dirty="0">
                <a:solidFill>
                  <a:srgbClr val="0000FF"/>
                </a:solidFill>
              </a:rPr>
              <a:t>Risk monitoring</a:t>
            </a:r>
          </a:p>
          <a:p>
            <a:pPr lvl="1">
              <a:lnSpc>
                <a:spcPct val="90000"/>
              </a:lnSpc>
            </a:pPr>
            <a:r>
              <a:rPr lang="en-GB" dirty="0"/>
              <a:t>Monitor the risks throughout the project</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14</a:t>
            </a:fld>
            <a:endParaRPr lang="en-US"/>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risk management process</a:t>
            </a:r>
            <a:r>
              <a:rPr lang="en-GB" dirty="0"/>
              <a:t> </a:t>
            </a:r>
            <a:endParaRPr lang="en-US" dirty="0"/>
          </a:p>
        </p:txBody>
      </p:sp>
      <p:sp>
        <p:nvSpPr>
          <p:cNvPr id="6" name="Footer Placeholder 5"/>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15</a:t>
            </a:fld>
            <a:endParaRPr lang="en-US"/>
          </a:p>
        </p:txBody>
      </p:sp>
      <p:pic>
        <p:nvPicPr>
          <p:cNvPr id="8" name="Picture 7" descr="22.2 Risk-man-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30" y="2333592"/>
            <a:ext cx="8090244" cy="2429302"/>
          </a:xfrm>
          <a:prstGeom prst="rect">
            <a:avLst/>
          </a:prstGeom>
        </p:spPr>
      </p:pic>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Risk identification</a:t>
            </a:r>
          </a:p>
        </p:txBody>
      </p:sp>
      <p:sp>
        <p:nvSpPr>
          <p:cNvPr id="55299" name="Rectangle 3"/>
          <p:cNvSpPr>
            <a:spLocks noGrp="1" noChangeArrowheads="1"/>
          </p:cNvSpPr>
          <p:nvPr>
            <p:ph idx="1"/>
          </p:nvPr>
        </p:nvSpPr>
        <p:spPr/>
        <p:txBody>
          <a:bodyPr lIns="91797" tIns="45898" rIns="91797" bIns="45898"/>
          <a:lstStyle/>
          <a:p>
            <a:r>
              <a:rPr lang="en-GB" dirty="0"/>
              <a:t>May be a team activities or based on the individual project manager’s experience</a:t>
            </a:r>
          </a:p>
          <a:p>
            <a:r>
              <a:rPr lang="en-GB" dirty="0"/>
              <a:t>A checklist of common risks may be used to identify risks in a project</a:t>
            </a:r>
          </a:p>
          <a:p>
            <a:pPr lvl="1"/>
            <a:r>
              <a:rPr lang="en-GB" dirty="0"/>
              <a:t>Technology risks</a:t>
            </a:r>
          </a:p>
          <a:p>
            <a:pPr lvl="1"/>
            <a:r>
              <a:rPr lang="en-GB" dirty="0"/>
              <a:t>Organizational risks</a:t>
            </a:r>
          </a:p>
          <a:p>
            <a:pPr lvl="1"/>
            <a:r>
              <a:rPr lang="en-GB" dirty="0"/>
              <a:t>People risks</a:t>
            </a:r>
          </a:p>
          <a:p>
            <a:pPr lvl="1"/>
            <a:r>
              <a:rPr lang="en-GB" dirty="0"/>
              <a:t>Requirements risks</a:t>
            </a:r>
          </a:p>
          <a:p>
            <a:pPr lvl="1"/>
            <a:r>
              <a:rPr lang="en-GB" dirty="0"/>
              <a:t>Estimation risks</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16</a:t>
            </a:fld>
            <a:endParaRPr lang="en-US"/>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different risk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021504"/>
              </p:ext>
            </p:extLst>
          </p:nvPr>
        </p:nvGraphicFramePr>
        <p:xfrm>
          <a:off x="457200" y="1600200"/>
          <a:ext cx="8229600" cy="4572000"/>
        </p:xfrm>
        <a:graphic>
          <a:graphicData uri="http://schemas.openxmlformats.org/drawingml/2006/table">
            <a:tbl>
              <a:tblPr firstRow="1" bandRow="1">
                <a:tableStyleId>{5C22544A-7EE6-4342-B048-85BDC9FD1C3A}</a:tableStyleId>
              </a:tblPr>
              <a:tblGrid>
                <a:gridCol w="1718173">
                  <a:extLst>
                    <a:ext uri="{9D8B030D-6E8A-4147-A177-3AD203B41FA5}">
                      <a16:colId xmlns:a16="http://schemas.microsoft.com/office/drawing/2014/main" xmlns="" val="20000"/>
                    </a:ext>
                  </a:extLst>
                </a:gridCol>
                <a:gridCol w="6511427">
                  <a:extLst>
                    <a:ext uri="{9D8B030D-6E8A-4147-A177-3AD203B41FA5}">
                      <a16:colId xmlns:a16="http://schemas.microsoft.com/office/drawing/2014/main" xmlns="" val="20001"/>
                    </a:ext>
                  </a:extLst>
                </a:gridCol>
              </a:tblGrid>
              <a:tr h="370840">
                <a:tc>
                  <a:txBody>
                    <a:bodyPr/>
                    <a:lstStyle/>
                    <a:p>
                      <a:pPr algn="just">
                        <a:spcAft>
                          <a:spcPts val="0"/>
                        </a:spcAft>
                      </a:pPr>
                      <a:r>
                        <a:rPr lang="en-GB" sz="1400" b="1" dirty="0">
                          <a:solidFill>
                            <a:srgbClr val="000000"/>
                          </a:solidFill>
                          <a:latin typeface="Arial"/>
                          <a:ea typeface="Times New Roman"/>
                          <a:cs typeface="Arial"/>
                        </a:rPr>
                        <a:t>Risk type</a:t>
                      </a:r>
                    </a:p>
                  </a:txBody>
                  <a:tcPr marL="73025" marR="73025" marT="91440" marB="91440"/>
                </a:tc>
                <a:tc>
                  <a:txBody>
                    <a:bodyPr/>
                    <a:lstStyle/>
                    <a:p>
                      <a:pPr algn="just">
                        <a:spcAft>
                          <a:spcPts val="0"/>
                        </a:spcAft>
                      </a:pPr>
                      <a:r>
                        <a:rPr lang="en-GB" sz="1400" b="1" dirty="0">
                          <a:solidFill>
                            <a:srgbClr val="000000"/>
                          </a:solidFill>
                          <a:latin typeface="Arial"/>
                          <a:ea typeface="Times New Roman"/>
                          <a:cs typeface="Arial"/>
                        </a:rPr>
                        <a:t>Possible risks</a:t>
                      </a:r>
                    </a:p>
                  </a:txBody>
                  <a:tcPr marL="73025" marR="73025" marT="91440" marB="91440"/>
                </a:tc>
                <a:extLst>
                  <a:ext uri="{0D108BD9-81ED-4DB2-BD59-A6C34878D82A}">
                    <a16:rowId xmlns:a16="http://schemas.microsoft.com/office/drawing/2014/main" xmlns="" val="10000"/>
                  </a:ext>
                </a:extLst>
              </a:tr>
              <a:tr h="370840">
                <a:tc>
                  <a:txBody>
                    <a:bodyPr/>
                    <a:lstStyle/>
                    <a:p>
                      <a:pPr algn="just">
                        <a:spcAft>
                          <a:spcPts val="0"/>
                        </a:spcAft>
                      </a:pPr>
                      <a:r>
                        <a:rPr lang="en-GB" sz="1400" dirty="0">
                          <a:solidFill>
                            <a:srgbClr val="000000"/>
                          </a:solidFill>
                          <a:latin typeface="Arial"/>
                          <a:ea typeface="Times New Roman"/>
                          <a:cs typeface="Arial"/>
                        </a:rPr>
                        <a:t>Estimation</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 time required to develop the software is underestimated. (12)</a:t>
                      </a:r>
                    </a:p>
                    <a:p>
                      <a:pPr algn="just">
                        <a:spcAft>
                          <a:spcPts val="0"/>
                        </a:spcAft>
                      </a:pPr>
                      <a:r>
                        <a:rPr lang="en-GB" sz="1400" dirty="0">
                          <a:solidFill>
                            <a:srgbClr val="000000"/>
                          </a:solidFill>
                          <a:latin typeface="Arial"/>
                          <a:ea typeface="Times New Roman"/>
                          <a:cs typeface="Arial"/>
                        </a:rPr>
                        <a:t>The rate of defect repair is underestimated. (13)</a:t>
                      </a:r>
                    </a:p>
                    <a:p>
                      <a:pPr algn="just">
                        <a:spcAft>
                          <a:spcPts val="0"/>
                        </a:spcAft>
                      </a:pPr>
                      <a:r>
                        <a:rPr lang="en-GB" sz="1400" dirty="0">
                          <a:solidFill>
                            <a:srgbClr val="000000"/>
                          </a:solidFill>
                          <a:latin typeface="Arial"/>
                          <a:ea typeface="Times New Roman"/>
                          <a:cs typeface="Arial"/>
                        </a:rPr>
                        <a:t>The size of the software is underestimated. (14)</a:t>
                      </a:r>
                    </a:p>
                  </a:txBody>
                  <a:tcPr marL="73025" marR="73025" marT="0" marB="91440"/>
                </a:tc>
                <a:extLst>
                  <a:ext uri="{0D108BD9-81ED-4DB2-BD59-A6C34878D82A}">
                    <a16:rowId xmlns:a16="http://schemas.microsoft.com/office/drawing/2014/main" xmlns="" val="10001"/>
                  </a:ext>
                </a:extLst>
              </a:tr>
              <a:tr h="370840">
                <a:tc>
                  <a:txBody>
                    <a:bodyPr/>
                    <a:lstStyle/>
                    <a:p>
                      <a:pPr algn="just">
                        <a:spcAft>
                          <a:spcPts val="0"/>
                        </a:spcAft>
                      </a:pPr>
                      <a:r>
                        <a:rPr lang="en-GB" sz="1400" dirty="0">
                          <a:solidFill>
                            <a:srgbClr val="000000"/>
                          </a:solidFill>
                          <a:latin typeface="Arial"/>
                          <a:ea typeface="Times New Roman"/>
                          <a:cs typeface="Arial"/>
                        </a:rPr>
                        <a:t>Organizational</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 organization is restructured so that different management are responsible for the project. (6)</a:t>
                      </a:r>
                    </a:p>
                    <a:p>
                      <a:pPr algn="just">
                        <a:spcAft>
                          <a:spcPts val="0"/>
                        </a:spcAft>
                      </a:pPr>
                      <a:r>
                        <a:rPr lang="en-GB" sz="1400" dirty="0">
                          <a:solidFill>
                            <a:srgbClr val="000000"/>
                          </a:solidFill>
                          <a:latin typeface="Arial"/>
                          <a:ea typeface="Times New Roman"/>
                          <a:cs typeface="Arial"/>
                        </a:rPr>
                        <a:t>Organizational financial problems force reductions in the project budget. (7)</a:t>
                      </a:r>
                    </a:p>
                  </a:txBody>
                  <a:tcPr marL="73025" marR="73025" marT="0" marB="91440"/>
                </a:tc>
                <a:extLst>
                  <a:ext uri="{0D108BD9-81ED-4DB2-BD59-A6C34878D82A}">
                    <a16:rowId xmlns:a16="http://schemas.microsoft.com/office/drawing/2014/main" xmlns="" val="10002"/>
                  </a:ext>
                </a:extLst>
              </a:tr>
              <a:tr h="370840">
                <a:tc>
                  <a:txBody>
                    <a:bodyPr/>
                    <a:lstStyle/>
                    <a:p>
                      <a:pPr algn="just">
                        <a:spcAft>
                          <a:spcPts val="0"/>
                        </a:spcAft>
                      </a:pPr>
                      <a:r>
                        <a:rPr lang="en-GB" sz="1400" dirty="0">
                          <a:solidFill>
                            <a:srgbClr val="000000"/>
                          </a:solidFill>
                          <a:latin typeface="Arial"/>
                          <a:ea typeface="Times New Roman"/>
                          <a:cs typeface="Arial"/>
                        </a:rPr>
                        <a:t>People</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It is impossible to recruit staff with the skills required. (3)</a:t>
                      </a:r>
                    </a:p>
                    <a:p>
                      <a:pPr algn="just">
                        <a:spcAft>
                          <a:spcPts val="0"/>
                        </a:spcAft>
                      </a:pPr>
                      <a:r>
                        <a:rPr lang="en-GB" sz="1400" dirty="0">
                          <a:solidFill>
                            <a:srgbClr val="000000"/>
                          </a:solidFill>
                          <a:latin typeface="Arial"/>
                          <a:ea typeface="Times New Roman"/>
                          <a:cs typeface="Arial"/>
                        </a:rPr>
                        <a:t>Key staff are ill and unavailable at critical times. (4)</a:t>
                      </a:r>
                    </a:p>
                    <a:p>
                      <a:pPr algn="just">
                        <a:spcAft>
                          <a:spcPts val="0"/>
                        </a:spcAft>
                      </a:pPr>
                      <a:r>
                        <a:rPr lang="en-GB" sz="1400" dirty="0">
                          <a:solidFill>
                            <a:srgbClr val="000000"/>
                          </a:solidFill>
                          <a:latin typeface="Arial"/>
                          <a:ea typeface="Times New Roman"/>
                          <a:cs typeface="Arial"/>
                        </a:rPr>
                        <a:t>Required training for staff is not available. (5)</a:t>
                      </a:r>
                    </a:p>
                  </a:txBody>
                  <a:tcPr marL="73025" marR="73025" marT="0" marB="91440"/>
                </a:tc>
                <a:extLst>
                  <a:ext uri="{0D108BD9-81ED-4DB2-BD59-A6C34878D82A}">
                    <a16:rowId xmlns:a16="http://schemas.microsoft.com/office/drawing/2014/main" xmlns="" val="10003"/>
                  </a:ext>
                </a:extLst>
              </a:tr>
              <a:tr h="370840">
                <a:tc>
                  <a:txBody>
                    <a:bodyPr/>
                    <a:lstStyle/>
                    <a:p>
                      <a:pPr algn="just">
                        <a:spcAft>
                          <a:spcPts val="0"/>
                        </a:spcAft>
                      </a:pPr>
                      <a:r>
                        <a:rPr lang="en-GB" sz="1400" dirty="0">
                          <a:solidFill>
                            <a:srgbClr val="000000"/>
                          </a:solidFill>
                          <a:latin typeface="Arial"/>
                          <a:ea typeface="Times New Roman"/>
                          <a:cs typeface="Arial"/>
                        </a:rPr>
                        <a:t>Requirements</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Changes to requirements that require major design rework are proposed. (10)</a:t>
                      </a:r>
                    </a:p>
                    <a:p>
                      <a:pPr algn="just">
                        <a:spcAft>
                          <a:spcPts val="0"/>
                        </a:spcAft>
                      </a:pPr>
                      <a:r>
                        <a:rPr lang="en-GB" sz="1400" dirty="0">
                          <a:solidFill>
                            <a:srgbClr val="000000"/>
                          </a:solidFill>
                          <a:latin typeface="Arial"/>
                          <a:ea typeface="Times New Roman"/>
                          <a:cs typeface="Arial"/>
                        </a:rPr>
                        <a:t>Customers fail to understand the impact of requirements changes. (11)</a:t>
                      </a:r>
                    </a:p>
                  </a:txBody>
                  <a:tcPr marL="73025" marR="73025" marT="0" marB="91440"/>
                </a:tc>
                <a:extLst>
                  <a:ext uri="{0D108BD9-81ED-4DB2-BD59-A6C34878D82A}">
                    <a16:rowId xmlns:a16="http://schemas.microsoft.com/office/drawing/2014/main" xmlns="" val="10004"/>
                  </a:ext>
                </a:extLst>
              </a:tr>
              <a:tr h="370840">
                <a:tc>
                  <a:txBody>
                    <a:bodyPr/>
                    <a:lstStyle/>
                    <a:p>
                      <a:pPr algn="just">
                        <a:spcAft>
                          <a:spcPts val="0"/>
                        </a:spcAft>
                      </a:pPr>
                      <a:r>
                        <a:rPr lang="en-GB" sz="1400" dirty="0">
                          <a:solidFill>
                            <a:srgbClr val="000000"/>
                          </a:solidFill>
                          <a:latin typeface="Arial"/>
                          <a:ea typeface="Times New Roman"/>
                          <a:cs typeface="Arial"/>
                        </a:rPr>
                        <a:t>Technology</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 database used in the system cannot process as many transactions per second as expected. (1)</a:t>
                      </a:r>
                    </a:p>
                    <a:p>
                      <a:pPr algn="just">
                        <a:spcAft>
                          <a:spcPts val="0"/>
                        </a:spcAft>
                      </a:pPr>
                      <a:r>
                        <a:rPr lang="en-GB" sz="1400" dirty="0">
                          <a:solidFill>
                            <a:srgbClr val="000000"/>
                          </a:solidFill>
                          <a:latin typeface="Arial"/>
                          <a:ea typeface="Times New Roman"/>
                          <a:cs typeface="Arial"/>
                        </a:rPr>
                        <a:t>Reusable software components contain defects that mean they cannot be reused as planned. (2)</a:t>
                      </a:r>
                    </a:p>
                  </a:txBody>
                  <a:tcPr marL="73025" marR="73025" marT="0" marB="91440"/>
                </a:tc>
                <a:extLst>
                  <a:ext uri="{0D108BD9-81ED-4DB2-BD59-A6C34878D82A}">
                    <a16:rowId xmlns:a16="http://schemas.microsoft.com/office/drawing/2014/main" xmlns="" val="10005"/>
                  </a:ext>
                </a:extLst>
              </a:tr>
              <a:tr h="370840">
                <a:tc>
                  <a:txBody>
                    <a:bodyPr/>
                    <a:lstStyle/>
                    <a:p>
                      <a:pPr algn="just">
                        <a:spcAft>
                          <a:spcPts val="0"/>
                        </a:spcAft>
                      </a:pPr>
                      <a:r>
                        <a:rPr lang="en-GB" sz="1400" dirty="0">
                          <a:solidFill>
                            <a:srgbClr val="000000"/>
                          </a:solidFill>
                          <a:latin typeface="Arial"/>
                          <a:ea typeface="Times New Roman"/>
                          <a:cs typeface="Arial"/>
                        </a:rPr>
                        <a:t>Tools</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 code generated by software code generation tools is inefficient. (8)</a:t>
                      </a:r>
                    </a:p>
                    <a:p>
                      <a:pPr algn="just">
                        <a:spcAft>
                          <a:spcPts val="0"/>
                        </a:spcAft>
                      </a:pPr>
                      <a:r>
                        <a:rPr lang="en-GB" sz="1400" dirty="0">
                          <a:solidFill>
                            <a:srgbClr val="000000"/>
                          </a:solidFill>
                          <a:latin typeface="Arial"/>
                          <a:ea typeface="Times New Roman"/>
                          <a:cs typeface="Arial"/>
                        </a:rPr>
                        <a:t>Software tools cannot work together in an integrated way. (9)</a:t>
                      </a:r>
                    </a:p>
                  </a:txBody>
                  <a:tcPr marL="73025" marR="73025" marT="0" marB="91440"/>
                </a:tc>
                <a:extLst>
                  <a:ext uri="{0D108BD9-81ED-4DB2-BD59-A6C34878D82A}">
                    <a16:rowId xmlns:a16="http://schemas.microsoft.com/office/drawing/2014/main" xmlns="" val="10006"/>
                  </a:ext>
                </a:extLst>
              </a:tr>
            </a:tbl>
          </a:graphicData>
        </a:graphic>
      </p:graphicFrame>
      <p:sp>
        <p:nvSpPr>
          <p:cNvPr id="6" name="Footer Placeholder 5"/>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17</a:t>
            </a:fld>
            <a:endParaRPr lang="en-US"/>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a:t>Risk analysis</a:t>
            </a:r>
          </a:p>
        </p:txBody>
      </p:sp>
      <p:sp>
        <p:nvSpPr>
          <p:cNvPr id="56323" name="Rectangle 3"/>
          <p:cNvSpPr>
            <a:spLocks noGrp="1" noChangeArrowheads="1"/>
          </p:cNvSpPr>
          <p:nvPr>
            <p:ph idx="1"/>
          </p:nvPr>
        </p:nvSpPr>
        <p:spPr/>
        <p:txBody>
          <a:bodyPr lIns="91797" tIns="45898" rIns="91797" bIns="45898"/>
          <a:lstStyle/>
          <a:p>
            <a:r>
              <a:rPr lang="en-GB" dirty="0"/>
              <a:t>Assess </a:t>
            </a:r>
            <a:r>
              <a:rPr lang="en-GB" dirty="0">
                <a:solidFill>
                  <a:srgbClr val="0000FF"/>
                </a:solidFill>
              </a:rPr>
              <a:t>probability</a:t>
            </a:r>
            <a:r>
              <a:rPr lang="en-GB" dirty="0"/>
              <a:t> and </a:t>
            </a:r>
            <a:r>
              <a:rPr lang="en-GB" dirty="0">
                <a:solidFill>
                  <a:srgbClr val="0000FF"/>
                </a:solidFill>
              </a:rPr>
              <a:t>seriousness</a:t>
            </a:r>
            <a:r>
              <a:rPr lang="en-GB" dirty="0"/>
              <a:t> of each risk</a:t>
            </a:r>
          </a:p>
          <a:p>
            <a:r>
              <a:rPr lang="en-GB" dirty="0"/>
              <a:t>Probability may be very low, low, moderate, high or very high</a:t>
            </a:r>
          </a:p>
          <a:p>
            <a:r>
              <a:rPr lang="en-GB" dirty="0"/>
              <a:t>Risk consequences might be catastrophic, serious, tolerable or insignificant</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18</a:t>
            </a:fld>
            <a:endParaRPr lang="en-US"/>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63" y="450268"/>
            <a:ext cx="6974213" cy="1049340"/>
          </a:xfrm>
        </p:spPr>
        <p:txBody>
          <a:bodyPr/>
          <a:lstStyle/>
          <a:p>
            <a:r>
              <a:rPr lang="en-US" dirty="0"/>
              <a:t>Risk types and examples</a:t>
            </a:r>
            <a:r>
              <a:rPr lang="en-GB" dirty="0"/>
              <a:t> </a:t>
            </a:r>
            <a:endParaRPr lang="en-US" dirty="0"/>
          </a:p>
        </p:txBody>
      </p:sp>
      <p:graphicFrame>
        <p:nvGraphicFramePr>
          <p:cNvPr id="4" name="Content Placeholder 3"/>
          <p:cNvGraphicFramePr>
            <a:graphicFrameLocks noGrp="1"/>
          </p:cNvGraphicFramePr>
          <p:nvPr>
            <p:ph idx="1"/>
          </p:nvPr>
        </p:nvGraphicFramePr>
        <p:xfrm>
          <a:off x="416663" y="1861904"/>
          <a:ext cx="8255407" cy="4356441"/>
        </p:xfrm>
        <a:graphic>
          <a:graphicData uri="http://schemas.openxmlformats.org/drawingml/2006/table">
            <a:tbl>
              <a:tblPr firstRow="1" bandRow="1">
                <a:tableStyleId>{5C22544A-7EE6-4342-B048-85BDC9FD1C3A}</a:tableStyleId>
              </a:tblPr>
              <a:tblGrid>
                <a:gridCol w="5608419">
                  <a:extLst>
                    <a:ext uri="{9D8B030D-6E8A-4147-A177-3AD203B41FA5}">
                      <a16:colId xmlns:a16="http://schemas.microsoft.com/office/drawing/2014/main" xmlns="" val="20000"/>
                    </a:ext>
                  </a:extLst>
                </a:gridCol>
                <a:gridCol w="1358150">
                  <a:extLst>
                    <a:ext uri="{9D8B030D-6E8A-4147-A177-3AD203B41FA5}">
                      <a16:colId xmlns:a16="http://schemas.microsoft.com/office/drawing/2014/main" xmlns="" val="20001"/>
                    </a:ext>
                  </a:extLst>
                </a:gridCol>
                <a:gridCol w="1288838">
                  <a:extLst>
                    <a:ext uri="{9D8B030D-6E8A-4147-A177-3AD203B41FA5}">
                      <a16:colId xmlns:a16="http://schemas.microsoft.com/office/drawing/2014/main" xmlns="" val="20002"/>
                    </a:ext>
                  </a:extLst>
                </a:gridCol>
              </a:tblGrid>
              <a:tr h="518585">
                <a:tc>
                  <a:txBody>
                    <a:bodyPr/>
                    <a:lstStyle/>
                    <a:p>
                      <a:pPr algn="just">
                        <a:spcAft>
                          <a:spcPts val="0"/>
                        </a:spcAft>
                      </a:pPr>
                      <a:r>
                        <a:rPr lang="en-GB" sz="1600" b="1" dirty="0">
                          <a:solidFill>
                            <a:srgbClr val="000000"/>
                          </a:solidFill>
                          <a:latin typeface="Arial"/>
                          <a:ea typeface="Times New Roman"/>
                          <a:cs typeface="Arial"/>
                        </a:rPr>
                        <a:t>Risk</a:t>
                      </a:r>
                    </a:p>
                  </a:txBody>
                  <a:tcPr marL="73025" marR="73025" marT="91440" marB="91440"/>
                </a:tc>
                <a:tc>
                  <a:txBody>
                    <a:bodyPr/>
                    <a:lstStyle/>
                    <a:p>
                      <a:pPr algn="just">
                        <a:spcAft>
                          <a:spcPts val="0"/>
                        </a:spcAft>
                      </a:pPr>
                      <a:r>
                        <a:rPr lang="en-GB" sz="1600" b="1">
                          <a:solidFill>
                            <a:srgbClr val="000000"/>
                          </a:solidFill>
                          <a:latin typeface="Arial"/>
                          <a:ea typeface="Times New Roman"/>
                          <a:cs typeface="Arial"/>
                        </a:rPr>
                        <a:t>Probability</a:t>
                      </a:r>
                    </a:p>
                  </a:txBody>
                  <a:tcPr marL="73025" marR="73025" marT="91440" marB="91440"/>
                </a:tc>
                <a:tc>
                  <a:txBody>
                    <a:bodyPr/>
                    <a:lstStyle/>
                    <a:p>
                      <a:pPr algn="just">
                        <a:spcAft>
                          <a:spcPts val="0"/>
                        </a:spcAft>
                      </a:pPr>
                      <a:r>
                        <a:rPr lang="en-GB" sz="1600" b="1" dirty="0">
                          <a:solidFill>
                            <a:srgbClr val="000000"/>
                          </a:solidFill>
                          <a:latin typeface="Arial"/>
                          <a:ea typeface="Times New Roman"/>
                          <a:cs typeface="Arial"/>
                        </a:rPr>
                        <a:t>Effects</a:t>
                      </a:r>
                    </a:p>
                  </a:txBody>
                  <a:tcPr marL="73025" marR="73025" marT="91440" marB="91440"/>
                </a:tc>
                <a:extLst>
                  <a:ext uri="{0D108BD9-81ED-4DB2-BD59-A6C34878D82A}">
                    <a16:rowId xmlns:a16="http://schemas.microsoft.com/office/drawing/2014/main" xmlns="" val="10000"/>
                  </a:ext>
                </a:extLst>
              </a:tr>
              <a:tr h="432155">
                <a:tc>
                  <a:txBody>
                    <a:bodyPr/>
                    <a:lstStyle/>
                    <a:p>
                      <a:pPr algn="just">
                        <a:spcAft>
                          <a:spcPts val="0"/>
                        </a:spcAft>
                      </a:pPr>
                      <a:r>
                        <a:rPr lang="en-GB" sz="1600" dirty="0">
                          <a:solidFill>
                            <a:srgbClr val="000000"/>
                          </a:solidFill>
                          <a:latin typeface="Arial"/>
                          <a:ea typeface="Times New Roman"/>
                          <a:cs typeface="Arial"/>
                        </a:rPr>
                        <a:t>Organizational financial problems force reductions in the project budget (7).</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Low</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Catastrophic </a:t>
                      </a:r>
                    </a:p>
                  </a:txBody>
                  <a:tcPr marL="73025" marR="73025" marT="0" marB="91440"/>
                </a:tc>
                <a:extLst>
                  <a:ext uri="{0D108BD9-81ED-4DB2-BD59-A6C34878D82A}">
                    <a16:rowId xmlns:a16="http://schemas.microsoft.com/office/drawing/2014/main" xmlns="" val="10001"/>
                  </a:ext>
                </a:extLst>
              </a:tr>
              <a:tr h="432155">
                <a:tc>
                  <a:txBody>
                    <a:bodyPr/>
                    <a:lstStyle/>
                    <a:p>
                      <a:pPr algn="just">
                        <a:spcAft>
                          <a:spcPts val="0"/>
                        </a:spcAft>
                      </a:pPr>
                      <a:r>
                        <a:rPr lang="en-GB" sz="1600" dirty="0">
                          <a:solidFill>
                            <a:srgbClr val="000000"/>
                          </a:solidFill>
                          <a:latin typeface="Arial"/>
                          <a:ea typeface="Times New Roman"/>
                          <a:cs typeface="Arial"/>
                        </a:rPr>
                        <a:t>It is impossible to recruit staff with the skills required for the project (3).</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High</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Catastrophic</a:t>
                      </a:r>
                    </a:p>
                  </a:txBody>
                  <a:tcPr marL="73025" marR="73025" marT="0" marB="91440"/>
                </a:tc>
                <a:extLst>
                  <a:ext uri="{0D108BD9-81ED-4DB2-BD59-A6C34878D82A}">
                    <a16:rowId xmlns:a16="http://schemas.microsoft.com/office/drawing/2014/main" xmlns="" val="10002"/>
                  </a:ext>
                </a:extLst>
              </a:tr>
              <a:tr h="363136">
                <a:tc>
                  <a:txBody>
                    <a:bodyPr/>
                    <a:lstStyle/>
                    <a:p>
                      <a:pPr algn="just">
                        <a:spcAft>
                          <a:spcPts val="0"/>
                        </a:spcAft>
                      </a:pPr>
                      <a:r>
                        <a:rPr lang="en-GB" sz="1600" dirty="0">
                          <a:solidFill>
                            <a:srgbClr val="000000"/>
                          </a:solidFill>
                          <a:latin typeface="Arial"/>
                          <a:ea typeface="Times New Roman"/>
                          <a:cs typeface="Arial"/>
                        </a:rPr>
                        <a:t>Key staff are ill at critical times in the project (4).</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Moderate</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3"/>
                  </a:ext>
                </a:extLst>
              </a:tr>
              <a:tr h="432155">
                <a:tc>
                  <a:txBody>
                    <a:bodyPr/>
                    <a:lstStyle/>
                    <a:p>
                      <a:pPr algn="just">
                        <a:spcAft>
                          <a:spcPts val="0"/>
                        </a:spcAft>
                      </a:pPr>
                      <a:r>
                        <a:rPr lang="en-GB" sz="1600" dirty="0">
                          <a:solidFill>
                            <a:srgbClr val="000000"/>
                          </a:solidFill>
                          <a:latin typeface="Arial"/>
                          <a:ea typeface="Times New Roman"/>
                          <a:cs typeface="Arial"/>
                        </a:rPr>
                        <a:t>Faults in reusable software components have to be repaired before these components are reused. (2).</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Moderate</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4"/>
                  </a:ext>
                </a:extLst>
              </a:tr>
              <a:tr h="432155">
                <a:tc>
                  <a:txBody>
                    <a:bodyPr/>
                    <a:lstStyle/>
                    <a:p>
                      <a:pPr algn="just">
                        <a:spcAft>
                          <a:spcPts val="0"/>
                        </a:spcAft>
                      </a:pPr>
                      <a:r>
                        <a:rPr lang="en-GB" sz="1600" dirty="0">
                          <a:solidFill>
                            <a:srgbClr val="000000"/>
                          </a:solidFill>
                          <a:latin typeface="Arial"/>
                          <a:ea typeface="Times New Roman"/>
                          <a:cs typeface="Arial"/>
                        </a:rPr>
                        <a:t>Changes to requirements that require major design rework are proposed (10).</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Moderate</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5"/>
                  </a:ext>
                </a:extLst>
              </a:tr>
              <a:tr h="432155">
                <a:tc>
                  <a:txBody>
                    <a:bodyPr/>
                    <a:lstStyle/>
                    <a:p>
                      <a:pPr algn="just">
                        <a:spcAft>
                          <a:spcPts val="0"/>
                        </a:spcAft>
                      </a:pPr>
                      <a:r>
                        <a:rPr lang="en-GB" sz="1600">
                          <a:solidFill>
                            <a:srgbClr val="000000"/>
                          </a:solidFill>
                          <a:latin typeface="Arial"/>
                          <a:ea typeface="Times New Roman"/>
                          <a:cs typeface="Arial"/>
                        </a:rPr>
                        <a:t>The organization is restructured so that different management are responsible for the project (6).</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High</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6"/>
                  </a:ext>
                </a:extLst>
              </a:tr>
              <a:tr h="432155">
                <a:tc>
                  <a:txBody>
                    <a:bodyPr/>
                    <a:lstStyle/>
                    <a:p>
                      <a:pPr algn="just">
                        <a:spcAft>
                          <a:spcPts val="0"/>
                        </a:spcAft>
                      </a:pPr>
                      <a:r>
                        <a:rPr lang="en-GB" sz="1600">
                          <a:solidFill>
                            <a:srgbClr val="000000"/>
                          </a:solidFill>
                          <a:latin typeface="Arial"/>
                          <a:ea typeface="Times New Roman"/>
                          <a:cs typeface="Arial"/>
                        </a:rPr>
                        <a:t>The database used in the system cannot process as many transactions per second as expected (1).</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Moderate</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7"/>
                  </a:ext>
                </a:extLst>
              </a:tr>
            </a:tbl>
          </a:graphicData>
        </a:graphic>
      </p:graphicFrame>
      <p:sp>
        <p:nvSpPr>
          <p:cNvPr id="6" name="Footer Placeholder 5"/>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19</a:t>
            </a:fld>
            <a:endParaRPr lang="en-US"/>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GB" dirty="0">
                <a:solidFill>
                  <a:srgbClr val="0000FF"/>
                </a:solidFill>
              </a:rPr>
              <a:t>Risk management</a:t>
            </a:r>
          </a:p>
          <a:p>
            <a:r>
              <a:rPr lang="en-GB" dirty="0">
                <a:solidFill>
                  <a:srgbClr val="0000FF"/>
                </a:solidFill>
              </a:rPr>
              <a:t>Managing people</a:t>
            </a:r>
          </a:p>
          <a:p>
            <a:r>
              <a:rPr lang="en-GB" dirty="0">
                <a:solidFill>
                  <a:srgbClr val="0000FF"/>
                </a:solidFill>
              </a:rPr>
              <a:t>Teamwork </a:t>
            </a:r>
            <a:endParaRPr lang="en-US" dirty="0">
              <a:solidFill>
                <a:srgbClr val="0000FF"/>
              </a:solidFill>
            </a:endParaRP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2</a:t>
            </a:fld>
            <a:endParaRPr lang="en-US"/>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Risk types and examples</a:t>
            </a:r>
            <a:r>
              <a:rPr lang="en-GB" dirty="0"/>
              <a:t> </a:t>
            </a:r>
            <a:endParaRPr lang="en-US" dirty="0"/>
          </a:p>
        </p:txBody>
      </p:sp>
      <p:graphicFrame>
        <p:nvGraphicFramePr>
          <p:cNvPr id="4" name="Content Placeholder 3"/>
          <p:cNvGraphicFramePr>
            <a:graphicFrameLocks noGrp="1"/>
          </p:cNvGraphicFramePr>
          <p:nvPr>
            <p:ph idx="1"/>
          </p:nvPr>
        </p:nvGraphicFramePr>
        <p:xfrm>
          <a:off x="457200" y="1958946"/>
          <a:ext cx="8392922" cy="3561524"/>
        </p:xfrm>
        <a:graphic>
          <a:graphicData uri="http://schemas.openxmlformats.org/drawingml/2006/table">
            <a:tbl>
              <a:tblPr firstRow="1" bandRow="1">
                <a:tableStyleId>{5C22544A-7EE6-4342-B048-85BDC9FD1C3A}</a:tableStyleId>
              </a:tblPr>
              <a:tblGrid>
                <a:gridCol w="5433874">
                  <a:extLst>
                    <a:ext uri="{9D8B030D-6E8A-4147-A177-3AD203B41FA5}">
                      <a16:colId xmlns:a16="http://schemas.microsoft.com/office/drawing/2014/main" xmlns="" val="20000"/>
                    </a:ext>
                  </a:extLst>
                </a:gridCol>
                <a:gridCol w="1486280">
                  <a:extLst>
                    <a:ext uri="{9D8B030D-6E8A-4147-A177-3AD203B41FA5}">
                      <a16:colId xmlns:a16="http://schemas.microsoft.com/office/drawing/2014/main" xmlns="" val="20001"/>
                    </a:ext>
                  </a:extLst>
                </a:gridCol>
                <a:gridCol w="1472768">
                  <a:extLst>
                    <a:ext uri="{9D8B030D-6E8A-4147-A177-3AD203B41FA5}">
                      <a16:colId xmlns:a16="http://schemas.microsoft.com/office/drawing/2014/main" xmlns="" val="20002"/>
                    </a:ext>
                  </a:extLst>
                </a:gridCol>
              </a:tblGrid>
              <a:tr h="518585">
                <a:tc>
                  <a:txBody>
                    <a:bodyPr/>
                    <a:lstStyle/>
                    <a:p>
                      <a:pPr algn="just">
                        <a:spcAft>
                          <a:spcPts val="0"/>
                        </a:spcAft>
                      </a:pPr>
                      <a:r>
                        <a:rPr lang="en-GB" sz="1600" b="1" dirty="0">
                          <a:solidFill>
                            <a:srgbClr val="000000"/>
                          </a:solidFill>
                          <a:latin typeface="Arial"/>
                          <a:ea typeface="Times New Roman"/>
                          <a:cs typeface="Arial"/>
                        </a:rPr>
                        <a:t>Risk</a:t>
                      </a:r>
                    </a:p>
                  </a:txBody>
                  <a:tcPr marL="73025" marR="73025" marT="91440" marB="91440"/>
                </a:tc>
                <a:tc>
                  <a:txBody>
                    <a:bodyPr/>
                    <a:lstStyle/>
                    <a:p>
                      <a:pPr algn="just">
                        <a:spcAft>
                          <a:spcPts val="0"/>
                        </a:spcAft>
                      </a:pPr>
                      <a:r>
                        <a:rPr lang="en-GB" sz="1600" b="1">
                          <a:solidFill>
                            <a:srgbClr val="000000"/>
                          </a:solidFill>
                          <a:latin typeface="Arial"/>
                          <a:ea typeface="Times New Roman"/>
                          <a:cs typeface="Arial"/>
                        </a:rPr>
                        <a:t>Probability</a:t>
                      </a:r>
                    </a:p>
                  </a:txBody>
                  <a:tcPr marL="73025" marR="73025" marT="91440" marB="91440"/>
                </a:tc>
                <a:tc>
                  <a:txBody>
                    <a:bodyPr/>
                    <a:lstStyle/>
                    <a:p>
                      <a:pPr algn="just">
                        <a:spcAft>
                          <a:spcPts val="0"/>
                        </a:spcAft>
                      </a:pPr>
                      <a:r>
                        <a:rPr lang="en-GB" sz="1600" b="1" dirty="0">
                          <a:solidFill>
                            <a:srgbClr val="000000"/>
                          </a:solidFill>
                          <a:latin typeface="Arial"/>
                          <a:ea typeface="Times New Roman"/>
                          <a:cs typeface="Arial"/>
                        </a:rPr>
                        <a:t>Effects</a:t>
                      </a:r>
                    </a:p>
                  </a:txBody>
                  <a:tcPr marL="73025" marR="73025" marT="91440" marB="91440"/>
                </a:tc>
                <a:extLst>
                  <a:ext uri="{0D108BD9-81ED-4DB2-BD59-A6C34878D82A}">
                    <a16:rowId xmlns:a16="http://schemas.microsoft.com/office/drawing/2014/main" xmlns="" val="10000"/>
                  </a:ext>
                </a:extLst>
              </a:tr>
              <a:tr h="432155">
                <a:tc>
                  <a:txBody>
                    <a:bodyPr/>
                    <a:lstStyle/>
                    <a:p>
                      <a:pPr algn="just">
                        <a:spcAft>
                          <a:spcPts val="0"/>
                        </a:spcAft>
                      </a:pPr>
                      <a:r>
                        <a:rPr lang="en-GB" sz="1600" dirty="0">
                          <a:solidFill>
                            <a:srgbClr val="000000"/>
                          </a:solidFill>
                          <a:latin typeface="Arial"/>
                          <a:ea typeface="Times New Roman"/>
                          <a:cs typeface="Arial"/>
                        </a:rPr>
                        <a:t>The time required to develop the software is underestimated (12).</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High</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1"/>
                  </a:ext>
                </a:extLst>
              </a:tr>
              <a:tr h="363136">
                <a:tc>
                  <a:txBody>
                    <a:bodyPr/>
                    <a:lstStyle/>
                    <a:p>
                      <a:pPr algn="just">
                        <a:spcAft>
                          <a:spcPts val="0"/>
                        </a:spcAft>
                      </a:pPr>
                      <a:r>
                        <a:rPr lang="en-GB" sz="1600">
                          <a:solidFill>
                            <a:srgbClr val="000000"/>
                          </a:solidFill>
                          <a:latin typeface="Arial"/>
                          <a:ea typeface="Times New Roman"/>
                          <a:cs typeface="Arial"/>
                        </a:rPr>
                        <a:t>Software tools cannot be integrated (9).</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High</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Tolerable</a:t>
                      </a:r>
                    </a:p>
                  </a:txBody>
                  <a:tcPr marL="73025" marR="73025" marT="0" marB="91440"/>
                </a:tc>
                <a:extLst>
                  <a:ext uri="{0D108BD9-81ED-4DB2-BD59-A6C34878D82A}">
                    <a16:rowId xmlns:a16="http://schemas.microsoft.com/office/drawing/2014/main" xmlns="" val="10002"/>
                  </a:ext>
                </a:extLst>
              </a:tr>
              <a:tr h="432155">
                <a:tc>
                  <a:txBody>
                    <a:bodyPr/>
                    <a:lstStyle/>
                    <a:p>
                      <a:pPr algn="just">
                        <a:spcAft>
                          <a:spcPts val="0"/>
                        </a:spcAft>
                      </a:pPr>
                      <a:r>
                        <a:rPr lang="en-GB" sz="1600">
                          <a:solidFill>
                            <a:srgbClr val="000000"/>
                          </a:solidFill>
                          <a:latin typeface="Arial"/>
                          <a:ea typeface="Times New Roman"/>
                          <a:cs typeface="Arial"/>
                        </a:rPr>
                        <a:t>Customers fail to understand the impact of requirements changes (11).</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Moderate</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Tolerable</a:t>
                      </a:r>
                    </a:p>
                  </a:txBody>
                  <a:tcPr marL="73025" marR="73025" marT="0" marB="91440"/>
                </a:tc>
                <a:extLst>
                  <a:ext uri="{0D108BD9-81ED-4DB2-BD59-A6C34878D82A}">
                    <a16:rowId xmlns:a16="http://schemas.microsoft.com/office/drawing/2014/main" xmlns="" val="10003"/>
                  </a:ext>
                </a:extLst>
              </a:tr>
              <a:tr h="363136">
                <a:tc>
                  <a:txBody>
                    <a:bodyPr/>
                    <a:lstStyle/>
                    <a:p>
                      <a:pPr algn="just">
                        <a:spcAft>
                          <a:spcPts val="0"/>
                        </a:spcAft>
                      </a:pPr>
                      <a:r>
                        <a:rPr lang="en-GB" sz="1600" dirty="0">
                          <a:solidFill>
                            <a:srgbClr val="000000"/>
                          </a:solidFill>
                          <a:latin typeface="Arial"/>
                          <a:ea typeface="Times New Roman"/>
                          <a:cs typeface="Arial"/>
                        </a:rPr>
                        <a:t>Required training for staff is not available (5).</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Moderate</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Tolerable</a:t>
                      </a:r>
                    </a:p>
                  </a:txBody>
                  <a:tcPr marL="73025" marR="73025" marT="0" marB="91440"/>
                </a:tc>
                <a:extLst>
                  <a:ext uri="{0D108BD9-81ED-4DB2-BD59-A6C34878D82A}">
                    <a16:rowId xmlns:a16="http://schemas.microsoft.com/office/drawing/2014/main" xmlns="" val="10004"/>
                  </a:ext>
                </a:extLst>
              </a:tr>
              <a:tr h="363136">
                <a:tc>
                  <a:txBody>
                    <a:bodyPr/>
                    <a:lstStyle/>
                    <a:p>
                      <a:pPr algn="just">
                        <a:spcAft>
                          <a:spcPts val="0"/>
                        </a:spcAft>
                      </a:pPr>
                      <a:r>
                        <a:rPr lang="en-GB" sz="1600" dirty="0">
                          <a:solidFill>
                            <a:srgbClr val="000000"/>
                          </a:solidFill>
                          <a:latin typeface="Arial"/>
                          <a:ea typeface="Times New Roman"/>
                          <a:cs typeface="Arial"/>
                        </a:rPr>
                        <a:t>The rate of defect repair is underestimated (13).</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Moderate</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Tolerable</a:t>
                      </a:r>
                    </a:p>
                  </a:txBody>
                  <a:tcPr marL="73025" marR="73025" marT="0" marB="91440"/>
                </a:tc>
                <a:extLst>
                  <a:ext uri="{0D108BD9-81ED-4DB2-BD59-A6C34878D82A}">
                    <a16:rowId xmlns:a16="http://schemas.microsoft.com/office/drawing/2014/main" xmlns="" val="10005"/>
                  </a:ext>
                </a:extLst>
              </a:tr>
              <a:tr h="363136">
                <a:tc>
                  <a:txBody>
                    <a:bodyPr/>
                    <a:lstStyle/>
                    <a:p>
                      <a:pPr algn="just">
                        <a:spcAft>
                          <a:spcPts val="0"/>
                        </a:spcAft>
                      </a:pPr>
                      <a:r>
                        <a:rPr lang="en-GB" sz="1600" dirty="0">
                          <a:solidFill>
                            <a:srgbClr val="000000"/>
                          </a:solidFill>
                          <a:latin typeface="Arial"/>
                          <a:ea typeface="Times New Roman"/>
                          <a:cs typeface="Arial"/>
                        </a:rPr>
                        <a:t>The size of the software is underestimated (14).</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High</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Tolerable</a:t>
                      </a:r>
                    </a:p>
                  </a:txBody>
                  <a:tcPr marL="73025" marR="73025" marT="0" marB="91440"/>
                </a:tc>
                <a:extLst>
                  <a:ext uri="{0D108BD9-81ED-4DB2-BD59-A6C34878D82A}">
                    <a16:rowId xmlns:a16="http://schemas.microsoft.com/office/drawing/2014/main" xmlns="" val="10006"/>
                  </a:ext>
                </a:extLst>
              </a:tr>
              <a:tr h="432155">
                <a:tc>
                  <a:txBody>
                    <a:bodyPr/>
                    <a:lstStyle/>
                    <a:p>
                      <a:pPr algn="just">
                        <a:spcAft>
                          <a:spcPts val="0"/>
                        </a:spcAft>
                      </a:pPr>
                      <a:r>
                        <a:rPr lang="en-GB" sz="1600" dirty="0">
                          <a:solidFill>
                            <a:srgbClr val="000000"/>
                          </a:solidFill>
                          <a:latin typeface="Arial"/>
                          <a:ea typeface="Times New Roman"/>
                          <a:cs typeface="Arial"/>
                        </a:rPr>
                        <a:t>Code generated by code generation tools is inefficient (8).</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Moderate</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Insignificant</a:t>
                      </a:r>
                    </a:p>
                  </a:txBody>
                  <a:tcPr marL="73025" marR="73025" marT="0" marB="91440"/>
                </a:tc>
                <a:extLst>
                  <a:ext uri="{0D108BD9-81ED-4DB2-BD59-A6C34878D82A}">
                    <a16:rowId xmlns:a16="http://schemas.microsoft.com/office/drawing/2014/main" xmlns="" val="10007"/>
                  </a:ext>
                </a:extLst>
              </a:tr>
            </a:tbl>
          </a:graphicData>
        </a:graphic>
      </p:graphicFrame>
      <p:sp>
        <p:nvSpPr>
          <p:cNvPr id="7" name="Footer Placeholder 6"/>
          <p:cNvSpPr>
            <a:spLocks noGrp="1"/>
          </p:cNvSpPr>
          <p:nvPr>
            <p:ph type="ftr" sz="quarter" idx="11"/>
          </p:nvPr>
        </p:nvSpPr>
        <p:spPr/>
        <p:txBody>
          <a:bodyPr/>
          <a:lstStyle/>
          <a:p>
            <a:r>
              <a:rPr lang="en-US"/>
              <a:t>Chapter 22 Project management</a:t>
            </a:r>
          </a:p>
        </p:txBody>
      </p:sp>
      <p:sp>
        <p:nvSpPr>
          <p:cNvPr id="6" name="Slide Number Placeholder 5"/>
          <p:cNvSpPr>
            <a:spLocks noGrp="1"/>
          </p:cNvSpPr>
          <p:nvPr>
            <p:ph type="sldNum" sz="quarter" idx="12"/>
          </p:nvPr>
        </p:nvSpPr>
        <p:spPr/>
        <p:txBody>
          <a:bodyPr/>
          <a:lstStyle/>
          <a:p>
            <a:fld id="{A41DB566-6001-1B4F-A74B-7213F33DBA30}" type="slidenum">
              <a:rPr lang="en-US" smtClean="0"/>
              <a:pPr/>
              <a:t>20</a:t>
            </a:fld>
            <a:endParaRPr lang="en-US"/>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04/12/2014</a:t>
            </a:r>
            <a:endParaRPr lang="en-US"/>
          </a:p>
        </p:txBody>
      </p:sp>
      <p:sp>
        <p:nvSpPr>
          <p:cNvPr id="3" name="Footer Placeholder 2"/>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21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6" y="0"/>
            <a:ext cx="9243311" cy="7142558"/>
          </a:xfrm>
          <a:prstGeom prst="rect">
            <a:avLst/>
          </a:prstGeom>
        </p:spPr>
      </p:pic>
    </p:spTree>
    <p:extLst>
      <p:ext uri="{BB962C8B-B14F-4D97-AF65-F5344CB8AC3E}">
        <p14:creationId xmlns:p14="http://schemas.microsoft.com/office/powerpoint/2010/main" val="1636332279"/>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a:t>Risk planning</a:t>
            </a:r>
          </a:p>
        </p:txBody>
      </p:sp>
      <p:sp>
        <p:nvSpPr>
          <p:cNvPr id="57347" name="Rectangle 3"/>
          <p:cNvSpPr>
            <a:spLocks noGrp="1" noChangeArrowheads="1"/>
          </p:cNvSpPr>
          <p:nvPr>
            <p:ph idx="1"/>
          </p:nvPr>
        </p:nvSpPr>
        <p:spPr/>
        <p:txBody>
          <a:bodyPr lIns="91797" tIns="45898" rIns="91797" bIns="45898"/>
          <a:lstStyle/>
          <a:p>
            <a:pPr>
              <a:lnSpc>
                <a:spcPct val="90000"/>
              </a:lnSpc>
            </a:pPr>
            <a:r>
              <a:rPr lang="en-GB" dirty="0"/>
              <a:t>Consider each risk and develop a strategy to manage that risk</a:t>
            </a:r>
          </a:p>
          <a:p>
            <a:pPr>
              <a:lnSpc>
                <a:spcPct val="90000"/>
              </a:lnSpc>
            </a:pPr>
            <a:r>
              <a:rPr lang="en-GB" dirty="0">
                <a:solidFill>
                  <a:srgbClr val="0000FF"/>
                </a:solidFill>
              </a:rPr>
              <a:t>Avoidance strategies</a:t>
            </a:r>
          </a:p>
          <a:p>
            <a:pPr lvl="1">
              <a:lnSpc>
                <a:spcPct val="90000"/>
              </a:lnSpc>
            </a:pPr>
            <a:r>
              <a:rPr lang="en-GB" dirty="0"/>
              <a:t>The probability that the risk will arise is reduced</a:t>
            </a:r>
          </a:p>
          <a:p>
            <a:pPr>
              <a:lnSpc>
                <a:spcPct val="90000"/>
              </a:lnSpc>
            </a:pPr>
            <a:r>
              <a:rPr lang="en-GB" dirty="0">
                <a:solidFill>
                  <a:srgbClr val="0000FF"/>
                </a:solidFill>
              </a:rPr>
              <a:t>Minimization strategies</a:t>
            </a:r>
          </a:p>
          <a:p>
            <a:pPr lvl="1">
              <a:lnSpc>
                <a:spcPct val="90000"/>
              </a:lnSpc>
            </a:pPr>
            <a:r>
              <a:rPr lang="en-GB" dirty="0"/>
              <a:t>The impact of the risk on the project or product will be reduced</a:t>
            </a:r>
          </a:p>
          <a:p>
            <a:pPr>
              <a:lnSpc>
                <a:spcPct val="90000"/>
              </a:lnSpc>
            </a:pPr>
            <a:r>
              <a:rPr lang="en-GB" dirty="0">
                <a:solidFill>
                  <a:srgbClr val="0000FF"/>
                </a:solidFill>
              </a:rPr>
              <a:t>Contingency plans</a:t>
            </a:r>
          </a:p>
          <a:p>
            <a:pPr lvl="1">
              <a:lnSpc>
                <a:spcPct val="90000"/>
              </a:lnSpc>
            </a:pPr>
            <a:r>
              <a:rPr lang="en-GB" dirty="0"/>
              <a:t>If the risk arises, contingency plans are plans to deal with that risk</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22</a:t>
            </a:fld>
            <a:endParaRPr lang="en-US"/>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What-if</a:t>
            </a:r>
            <a:r>
              <a:rPr lang="en-US" dirty="0"/>
              <a:t> questions</a:t>
            </a:r>
          </a:p>
        </p:txBody>
      </p:sp>
      <p:sp>
        <p:nvSpPr>
          <p:cNvPr id="3" name="Content Placeholder 2"/>
          <p:cNvSpPr>
            <a:spLocks noGrp="1"/>
          </p:cNvSpPr>
          <p:nvPr>
            <p:ph idx="1"/>
          </p:nvPr>
        </p:nvSpPr>
        <p:spPr/>
        <p:txBody>
          <a:bodyPr/>
          <a:lstStyle/>
          <a:p>
            <a:r>
              <a:rPr lang="en-GB" dirty="0"/>
              <a:t>What if several engineers are ill at the same time?</a:t>
            </a:r>
          </a:p>
          <a:p>
            <a:r>
              <a:rPr lang="en-GB" dirty="0"/>
              <a:t>What if an economic downturn leads to budget cuts of 20% for the project?</a:t>
            </a:r>
          </a:p>
          <a:p>
            <a:r>
              <a:rPr lang="en-GB" dirty="0"/>
              <a:t>What if the performance of open-source software is inadequate and the only expert on that open source software leaves?</a:t>
            </a:r>
          </a:p>
          <a:p>
            <a:r>
              <a:rPr lang="en-GB" dirty="0"/>
              <a:t>What if the company that supplies and maintains software components goes out of business?</a:t>
            </a:r>
          </a:p>
          <a:p>
            <a:r>
              <a:rPr lang="en-GB" dirty="0"/>
              <a:t>What if the customer fails to deliver the revised requirements as predicted? </a:t>
            </a:r>
          </a:p>
          <a:p>
            <a:endParaRPr lang="en-US" dirty="0"/>
          </a:p>
        </p:txBody>
      </p:sp>
      <p:sp>
        <p:nvSpPr>
          <p:cNvPr id="5" name="Footer Placeholder 4"/>
          <p:cNvSpPr>
            <a:spLocks noGrp="1"/>
          </p:cNvSpPr>
          <p:nvPr>
            <p:ph type="ftr" sz="quarter" idx="11"/>
          </p:nvPr>
        </p:nvSpPr>
        <p:spPr/>
        <p:txBody>
          <a:bodyPr/>
          <a:lstStyle/>
          <a:p>
            <a:r>
              <a:rPr lang="en-US"/>
              <a:t>Chapter 22 Project management</a:t>
            </a:r>
          </a:p>
        </p:txBody>
      </p:sp>
      <p:sp>
        <p:nvSpPr>
          <p:cNvPr id="6" name="Slide Number Placeholder 5"/>
          <p:cNvSpPr>
            <a:spLocks noGrp="1"/>
          </p:cNvSpPr>
          <p:nvPr>
            <p:ph type="sldNum" sz="quarter" idx="12"/>
          </p:nvPr>
        </p:nvSpPr>
        <p:spPr/>
        <p:txBody>
          <a:bodyPr/>
          <a:lstStyle/>
          <a:p>
            <a:fld id="{A41DB566-6001-1B4F-A74B-7213F33DBA30}" type="slidenum">
              <a:rPr lang="en-US" smtClean="0"/>
              <a:pPr/>
              <a:t>23</a:t>
            </a:fld>
            <a:endParaRPr lang="en-US"/>
          </a:p>
        </p:txBody>
      </p:sp>
    </p:spTree>
    <p:extLst>
      <p:ext uri="{BB962C8B-B14F-4D97-AF65-F5344CB8AC3E}">
        <p14:creationId xmlns:p14="http://schemas.microsoft.com/office/powerpoint/2010/main" val="3444929375"/>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help manage risk</a:t>
            </a:r>
            <a:r>
              <a:rPr lang="en-GB" dirty="0"/>
              <a:t> </a:t>
            </a:r>
            <a:endParaRPr lang="en-US" dirty="0"/>
          </a:p>
        </p:txBody>
      </p:sp>
      <p:graphicFrame>
        <p:nvGraphicFramePr>
          <p:cNvPr id="4" name="Content Placeholder 3"/>
          <p:cNvGraphicFramePr>
            <a:graphicFrameLocks noGrp="1"/>
          </p:cNvGraphicFramePr>
          <p:nvPr>
            <p:ph idx="1"/>
          </p:nvPr>
        </p:nvGraphicFramePr>
        <p:xfrm>
          <a:off x="713921" y="1952368"/>
          <a:ext cx="7798410" cy="4053840"/>
        </p:xfrm>
        <a:graphic>
          <a:graphicData uri="http://schemas.openxmlformats.org/drawingml/2006/table">
            <a:tbl>
              <a:tblPr firstRow="1" bandRow="1">
                <a:tableStyleId>{5C22544A-7EE6-4342-B048-85BDC9FD1C3A}</a:tableStyleId>
              </a:tblPr>
              <a:tblGrid>
                <a:gridCol w="2268334">
                  <a:extLst>
                    <a:ext uri="{9D8B030D-6E8A-4147-A177-3AD203B41FA5}">
                      <a16:colId xmlns:a16="http://schemas.microsoft.com/office/drawing/2014/main" xmlns="" val="20000"/>
                    </a:ext>
                  </a:extLst>
                </a:gridCol>
                <a:gridCol w="5530076">
                  <a:extLst>
                    <a:ext uri="{9D8B030D-6E8A-4147-A177-3AD203B41FA5}">
                      <a16:colId xmlns:a16="http://schemas.microsoft.com/office/drawing/2014/main" xmlns="" val="20001"/>
                    </a:ext>
                  </a:extLst>
                </a:gridCol>
              </a:tblGrid>
              <a:tr h="370840">
                <a:tc>
                  <a:txBody>
                    <a:bodyPr/>
                    <a:lstStyle/>
                    <a:p>
                      <a:pPr algn="just">
                        <a:spcAft>
                          <a:spcPts val="0"/>
                        </a:spcAft>
                      </a:pPr>
                      <a:r>
                        <a:rPr lang="en-GB" sz="1600" b="1" dirty="0">
                          <a:solidFill>
                            <a:srgbClr val="000000"/>
                          </a:solidFill>
                          <a:latin typeface="Arial"/>
                          <a:ea typeface="Times New Roman"/>
                          <a:cs typeface="Arial"/>
                        </a:rPr>
                        <a:t>Risk</a:t>
                      </a:r>
                    </a:p>
                  </a:txBody>
                  <a:tcPr marL="73025" marR="73025" marT="91440" marB="91440"/>
                </a:tc>
                <a:tc>
                  <a:txBody>
                    <a:bodyPr/>
                    <a:lstStyle/>
                    <a:p>
                      <a:pPr algn="just">
                        <a:spcAft>
                          <a:spcPts val="0"/>
                        </a:spcAft>
                      </a:pPr>
                      <a:r>
                        <a:rPr lang="en-GB" sz="1600" b="1" dirty="0">
                          <a:solidFill>
                            <a:srgbClr val="000000"/>
                          </a:solidFill>
                          <a:latin typeface="Arial"/>
                          <a:ea typeface="Times New Roman"/>
                          <a:cs typeface="Arial"/>
                        </a:rPr>
                        <a:t>Strategy</a:t>
                      </a:r>
                    </a:p>
                  </a:txBody>
                  <a:tcPr marL="73025" marR="73025" marT="91440" marB="91440"/>
                </a:tc>
                <a:extLst>
                  <a:ext uri="{0D108BD9-81ED-4DB2-BD59-A6C34878D82A}">
                    <a16:rowId xmlns:a16="http://schemas.microsoft.com/office/drawing/2014/main" xmlns="" val="10000"/>
                  </a:ext>
                </a:extLst>
              </a:tr>
              <a:tr h="370840">
                <a:tc>
                  <a:txBody>
                    <a:bodyPr/>
                    <a:lstStyle/>
                    <a:p>
                      <a:pPr algn="l">
                        <a:spcAft>
                          <a:spcPts val="0"/>
                        </a:spcAft>
                      </a:pPr>
                      <a:r>
                        <a:rPr lang="en-GB" sz="1600" dirty="0">
                          <a:solidFill>
                            <a:srgbClr val="000000"/>
                          </a:solidFill>
                          <a:latin typeface="Arial"/>
                          <a:ea typeface="Times New Roman"/>
                          <a:cs typeface="Arial"/>
                        </a:rPr>
                        <a:t>Organizational financial problems</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Prepare a briefing document for senior management showing how the project is making a very important contribution to the goals of the business and presenting reasons why cuts to the project budget would not be cost-effective.</a:t>
                      </a:r>
                    </a:p>
                  </a:txBody>
                  <a:tcPr marL="73025" marR="73025" marT="0" marB="91440"/>
                </a:tc>
                <a:extLst>
                  <a:ext uri="{0D108BD9-81ED-4DB2-BD59-A6C34878D82A}">
                    <a16:rowId xmlns:a16="http://schemas.microsoft.com/office/drawing/2014/main" xmlns="" val="10001"/>
                  </a:ext>
                </a:extLst>
              </a:tr>
              <a:tr h="370840">
                <a:tc>
                  <a:txBody>
                    <a:bodyPr/>
                    <a:lstStyle/>
                    <a:p>
                      <a:pPr algn="l">
                        <a:spcAft>
                          <a:spcPts val="0"/>
                        </a:spcAft>
                      </a:pPr>
                      <a:r>
                        <a:rPr lang="en-GB" sz="1600">
                          <a:solidFill>
                            <a:srgbClr val="000000"/>
                          </a:solidFill>
                          <a:latin typeface="Arial"/>
                          <a:ea typeface="Times New Roman"/>
                          <a:cs typeface="Arial"/>
                        </a:rPr>
                        <a:t>Recruitment problems</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Alert customer to potential difficulties and the possibility of delays; investigate buying-in components.</a:t>
                      </a:r>
                    </a:p>
                  </a:txBody>
                  <a:tcPr marL="73025" marR="73025" marT="0" marB="91440"/>
                </a:tc>
                <a:extLst>
                  <a:ext uri="{0D108BD9-81ED-4DB2-BD59-A6C34878D82A}">
                    <a16:rowId xmlns:a16="http://schemas.microsoft.com/office/drawing/2014/main" xmlns="" val="10002"/>
                  </a:ext>
                </a:extLst>
              </a:tr>
              <a:tr h="370840">
                <a:tc>
                  <a:txBody>
                    <a:bodyPr/>
                    <a:lstStyle/>
                    <a:p>
                      <a:pPr algn="l">
                        <a:spcAft>
                          <a:spcPts val="0"/>
                        </a:spcAft>
                      </a:pPr>
                      <a:r>
                        <a:rPr lang="en-GB" sz="1600">
                          <a:solidFill>
                            <a:srgbClr val="000000"/>
                          </a:solidFill>
                          <a:latin typeface="Arial"/>
                          <a:ea typeface="Times New Roman"/>
                          <a:cs typeface="Arial"/>
                        </a:rPr>
                        <a:t>Staff illness</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Reorganize team so that there is more overlap of work and people therefore understand each other’s jobs.</a:t>
                      </a:r>
                    </a:p>
                  </a:txBody>
                  <a:tcPr marL="73025" marR="73025" marT="0" marB="91440"/>
                </a:tc>
                <a:extLst>
                  <a:ext uri="{0D108BD9-81ED-4DB2-BD59-A6C34878D82A}">
                    <a16:rowId xmlns:a16="http://schemas.microsoft.com/office/drawing/2014/main" xmlns="" val="10003"/>
                  </a:ext>
                </a:extLst>
              </a:tr>
              <a:tr h="370840">
                <a:tc>
                  <a:txBody>
                    <a:bodyPr/>
                    <a:lstStyle/>
                    <a:p>
                      <a:pPr algn="l">
                        <a:spcAft>
                          <a:spcPts val="0"/>
                        </a:spcAft>
                      </a:pPr>
                      <a:r>
                        <a:rPr lang="en-GB" sz="1600">
                          <a:solidFill>
                            <a:srgbClr val="000000"/>
                          </a:solidFill>
                          <a:latin typeface="Arial"/>
                          <a:ea typeface="Times New Roman"/>
                          <a:cs typeface="Arial"/>
                        </a:rPr>
                        <a:t>Defective components</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Replace potentially defective components with bought-in components of known reliability.</a:t>
                      </a:r>
                    </a:p>
                  </a:txBody>
                  <a:tcPr marL="73025" marR="73025" marT="0" marB="91440"/>
                </a:tc>
                <a:extLst>
                  <a:ext uri="{0D108BD9-81ED-4DB2-BD59-A6C34878D82A}">
                    <a16:rowId xmlns:a16="http://schemas.microsoft.com/office/drawing/2014/main" xmlns="" val="10004"/>
                  </a:ext>
                </a:extLst>
              </a:tr>
              <a:tr h="370840">
                <a:tc>
                  <a:txBody>
                    <a:bodyPr/>
                    <a:lstStyle/>
                    <a:p>
                      <a:pPr algn="l">
                        <a:spcAft>
                          <a:spcPts val="0"/>
                        </a:spcAft>
                      </a:pPr>
                      <a:r>
                        <a:rPr lang="en-GB" sz="1600">
                          <a:solidFill>
                            <a:srgbClr val="000000"/>
                          </a:solidFill>
                          <a:latin typeface="Arial"/>
                          <a:ea typeface="Times New Roman"/>
                          <a:cs typeface="Arial"/>
                        </a:rPr>
                        <a:t>Requirements changes</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Derive traceability information to assess requirements change impact; maximize information hiding in the design. </a:t>
                      </a:r>
                    </a:p>
                  </a:txBody>
                  <a:tcPr marL="73025" marR="73025" marT="0" marB="91440"/>
                </a:tc>
                <a:extLst>
                  <a:ext uri="{0D108BD9-81ED-4DB2-BD59-A6C34878D82A}">
                    <a16:rowId xmlns:a16="http://schemas.microsoft.com/office/drawing/2014/main" xmlns="" val="10005"/>
                  </a:ext>
                </a:extLst>
              </a:tr>
            </a:tbl>
          </a:graphicData>
        </a:graphic>
      </p:graphicFrame>
      <p:sp>
        <p:nvSpPr>
          <p:cNvPr id="6" name="Footer Placeholder 5"/>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24</a:t>
            </a:fld>
            <a:endParaRPr lang="en-US"/>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help manage risk</a:t>
            </a:r>
            <a:r>
              <a:rPr lang="en-GB" dirty="0"/>
              <a:t> </a:t>
            </a:r>
            <a:endParaRPr lang="en-US" dirty="0"/>
          </a:p>
        </p:txBody>
      </p:sp>
      <p:graphicFrame>
        <p:nvGraphicFramePr>
          <p:cNvPr id="4" name="Content Placeholder 3"/>
          <p:cNvGraphicFramePr>
            <a:graphicFrameLocks noGrp="1"/>
          </p:cNvGraphicFramePr>
          <p:nvPr>
            <p:ph idx="1"/>
          </p:nvPr>
        </p:nvGraphicFramePr>
        <p:xfrm>
          <a:off x="457200" y="2209058"/>
          <a:ext cx="7487642" cy="2407920"/>
        </p:xfrm>
        <a:graphic>
          <a:graphicData uri="http://schemas.openxmlformats.org/drawingml/2006/table">
            <a:tbl>
              <a:tblPr firstRow="1" bandRow="1">
                <a:tableStyleId>{5C22544A-7EE6-4342-B048-85BDC9FD1C3A}</a:tableStyleId>
              </a:tblPr>
              <a:tblGrid>
                <a:gridCol w="2177941">
                  <a:extLst>
                    <a:ext uri="{9D8B030D-6E8A-4147-A177-3AD203B41FA5}">
                      <a16:colId xmlns:a16="http://schemas.microsoft.com/office/drawing/2014/main" xmlns="" val="20000"/>
                    </a:ext>
                  </a:extLst>
                </a:gridCol>
                <a:gridCol w="5309701">
                  <a:extLst>
                    <a:ext uri="{9D8B030D-6E8A-4147-A177-3AD203B41FA5}">
                      <a16:colId xmlns:a16="http://schemas.microsoft.com/office/drawing/2014/main" xmlns="" val="20001"/>
                    </a:ext>
                  </a:extLst>
                </a:gridCol>
              </a:tblGrid>
              <a:tr h="370840">
                <a:tc>
                  <a:txBody>
                    <a:bodyPr/>
                    <a:lstStyle/>
                    <a:p>
                      <a:pPr algn="just">
                        <a:spcAft>
                          <a:spcPts val="0"/>
                        </a:spcAft>
                      </a:pPr>
                      <a:r>
                        <a:rPr lang="en-GB" sz="1600" b="1" dirty="0">
                          <a:solidFill>
                            <a:srgbClr val="000000"/>
                          </a:solidFill>
                          <a:latin typeface="Arial"/>
                          <a:ea typeface="Times New Roman"/>
                          <a:cs typeface="Arial"/>
                        </a:rPr>
                        <a:t>Risk</a:t>
                      </a:r>
                    </a:p>
                  </a:txBody>
                  <a:tcPr marL="73025" marR="73025" marT="91440" marB="91440"/>
                </a:tc>
                <a:tc>
                  <a:txBody>
                    <a:bodyPr/>
                    <a:lstStyle/>
                    <a:p>
                      <a:pPr algn="just">
                        <a:spcAft>
                          <a:spcPts val="0"/>
                        </a:spcAft>
                      </a:pPr>
                      <a:r>
                        <a:rPr lang="en-GB" sz="1600" b="1" dirty="0">
                          <a:solidFill>
                            <a:srgbClr val="000000"/>
                          </a:solidFill>
                          <a:latin typeface="Arial"/>
                          <a:ea typeface="Times New Roman"/>
                          <a:cs typeface="Arial"/>
                        </a:rPr>
                        <a:t>Strategy</a:t>
                      </a:r>
                    </a:p>
                  </a:txBody>
                  <a:tcPr marL="73025" marR="73025" marT="91440" marB="91440"/>
                </a:tc>
                <a:extLst>
                  <a:ext uri="{0D108BD9-81ED-4DB2-BD59-A6C34878D82A}">
                    <a16:rowId xmlns:a16="http://schemas.microsoft.com/office/drawing/2014/main" xmlns="" val="10000"/>
                  </a:ext>
                </a:extLst>
              </a:tr>
              <a:tr h="370840">
                <a:tc>
                  <a:txBody>
                    <a:bodyPr/>
                    <a:lstStyle/>
                    <a:p>
                      <a:pPr algn="l">
                        <a:spcAft>
                          <a:spcPts val="0"/>
                        </a:spcAft>
                      </a:pPr>
                      <a:r>
                        <a:rPr lang="en-GB" sz="1600" dirty="0">
                          <a:solidFill>
                            <a:srgbClr val="000000"/>
                          </a:solidFill>
                          <a:latin typeface="Arial"/>
                          <a:ea typeface="Times New Roman"/>
                          <a:cs typeface="Arial"/>
                        </a:rPr>
                        <a:t>Organizational restructuring</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Prepare a briefing document for senior management showing how the project is making a very important contribution to the goals of the business. </a:t>
                      </a:r>
                    </a:p>
                  </a:txBody>
                  <a:tcPr marL="73025" marR="73025" marT="0" marB="91440"/>
                </a:tc>
                <a:extLst>
                  <a:ext uri="{0D108BD9-81ED-4DB2-BD59-A6C34878D82A}">
                    <a16:rowId xmlns:a16="http://schemas.microsoft.com/office/drawing/2014/main" xmlns="" val="10001"/>
                  </a:ext>
                </a:extLst>
              </a:tr>
              <a:tr h="370840">
                <a:tc>
                  <a:txBody>
                    <a:bodyPr/>
                    <a:lstStyle/>
                    <a:p>
                      <a:pPr algn="l">
                        <a:spcAft>
                          <a:spcPts val="0"/>
                        </a:spcAft>
                      </a:pPr>
                      <a:r>
                        <a:rPr lang="en-GB" sz="1600">
                          <a:solidFill>
                            <a:srgbClr val="000000"/>
                          </a:solidFill>
                          <a:latin typeface="Arial"/>
                          <a:ea typeface="Times New Roman"/>
                          <a:cs typeface="Arial"/>
                        </a:rPr>
                        <a:t>Database performance</a:t>
                      </a:r>
                    </a:p>
                  </a:txBody>
                  <a:tcPr marL="73025" marR="73025" marT="0" marB="91440"/>
                </a:tc>
                <a:tc>
                  <a:txBody>
                    <a:bodyPr/>
                    <a:lstStyle/>
                    <a:p>
                      <a:pPr algn="just">
                        <a:spcAft>
                          <a:spcPts val="0"/>
                        </a:spcAft>
                      </a:pPr>
                      <a:r>
                        <a:rPr lang="en-GB" sz="1600">
                          <a:solidFill>
                            <a:srgbClr val="000000"/>
                          </a:solidFill>
                          <a:latin typeface="Arial"/>
                          <a:ea typeface="Times New Roman"/>
                          <a:cs typeface="Arial"/>
                        </a:rPr>
                        <a:t>Investigate the possibility of buying a higher-performance database. </a:t>
                      </a:r>
                    </a:p>
                  </a:txBody>
                  <a:tcPr marL="73025" marR="73025" marT="0" marB="91440"/>
                </a:tc>
                <a:extLst>
                  <a:ext uri="{0D108BD9-81ED-4DB2-BD59-A6C34878D82A}">
                    <a16:rowId xmlns:a16="http://schemas.microsoft.com/office/drawing/2014/main" xmlns="" val="10002"/>
                  </a:ext>
                </a:extLst>
              </a:tr>
              <a:tr h="370840">
                <a:tc>
                  <a:txBody>
                    <a:bodyPr/>
                    <a:lstStyle/>
                    <a:p>
                      <a:pPr algn="l">
                        <a:spcAft>
                          <a:spcPts val="0"/>
                        </a:spcAft>
                      </a:pPr>
                      <a:r>
                        <a:rPr lang="en-GB" sz="1600">
                          <a:solidFill>
                            <a:srgbClr val="000000"/>
                          </a:solidFill>
                          <a:latin typeface="Arial"/>
                          <a:ea typeface="Times New Roman"/>
                          <a:cs typeface="Arial"/>
                        </a:rPr>
                        <a:t>Underestimated development time</a:t>
                      </a:r>
                    </a:p>
                  </a:txBody>
                  <a:tcPr marL="73025" marR="73025" marT="0" marB="91440"/>
                </a:tc>
                <a:tc>
                  <a:txBody>
                    <a:bodyPr/>
                    <a:lstStyle/>
                    <a:p>
                      <a:pPr algn="just">
                        <a:spcAft>
                          <a:spcPts val="0"/>
                        </a:spcAft>
                      </a:pPr>
                      <a:r>
                        <a:rPr lang="en-GB" sz="1600" dirty="0">
                          <a:solidFill>
                            <a:srgbClr val="000000"/>
                          </a:solidFill>
                          <a:latin typeface="Arial"/>
                          <a:ea typeface="Times New Roman"/>
                          <a:cs typeface="Arial"/>
                        </a:rPr>
                        <a:t>Investigate buying-in components; investigate use of a program generator.</a:t>
                      </a:r>
                    </a:p>
                  </a:txBody>
                  <a:tcPr marL="73025" marR="73025" marT="0" marB="91440"/>
                </a:tc>
                <a:extLst>
                  <a:ext uri="{0D108BD9-81ED-4DB2-BD59-A6C34878D82A}">
                    <a16:rowId xmlns:a16="http://schemas.microsoft.com/office/drawing/2014/main" xmlns="" val="10003"/>
                  </a:ext>
                </a:extLst>
              </a:tr>
            </a:tbl>
          </a:graphicData>
        </a:graphic>
      </p:graphicFrame>
      <p:sp>
        <p:nvSpPr>
          <p:cNvPr id="6" name="Footer Placeholder 5"/>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25</a:t>
            </a:fld>
            <a:endParaRPr lang="en-US"/>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a:t>Risk monitoring</a:t>
            </a:r>
          </a:p>
        </p:txBody>
      </p:sp>
      <p:sp>
        <p:nvSpPr>
          <p:cNvPr id="58371" name="Rectangle 3"/>
          <p:cNvSpPr>
            <a:spLocks noGrp="1" noChangeArrowheads="1"/>
          </p:cNvSpPr>
          <p:nvPr>
            <p:ph idx="1"/>
          </p:nvPr>
        </p:nvSpPr>
        <p:spPr/>
        <p:txBody>
          <a:bodyPr lIns="91797" tIns="45898" rIns="91797" bIns="45898"/>
          <a:lstStyle/>
          <a:p>
            <a:r>
              <a:rPr lang="en-GB" dirty="0"/>
              <a:t>Assess each identified risks regularly to decide whether or not it is becoming less or more probable</a:t>
            </a:r>
          </a:p>
          <a:p>
            <a:r>
              <a:rPr lang="en-GB" dirty="0"/>
              <a:t>Also assess whether the effects of the risk have changed</a:t>
            </a:r>
          </a:p>
          <a:p>
            <a:r>
              <a:rPr lang="en-GB" dirty="0"/>
              <a:t>Each key risk should be discussed at management progress meetings</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26</a:t>
            </a:fld>
            <a:endParaRPr lang="en-US"/>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indicators</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574508"/>
              </p:ext>
            </p:extLst>
          </p:nvPr>
        </p:nvGraphicFramePr>
        <p:xfrm>
          <a:off x="457200" y="2059545"/>
          <a:ext cx="8229600" cy="3063240"/>
        </p:xfrm>
        <a:graphic>
          <a:graphicData uri="http://schemas.openxmlformats.org/drawingml/2006/table">
            <a:tbl>
              <a:tblPr firstRow="1" bandRow="1">
                <a:tableStyleId>{5C22544A-7EE6-4342-B048-85BDC9FD1C3A}</a:tableStyleId>
              </a:tblPr>
              <a:tblGrid>
                <a:gridCol w="2407267">
                  <a:extLst>
                    <a:ext uri="{9D8B030D-6E8A-4147-A177-3AD203B41FA5}">
                      <a16:colId xmlns:a16="http://schemas.microsoft.com/office/drawing/2014/main" xmlns="" val="20000"/>
                    </a:ext>
                  </a:extLst>
                </a:gridCol>
                <a:gridCol w="5822333">
                  <a:extLst>
                    <a:ext uri="{9D8B030D-6E8A-4147-A177-3AD203B41FA5}">
                      <a16:colId xmlns:a16="http://schemas.microsoft.com/office/drawing/2014/main" xmlns="" val="20001"/>
                    </a:ext>
                  </a:extLst>
                </a:gridCol>
              </a:tblGrid>
              <a:tr h="370840">
                <a:tc>
                  <a:txBody>
                    <a:bodyPr/>
                    <a:lstStyle/>
                    <a:p>
                      <a:pPr algn="just">
                        <a:spcAft>
                          <a:spcPts val="0"/>
                        </a:spcAft>
                      </a:pPr>
                      <a:r>
                        <a:rPr lang="en-GB" sz="1400" b="1" dirty="0">
                          <a:solidFill>
                            <a:srgbClr val="000000"/>
                          </a:solidFill>
                          <a:latin typeface="Arial"/>
                          <a:ea typeface="Times New Roman"/>
                          <a:cs typeface="Arial"/>
                        </a:rPr>
                        <a:t>Risk type</a:t>
                      </a:r>
                    </a:p>
                  </a:txBody>
                  <a:tcPr marL="73025" marR="73025" marT="91440" marB="91440"/>
                </a:tc>
                <a:tc>
                  <a:txBody>
                    <a:bodyPr/>
                    <a:lstStyle/>
                    <a:p>
                      <a:pPr algn="just">
                        <a:spcAft>
                          <a:spcPts val="0"/>
                        </a:spcAft>
                      </a:pPr>
                      <a:r>
                        <a:rPr lang="en-GB" sz="1400" b="1" dirty="0">
                          <a:solidFill>
                            <a:srgbClr val="000000"/>
                          </a:solidFill>
                          <a:latin typeface="Arial"/>
                          <a:ea typeface="Times New Roman"/>
                          <a:cs typeface="Arial"/>
                        </a:rPr>
                        <a:t>Potential indicators</a:t>
                      </a:r>
                    </a:p>
                  </a:txBody>
                  <a:tcPr marL="73025" marR="73025" marT="91440" marB="91440"/>
                </a:tc>
                <a:extLst>
                  <a:ext uri="{0D108BD9-81ED-4DB2-BD59-A6C34878D82A}">
                    <a16:rowId xmlns:a16="http://schemas.microsoft.com/office/drawing/2014/main" xmlns="" val="10000"/>
                  </a:ext>
                </a:extLst>
              </a:tr>
              <a:tr h="370840">
                <a:tc>
                  <a:txBody>
                    <a:bodyPr/>
                    <a:lstStyle/>
                    <a:p>
                      <a:pPr algn="just">
                        <a:spcAft>
                          <a:spcPts val="0"/>
                        </a:spcAft>
                      </a:pPr>
                      <a:r>
                        <a:rPr lang="en-GB" sz="1400" dirty="0">
                          <a:solidFill>
                            <a:srgbClr val="000000"/>
                          </a:solidFill>
                          <a:latin typeface="Arial"/>
                          <a:ea typeface="Times New Roman"/>
                          <a:cs typeface="Arial"/>
                        </a:rPr>
                        <a:t>Estimation</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Failure to meet agreed schedule; failure to clear reported defects.</a:t>
                      </a:r>
                    </a:p>
                  </a:txBody>
                  <a:tcPr marL="73025" marR="73025" marT="0" marB="91440"/>
                </a:tc>
                <a:extLst>
                  <a:ext uri="{0D108BD9-81ED-4DB2-BD59-A6C34878D82A}">
                    <a16:rowId xmlns:a16="http://schemas.microsoft.com/office/drawing/2014/main" xmlns="" val="10001"/>
                  </a:ext>
                </a:extLst>
              </a:tr>
              <a:tr h="370840">
                <a:tc>
                  <a:txBody>
                    <a:bodyPr/>
                    <a:lstStyle/>
                    <a:p>
                      <a:pPr algn="just">
                        <a:spcAft>
                          <a:spcPts val="0"/>
                        </a:spcAft>
                      </a:pPr>
                      <a:r>
                        <a:rPr lang="en-GB" sz="1400" dirty="0">
                          <a:solidFill>
                            <a:srgbClr val="000000"/>
                          </a:solidFill>
                          <a:latin typeface="Arial"/>
                          <a:ea typeface="Times New Roman"/>
                          <a:cs typeface="Arial"/>
                        </a:rPr>
                        <a:t>Organizational</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Organizational gossip; lack of action by senior management.</a:t>
                      </a:r>
                    </a:p>
                  </a:txBody>
                  <a:tcPr marL="73025" marR="73025" marT="0" marB="91440"/>
                </a:tc>
                <a:extLst>
                  <a:ext uri="{0D108BD9-81ED-4DB2-BD59-A6C34878D82A}">
                    <a16:rowId xmlns:a16="http://schemas.microsoft.com/office/drawing/2014/main" xmlns="" val="10002"/>
                  </a:ext>
                </a:extLst>
              </a:tr>
              <a:tr h="370840">
                <a:tc>
                  <a:txBody>
                    <a:bodyPr/>
                    <a:lstStyle/>
                    <a:p>
                      <a:pPr algn="just">
                        <a:spcAft>
                          <a:spcPts val="0"/>
                        </a:spcAft>
                      </a:pPr>
                      <a:r>
                        <a:rPr lang="en-GB" sz="1400" dirty="0">
                          <a:solidFill>
                            <a:srgbClr val="000000"/>
                          </a:solidFill>
                          <a:latin typeface="Arial"/>
                          <a:ea typeface="Times New Roman"/>
                          <a:cs typeface="Arial"/>
                        </a:rPr>
                        <a:t>People</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Poor staff morale; poor relationships amongst team members; high staff turnover.</a:t>
                      </a:r>
                    </a:p>
                  </a:txBody>
                  <a:tcPr marL="73025" marR="73025" marT="0" marB="91440"/>
                </a:tc>
                <a:extLst>
                  <a:ext uri="{0D108BD9-81ED-4DB2-BD59-A6C34878D82A}">
                    <a16:rowId xmlns:a16="http://schemas.microsoft.com/office/drawing/2014/main" xmlns="" val="10003"/>
                  </a:ext>
                </a:extLst>
              </a:tr>
              <a:tr h="370840">
                <a:tc>
                  <a:txBody>
                    <a:bodyPr/>
                    <a:lstStyle/>
                    <a:p>
                      <a:pPr algn="just">
                        <a:spcAft>
                          <a:spcPts val="0"/>
                        </a:spcAft>
                      </a:pPr>
                      <a:r>
                        <a:rPr lang="en-GB" sz="1400" dirty="0">
                          <a:solidFill>
                            <a:srgbClr val="000000"/>
                          </a:solidFill>
                          <a:latin typeface="Arial"/>
                          <a:ea typeface="Times New Roman"/>
                          <a:cs typeface="Arial"/>
                        </a:rPr>
                        <a:t>Requirements</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Many requirements change requests; customer complaints.</a:t>
                      </a:r>
                    </a:p>
                  </a:txBody>
                  <a:tcPr marL="73025" marR="73025" marT="0" marB="91440"/>
                </a:tc>
                <a:extLst>
                  <a:ext uri="{0D108BD9-81ED-4DB2-BD59-A6C34878D82A}">
                    <a16:rowId xmlns:a16="http://schemas.microsoft.com/office/drawing/2014/main" xmlns="" val="10004"/>
                  </a:ext>
                </a:extLst>
              </a:tr>
              <a:tr h="370840">
                <a:tc>
                  <a:txBody>
                    <a:bodyPr/>
                    <a:lstStyle/>
                    <a:p>
                      <a:pPr algn="just">
                        <a:spcAft>
                          <a:spcPts val="0"/>
                        </a:spcAft>
                      </a:pPr>
                      <a:r>
                        <a:rPr lang="en-GB" sz="1400" dirty="0">
                          <a:solidFill>
                            <a:srgbClr val="000000"/>
                          </a:solidFill>
                          <a:latin typeface="Arial"/>
                          <a:ea typeface="Times New Roman"/>
                          <a:cs typeface="Arial"/>
                        </a:rPr>
                        <a:t>Technology</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Late delivery of hardware or support software; many reported technology problems.</a:t>
                      </a:r>
                    </a:p>
                  </a:txBody>
                  <a:tcPr marL="73025" marR="73025" marT="0" marB="91440"/>
                </a:tc>
                <a:extLst>
                  <a:ext uri="{0D108BD9-81ED-4DB2-BD59-A6C34878D82A}">
                    <a16:rowId xmlns:a16="http://schemas.microsoft.com/office/drawing/2014/main" xmlns="" val="10005"/>
                  </a:ext>
                </a:extLst>
              </a:tr>
              <a:tr h="370840">
                <a:tc>
                  <a:txBody>
                    <a:bodyPr/>
                    <a:lstStyle/>
                    <a:p>
                      <a:pPr algn="just">
                        <a:spcAft>
                          <a:spcPts val="0"/>
                        </a:spcAft>
                      </a:pPr>
                      <a:r>
                        <a:rPr lang="en-GB" sz="1400" dirty="0">
                          <a:solidFill>
                            <a:srgbClr val="000000"/>
                          </a:solidFill>
                          <a:latin typeface="Arial"/>
                          <a:ea typeface="Times New Roman"/>
                          <a:cs typeface="Arial"/>
                        </a:rPr>
                        <a:t>Tools</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Reluctance by team members to use tools; complaints about CASE tools; demands for higher-powered workstations.</a:t>
                      </a:r>
                    </a:p>
                  </a:txBody>
                  <a:tcPr marL="73025" marR="73025" marT="0" marB="91440"/>
                </a:tc>
                <a:extLst>
                  <a:ext uri="{0D108BD9-81ED-4DB2-BD59-A6C34878D82A}">
                    <a16:rowId xmlns:a16="http://schemas.microsoft.com/office/drawing/2014/main" xmlns="" val="10006"/>
                  </a:ext>
                </a:extLst>
              </a:tr>
            </a:tbl>
          </a:graphicData>
        </a:graphic>
      </p:graphicFrame>
      <p:sp>
        <p:nvSpPr>
          <p:cNvPr id="6" name="Footer Placeholder 5"/>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27</a:t>
            </a:fld>
            <a:endParaRPr lang="en-US"/>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04/12/2014</a:t>
            </a:r>
            <a:endParaRPr lang="en-US"/>
          </a:p>
        </p:txBody>
      </p:sp>
      <p:sp>
        <p:nvSpPr>
          <p:cNvPr id="3" name="Footer Placeholder 2"/>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28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6" y="0"/>
            <a:ext cx="9243311" cy="7142558"/>
          </a:xfrm>
          <a:prstGeom prst="rect">
            <a:avLst/>
          </a:prstGeom>
        </p:spPr>
      </p:pic>
    </p:spTree>
    <p:extLst>
      <p:ext uri="{BB962C8B-B14F-4D97-AF65-F5344CB8AC3E}">
        <p14:creationId xmlns:p14="http://schemas.microsoft.com/office/powerpoint/2010/main" val="2038674732"/>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5595"/>
            <a:ext cx="8229600" cy="1143000"/>
          </a:xfrm>
        </p:spPr>
        <p:txBody>
          <a:bodyPr/>
          <a:lstStyle/>
          <a:p>
            <a:pPr algn="ctr"/>
            <a:r>
              <a:rPr lang="en-US" dirty="0"/>
              <a:t>Managing people</a:t>
            </a:r>
          </a:p>
        </p:txBody>
      </p:sp>
      <p:sp>
        <p:nvSpPr>
          <p:cNvPr id="5" name="Footer Placeholder 4"/>
          <p:cNvSpPr>
            <a:spLocks noGrp="1"/>
          </p:cNvSpPr>
          <p:nvPr>
            <p:ph type="ftr" sz="quarter" idx="11"/>
          </p:nvPr>
        </p:nvSpPr>
        <p:spPr/>
        <p:txBody>
          <a:bodyPr/>
          <a:lstStyle/>
          <a:p>
            <a:r>
              <a:rPr lang="en-US"/>
              <a:t>Chapter 22 Project management</a:t>
            </a:r>
          </a:p>
        </p:txBody>
      </p:sp>
      <p:sp>
        <p:nvSpPr>
          <p:cNvPr id="6" name="Slide Number Placeholder 5"/>
          <p:cNvSpPr>
            <a:spLocks noGrp="1"/>
          </p:cNvSpPr>
          <p:nvPr>
            <p:ph type="sldNum" sz="quarter" idx="12"/>
          </p:nvPr>
        </p:nvSpPr>
        <p:spPr/>
        <p:txBody>
          <a:bodyPr/>
          <a:lstStyle/>
          <a:p>
            <a:fld id="{A41DB566-6001-1B4F-A74B-7213F33DBA30}" type="slidenum">
              <a:rPr lang="en-US" smtClean="0"/>
              <a:pPr/>
              <a:t>29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29000"/>
            <a:ext cx="8273845" cy="2512798"/>
          </a:xfrm>
          <a:prstGeom prst="rect">
            <a:avLst/>
          </a:prstGeom>
        </p:spPr>
      </p:pic>
    </p:spTree>
    <p:extLst>
      <p:ext uri="{BB962C8B-B14F-4D97-AF65-F5344CB8AC3E}">
        <p14:creationId xmlns:p14="http://schemas.microsoft.com/office/powerpoint/2010/main" val="1480364693"/>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noFill/>
          <a:ln/>
        </p:spPr>
        <p:txBody>
          <a:bodyPr lIns="90840" tIns="44623" rIns="90840" bIns="44623"/>
          <a:lstStyle/>
          <a:p>
            <a:r>
              <a:rPr lang="en-GB"/>
              <a:t>Software project management</a:t>
            </a:r>
          </a:p>
        </p:txBody>
      </p:sp>
      <p:sp>
        <p:nvSpPr>
          <p:cNvPr id="8194" name="Rectangle 2"/>
          <p:cNvSpPr>
            <a:spLocks noGrp="1" noChangeArrowheads="1"/>
          </p:cNvSpPr>
          <p:nvPr>
            <p:ph idx="1"/>
          </p:nvPr>
        </p:nvSpPr>
        <p:spPr>
          <a:xfrm>
            <a:off x="457199" y="1600200"/>
            <a:ext cx="8410755" cy="4525963"/>
          </a:xfrm>
          <a:noFill/>
          <a:ln/>
        </p:spPr>
        <p:txBody>
          <a:bodyPr lIns="90840" tIns="44623" rIns="90840" bIns="44623"/>
          <a:lstStyle/>
          <a:p>
            <a:r>
              <a:rPr lang="en-GB" dirty="0"/>
              <a:t>Concerned with activities involved in ensuring </a:t>
            </a:r>
            <a:br>
              <a:rPr lang="en-GB" dirty="0"/>
            </a:br>
            <a:r>
              <a:rPr lang="en-GB" dirty="0"/>
              <a:t>that software is delivered </a:t>
            </a:r>
            <a:r>
              <a:rPr lang="en-GB" dirty="0">
                <a:solidFill>
                  <a:srgbClr val="0000FF"/>
                </a:solidFill>
              </a:rPr>
              <a:t>on time and on </a:t>
            </a:r>
            <a:br>
              <a:rPr lang="en-GB" dirty="0">
                <a:solidFill>
                  <a:srgbClr val="0000FF"/>
                </a:solidFill>
              </a:rPr>
            </a:br>
            <a:r>
              <a:rPr lang="en-GB" dirty="0">
                <a:solidFill>
                  <a:srgbClr val="0000FF"/>
                </a:solidFill>
              </a:rPr>
              <a:t>schedule and in accordance with the </a:t>
            </a:r>
            <a:br>
              <a:rPr lang="en-GB" dirty="0">
                <a:solidFill>
                  <a:srgbClr val="0000FF"/>
                </a:solidFill>
              </a:rPr>
            </a:br>
            <a:r>
              <a:rPr lang="en-GB" dirty="0">
                <a:solidFill>
                  <a:srgbClr val="0000FF"/>
                </a:solidFill>
              </a:rPr>
              <a:t>requirements </a:t>
            </a:r>
            <a:r>
              <a:rPr lang="en-GB" dirty="0"/>
              <a:t>of the organizations developing </a:t>
            </a:r>
            <a:br>
              <a:rPr lang="en-GB" dirty="0"/>
            </a:br>
            <a:r>
              <a:rPr lang="en-GB" dirty="0"/>
              <a:t>and procuring the software</a:t>
            </a:r>
          </a:p>
          <a:p>
            <a:r>
              <a:rPr lang="en-GB" dirty="0"/>
              <a:t>Project management is needed because software development is always </a:t>
            </a:r>
            <a:r>
              <a:rPr lang="en-GB" dirty="0">
                <a:solidFill>
                  <a:srgbClr val="0000FF"/>
                </a:solidFill>
              </a:rPr>
              <a:t>subject to budget and schedule constraints</a:t>
            </a:r>
            <a:r>
              <a:rPr lang="en-GB" dirty="0"/>
              <a:t> that are set by the organization developing the software</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3</a:t>
            </a:fld>
            <a:endParaRPr lang="en-US"/>
          </a:p>
        </p:txBody>
      </p:sp>
    </p:spTree>
  </p:cSld>
  <p:clrMapOvr>
    <a:masterClrMapping/>
  </p:clrMapOvr>
  <p:transition advTm="2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840" tIns="44623" rIns="90840" bIns="44623"/>
          <a:lstStyle/>
          <a:p>
            <a:r>
              <a:rPr lang="en-GB" dirty="0"/>
              <a:t>Managing people</a:t>
            </a:r>
          </a:p>
        </p:txBody>
      </p:sp>
      <p:sp>
        <p:nvSpPr>
          <p:cNvPr id="8195" name="Rectangle 3"/>
          <p:cNvSpPr>
            <a:spLocks noGrp="1" noChangeArrowheads="1"/>
          </p:cNvSpPr>
          <p:nvPr>
            <p:ph idx="1"/>
          </p:nvPr>
        </p:nvSpPr>
        <p:spPr>
          <a:noFill/>
          <a:ln/>
        </p:spPr>
        <p:txBody>
          <a:bodyPr lIns="90840" tIns="44623" rIns="90840" bIns="44623"/>
          <a:lstStyle/>
          <a:p>
            <a:r>
              <a:rPr lang="en-GB" dirty="0"/>
              <a:t>People are an organization’s </a:t>
            </a:r>
            <a:r>
              <a:rPr lang="en-GB" dirty="0">
                <a:solidFill>
                  <a:srgbClr val="0000FF"/>
                </a:solidFill>
              </a:rPr>
              <a:t>most important assets</a:t>
            </a:r>
            <a:endParaRPr lang="en-GB" dirty="0"/>
          </a:p>
          <a:p>
            <a:r>
              <a:rPr lang="en-GB" dirty="0"/>
              <a:t>The tasks of a manager are essentially people-oriented. Unless there is some understanding of people, management will be unsuccessful.</a:t>
            </a:r>
          </a:p>
          <a:p>
            <a:r>
              <a:rPr lang="en-GB" dirty="0"/>
              <a:t>Poor people management is an important contributor to project failure</a:t>
            </a:r>
          </a:p>
        </p:txBody>
      </p:sp>
      <p:sp>
        <p:nvSpPr>
          <p:cNvPr id="3" name="Footer Placeholder 2"/>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30</a:t>
            </a:fld>
            <a:endParaRPr lang="en-US"/>
          </a:p>
        </p:txBody>
      </p:sp>
    </p:spTree>
  </p:cSld>
  <p:clrMapOvr>
    <a:masterClrMapping/>
  </p:clrMapOvr>
  <p:transition advTm="2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840" tIns="44623" rIns="90840" bIns="44623"/>
          <a:lstStyle/>
          <a:p>
            <a:r>
              <a:rPr lang="en-GB"/>
              <a:t>People management factors</a:t>
            </a:r>
          </a:p>
        </p:txBody>
      </p:sp>
      <p:sp>
        <p:nvSpPr>
          <p:cNvPr id="10243" name="Rectangle 3"/>
          <p:cNvSpPr>
            <a:spLocks noGrp="1" noChangeArrowheads="1"/>
          </p:cNvSpPr>
          <p:nvPr>
            <p:ph idx="1"/>
          </p:nvPr>
        </p:nvSpPr>
        <p:spPr>
          <a:noFill/>
          <a:ln/>
        </p:spPr>
        <p:txBody>
          <a:bodyPr lIns="90840" tIns="44623" rIns="90840" bIns="44623"/>
          <a:lstStyle/>
          <a:p>
            <a:pPr>
              <a:lnSpc>
                <a:spcPct val="90000"/>
              </a:lnSpc>
            </a:pPr>
            <a:r>
              <a:rPr lang="en-GB" sz="2400" dirty="0">
                <a:solidFill>
                  <a:srgbClr val="0000FF"/>
                </a:solidFill>
              </a:rPr>
              <a:t>Consistency</a:t>
            </a:r>
          </a:p>
          <a:p>
            <a:pPr lvl="1">
              <a:lnSpc>
                <a:spcPct val="90000"/>
              </a:lnSpc>
            </a:pPr>
            <a:r>
              <a:rPr lang="en-GB" sz="2000" dirty="0"/>
              <a:t>Team members should all be treated in a comparable way without favourites or discrimination</a:t>
            </a:r>
          </a:p>
          <a:p>
            <a:pPr>
              <a:lnSpc>
                <a:spcPct val="90000"/>
              </a:lnSpc>
            </a:pPr>
            <a:r>
              <a:rPr lang="en-GB" sz="2400" dirty="0">
                <a:solidFill>
                  <a:srgbClr val="0000FF"/>
                </a:solidFill>
              </a:rPr>
              <a:t>Respect</a:t>
            </a:r>
          </a:p>
          <a:p>
            <a:pPr lvl="1">
              <a:lnSpc>
                <a:spcPct val="90000"/>
              </a:lnSpc>
            </a:pPr>
            <a:r>
              <a:rPr lang="en-GB" sz="2000" dirty="0"/>
              <a:t>Different team members have different skills and these differences should be respected</a:t>
            </a:r>
          </a:p>
          <a:p>
            <a:pPr>
              <a:lnSpc>
                <a:spcPct val="90000"/>
              </a:lnSpc>
            </a:pPr>
            <a:r>
              <a:rPr lang="en-GB" sz="2400" dirty="0">
                <a:solidFill>
                  <a:srgbClr val="0000FF"/>
                </a:solidFill>
              </a:rPr>
              <a:t>Inclusion</a:t>
            </a:r>
          </a:p>
          <a:p>
            <a:pPr lvl="1">
              <a:lnSpc>
                <a:spcPct val="90000"/>
              </a:lnSpc>
            </a:pPr>
            <a:r>
              <a:rPr lang="en-GB" sz="2000" dirty="0"/>
              <a:t>Involve all team members and make sure that people’s views are considered</a:t>
            </a:r>
          </a:p>
          <a:p>
            <a:pPr>
              <a:lnSpc>
                <a:spcPct val="90000"/>
              </a:lnSpc>
            </a:pPr>
            <a:r>
              <a:rPr lang="en-GB" sz="2400" dirty="0">
                <a:solidFill>
                  <a:srgbClr val="0000FF"/>
                </a:solidFill>
              </a:rPr>
              <a:t>Honesty</a:t>
            </a:r>
          </a:p>
          <a:p>
            <a:pPr lvl="1">
              <a:lnSpc>
                <a:spcPct val="90000"/>
              </a:lnSpc>
            </a:pPr>
            <a:r>
              <a:rPr lang="en-GB" sz="2000" dirty="0"/>
              <a:t>You should always be honest about what is going well and what is going badly in a project</a:t>
            </a:r>
          </a:p>
        </p:txBody>
      </p:sp>
      <p:sp>
        <p:nvSpPr>
          <p:cNvPr id="3" name="Footer Placeholder 2"/>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31</a:t>
            </a:fld>
            <a:endParaRPr lang="en-US"/>
          </a:p>
        </p:txBody>
      </p:sp>
    </p:spTree>
  </p:cSld>
  <p:clrMapOvr>
    <a:masterClrMapping/>
  </p:clrMapOvr>
  <p:transition advTm="2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Motivating people</a:t>
            </a:r>
          </a:p>
        </p:txBody>
      </p:sp>
      <p:sp>
        <p:nvSpPr>
          <p:cNvPr id="90115" name="Rectangle 3"/>
          <p:cNvSpPr>
            <a:spLocks noGrp="1" noChangeArrowheads="1"/>
          </p:cNvSpPr>
          <p:nvPr>
            <p:ph idx="1"/>
          </p:nvPr>
        </p:nvSpPr>
        <p:spPr/>
        <p:txBody>
          <a:bodyPr/>
          <a:lstStyle/>
          <a:p>
            <a:pPr>
              <a:lnSpc>
                <a:spcPct val="90000"/>
              </a:lnSpc>
            </a:pPr>
            <a:r>
              <a:rPr lang="en-GB" dirty="0"/>
              <a:t>An important role of a manager is to </a:t>
            </a:r>
            <a:r>
              <a:rPr lang="en-GB" dirty="0">
                <a:solidFill>
                  <a:srgbClr val="0000FF"/>
                </a:solidFill>
              </a:rPr>
              <a:t>motivate the people </a:t>
            </a:r>
            <a:r>
              <a:rPr lang="en-GB" dirty="0"/>
              <a:t>working on a project</a:t>
            </a:r>
          </a:p>
          <a:p>
            <a:pPr>
              <a:lnSpc>
                <a:spcPct val="90000"/>
              </a:lnSpc>
            </a:pPr>
            <a:r>
              <a:rPr lang="en-GB" dirty="0"/>
              <a:t>Motivation means organizing the work and the working environment to encourage people to </a:t>
            </a:r>
            <a:r>
              <a:rPr lang="en-GB" dirty="0">
                <a:solidFill>
                  <a:srgbClr val="0000FF"/>
                </a:solidFill>
              </a:rPr>
              <a:t>work effectively </a:t>
            </a:r>
          </a:p>
          <a:p>
            <a:pPr lvl="1">
              <a:lnSpc>
                <a:spcPct val="90000"/>
              </a:lnSpc>
            </a:pPr>
            <a:r>
              <a:rPr lang="en-GB" dirty="0"/>
              <a:t>If people are not motivated, they will not be interested in the work they are doing. They will work slowly, be more likely to make mistakes and will not contribute to the broader goals of the team or the organization. </a:t>
            </a:r>
          </a:p>
          <a:p>
            <a:pPr>
              <a:lnSpc>
                <a:spcPct val="90000"/>
              </a:lnSpc>
            </a:pPr>
            <a:r>
              <a:rPr lang="en-GB" dirty="0"/>
              <a:t>Motivation is a complex issue but it appears that their are </a:t>
            </a:r>
            <a:r>
              <a:rPr lang="en-GB" dirty="0">
                <a:solidFill>
                  <a:srgbClr val="0000FF"/>
                </a:solidFill>
              </a:rPr>
              <a:t>different types of motivation </a:t>
            </a:r>
            <a:r>
              <a:rPr lang="en-GB" dirty="0"/>
              <a:t>based on:</a:t>
            </a:r>
          </a:p>
          <a:p>
            <a:pPr lvl="1">
              <a:lnSpc>
                <a:spcPct val="90000"/>
              </a:lnSpc>
            </a:pPr>
            <a:r>
              <a:rPr lang="en-GB" dirty="0"/>
              <a:t>Basic needs (e.g. food, sleep, etc.);</a:t>
            </a:r>
          </a:p>
          <a:p>
            <a:pPr lvl="1">
              <a:lnSpc>
                <a:spcPct val="90000"/>
              </a:lnSpc>
            </a:pPr>
            <a:r>
              <a:rPr lang="en-GB" dirty="0"/>
              <a:t>Personal needs (e.g. respect, self-esteem);</a:t>
            </a:r>
          </a:p>
          <a:p>
            <a:pPr lvl="1">
              <a:lnSpc>
                <a:spcPct val="90000"/>
              </a:lnSpc>
            </a:pPr>
            <a:r>
              <a:rPr lang="en-GB" dirty="0"/>
              <a:t>Social needs (e.g. to be accepted as part of a group).</a:t>
            </a:r>
          </a:p>
          <a:p>
            <a:pPr>
              <a:lnSpc>
                <a:spcPct val="90000"/>
              </a:lnSpc>
            </a:pPr>
            <a:endParaRPr lang="en-US" dirty="0"/>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32</a:t>
            </a:fld>
            <a:endParaRPr lang="en-US"/>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a:ln/>
        </p:spPr>
        <p:txBody>
          <a:bodyPr lIns="90840" tIns="44623" rIns="90840" bIns="44623"/>
          <a:lstStyle/>
          <a:p>
            <a:r>
              <a:rPr lang="en-GB"/>
              <a:t>Need satisfaction</a:t>
            </a:r>
          </a:p>
        </p:txBody>
      </p:sp>
      <p:sp>
        <p:nvSpPr>
          <p:cNvPr id="46083" name="Rectangle 3"/>
          <p:cNvSpPr>
            <a:spLocks noGrp="1" noChangeArrowheads="1"/>
          </p:cNvSpPr>
          <p:nvPr>
            <p:ph idx="1"/>
          </p:nvPr>
        </p:nvSpPr>
        <p:spPr>
          <a:noFill/>
          <a:ln/>
        </p:spPr>
        <p:txBody>
          <a:bodyPr lIns="90840" tIns="44623" rIns="90840" bIns="44623"/>
          <a:lstStyle/>
          <a:p>
            <a:pPr>
              <a:lnSpc>
                <a:spcPct val="90000"/>
              </a:lnSpc>
            </a:pPr>
            <a:r>
              <a:rPr lang="en-GB" dirty="0"/>
              <a:t>In software development groups, basic physiological and safety needs are not an issue.</a:t>
            </a:r>
          </a:p>
          <a:p>
            <a:pPr>
              <a:lnSpc>
                <a:spcPct val="90000"/>
              </a:lnSpc>
            </a:pPr>
            <a:r>
              <a:rPr lang="en-GB" dirty="0">
                <a:solidFill>
                  <a:srgbClr val="0000FF"/>
                </a:solidFill>
              </a:rPr>
              <a:t>Social</a:t>
            </a:r>
          </a:p>
          <a:p>
            <a:pPr lvl="1">
              <a:lnSpc>
                <a:spcPct val="90000"/>
              </a:lnSpc>
            </a:pPr>
            <a:r>
              <a:rPr lang="en-GB" dirty="0"/>
              <a:t>Provide communal facilities</a:t>
            </a:r>
          </a:p>
          <a:p>
            <a:pPr lvl="1">
              <a:lnSpc>
                <a:spcPct val="90000"/>
              </a:lnSpc>
            </a:pPr>
            <a:r>
              <a:rPr lang="en-GB" dirty="0"/>
              <a:t>Allow informal communications, e.g. via social networking</a:t>
            </a:r>
          </a:p>
          <a:p>
            <a:pPr>
              <a:lnSpc>
                <a:spcPct val="90000"/>
              </a:lnSpc>
            </a:pPr>
            <a:r>
              <a:rPr lang="en-GB" dirty="0">
                <a:solidFill>
                  <a:srgbClr val="0000FF"/>
                </a:solidFill>
              </a:rPr>
              <a:t>Esteem</a:t>
            </a:r>
          </a:p>
          <a:p>
            <a:pPr lvl="1">
              <a:lnSpc>
                <a:spcPct val="90000"/>
              </a:lnSpc>
            </a:pPr>
            <a:r>
              <a:rPr lang="en-GB" dirty="0"/>
              <a:t>Recognition of achievements </a:t>
            </a:r>
          </a:p>
          <a:p>
            <a:pPr lvl="1">
              <a:lnSpc>
                <a:spcPct val="90000"/>
              </a:lnSpc>
            </a:pPr>
            <a:r>
              <a:rPr lang="en-GB" dirty="0"/>
              <a:t>Appropriate rewards</a:t>
            </a:r>
          </a:p>
          <a:p>
            <a:pPr>
              <a:lnSpc>
                <a:spcPct val="90000"/>
              </a:lnSpc>
            </a:pPr>
            <a:r>
              <a:rPr lang="en-GB" dirty="0">
                <a:solidFill>
                  <a:srgbClr val="0000FF"/>
                </a:solidFill>
              </a:rPr>
              <a:t>Self-realization</a:t>
            </a:r>
          </a:p>
          <a:p>
            <a:pPr lvl="1">
              <a:lnSpc>
                <a:spcPct val="90000"/>
              </a:lnSpc>
            </a:pPr>
            <a:r>
              <a:rPr lang="en-GB" dirty="0"/>
              <a:t>Training - people want to learn more</a:t>
            </a:r>
          </a:p>
          <a:p>
            <a:pPr lvl="1">
              <a:lnSpc>
                <a:spcPct val="90000"/>
              </a:lnSpc>
            </a:pPr>
            <a:r>
              <a:rPr lang="en-GB" dirty="0"/>
              <a:t>Responsibility</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33</a:t>
            </a:fld>
            <a:endParaRPr lang="en-US"/>
          </a:p>
        </p:txBody>
      </p:sp>
      <p:pic>
        <p:nvPicPr>
          <p:cNvPr id="6" name="Content Placeholder 3" descr="22.7 Needs-hierarchy.eps"/>
          <p:cNvPicPr>
            <a:picLocks noChangeAspect="1"/>
          </p:cNvPicPr>
          <p:nvPr/>
        </p:nvPicPr>
        <p:blipFill>
          <a:blip r:embed="rId3"/>
          <a:srcRect l="-9445" r="-9445"/>
          <a:stretch>
            <a:fillRect/>
          </a:stretch>
        </p:blipFill>
        <p:spPr>
          <a:xfrm>
            <a:off x="4911213" y="3728419"/>
            <a:ext cx="4359840" cy="2397744"/>
          </a:xfrm>
          <a:prstGeom prst="rect">
            <a:avLst/>
          </a:prstGeom>
        </p:spPr>
      </p:pic>
    </p:spTree>
  </p:cSld>
  <p:clrMapOvr>
    <a:masterClrMapping/>
  </p:clrMapOvr>
  <p:transition advTm="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lIns="90840" tIns="44623" rIns="90840" bIns="44623"/>
          <a:lstStyle/>
          <a:p>
            <a:r>
              <a:rPr lang="en-GB"/>
              <a:t>Personality types</a:t>
            </a:r>
          </a:p>
        </p:txBody>
      </p:sp>
      <p:sp>
        <p:nvSpPr>
          <p:cNvPr id="34819" name="Rectangle 3"/>
          <p:cNvSpPr>
            <a:spLocks noGrp="1" noChangeArrowheads="1"/>
          </p:cNvSpPr>
          <p:nvPr>
            <p:ph idx="1"/>
          </p:nvPr>
        </p:nvSpPr>
        <p:spPr>
          <a:noFill/>
          <a:ln/>
        </p:spPr>
        <p:txBody>
          <a:bodyPr lIns="90840" tIns="44623" rIns="90840" bIns="44623"/>
          <a:lstStyle/>
          <a:p>
            <a:r>
              <a:rPr lang="en-GB" dirty="0"/>
              <a:t>The needs hierarchy is almost certainly an over-simplification of motivation in practice</a:t>
            </a:r>
          </a:p>
          <a:p>
            <a:r>
              <a:rPr lang="en-GB" dirty="0"/>
              <a:t>Motivation should also take into account different personality types:</a:t>
            </a:r>
          </a:p>
          <a:p>
            <a:pPr lvl="1"/>
            <a:r>
              <a:rPr lang="en-GB" dirty="0">
                <a:solidFill>
                  <a:srgbClr val="0000FF"/>
                </a:solidFill>
              </a:rPr>
              <a:t>Task-oriented people</a:t>
            </a:r>
            <a:r>
              <a:rPr lang="en-GB" dirty="0"/>
              <a:t>, who are motivated by the work they do in software engineering</a:t>
            </a:r>
          </a:p>
          <a:p>
            <a:pPr lvl="1"/>
            <a:r>
              <a:rPr lang="en-GB" dirty="0">
                <a:solidFill>
                  <a:srgbClr val="0000FF"/>
                </a:solidFill>
              </a:rPr>
              <a:t>Interaction-oriented</a:t>
            </a:r>
            <a:r>
              <a:rPr lang="en-GB" i="1" dirty="0">
                <a:solidFill>
                  <a:srgbClr val="0000FF"/>
                </a:solidFill>
              </a:rPr>
              <a:t> </a:t>
            </a:r>
            <a:r>
              <a:rPr lang="en-GB" dirty="0">
                <a:solidFill>
                  <a:srgbClr val="0000FF"/>
                </a:solidFill>
              </a:rPr>
              <a:t>people</a:t>
            </a:r>
            <a:r>
              <a:rPr lang="en-GB" dirty="0"/>
              <a:t>, who are motivated by the presence and actions of co-workers </a:t>
            </a:r>
          </a:p>
          <a:p>
            <a:pPr lvl="1"/>
            <a:r>
              <a:rPr lang="en-GB" dirty="0">
                <a:solidFill>
                  <a:srgbClr val="0000FF"/>
                </a:solidFill>
              </a:rPr>
              <a:t>Self-oriented</a:t>
            </a:r>
            <a:r>
              <a:rPr lang="en-GB" i="1" dirty="0">
                <a:solidFill>
                  <a:srgbClr val="0000FF"/>
                </a:solidFill>
              </a:rPr>
              <a:t> </a:t>
            </a:r>
            <a:r>
              <a:rPr lang="en-GB" dirty="0">
                <a:solidFill>
                  <a:srgbClr val="0000FF"/>
                </a:solidFill>
              </a:rPr>
              <a:t>people</a:t>
            </a:r>
            <a:r>
              <a:rPr lang="en-GB" dirty="0"/>
              <a:t>, who are principally motivated by personal success and recognition</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34</a:t>
            </a:fld>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lIns="90840" tIns="44623" rIns="90840" bIns="44623"/>
          <a:lstStyle/>
          <a:p>
            <a:r>
              <a:rPr lang="en-GB"/>
              <a:t>Personality types</a:t>
            </a:r>
          </a:p>
        </p:txBody>
      </p:sp>
      <p:sp>
        <p:nvSpPr>
          <p:cNvPr id="35843" name="Rectangle 3"/>
          <p:cNvSpPr>
            <a:spLocks noGrp="1" noChangeArrowheads="1"/>
          </p:cNvSpPr>
          <p:nvPr>
            <p:ph idx="1"/>
          </p:nvPr>
        </p:nvSpPr>
        <p:spPr>
          <a:noFill/>
          <a:ln/>
        </p:spPr>
        <p:txBody>
          <a:bodyPr lIns="90840" tIns="44623" rIns="90840" bIns="44623"/>
          <a:lstStyle/>
          <a:p>
            <a:r>
              <a:rPr lang="en-GB" sz="2400" dirty="0">
                <a:solidFill>
                  <a:srgbClr val="0000FF"/>
                </a:solidFill>
              </a:rPr>
              <a:t>Task-oriented </a:t>
            </a:r>
            <a:r>
              <a:rPr lang="en-GB" sz="2400" dirty="0"/>
              <a:t> </a:t>
            </a:r>
          </a:p>
          <a:p>
            <a:pPr lvl="1"/>
            <a:r>
              <a:rPr lang="en-GB" sz="2000" dirty="0"/>
              <a:t>The motivation for doing the work is the work itself</a:t>
            </a:r>
          </a:p>
          <a:p>
            <a:r>
              <a:rPr lang="en-GB" sz="2400" dirty="0">
                <a:solidFill>
                  <a:srgbClr val="0000FF"/>
                </a:solidFill>
              </a:rPr>
              <a:t>Self-oriented</a:t>
            </a:r>
            <a:r>
              <a:rPr lang="en-GB" sz="2400" dirty="0"/>
              <a:t> </a:t>
            </a:r>
          </a:p>
          <a:p>
            <a:pPr lvl="1"/>
            <a:r>
              <a:rPr lang="en-GB" sz="2000" dirty="0"/>
              <a:t>The work is a means to an end which is the achievement of individual goals - e.g. to get rich, play tennis, travel, etc.</a:t>
            </a:r>
          </a:p>
          <a:p>
            <a:r>
              <a:rPr lang="en-GB" sz="2400" dirty="0">
                <a:solidFill>
                  <a:srgbClr val="0000FF"/>
                </a:solidFill>
              </a:rPr>
              <a:t>Interaction-oriented</a:t>
            </a:r>
          </a:p>
          <a:p>
            <a:pPr lvl="1"/>
            <a:r>
              <a:rPr lang="en-GB" sz="2000" dirty="0"/>
              <a:t>The principal motivation is the presence and actions of </a:t>
            </a:r>
            <a:br>
              <a:rPr lang="en-GB" sz="2000" dirty="0"/>
            </a:br>
            <a:r>
              <a:rPr lang="en-GB" sz="2000" dirty="0"/>
              <a:t>co-workers. People go to work because they like to go to </a:t>
            </a:r>
            <a:br>
              <a:rPr lang="en-GB" sz="2000" dirty="0"/>
            </a:br>
            <a:r>
              <a:rPr lang="en-GB" sz="2000" dirty="0"/>
              <a:t>work.</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35</a:t>
            </a:fld>
            <a:endParaRPr lang="en-US"/>
          </a:p>
        </p:txBody>
      </p:sp>
    </p:spTree>
  </p:cSld>
  <p:clrMapOvr>
    <a:masterClrMapping/>
  </p:clrMapOvr>
  <p:transition advTm="2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lIns="90840" tIns="44623" rIns="90840" bIns="44623"/>
          <a:lstStyle/>
          <a:p>
            <a:r>
              <a:rPr lang="en-GB"/>
              <a:t>Motivation balance</a:t>
            </a:r>
          </a:p>
        </p:txBody>
      </p:sp>
      <p:sp>
        <p:nvSpPr>
          <p:cNvPr id="37891" name="Rectangle 3"/>
          <p:cNvSpPr>
            <a:spLocks noGrp="1" noChangeArrowheads="1"/>
          </p:cNvSpPr>
          <p:nvPr>
            <p:ph idx="1"/>
          </p:nvPr>
        </p:nvSpPr>
        <p:spPr>
          <a:noFill/>
          <a:ln/>
        </p:spPr>
        <p:txBody>
          <a:bodyPr lIns="90840" tIns="44623" rIns="90840" bIns="44623"/>
          <a:lstStyle/>
          <a:p>
            <a:r>
              <a:rPr lang="en-GB" sz="2400" dirty="0"/>
              <a:t>Individual motivations are made up of </a:t>
            </a:r>
            <a:r>
              <a:rPr lang="en-GB" sz="2400" dirty="0">
                <a:solidFill>
                  <a:srgbClr val="0000FF"/>
                </a:solidFill>
              </a:rPr>
              <a:t>elements </a:t>
            </a:r>
            <a:br>
              <a:rPr lang="en-GB" sz="2400" dirty="0">
                <a:solidFill>
                  <a:srgbClr val="0000FF"/>
                </a:solidFill>
              </a:rPr>
            </a:br>
            <a:r>
              <a:rPr lang="en-GB" sz="2400" dirty="0">
                <a:solidFill>
                  <a:srgbClr val="0000FF"/>
                </a:solidFill>
              </a:rPr>
              <a:t>of each class</a:t>
            </a:r>
          </a:p>
          <a:p>
            <a:r>
              <a:rPr lang="en-GB" sz="2400" dirty="0">
                <a:solidFill>
                  <a:srgbClr val="0000FF"/>
                </a:solidFill>
              </a:rPr>
              <a:t>The balance </a:t>
            </a:r>
            <a:r>
              <a:rPr lang="en-GB" sz="2400" dirty="0"/>
              <a:t>can change depending on personal </a:t>
            </a:r>
            <a:br>
              <a:rPr lang="en-GB" sz="2400" dirty="0"/>
            </a:br>
            <a:r>
              <a:rPr lang="en-GB" sz="2400" dirty="0"/>
              <a:t>circumstances and external events</a:t>
            </a:r>
          </a:p>
          <a:p>
            <a:r>
              <a:rPr lang="en-GB" sz="2400" dirty="0"/>
              <a:t>However, people are not just motivated by personal factors but also by being part of a </a:t>
            </a:r>
            <a:r>
              <a:rPr lang="en-GB" sz="2400" dirty="0">
                <a:solidFill>
                  <a:srgbClr val="0000FF"/>
                </a:solidFill>
              </a:rPr>
              <a:t>group and culture </a:t>
            </a:r>
          </a:p>
          <a:p>
            <a:r>
              <a:rPr lang="en-GB" sz="2400" dirty="0"/>
              <a:t>People go to work because they are motivated by the </a:t>
            </a:r>
            <a:r>
              <a:rPr lang="en-GB" sz="2400" dirty="0">
                <a:solidFill>
                  <a:srgbClr val="0000FF"/>
                </a:solidFill>
              </a:rPr>
              <a:t>people that they work with</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36</a:t>
            </a:fld>
            <a:endParaRPr lang="en-US"/>
          </a:p>
        </p:txBody>
      </p:sp>
    </p:spTree>
  </p:cSld>
  <p:clrMapOvr>
    <a:masterClrMapping/>
  </p:clrMapOvr>
  <p:transition advTm="2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2029"/>
            <a:ext cx="8229600" cy="1143000"/>
          </a:xfrm>
        </p:spPr>
        <p:txBody>
          <a:bodyPr/>
          <a:lstStyle/>
          <a:p>
            <a:pPr algn="ctr"/>
            <a:r>
              <a:rPr lang="en-US" dirty="0"/>
              <a:t>Teamwork</a:t>
            </a:r>
          </a:p>
        </p:txBody>
      </p:sp>
      <p:sp>
        <p:nvSpPr>
          <p:cNvPr id="5" name="Footer Placeholder 4"/>
          <p:cNvSpPr>
            <a:spLocks noGrp="1"/>
          </p:cNvSpPr>
          <p:nvPr>
            <p:ph type="ftr" sz="quarter" idx="11"/>
          </p:nvPr>
        </p:nvSpPr>
        <p:spPr/>
        <p:txBody>
          <a:bodyPr/>
          <a:lstStyle/>
          <a:p>
            <a:r>
              <a:rPr lang="en-US"/>
              <a:t>Chapter 22 Project management</a:t>
            </a:r>
          </a:p>
        </p:txBody>
      </p:sp>
      <p:sp>
        <p:nvSpPr>
          <p:cNvPr id="6" name="Slide Number Placeholder 5"/>
          <p:cNvSpPr>
            <a:spLocks noGrp="1"/>
          </p:cNvSpPr>
          <p:nvPr>
            <p:ph type="sldNum" sz="quarter" idx="12"/>
          </p:nvPr>
        </p:nvSpPr>
        <p:spPr/>
        <p:txBody>
          <a:bodyPr/>
          <a:lstStyle/>
          <a:p>
            <a:fld id="{A41DB566-6001-1B4F-A74B-7213F33DBA30}" type="slidenum">
              <a:rPr lang="en-US" smtClean="0"/>
              <a:pPr/>
              <a:t>37</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59" y="2152029"/>
            <a:ext cx="2562225" cy="381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367" y="2152029"/>
            <a:ext cx="3676092" cy="3761867"/>
          </a:xfrm>
          <a:prstGeom prst="rect">
            <a:avLst/>
          </a:prstGeom>
        </p:spPr>
      </p:pic>
    </p:spTree>
    <p:extLst>
      <p:ext uri="{BB962C8B-B14F-4D97-AF65-F5344CB8AC3E}">
        <p14:creationId xmlns:p14="http://schemas.microsoft.com/office/powerpoint/2010/main" val="406544866"/>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Teamwork</a:t>
            </a:r>
          </a:p>
        </p:txBody>
      </p:sp>
      <p:sp>
        <p:nvSpPr>
          <p:cNvPr id="89091" name="Rectangle 3"/>
          <p:cNvSpPr>
            <a:spLocks noGrp="1" noChangeArrowheads="1"/>
          </p:cNvSpPr>
          <p:nvPr>
            <p:ph idx="1"/>
          </p:nvPr>
        </p:nvSpPr>
        <p:spPr/>
        <p:txBody>
          <a:bodyPr/>
          <a:lstStyle/>
          <a:p>
            <a:pPr>
              <a:lnSpc>
                <a:spcPct val="90000"/>
              </a:lnSpc>
            </a:pPr>
            <a:r>
              <a:rPr lang="en-GB" dirty="0"/>
              <a:t>Most software engineering is a group activity</a:t>
            </a:r>
          </a:p>
          <a:p>
            <a:pPr lvl="1">
              <a:lnSpc>
                <a:spcPct val="90000"/>
              </a:lnSpc>
            </a:pPr>
            <a:r>
              <a:rPr lang="en-GB" dirty="0"/>
              <a:t>The development schedule for most non-trivial software projects is such that they cannot be completed by one person working alone </a:t>
            </a:r>
          </a:p>
          <a:p>
            <a:pPr lvl="1">
              <a:lnSpc>
                <a:spcPct val="90000"/>
              </a:lnSpc>
            </a:pPr>
            <a:r>
              <a:rPr lang="en-GB" dirty="0">
                <a:solidFill>
                  <a:srgbClr val="0000FF"/>
                </a:solidFill>
              </a:rPr>
              <a:t>A good group is cohesive and has a team spirit</a:t>
            </a:r>
            <a:r>
              <a:rPr lang="en-GB" dirty="0"/>
              <a:t>. The people involved are motivated by the success of the group as well as by their own personal goals. </a:t>
            </a:r>
          </a:p>
          <a:p>
            <a:pPr>
              <a:lnSpc>
                <a:spcPct val="90000"/>
              </a:lnSpc>
            </a:pPr>
            <a:r>
              <a:rPr lang="en-GB" dirty="0"/>
              <a:t>Group interaction is a key determinant of group performance</a:t>
            </a:r>
          </a:p>
          <a:p>
            <a:pPr>
              <a:lnSpc>
                <a:spcPct val="90000"/>
              </a:lnSpc>
            </a:pPr>
            <a:r>
              <a:rPr lang="en-GB" dirty="0"/>
              <a:t>Flexibility in group composition is limited</a:t>
            </a:r>
          </a:p>
          <a:p>
            <a:pPr lvl="1">
              <a:lnSpc>
                <a:spcPct val="90000"/>
              </a:lnSpc>
            </a:pPr>
            <a:r>
              <a:rPr lang="en-GB" dirty="0"/>
              <a:t>Managers must do the best they can with available people</a:t>
            </a:r>
          </a:p>
          <a:p>
            <a:pPr>
              <a:lnSpc>
                <a:spcPct val="90000"/>
              </a:lnSpc>
            </a:pPr>
            <a:endParaRPr lang="en-US" dirty="0"/>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38</a:t>
            </a:fld>
            <a:endParaRPr lang="en-US"/>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840" tIns="44623" rIns="90840" bIns="44623"/>
          <a:lstStyle/>
          <a:p>
            <a:r>
              <a:rPr lang="en-GB" dirty="0"/>
              <a:t>Group cohesiveness</a:t>
            </a:r>
          </a:p>
        </p:txBody>
      </p:sp>
      <p:sp>
        <p:nvSpPr>
          <p:cNvPr id="57347" name="Rectangle 3"/>
          <p:cNvSpPr>
            <a:spLocks noGrp="1" noChangeArrowheads="1"/>
          </p:cNvSpPr>
          <p:nvPr>
            <p:ph idx="1"/>
          </p:nvPr>
        </p:nvSpPr>
        <p:spPr>
          <a:noFill/>
          <a:ln/>
        </p:spPr>
        <p:txBody>
          <a:bodyPr lIns="90840" tIns="44623" rIns="90840" bIns="44623"/>
          <a:lstStyle/>
          <a:p>
            <a:pPr>
              <a:lnSpc>
                <a:spcPct val="90000"/>
              </a:lnSpc>
            </a:pPr>
            <a:r>
              <a:rPr lang="en-GB" dirty="0"/>
              <a:t>In a </a:t>
            </a:r>
            <a:r>
              <a:rPr lang="en-GB" dirty="0">
                <a:solidFill>
                  <a:srgbClr val="0000FF"/>
                </a:solidFill>
              </a:rPr>
              <a:t>cohesive group</a:t>
            </a:r>
            <a:r>
              <a:rPr lang="en-GB" dirty="0"/>
              <a:t>, members consider the group to be more important than any individual in it</a:t>
            </a:r>
          </a:p>
          <a:p>
            <a:pPr>
              <a:lnSpc>
                <a:spcPct val="90000"/>
              </a:lnSpc>
            </a:pPr>
            <a:r>
              <a:rPr lang="en-GB" dirty="0"/>
              <a:t>The </a:t>
            </a:r>
            <a:r>
              <a:rPr lang="en-GB" dirty="0">
                <a:solidFill>
                  <a:srgbClr val="0000FF"/>
                </a:solidFill>
              </a:rPr>
              <a:t>advantages of a cohesive group </a:t>
            </a:r>
            <a:r>
              <a:rPr lang="en-GB" dirty="0"/>
              <a:t>are:</a:t>
            </a:r>
          </a:p>
          <a:p>
            <a:pPr lvl="1">
              <a:lnSpc>
                <a:spcPct val="90000"/>
              </a:lnSpc>
            </a:pPr>
            <a:r>
              <a:rPr lang="en-GB" b="1" dirty="0"/>
              <a:t>Group quality standards </a:t>
            </a:r>
            <a:r>
              <a:rPr lang="en-GB" dirty="0"/>
              <a:t>can be developed by the group members</a:t>
            </a:r>
          </a:p>
          <a:p>
            <a:pPr lvl="1">
              <a:lnSpc>
                <a:spcPct val="90000"/>
              </a:lnSpc>
            </a:pPr>
            <a:r>
              <a:rPr lang="en-GB" b="1" dirty="0"/>
              <a:t>Team members  learn from each other </a:t>
            </a:r>
            <a:r>
              <a:rPr lang="en-GB" dirty="0"/>
              <a:t>and get to know each other’s work; Inhibitions caused by ignorance are reduced</a:t>
            </a:r>
          </a:p>
          <a:p>
            <a:pPr lvl="1">
              <a:lnSpc>
                <a:spcPct val="90000"/>
              </a:lnSpc>
            </a:pPr>
            <a:r>
              <a:rPr lang="en-GB" b="1" dirty="0"/>
              <a:t>Knowledge is shared.</a:t>
            </a:r>
            <a:r>
              <a:rPr lang="en-GB" dirty="0"/>
              <a:t> Continuity can be maintained if a group member leaves.</a:t>
            </a:r>
          </a:p>
          <a:p>
            <a:pPr lvl="1">
              <a:lnSpc>
                <a:spcPct val="90000"/>
              </a:lnSpc>
            </a:pPr>
            <a:r>
              <a:rPr lang="en-GB" sz="2000" b="1" dirty="0"/>
              <a:t>Refactoring and continual improvement is encouraged</a:t>
            </a:r>
            <a:r>
              <a:rPr lang="en-GB" sz="2000" dirty="0"/>
              <a:t>. </a:t>
            </a:r>
            <a:r>
              <a:rPr lang="en-GB" dirty="0"/>
              <a:t>Group members work collectively to deliver high quality results and fix problems, irrespective of the individuals who originally created the design or program. </a:t>
            </a:r>
            <a:endParaRPr lang="en-GB" sz="2000" dirty="0"/>
          </a:p>
        </p:txBody>
      </p:sp>
      <p:sp>
        <p:nvSpPr>
          <p:cNvPr id="3" name="Footer Placeholder 2"/>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39</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Success criteria</a:t>
            </a:r>
          </a:p>
        </p:txBody>
      </p:sp>
      <p:sp>
        <p:nvSpPr>
          <p:cNvPr id="3" name="Content Placeholder 2"/>
          <p:cNvSpPr>
            <a:spLocks noGrp="1"/>
          </p:cNvSpPr>
          <p:nvPr>
            <p:ph idx="1"/>
          </p:nvPr>
        </p:nvSpPr>
        <p:spPr/>
        <p:txBody>
          <a:bodyPr/>
          <a:lstStyle/>
          <a:p>
            <a:r>
              <a:rPr lang="en-GB" dirty="0"/>
              <a:t>Deliver the software to the customer at the agreed time</a:t>
            </a:r>
          </a:p>
          <a:p>
            <a:r>
              <a:rPr lang="en-GB" dirty="0"/>
              <a:t>Keep overall costs within budget</a:t>
            </a:r>
          </a:p>
          <a:p>
            <a:r>
              <a:rPr lang="en-GB" dirty="0"/>
              <a:t>Deliver software that meets the customer’s expectations</a:t>
            </a:r>
          </a:p>
          <a:p>
            <a:r>
              <a:rPr lang="en-GB" dirty="0"/>
              <a:t>Maintain a coherent and well-functioning development team</a:t>
            </a:r>
          </a:p>
          <a:p>
            <a:endParaRPr lang="en-US" dirty="0"/>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4</a:t>
            </a:fld>
            <a:endParaRPr lang="en-US"/>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 spirit</a:t>
            </a:r>
            <a:endParaRPr lang="en-US" dirty="0"/>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40</a:t>
            </a:fld>
            <a:endParaRPr lang="en-US"/>
          </a:p>
        </p:txBody>
      </p:sp>
      <p:sp>
        <p:nvSpPr>
          <p:cNvPr id="6" name="TextBox 5"/>
          <p:cNvSpPr txBox="1"/>
          <p:nvPr/>
        </p:nvSpPr>
        <p:spPr>
          <a:xfrm>
            <a:off x="484225" y="1756297"/>
            <a:ext cx="8229600" cy="4493538"/>
          </a:xfrm>
          <a:prstGeom prst="rect">
            <a:avLst/>
          </a:prstGeom>
          <a:solidFill>
            <a:srgbClr val="FFFF00">
              <a:alpha val="33000"/>
            </a:srgbClr>
          </a:solidFill>
        </p:spPr>
        <p:txBody>
          <a:bodyPr wrap="square" rtlCol="0">
            <a:spAutoFit/>
          </a:bodyPr>
          <a:lstStyle/>
          <a:p>
            <a:r>
              <a:rPr lang="en-GB" sz="1600" dirty="0">
                <a:latin typeface="Arial"/>
                <a:cs typeface="Arial"/>
              </a:rPr>
              <a:t>Alice, an experienced project manager, understands the importance of creating a cohesive group. As they are developing a new product, she takes the opportunity of involving all group members in the product specification and design by getting them to discuss possible technology with elderly members of their families. She also encourages them to bring these family members to meet other members of the development group. </a:t>
            </a:r>
          </a:p>
          <a:p>
            <a:endParaRPr lang="en-GB" sz="1600" dirty="0">
              <a:latin typeface="Arial"/>
              <a:cs typeface="Arial"/>
            </a:endParaRPr>
          </a:p>
          <a:p>
            <a:r>
              <a:rPr lang="en-GB" sz="1600" dirty="0">
                <a:latin typeface="Arial"/>
                <a:cs typeface="Arial"/>
              </a:rPr>
              <a:t>Alice also arranges monthly lunches for everyone in the group. These lunches are an opportunity for all team members to meet informally, talk around issues of concern, and get to know each other. At the lunch, Alice tells the group what she knows about organizational news, policies, strategies, and so forth. Each team member then briefly summarizes what they have been doing and the group discusses a general topic, such as new product ideas from elderly relatives.</a:t>
            </a:r>
          </a:p>
          <a:p>
            <a:endParaRPr lang="en-GB" sz="1600" dirty="0">
              <a:latin typeface="Arial"/>
              <a:cs typeface="Arial"/>
            </a:endParaRPr>
          </a:p>
          <a:p>
            <a:r>
              <a:rPr lang="en-GB" sz="1600" dirty="0">
                <a:latin typeface="Arial"/>
                <a:cs typeface="Arial"/>
              </a:rPr>
              <a:t>Every few months, Alice organizes an ‘away day’ for the group where the team spends two days on ‘technology updating’. Each team member prepares an update on a relevant technology and presents it to the group. This is an off-site meeting in a good hotel and plenty of time is scheduled for discussion and social interaction. </a:t>
            </a:r>
          </a:p>
          <a:p>
            <a:endParaRPr lang="en-US" sz="1400" dirty="0">
              <a:latin typeface="Arial"/>
              <a:cs typeface="Arial"/>
            </a:endParaRP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effectiveness of a team</a:t>
            </a:r>
          </a:p>
        </p:txBody>
      </p:sp>
      <p:sp>
        <p:nvSpPr>
          <p:cNvPr id="3" name="Content Placeholder 2"/>
          <p:cNvSpPr>
            <a:spLocks noGrp="1"/>
          </p:cNvSpPr>
          <p:nvPr>
            <p:ph idx="1"/>
          </p:nvPr>
        </p:nvSpPr>
        <p:spPr/>
        <p:txBody>
          <a:bodyPr/>
          <a:lstStyle/>
          <a:p>
            <a:r>
              <a:rPr lang="en-GB" dirty="0"/>
              <a:t>The </a:t>
            </a:r>
            <a:r>
              <a:rPr lang="en-GB" dirty="0">
                <a:solidFill>
                  <a:srgbClr val="0000FF"/>
                </a:solidFill>
              </a:rPr>
              <a:t>people in the group </a:t>
            </a:r>
          </a:p>
          <a:p>
            <a:pPr lvl="1"/>
            <a:r>
              <a:rPr lang="en-GB" dirty="0"/>
              <a:t>You need a mix of people in a project group as software development involves diverse activities such as negotiating with clients, programming, testing and documentation  </a:t>
            </a:r>
          </a:p>
          <a:p>
            <a:r>
              <a:rPr lang="en-GB" dirty="0"/>
              <a:t>The </a:t>
            </a:r>
            <a:r>
              <a:rPr lang="en-GB" dirty="0">
                <a:solidFill>
                  <a:srgbClr val="0000FF"/>
                </a:solidFill>
              </a:rPr>
              <a:t>group organization </a:t>
            </a:r>
          </a:p>
          <a:p>
            <a:pPr lvl="1"/>
            <a:r>
              <a:rPr lang="en-GB" dirty="0"/>
              <a:t>A group should be organized so that individuals can contribute to the best of their abilities and tasks can be completed as expected</a:t>
            </a:r>
          </a:p>
          <a:p>
            <a:r>
              <a:rPr lang="en-GB" dirty="0">
                <a:solidFill>
                  <a:srgbClr val="0000FF"/>
                </a:solidFill>
              </a:rPr>
              <a:t>Technical and managerial communications </a:t>
            </a:r>
          </a:p>
          <a:p>
            <a:pPr lvl="1"/>
            <a:r>
              <a:rPr lang="en-GB" dirty="0"/>
              <a:t>Good communications between group members, and between the software engineering team and other project stakeholders, is essential</a:t>
            </a:r>
          </a:p>
          <a:p>
            <a:endParaRPr lang="en-US" dirty="0"/>
          </a:p>
        </p:txBody>
      </p:sp>
      <p:sp>
        <p:nvSpPr>
          <p:cNvPr id="4" name="Footer Placeholder 3"/>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41</a:t>
            </a:fld>
            <a:endParaRPr lang="en-US"/>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group members</a:t>
            </a:r>
          </a:p>
        </p:txBody>
      </p:sp>
      <p:sp>
        <p:nvSpPr>
          <p:cNvPr id="3" name="Content Placeholder 2"/>
          <p:cNvSpPr>
            <a:spLocks noGrp="1"/>
          </p:cNvSpPr>
          <p:nvPr>
            <p:ph idx="1"/>
          </p:nvPr>
        </p:nvSpPr>
        <p:spPr/>
        <p:txBody>
          <a:bodyPr/>
          <a:lstStyle/>
          <a:p>
            <a:r>
              <a:rPr lang="en-GB" dirty="0"/>
              <a:t>A </a:t>
            </a:r>
            <a:r>
              <a:rPr lang="en-GB" dirty="0">
                <a:solidFill>
                  <a:srgbClr val="0000FF"/>
                </a:solidFill>
              </a:rPr>
              <a:t>manager or team leader’s job </a:t>
            </a:r>
            <a:r>
              <a:rPr lang="en-GB" dirty="0"/>
              <a:t>is to create a cohesive group and organize their group so that they can work together effectively</a:t>
            </a:r>
          </a:p>
          <a:p>
            <a:r>
              <a:rPr lang="en-GB" dirty="0"/>
              <a:t>This involves creating a group with the right balance of technical skills and personalities, and organizing that group so that the members work together effectively </a:t>
            </a:r>
            <a:endParaRPr lang="en-US" dirty="0"/>
          </a:p>
        </p:txBody>
      </p:sp>
      <p:sp>
        <p:nvSpPr>
          <p:cNvPr id="4" name="Footer Placeholder 3"/>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42</a:t>
            </a:fld>
            <a:endParaRPr lang="en-US"/>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lIns="90840" tIns="44623" rIns="90840" bIns="44623"/>
          <a:lstStyle/>
          <a:p>
            <a:r>
              <a:rPr lang="en-GB" dirty="0">
                <a:solidFill>
                  <a:schemeClr val="tx1"/>
                </a:solidFill>
              </a:rPr>
              <a:t>Assembling a team</a:t>
            </a:r>
          </a:p>
        </p:txBody>
      </p:sp>
      <p:sp>
        <p:nvSpPr>
          <p:cNvPr id="18435" name="Rectangle 3"/>
          <p:cNvSpPr>
            <a:spLocks noGrp="1" noChangeArrowheads="1"/>
          </p:cNvSpPr>
          <p:nvPr>
            <p:ph idx="1"/>
          </p:nvPr>
        </p:nvSpPr>
        <p:spPr>
          <a:noFill/>
          <a:ln/>
        </p:spPr>
        <p:txBody>
          <a:bodyPr lIns="90840" tIns="44623" rIns="90840" bIns="44623"/>
          <a:lstStyle/>
          <a:p>
            <a:r>
              <a:rPr lang="en-GB" sz="2300" dirty="0"/>
              <a:t>May not be possible to appoint the ideal people to work on a project</a:t>
            </a:r>
          </a:p>
          <a:p>
            <a:pPr lvl="1"/>
            <a:r>
              <a:rPr lang="en-GB" sz="2100" dirty="0"/>
              <a:t>Project budget may not allow for the use of highly-paid staff</a:t>
            </a:r>
          </a:p>
          <a:p>
            <a:pPr lvl="1"/>
            <a:r>
              <a:rPr lang="en-GB" sz="2100" dirty="0"/>
              <a:t>Staff with the appropriate experience may not be available</a:t>
            </a:r>
          </a:p>
          <a:p>
            <a:pPr lvl="1"/>
            <a:r>
              <a:rPr lang="en-GB" sz="2100" dirty="0"/>
              <a:t>An organization may wish to develop employee skills on a software project</a:t>
            </a:r>
          </a:p>
          <a:p>
            <a:r>
              <a:rPr lang="en-GB" sz="2300" dirty="0"/>
              <a:t>Managers have to work within these constraints especially when there are shortages of trained staff</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43</a:t>
            </a:fld>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p:spPr>
        <p:txBody>
          <a:bodyPr lIns="90840" tIns="44623" rIns="90840" bIns="44623"/>
          <a:lstStyle/>
          <a:p>
            <a:r>
              <a:rPr lang="en-GB" dirty="0">
                <a:solidFill>
                  <a:srgbClr val="0000FF"/>
                </a:solidFill>
              </a:rPr>
              <a:t>Group composition</a:t>
            </a:r>
          </a:p>
        </p:txBody>
      </p:sp>
      <p:sp>
        <p:nvSpPr>
          <p:cNvPr id="53251" name="Rectangle 3"/>
          <p:cNvSpPr>
            <a:spLocks noGrp="1" noChangeArrowheads="1"/>
          </p:cNvSpPr>
          <p:nvPr>
            <p:ph idx="1"/>
          </p:nvPr>
        </p:nvSpPr>
        <p:spPr>
          <a:xfrm>
            <a:off x="990600" y="1676400"/>
            <a:ext cx="7804150" cy="4505325"/>
          </a:xfrm>
          <a:noFill/>
          <a:ln/>
        </p:spPr>
        <p:txBody>
          <a:bodyPr lIns="90840" tIns="44623" rIns="90840" bIns="44623"/>
          <a:lstStyle/>
          <a:p>
            <a:r>
              <a:rPr lang="en-GB" sz="2400" dirty="0"/>
              <a:t>Group composed of members who share the </a:t>
            </a:r>
            <a:br>
              <a:rPr lang="en-GB" sz="2400" dirty="0"/>
            </a:br>
            <a:r>
              <a:rPr lang="en-GB" sz="2400" dirty="0"/>
              <a:t>same motivation can be problematic</a:t>
            </a:r>
          </a:p>
          <a:p>
            <a:pPr lvl="1"/>
            <a:r>
              <a:rPr lang="en-GB" sz="2000" dirty="0"/>
              <a:t>Task-oriented - everyone wants to do their own thing;</a:t>
            </a:r>
          </a:p>
          <a:p>
            <a:pPr lvl="1"/>
            <a:r>
              <a:rPr lang="en-GB" sz="2000" dirty="0"/>
              <a:t>Self-oriented - everyone wants to be the boss;</a:t>
            </a:r>
          </a:p>
          <a:p>
            <a:pPr lvl="1"/>
            <a:r>
              <a:rPr lang="en-GB" sz="2000" dirty="0"/>
              <a:t>Interaction-oriented - too much chatting, not enough work.</a:t>
            </a:r>
          </a:p>
          <a:p>
            <a:r>
              <a:rPr lang="en-GB" sz="2400" dirty="0"/>
              <a:t>An effective group has a balance of all types</a:t>
            </a:r>
          </a:p>
          <a:p>
            <a:r>
              <a:rPr lang="en-GB" sz="2400" dirty="0"/>
              <a:t>This can be difficult to achieve software engineers are often task-oriented</a:t>
            </a:r>
          </a:p>
          <a:p>
            <a:r>
              <a:rPr lang="en-GB" sz="2400" dirty="0"/>
              <a:t>Interaction-oriented people are very important as they can detect and defuse tensions that arise</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44</a:t>
            </a:fld>
            <a:endParaRPr lang="en-US"/>
          </a:p>
        </p:txBody>
      </p:sp>
    </p:spTree>
  </p:cSld>
  <p:clrMapOvr>
    <a:masterClrMapping/>
  </p:clrMapOvr>
  <p:transition advTm="2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a:t>
            </a:r>
            <a:r>
              <a:rPr lang="en-US" b="1" dirty="0"/>
              <a:t> </a:t>
            </a:r>
            <a:r>
              <a:rPr lang="en-US" dirty="0"/>
              <a:t>composition</a:t>
            </a:r>
            <a:r>
              <a:rPr lang="en-GB" dirty="0"/>
              <a:t> </a:t>
            </a:r>
            <a:endParaRPr lang="en-US" dirty="0"/>
          </a:p>
        </p:txBody>
      </p:sp>
      <p:sp>
        <p:nvSpPr>
          <p:cNvPr id="6" name="Footer Placeholder 5"/>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45</a:t>
            </a:fld>
            <a:endParaRPr lang="en-US"/>
          </a:p>
        </p:txBody>
      </p:sp>
      <p:sp>
        <p:nvSpPr>
          <p:cNvPr id="4" name="TextBox 3"/>
          <p:cNvSpPr txBox="1"/>
          <p:nvPr/>
        </p:nvSpPr>
        <p:spPr>
          <a:xfrm>
            <a:off x="525772" y="1715767"/>
            <a:ext cx="8161028" cy="4247317"/>
          </a:xfrm>
          <a:prstGeom prst="rect">
            <a:avLst/>
          </a:prstGeom>
          <a:solidFill>
            <a:srgbClr val="FFFF00">
              <a:alpha val="34000"/>
            </a:srgbClr>
          </a:solidFill>
        </p:spPr>
        <p:txBody>
          <a:bodyPr wrap="square" rtlCol="0">
            <a:spAutoFit/>
          </a:bodyPr>
          <a:lstStyle/>
          <a:p>
            <a:r>
              <a:rPr lang="en-GB" sz="1600" dirty="0">
                <a:latin typeface="Arial"/>
                <a:cs typeface="Arial"/>
              </a:rPr>
              <a:t>In creating a group for assistive technology development, Alice is aware of the importance of selecting members with complementary personalities. When interviewing potential group members, she tried to assess whether they were task-oriented, self-oriented, or interaction-oriented. She felt that she was primarily a self-oriented type because she considered the project to be a way of getting noticed by senior management and possibly promoted. She therefore looked for one or perhaps two interaction-oriented personalities, with task-oriented individuals to complete the team. The final assessment that she arrived at was:</a:t>
            </a:r>
          </a:p>
          <a:p>
            <a:endParaRPr lang="en-GB" sz="1600" dirty="0">
              <a:latin typeface="Arial"/>
              <a:cs typeface="Arial"/>
            </a:endParaRPr>
          </a:p>
          <a:p>
            <a:r>
              <a:rPr lang="en-GB" sz="1600" dirty="0">
                <a:latin typeface="Arial"/>
                <a:cs typeface="Arial"/>
              </a:rPr>
              <a:t>	Alice—self-oriented</a:t>
            </a:r>
          </a:p>
          <a:p>
            <a:r>
              <a:rPr lang="en-GB" sz="1600" dirty="0">
                <a:latin typeface="Arial"/>
                <a:cs typeface="Arial"/>
              </a:rPr>
              <a:t>	Brian—task-oriented</a:t>
            </a:r>
          </a:p>
          <a:p>
            <a:r>
              <a:rPr lang="en-GB" sz="1600" dirty="0">
                <a:latin typeface="Arial"/>
                <a:cs typeface="Arial"/>
              </a:rPr>
              <a:t>	Bob—task-oriented</a:t>
            </a:r>
          </a:p>
          <a:p>
            <a:r>
              <a:rPr lang="en-GB" sz="1600" dirty="0">
                <a:latin typeface="Arial"/>
                <a:cs typeface="Arial"/>
              </a:rPr>
              <a:t>	Carol—interaction-oriented</a:t>
            </a:r>
          </a:p>
          <a:p>
            <a:r>
              <a:rPr lang="en-GB" sz="1600" dirty="0">
                <a:latin typeface="Arial"/>
                <a:cs typeface="Arial"/>
              </a:rPr>
              <a:t>	Dorothy—self-oriented</a:t>
            </a:r>
          </a:p>
          <a:p>
            <a:r>
              <a:rPr lang="en-GB" sz="1600" dirty="0">
                <a:latin typeface="Arial"/>
                <a:cs typeface="Arial"/>
              </a:rPr>
              <a:t>	Ed—interaction-oriented</a:t>
            </a:r>
          </a:p>
          <a:p>
            <a:r>
              <a:rPr lang="en-GB" sz="1600" dirty="0">
                <a:latin typeface="Arial"/>
                <a:cs typeface="Arial"/>
              </a:rPr>
              <a:t>	Fred—task-oriented</a:t>
            </a:r>
          </a:p>
          <a:p>
            <a:endParaRPr lang="en-US" sz="1400" dirty="0"/>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organization</a:t>
            </a:r>
          </a:p>
        </p:txBody>
      </p:sp>
      <p:sp>
        <p:nvSpPr>
          <p:cNvPr id="3" name="Content Placeholder 2"/>
          <p:cNvSpPr>
            <a:spLocks noGrp="1"/>
          </p:cNvSpPr>
          <p:nvPr>
            <p:ph idx="1"/>
          </p:nvPr>
        </p:nvSpPr>
        <p:spPr/>
        <p:txBody>
          <a:bodyPr/>
          <a:lstStyle/>
          <a:p>
            <a:r>
              <a:rPr lang="en-GB" dirty="0"/>
              <a:t>The way that a group is organized affects the decisions that are made by that group, the ways that information is exchanged and the interactions between the development group and external project stakeholders. </a:t>
            </a:r>
          </a:p>
          <a:p>
            <a:pPr lvl="1"/>
            <a:r>
              <a:rPr lang="en-GB" dirty="0">
                <a:solidFill>
                  <a:srgbClr val="0000FF"/>
                </a:solidFill>
              </a:rPr>
              <a:t>Key questions </a:t>
            </a:r>
            <a:r>
              <a:rPr lang="en-GB" dirty="0"/>
              <a:t>include:</a:t>
            </a:r>
          </a:p>
          <a:p>
            <a:pPr lvl="2"/>
            <a:r>
              <a:rPr lang="en-GB" dirty="0"/>
              <a:t>Should the project manager be the technical leader of the group? </a:t>
            </a:r>
          </a:p>
          <a:p>
            <a:pPr lvl="2"/>
            <a:r>
              <a:rPr lang="en-GB" dirty="0"/>
              <a:t>Who will be involved in making critical technical decisions, and how will these be made? </a:t>
            </a:r>
          </a:p>
          <a:p>
            <a:pPr lvl="2"/>
            <a:r>
              <a:rPr lang="en-GB" dirty="0"/>
              <a:t>How will interactions with external stakeholders and senior company management be handled? </a:t>
            </a:r>
          </a:p>
          <a:p>
            <a:pPr lvl="2"/>
            <a:r>
              <a:rPr lang="en-GB" dirty="0"/>
              <a:t>How can groups integrate people who are not co-located? </a:t>
            </a:r>
          </a:p>
          <a:p>
            <a:pPr lvl="2"/>
            <a:r>
              <a:rPr lang="en-GB" dirty="0"/>
              <a:t>How can knowledge be shared across the group? </a:t>
            </a:r>
          </a:p>
        </p:txBody>
      </p:sp>
      <p:sp>
        <p:nvSpPr>
          <p:cNvPr id="4" name="Footer Placeholder 3"/>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46</a:t>
            </a:fld>
            <a:endParaRPr lang="en-US"/>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p:spPr>
        <p:txBody>
          <a:bodyPr lIns="90840" tIns="44623" rIns="90840" bIns="44623"/>
          <a:lstStyle/>
          <a:p>
            <a:r>
              <a:rPr lang="en-GB" dirty="0"/>
              <a:t>Group organization</a:t>
            </a:r>
          </a:p>
        </p:txBody>
      </p:sp>
      <p:sp>
        <p:nvSpPr>
          <p:cNvPr id="62467" name="Rectangle 3"/>
          <p:cNvSpPr>
            <a:spLocks noGrp="1" noChangeArrowheads="1"/>
          </p:cNvSpPr>
          <p:nvPr>
            <p:ph idx="1"/>
          </p:nvPr>
        </p:nvSpPr>
        <p:spPr>
          <a:noFill/>
          <a:ln/>
        </p:spPr>
        <p:txBody>
          <a:bodyPr lIns="90840" tIns="44623" rIns="90840" bIns="44623"/>
          <a:lstStyle/>
          <a:p>
            <a:r>
              <a:rPr lang="en-GB" dirty="0"/>
              <a:t>Small software engineering groups are usually </a:t>
            </a:r>
            <a:r>
              <a:rPr lang="en-GB" dirty="0">
                <a:solidFill>
                  <a:srgbClr val="0000FF"/>
                </a:solidFill>
              </a:rPr>
              <a:t>organized informally </a:t>
            </a:r>
            <a:r>
              <a:rPr lang="en-GB" dirty="0"/>
              <a:t>without a rigid structure</a:t>
            </a:r>
          </a:p>
          <a:p>
            <a:r>
              <a:rPr lang="en-GB" dirty="0"/>
              <a:t>For large projects, there may be a </a:t>
            </a:r>
            <a:r>
              <a:rPr lang="en-GB" dirty="0">
                <a:solidFill>
                  <a:srgbClr val="0000FF"/>
                </a:solidFill>
              </a:rPr>
              <a:t>hierarchical structure </a:t>
            </a:r>
            <a:r>
              <a:rPr lang="en-GB" dirty="0"/>
              <a:t>where different groups are responsible for different sub-projects</a:t>
            </a:r>
          </a:p>
          <a:p>
            <a:r>
              <a:rPr lang="en-GB" dirty="0">
                <a:solidFill>
                  <a:srgbClr val="0000FF"/>
                </a:solidFill>
              </a:rPr>
              <a:t>Agile development </a:t>
            </a:r>
            <a:r>
              <a:rPr lang="en-GB" dirty="0"/>
              <a:t>is always based around an informal group on the principle that formal structure inhibits information exchange</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47</a:t>
            </a:fld>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dirty="0">
                <a:solidFill>
                  <a:srgbClr val="0000FF"/>
                </a:solidFill>
              </a:rPr>
              <a:t>Informal groups</a:t>
            </a:r>
          </a:p>
        </p:txBody>
      </p:sp>
      <p:sp>
        <p:nvSpPr>
          <p:cNvPr id="81923" name="Rectangle 3"/>
          <p:cNvSpPr>
            <a:spLocks noGrp="1" noChangeArrowheads="1"/>
          </p:cNvSpPr>
          <p:nvPr>
            <p:ph idx="1"/>
          </p:nvPr>
        </p:nvSpPr>
        <p:spPr/>
        <p:txBody>
          <a:bodyPr/>
          <a:lstStyle/>
          <a:p>
            <a:r>
              <a:rPr lang="en-GB" sz="2400" dirty="0"/>
              <a:t>The group acts as a whole and comes to a consensus on decisions affecting the system</a:t>
            </a:r>
          </a:p>
          <a:p>
            <a:r>
              <a:rPr lang="en-GB" sz="2400" dirty="0"/>
              <a:t>The group leader serves as the external interface of the group but does not allocate specific work items</a:t>
            </a:r>
          </a:p>
          <a:p>
            <a:r>
              <a:rPr lang="en-GB" sz="2400" dirty="0"/>
              <a:t>Rather, work is discussed by the group as a whole and tasks are allocated according to ability and experience</a:t>
            </a:r>
          </a:p>
          <a:p>
            <a:r>
              <a:rPr lang="en-GB" sz="2400" dirty="0"/>
              <a:t>This approach is successful for groups where all members are experienced and competent</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48</a:t>
            </a:fld>
            <a:endParaRPr lang="en-US"/>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a:t>Group communications</a:t>
            </a:r>
          </a:p>
        </p:txBody>
      </p:sp>
      <p:sp>
        <p:nvSpPr>
          <p:cNvPr id="80899" name="Rectangle 3"/>
          <p:cNvSpPr>
            <a:spLocks noGrp="1" noChangeArrowheads="1"/>
          </p:cNvSpPr>
          <p:nvPr>
            <p:ph idx="1"/>
          </p:nvPr>
        </p:nvSpPr>
        <p:spPr/>
        <p:txBody>
          <a:bodyPr/>
          <a:lstStyle/>
          <a:p>
            <a:r>
              <a:rPr lang="en-GB" dirty="0"/>
              <a:t>Good </a:t>
            </a:r>
            <a:r>
              <a:rPr lang="en-GB" dirty="0">
                <a:solidFill>
                  <a:srgbClr val="0000FF"/>
                </a:solidFill>
              </a:rPr>
              <a:t>communications</a:t>
            </a:r>
            <a:r>
              <a:rPr lang="en-GB" dirty="0"/>
              <a:t> are essential for effective group working</a:t>
            </a:r>
          </a:p>
          <a:p>
            <a:r>
              <a:rPr lang="en-GB" dirty="0"/>
              <a:t>Information must be exchanged on the status of work, design decisions and changes to previous decisions</a:t>
            </a:r>
          </a:p>
          <a:p>
            <a:r>
              <a:rPr lang="en-GB" dirty="0"/>
              <a:t>Good communications also strengthens group cohesion as it promotes understanding</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49</a:t>
            </a:fld>
            <a:endParaRPr lang="en-US"/>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381001" y="262912"/>
            <a:ext cx="8476054" cy="1109007"/>
          </a:xfrm>
          <a:noFill/>
          <a:ln/>
        </p:spPr>
        <p:txBody>
          <a:bodyPr lIns="90840" tIns="44623" rIns="90840" bIns="44623"/>
          <a:lstStyle/>
          <a:p>
            <a:r>
              <a:rPr lang="en-GB"/>
              <a:t>Software management distinctions</a:t>
            </a:r>
          </a:p>
        </p:txBody>
      </p:sp>
      <p:sp>
        <p:nvSpPr>
          <p:cNvPr id="12290" name="Rectangle 2"/>
          <p:cNvSpPr>
            <a:spLocks noGrp="1" noChangeArrowheads="1"/>
          </p:cNvSpPr>
          <p:nvPr>
            <p:ph idx="1"/>
          </p:nvPr>
        </p:nvSpPr>
        <p:spPr>
          <a:noFill/>
          <a:ln/>
        </p:spPr>
        <p:txBody>
          <a:bodyPr lIns="90840" tIns="44623" rIns="90840" bIns="44623"/>
          <a:lstStyle/>
          <a:p>
            <a:r>
              <a:rPr lang="en-GB" dirty="0">
                <a:solidFill>
                  <a:srgbClr val="0000FF"/>
                </a:solidFill>
              </a:rPr>
              <a:t>The product is intangible</a:t>
            </a:r>
          </a:p>
          <a:p>
            <a:pPr lvl="1"/>
            <a:r>
              <a:rPr lang="en-GB" dirty="0"/>
              <a:t>Software cannot be seen or touched. Software project managers cannot see progress by simply looking at the artefact that is being constructed. </a:t>
            </a:r>
          </a:p>
          <a:p>
            <a:r>
              <a:rPr lang="en-GB" dirty="0"/>
              <a:t>Many software projects are </a:t>
            </a:r>
            <a:r>
              <a:rPr lang="en-GB" dirty="0">
                <a:solidFill>
                  <a:srgbClr val="0000FF"/>
                </a:solidFill>
              </a:rPr>
              <a:t>'one-off' projects</a:t>
            </a:r>
            <a:endParaRPr lang="en-GB" dirty="0"/>
          </a:p>
          <a:p>
            <a:pPr lvl="1"/>
            <a:r>
              <a:rPr lang="en-GB" dirty="0"/>
              <a:t>Large software projects are usually different in some ways from previous projects. Even managers who have lots of previous experience may find it difficult to anticipate problems. </a:t>
            </a:r>
          </a:p>
          <a:p>
            <a:r>
              <a:rPr lang="en-GB" dirty="0"/>
              <a:t>Software processes are </a:t>
            </a:r>
            <a:r>
              <a:rPr lang="en-GB" dirty="0">
                <a:solidFill>
                  <a:srgbClr val="0000FF"/>
                </a:solidFill>
              </a:rPr>
              <a:t>variable and organization specific</a:t>
            </a:r>
          </a:p>
          <a:p>
            <a:pPr lvl="1"/>
            <a:r>
              <a:rPr lang="en-GB" dirty="0"/>
              <a:t>We still cannot reliably predict when a particular software process is likely to lead to development problems</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5</a:t>
            </a:fld>
            <a:endParaRPr lang="en-US"/>
          </a:p>
        </p:txBody>
      </p:sp>
    </p:spTree>
  </p:cSld>
  <p:clrMapOvr>
    <a:masterClrMapping/>
  </p:clrMapOvr>
  <p:transition advTm="2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title"/>
          </p:nvPr>
        </p:nvSpPr>
        <p:spPr>
          <a:xfrm>
            <a:off x="381000" y="263525"/>
            <a:ext cx="8399463" cy="1108075"/>
          </a:xfrm>
          <a:noFill/>
          <a:ln/>
        </p:spPr>
        <p:txBody>
          <a:bodyPr lIns="90840" tIns="44623" rIns="90840" bIns="44623"/>
          <a:lstStyle/>
          <a:p>
            <a:r>
              <a:rPr lang="en-GB" dirty="0"/>
              <a:t>Group communications</a:t>
            </a:r>
          </a:p>
        </p:txBody>
      </p:sp>
      <p:sp>
        <p:nvSpPr>
          <p:cNvPr id="60418" name="Rectangle 2"/>
          <p:cNvSpPr>
            <a:spLocks noGrp="1" noChangeArrowheads="1"/>
          </p:cNvSpPr>
          <p:nvPr>
            <p:ph idx="1"/>
          </p:nvPr>
        </p:nvSpPr>
        <p:spPr>
          <a:xfrm>
            <a:off x="457200" y="1600200"/>
            <a:ext cx="8514272" cy="4525963"/>
          </a:xfrm>
          <a:noFill/>
          <a:ln/>
        </p:spPr>
        <p:txBody>
          <a:bodyPr lIns="90840" tIns="44623" rIns="90840" bIns="44623"/>
          <a:lstStyle/>
          <a:p>
            <a:pPr>
              <a:lnSpc>
                <a:spcPct val="90000"/>
              </a:lnSpc>
            </a:pPr>
            <a:r>
              <a:rPr lang="en-GB" sz="2400" dirty="0">
                <a:solidFill>
                  <a:srgbClr val="0000FF"/>
                </a:solidFill>
              </a:rPr>
              <a:t>Group size</a:t>
            </a:r>
          </a:p>
          <a:p>
            <a:pPr lvl="1">
              <a:lnSpc>
                <a:spcPct val="90000"/>
              </a:lnSpc>
            </a:pPr>
            <a:r>
              <a:rPr lang="en-GB" sz="2000" dirty="0"/>
              <a:t>The larger the group, the harder it is for people to communicate with other group members</a:t>
            </a:r>
          </a:p>
          <a:p>
            <a:pPr>
              <a:lnSpc>
                <a:spcPct val="90000"/>
              </a:lnSpc>
            </a:pPr>
            <a:r>
              <a:rPr lang="en-GB" sz="2400" dirty="0">
                <a:solidFill>
                  <a:srgbClr val="0000FF"/>
                </a:solidFill>
              </a:rPr>
              <a:t>Group structure</a:t>
            </a:r>
          </a:p>
          <a:p>
            <a:pPr lvl="1">
              <a:lnSpc>
                <a:spcPct val="90000"/>
              </a:lnSpc>
            </a:pPr>
            <a:r>
              <a:rPr lang="en-GB" sz="2000" dirty="0"/>
              <a:t>Communication is better in informally structured groups than in hierarchically structured groups</a:t>
            </a:r>
          </a:p>
          <a:p>
            <a:pPr>
              <a:lnSpc>
                <a:spcPct val="90000"/>
              </a:lnSpc>
            </a:pPr>
            <a:r>
              <a:rPr lang="en-GB" sz="2400" dirty="0">
                <a:solidFill>
                  <a:srgbClr val="0000FF"/>
                </a:solidFill>
              </a:rPr>
              <a:t>Group composition</a:t>
            </a:r>
          </a:p>
          <a:p>
            <a:pPr lvl="1">
              <a:lnSpc>
                <a:spcPct val="90000"/>
              </a:lnSpc>
            </a:pPr>
            <a:r>
              <a:rPr lang="en-GB" sz="2000" dirty="0"/>
              <a:t>Communication is better when there are different personality types in a group and when groups are mixed rather than single sex</a:t>
            </a:r>
          </a:p>
          <a:p>
            <a:pPr>
              <a:lnSpc>
                <a:spcPct val="90000"/>
              </a:lnSpc>
            </a:pPr>
            <a:r>
              <a:rPr lang="en-GB" sz="2400" dirty="0">
                <a:solidFill>
                  <a:srgbClr val="0000FF"/>
                </a:solidFill>
              </a:rPr>
              <a:t>The physical work environment</a:t>
            </a:r>
          </a:p>
          <a:p>
            <a:pPr lvl="1">
              <a:lnSpc>
                <a:spcPct val="90000"/>
              </a:lnSpc>
            </a:pPr>
            <a:r>
              <a:rPr lang="en-GB" sz="2000" dirty="0"/>
              <a:t>Good workplace organization can help encourage communications</a:t>
            </a:r>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50</a:t>
            </a:fld>
            <a:endParaRPr lang="en-US"/>
          </a:p>
        </p:txBody>
      </p:sp>
    </p:spTree>
  </p:cSld>
  <p:clrMapOvr>
    <a:masterClrMapping/>
  </p:clrMapOvr>
  <p:transition advTm="2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GB" sz="2000" dirty="0"/>
              <a:t>Good </a:t>
            </a:r>
            <a:r>
              <a:rPr lang="en-GB" sz="2000" dirty="0">
                <a:solidFill>
                  <a:srgbClr val="0000FF"/>
                </a:solidFill>
              </a:rPr>
              <a:t>project management </a:t>
            </a:r>
            <a:r>
              <a:rPr lang="en-GB" sz="2000" dirty="0"/>
              <a:t>is essential if software engineering projects are to be developed on schedule and within budget</a:t>
            </a:r>
          </a:p>
          <a:p>
            <a:r>
              <a:rPr lang="en-GB" sz="2000" dirty="0">
                <a:solidFill>
                  <a:srgbClr val="0000FF"/>
                </a:solidFill>
              </a:rPr>
              <a:t>Software management </a:t>
            </a:r>
            <a:r>
              <a:rPr lang="en-GB" sz="2000" dirty="0"/>
              <a:t>is distinct from other engineering management. Software is intangible. Projects may be novel or innovative with no body of experience to guide their management. Software processes are not as mature as traditional engineering processes.</a:t>
            </a:r>
          </a:p>
          <a:p>
            <a:r>
              <a:rPr lang="en-GB" sz="2000" dirty="0">
                <a:solidFill>
                  <a:srgbClr val="0000FF"/>
                </a:solidFill>
              </a:rPr>
              <a:t>Risk management </a:t>
            </a:r>
            <a:r>
              <a:rPr lang="en-GB" sz="2000" dirty="0"/>
              <a:t>involves identifying and assessing project risks to establish the probability that they will occur and the consequences for the project if that risk does arise. You should make plans to avoid, manage or deal with likely risks if or when they arise.  </a:t>
            </a:r>
          </a:p>
          <a:p>
            <a:endParaRPr lang="en-US" dirty="0"/>
          </a:p>
        </p:txBody>
      </p:sp>
      <p:sp>
        <p:nvSpPr>
          <p:cNvPr id="4" name="Footer Placeholder 3"/>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51</a:t>
            </a:fld>
            <a:endParaRPr lang="en-US"/>
          </a:p>
        </p:txBody>
      </p:sp>
    </p:spTree>
    <p:extLst>
      <p:ext uri="{BB962C8B-B14F-4D97-AF65-F5344CB8AC3E}">
        <p14:creationId xmlns:p14="http://schemas.microsoft.com/office/powerpoint/2010/main" val="3668415218"/>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GB" sz="2000" dirty="0">
                <a:solidFill>
                  <a:srgbClr val="0000FF"/>
                </a:solidFill>
              </a:rPr>
              <a:t>People management </a:t>
            </a:r>
            <a:r>
              <a:rPr lang="en-GB" sz="2000" dirty="0"/>
              <a:t>involves choosing the right people to work on a project and organizing the team and its working environment</a:t>
            </a:r>
          </a:p>
          <a:p>
            <a:r>
              <a:rPr lang="en-GB" sz="2000" dirty="0">
                <a:solidFill>
                  <a:srgbClr val="0000FF"/>
                </a:solidFill>
              </a:rPr>
              <a:t>People</a:t>
            </a:r>
            <a:r>
              <a:rPr lang="en-GB" sz="2000" dirty="0"/>
              <a:t> are motivated by interaction with other people, the recognition of management and their peers, and by being given opportunities for personal development</a:t>
            </a:r>
          </a:p>
          <a:p>
            <a:r>
              <a:rPr lang="en-GB" sz="2000" dirty="0"/>
              <a:t>Software development </a:t>
            </a:r>
            <a:r>
              <a:rPr lang="en-GB" sz="2000" dirty="0">
                <a:solidFill>
                  <a:srgbClr val="0000FF"/>
                </a:solidFill>
              </a:rPr>
              <a:t>groups</a:t>
            </a:r>
            <a:r>
              <a:rPr lang="en-GB" sz="2000" dirty="0"/>
              <a:t> should be fairly small and cohesive. The key factors that influence the effectiveness of a group are the people in that group, the way that it is organized and the communication between group members.</a:t>
            </a:r>
          </a:p>
          <a:p>
            <a:r>
              <a:rPr lang="en-GB" sz="2000" dirty="0">
                <a:solidFill>
                  <a:srgbClr val="0000FF"/>
                </a:solidFill>
              </a:rPr>
              <a:t>Communications</a:t>
            </a:r>
            <a:r>
              <a:rPr lang="en-GB" sz="2000" dirty="0"/>
              <a:t> within a group are influenced by factors such as the status of group members, the size of the group, the gender composition of the group, personalities and available communication channels</a:t>
            </a:r>
          </a:p>
          <a:p>
            <a:endParaRPr lang="en-US" dirty="0"/>
          </a:p>
        </p:txBody>
      </p:sp>
      <p:sp>
        <p:nvSpPr>
          <p:cNvPr id="4" name="Footer Placeholder 3"/>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52</a:t>
            </a:fld>
            <a:endParaRPr lang="en-US"/>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57200" y="274638"/>
            <a:ext cx="7293232" cy="1143000"/>
          </a:xfrm>
          <a:prstGeom prst="rect">
            <a:avLst/>
          </a:prstGeom>
          <a:noFill/>
          <a:ln w="9525">
            <a:noFill/>
            <a:miter lim="800000"/>
            <a:headEnd/>
            <a:tailEnd/>
          </a:ln>
        </p:spPr>
        <p:txBody>
          <a:bodyPr wrap="square" anchor="ctr">
            <a:normAutofit/>
          </a:bodyPr>
          <a:lstStyle/>
          <a:p>
            <a:r>
              <a:rPr lang="en-US" dirty="0"/>
              <a:t>Professional Tip of the Day:  Junior Software Engineer (Software Engineer I) Average Salary</a:t>
            </a:r>
          </a:p>
        </p:txBody>
      </p:sp>
      <p:sp>
        <p:nvSpPr>
          <p:cNvPr id="4" name="Date Placeholder 3"/>
          <p:cNvSpPr>
            <a:spLocks noGrp="1"/>
          </p:cNvSpPr>
          <p:nvPr>
            <p:ph type="dt" sz="half" idx="10"/>
          </p:nvPr>
        </p:nvSpPr>
        <p:spPr>
          <a:xfrm>
            <a:off x="457200" y="6356350"/>
            <a:ext cx="2133600" cy="365125"/>
          </a:xfrm>
          <a:prstGeom prst="rect">
            <a:avLst/>
          </a:prstGeom>
        </p:spPr>
        <p:txBody>
          <a:bodyPr anchor="ctr">
            <a:normAutofit/>
          </a:bodyPr>
          <a:lstStyle/>
          <a:p>
            <a:pPr>
              <a:spcAft>
                <a:spcPts val="600"/>
              </a:spcAft>
            </a:pPr>
            <a:r>
              <a:rPr lang="mr-IN" dirty="0"/>
              <a:t>11/27/2018</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nchor="ctr">
            <a:normAutofit/>
          </a:bodyPr>
          <a:lstStyle/>
          <a:p>
            <a:pPr>
              <a:spcAft>
                <a:spcPts val="600"/>
              </a:spcAft>
            </a:pPr>
            <a:r>
              <a:rPr lang="en-US"/>
              <a:t>Chapter 23 Project Planning</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nchor="ctr">
            <a:normAutofit/>
          </a:bodyPr>
          <a:lstStyle/>
          <a:p>
            <a:pPr>
              <a:spcAft>
                <a:spcPts val="600"/>
              </a:spcAft>
            </a:pPr>
            <a:fld id="{0D150273-F455-7D4F-8782-207C52466607}" type="slidenum">
              <a:rPr lang="en-US" smtClean="0"/>
              <a:pPr>
                <a:spcAft>
                  <a:spcPts val="600"/>
                </a:spcAft>
              </a:pPr>
              <a:t>53</a:t>
            </a:fld>
            <a:endParaRPr lang="en-US"/>
          </a:p>
        </p:txBody>
      </p:sp>
      <p:graphicFrame>
        <p:nvGraphicFramePr>
          <p:cNvPr id="8" name="Content Placeholder 2">
            <a:extLst>
              <a:ext uri="{FF2B5EF4-FFF2-40B4-BE49-F238E27FC236}">
                <a16:creationId xmlns:a16="http://schemas.microsoft.com/office/drawing/2014/main" xmlns="" id="{1D8F9F0B-1B8C-45AD-83D2-D4EF536119E2}"/>
              </a:ext>
            </a:extLst>
          </p:cNvPr>
          <p:cNvGraphicFramePr>
            <a:graphicFrameLocks noGrp="1"/>
          </p:cNvGraphicFramePr>
          <p:nvPr>
            <p:ph idx="1"/>
            <p:extLst>
              <p:ext uri="{D42A27DB-BD31-4B8C-83A1-F6EECF244321}">
                <p14:modId xmlns:p14="http://schemas.microsoft.com/office/powerpoint/2010/main" val="1929475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6943529"/>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Factors influencing project management</a:t>
            </a:r>
          </a:p>
        </p:txBody>
      </p:sp>
      <p:sp>
        <p:nvSpPr>
          <p:cNvPr id="3" name="Content Placeholder 2"/>
          <p:cNvSpPr>
            <a:spLocks noGrp="1"/>
          </p:cNvSpPr>
          <p:nvPr>
            <p:ph idx="1"/>
          </p:nvPr>
        </p:nvSpPr>
        <p:spPr/>
        <p:txBody>
          <a:bodyPr/>
          <a:lstStyle/>
          <a:p>
            <a:r>
              <a:rPr lang="en-GB" dirty="0"/>
              <a:t>Company size </a:t>
            </a:r>
          </a:p>
          <a:p>
            <a:r>
              <a:rPr lang="en-GB" dirty="0"/>
              <a:t>Software customers </a:t>
            </a:r>
          </a:p>
          <a:p>
            <a:r>
              <a:rPr lang="en-GB" dirty="0"/>
              <a:t>Software size </a:t>
            </a:r>
          </a:p>
          <a:p>
            <a:r>
              <a:rPr lang="en-GB" dirty="0"/>
              <a:t>Software type</a:t>
            </a:r>
          </a:p>
          <a:p>
            <a:r>
              <a:rPr lang="en-GB" dirty="0"/>
              <a:t>Organizational culture </a:t>
            </a:r>
          </a:p>
          <a:p>
            <a:r>
              <a:rPr lang="en-GB" dirty="0"/>
              <a:t>Software development processes  </a:t>
            </a:r>
          </a:p>
          <a:p>
            <a:r>
              <a:rPr lang="en-GB" dirty="0"/>
              <a:t>These factors mean that project managers in different organizations may work in quite different ways </a:t>
            </a:r>
          </a:p>
          <a:p>
            <a:endParaRPr lang="en-US" dirty="0"/>
          </a:p>
        </p:txBody>
      </p:sp>
      <p:sp>
        <p:nvSpPr>
          <p:cNvPr id="5" name="Footer Placeholder 4"/>
          <p:cNvSpPr>
            <a:spLocks noGrp="1"/>
          </p:cNvSpPr>
          <p:nvPr>
            <p:ph type="ftr" sz="quarter" idx="11"/>
          </p:nvPr>
        </p:nvSpPr>
        <p:spPr/>
        <p:txBody>
          <a:bodyPr/>
          <a:lstStyle/>
          <a:p>
            <a:r>
              <a:rPr lang="en-US"/>
              <a:t>Chapter 22 Project management</a:t>
            </a:r>
          </a:p>
        </p:txBody>
      </p:sp>
      <p:sp>
        <p:nvSpPr>
          <p:cNvPr id="6" name="Slide Number Placeholder 5"/>
          <p:cNvSpPr>
            <a:spLocks noGrp="1"/>
          </p:cNvSpPr>
          <p:nvPr>
            <p:ph type="sldNum" sz="quarter" idx="12"/>
          </p:nvPr>
        </p:nvSpPr>
        <p:spPr/>
        <p:txBody>
          <a:bodyPr/>
          <a:lstStyle/>
          <a:p>
            <a:fld id="{A41DB566-6001-1B4F-A74B-7213F33DBA30}" type="slidenum">
              <a:rPr lang="en-US" smtClean="0"/>
              <a:pPr/>
              <a:t>6</a:t>
            </a:fld>
            <a:endParaRPr lang="en-US"/>
          </a:p>
        </p:txBody>
      </p:sp>
    </p:spTree>
    <p:extLst>
      <p:ext uri="{BB962C8B-B14F-4D97-AF65-F5344CB8AC3E}">
        <p14:creationId xmlns:p14="http://schemas.microsoft.com/office/powerpoint/2010/main" val="182473904"/>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noFill/>
          <a:ln/>
        </p:spPr>
        <p:txBody>
          <a:bodyPr lIns="90840" tIns="44623" rIns="90840" bIns="44623"/>
          <a:lstStyle/>
          <a:p>
            <a:r>
              <a:rPr lang="en-GB" dirty="0"/>
              <a:t>Universal management activities</a:t>
            </a:r>
          </a:p>
        </p:txBody>
      </p:sp>
      <p:sp>
        <p:nvSpPr>
          <p:cNvPr id="14338" name="Rectangle 2"/>
          <p:cNvSpPr>
            <a:spLocks noGrp="1" noChangeArrowheads="1"/>
          </p:cNvSpPr>
          <p:nvPr>
            <p:ph idx="1"/>
          </p:nvPr>
        </p:nvSpPr>
        <p:spPr>
          <a:noFill/>
          <a:ln/>
        </p:spPr>
        <p:txBody>
          <a:bodyPr lIns="90840" tIns="44623" rIns="90840" bIns="44623"/>
          <a:lstStyle/>
          <a:p>
            <a:r>
              <a:rPr lang="en-GB" i="1" dirty="0">
                <a:solidFill>
                  <a:srgbClr val="0000FF"/>
                </a:solidFill>
              </a:rPr>
              <a:t>Project planning </a:t>
            </a:r>
          </a:p>
          <a:p>
            <a:pPr lvl="1"/>
            <a:r>
              <a:rPr lang="en-GB" dirty="0"/>
              <a:t>Project managers are responsible for planning, estimating and scheduling project development and assigning people to tasks</a:t>
            </a:r>
          </a:p>
          <a:p>
            <a:r>
              <a:rPr lang="en-GB" i="1" dirty="0" smtClean="0">
                <a:solidFill>
                  <a:srgbClr val="0000FF"/>
                </a:solidFill>
              </a:rPr>
              <a:t>Risk </a:t>
            </a:r>
            <a:r>
              <a:rPr lang="en-GB" i="1" dirty="0">
                <a:solidFill>
                  <a:srgbClr val="0000FF"/>
                </a:solidFill>
              </a:rPr>
              <a:t>management</a:t>
            </a:r>
          </a:p>
          <a:p>
            <a:pPr lvl="1"/>
            <a:r>
              <a:rPr lang="en-GB" dirty="0"/>
              <a:t>Project managers assess the risks that may affect a project, monitor these risks and take action when problems arise  </a:t>
            </a:r>
          </a:p>
          <a:p>
            <a:r>
              <a:rPr lang="en-GB" i="1" dirty="0">
                <a:solidFill>
                  <a:srgbClr val="0000FF"/>
                </a:solidFill>
              </a:rPr>
              <a:t>People management</a:t>
            </a:r>
            <a:r>
              <a:rPr lang="en-GB" dirty="0">
                <a:solidFill>
                  <a:srgbClr val="0000FF"/>
                </a:solidFill>
              </a:rPr>
              <a:t> </a:t>
            </a:r>
          </a:p>
          <a:p>
            <a:pPr lvl="1"/>
            <a:r>
              <a:rPr lang="en-GB" dirty="0"/>
              <a:t>Project managers have to choose people for their team and establish ways of working that leads to effective team performance</a:t>
            </a:r>
          </a:p>
          <a:p>
            <a:pPr lvl="1"/>
            <a:endParaRPr lang="en-GB" dirty="0"/>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7</a:t>
            </a:fld>
            <a:endParaRPr lang="en-US"/>
          </a:p>
        </p:txBody>
      </p:sp>
    </p:spTree>
  </p:cSld>
  <p:clrMapOvr>
    <a:masterClrMapping/>
  </p:clrMapOvr>
  <p:transition advTm="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activities</a:t>
            </a:r>
          </a:p>
        </p:txBody>
      </p:sp>
      <p:sp>
        <p:nvSpPr>
          <p:cNvPr id="3" name="Content Placeholder 2"/>
          <p:cNvSpPr>
            <a:spLocks noGrp="1"/>
          </p:cNvSpPr>
          <p:nvPr>
            <p:ph idx="1"/>
          </p:nvPr>
        </p:nvSpPr>
        <p:spPr/>
        <p:txBody>
          <a:bodyPr/>
          <a:lstStyle/>
          <a:p>
            <a:r>
              <a:rPr lang="en-GB" i="1" dirty="0">
                <a:solidFill>
                  <a:srgbClr val="0000FF"/>
                </a:solidFill>
              </a:rPr>
              <a:t>Reporting</a:t>
            </a:r>
            <a:r>
              <a:rPr lang="en-GB" dirty="0">
                <a:solidFill>
                  <a:srgbClr val="0000FF"/>
                </a:solidFill>
              </a:rPr>
              <a:t> </a:t>
            </a:r>
          </a:p>
          <a:p>
            <a:pPr lvl="1"/>
            <a:r>
              <a:rPr lang="en-GB" dirty="0"/>
              <a:t>Project managers are usually responsible for reporting on the progress of a project to customers and to the managers of the company developing the software </a:t>
            </a:r>
          </a:p>
          <a:p>
            <a:r>
              <a:rPr lang="en-GB" i="1" dirty="0">
                <a:solidFill>
                  <a:srgbClr val="0000FF"/>
                </a:solidFill>
              </a:rPr>
              <a:t>Proposal writing</a:t>
            </a:r>
            <a:r>
              <a:rPr lang="en-GB" dirty="0"/>
              <a:t> </a:t>
            </a:r>
          </a:p>
          <a:p>
            <a:pPr lvl="1"/>
            <a:r>
              <a:rPr lang="en-GB" dirty="0"/>
              <a:t>The first stage in a software project may involve writing a proposal to win a contract to carry out an item of work. The proposal describes the objectives of the project and how it will be carried out </a:t>
            </a:r>
          </a:p>
          <a:p>
            <a:endParaRPr lang="en-US" dirty="0"/>
          </a:p>
        </p:txBody>
      </p:sp>
      <p:sp>
        <p:nvSpPr>
          <p:cNvPr id="5" name="Footer Placeholder 4"/>
          <p:cNvSpPr>
            <a:spLocks noGrp="1"/>
          </p:cNvSpPr>
          <p:nvPr>
            <p:ph type="ftr" sz="quarter" idx="11"/>
          </p:nvPr>
        </p:nvSpPr>
        <p:spPr/>
        <p:txBody>
          <a:bodyPr/>
          <a:lstStyle/>
          <a:p>
            <a:r>
              <a:rPr lang="en-US"/>
              <a:t>Chapter 22 Project management</a:t>
            </a:r>
          </a:p>
        </p:txBody>
      </p:sp>
      <p:sp>
        <p:nvSpPr>
          <p:cNvPr id="4" name="Slide Number Placeholder 3"/>
          <p:cNvSpPr>
            <a:spLocks noGrp="1"/>
          </p:cNvSpPr>
          <p:nvPr>
            <p:ph type="sldNum" sz="quarter" idx="12"/>
          </p:nvPr>
        </p:nvSpPr>
        <p:spPr/>
        <p:txBody>
          <a:bodyPr/>
          <a:lstStyle/>
          <a:p>
            <a:fld id="{A41DB566-6001-1B4F-A74B-7213F33DBA30}" type="slidenum">
              <a:rPr lang="en-US" smtClean="0"/>
              <a:pPr/>
              <a:t>8</a:t>
            </a:fld>
            <a:endParaRPr lang="en-US"/>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Triangle </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Chapter 22 Project management</a:t>
            </a:r>
          </a:p>
        </p:txBody>
      </p:sp>
      <p:sp>
        <p:nvSpPr>
          <p:cNvPr id="5" name="Slide Number Placeholder 4"/>
          <p:cNvSpPr>
            <a:spLocks noGrp="1"/>
          </p:cNvSpPr>
          <p:nvPr>
            <p:ph type="sldNum" sz="quarter" idx="12"/>
          </p:nvPr>
        </p:nvSpPr>
        <p:spPr/>
        <p:txBody>
          <a:bodyPr/>
          <a:lstStyle/>
          <a:p>
            <a:fld id="{A41DB566-6001-1B4F-A74B-7213F33DBA30}" type="slidenum">
              <a:rPr lang="en-US" smtClean="0"/>
              <a:pPr/>
              <a:t>9</a:t>
            </a:fld>
            <a:endParaRPr lang="en-US"/>
          </a:p>
        </p:txBody>
      </p:sp>
      <p:pic>
        <p:nvPicPr>
          <p:cNvPr id="6" name="Picture 5"/>
          <p:cNvPicPr>
            <a:picLocks noChangeAspect="1"/>
          </p:cNvPicPr>
          <p:nvPr/>
        </p:nvPicPr>
        <p:blipFill>
          <a:blip r:embed="rId2"/>
          <a:stretch>
            <a:fillRect/>
          </a:stretch>
        </p:blipFill>
        <p:spPr>
          <a:xfrm>
            <a:off x="1552575" y="1513312"/>
            <a:ext cx="6038850" cy="4843038"/>
          </a:xfrm>
          <a:prstGeom prst="rect">
            <a:avLst/>
          </a:prstGeom>
        </p:spPr>
      </p:pic>
    </p:spTree>
    <p:extLst>
      <p:ext uri="{BB962C8B-B14F-4D97-AF65-F5344CB8AC3E}">
        <p14:creationId xmlns:p14="http://schemas.microsoft.com/office/powerpoint/2010/main" val="2073196028"/>
      </p:ext>
    </p:extLst>
  </p:cSld>
  <p:clrMapOvr>
    <a:masterClrMapping/>
  </p:clrMapOvr>
  <p:transition spd="med">
    <p:wipe dir="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3719</Words>
  <Application>Microsoft Office PowerPoint</Application>
  <PresentationFormat>On-screen Show (4:3)</PresentationFormat>
  <Paragraphs>510</Paragraphs>
  <Slides>53</Slides>
  <Notes>12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SE10 slides</vt:lpstr>
      <vt:lpstr>Chapter 22 – Project Management</vt:lpstr>
      <vt:lpstr>Topics covered</vt:lpstr>
      <vt:lpstr>Software project management</vt:lpstr>
      <vt:lpstr>Success criteria</vt:lpstr>
      <vt:lpstr>Software management distinctions</vt:lpstr>
      <vt:lpstr>Factors influencing project management</vt:lpstr>
      <vt:lpstr>Universal management activities</vt:lpstr>
      <vt:lpstr>Management activities</vt:lpstr>
      <vt:lpstr>Project Triangle </vt:lpstr>
      <vt:lpstr>Risk management</vt:lpstr>
      <vt:lpstr>Risk management</vt:lpstr>
      <vt:lpstr>Risk classification</vt:lpstr>
      <vt:lpstr>Examples of project, product, and business risks </vt:lpstr>
      <vt:lpstr>The risk management process</vt:lpstr>
      <vt:lpstr>The risk management process </vt:lpstr>
      <vt:lpstr>Risk identification</vt:lpstr>
      <vt:lpstr>Examples of different risk types</vt:lpstr>
      <vt:lpstr>Risk analysis</vt:lpstr>
      <vt:lpstr>Risk types and examples </vt:lpstr>
      <vt:lpstr>Risk types and examples </vt:lpstr>
      <vt:lpstr>PowerPoint Presentation</vt:lpstr>
      <vt:lpstr>Risk planning</vt:lpstr>
      <vt:lpstr>What-if questions</vt:lpstr>
      <vt:lpstr>Strategies to help manage risk </vt:lpstr>
      <vt:lpstr>Strategies to help manage risk </vt:lpstr>
      <vt:lpstr>Risk monitoring</vt:lpstr>
      <vt:lpstr>Risk indicators </vt:lpstr>
      <vt:lpstr>PowerPoint Presentation</vt:lpstr>
      <vt:lpstr>Managing people</vt:lpstr>
      <vt:lpstr>Managing people</vt:lpstr>
      <vt:lpstr>People management factors</vt:lpstr>
      <vt:lpstr>Motivating people</vt:lpstr>
      <vt:lpstr>Need satisfaction</vt:lpstr>
      <vt:lpstr>Personality types</vt:lpstr>
      <vt:lpstr>Personality types</vt:lpstr>
      <vt:lpstr>Motivation balance</vt:lpstr>
      <vt:lpstr>Teamwork</vt:lpstr>
      <vt:lpstr>Teamwork</vt:lpstr>
      <vt:lpstr>Group cohesiveness</vt:lpstr>
      <vt:lpstr>Team spirit</vt:lpstr>
      <vt:lpstr>The effectiveness of a team</vt:lpstr>
      <vt:lpstr>Selecting group members</vt:lpstr>
      <vt:lpstr>Assembling a team</vt:lpstr>
      <vt:lpstr>Group composition</vt:lpstr>
      <vt:lpstr>Group composition </vt:lpstr>
      <vt:lpstr>Group organization</vt:lpstr>
      <vt:lpstr>Group organization</vt:lpstr>
      <vt:lpstr>Informal groups</vt:lpstr>
      <vt:lpstr>Group communications</vt:lpstr>
      <vt:lpstr>Group communications</vt:lpstr>
      <vt:lpstr>Key points</vt:lpstr>
      <vt:lpstr>Key points</vt:lpstr>
      <vt:lpstr>Professional Tip of the Day:  Junior Software Engineer (Software Engineer I) Average Salary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Supplemental SE Material Test Coverage Analysis</dc:title>
  <dc:creator>Devrin Lee</dc:creator>
  <cp:lastModifiedBy>Sergiu Dascalu</cp:lastModifiedBy>
  <cp:revision>4</cp:revision>
  <dcterms:created xsi:type="dcterms:W3CDTF">2019-11-19T17:14:13Z</dcterms:created>
  <dcterms:modified xsi:type="dcterms:W3CDTF">2019-11-27T05:06:30Z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delee@microsoft.com</vt:lpwstr>
  </property>
  <property fmtid="{D5CDD505-2E9C-101B-9397-08002B2CF9AE}" pid="5" name="MSIP_Label_f42aa342-8706-4288-bd11-ebb85995028c_SetDate">
    <vt:lpwstr>2019-11-19T17:24:00.4863453Z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b9c5d167-465d-4844-97a2-76b1288a33a4</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