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9" r:id="rId3"/>
    <p:sldId id="361" r:id="rId4"/>
    <p:sldId id="364" r:id="rId5"/>
    <p:sldId id="365" r:id="rId6"/>
    <p:sldId id="366" r:id="rId7"/>
    <p:sldId id="368" r:id="rId8"/>
    <p:sldId id="369" r:id="rId9"/>
    <p:sldId id="371" r:id="rId10"/>
    <p:sldId id="372" r:id="rId11"/>
    <p:sldId id="375" r:id="rId12"/>
    <p:sldId id="373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6600CC"/>
    <a:srgbClr val="00CCFF"/>
    <a:srgbClr val="9933FF"/>
    <a:srgbClr val="009999"/>
    <a:srgbClr val="FF6600"/>
    <a:srgbClr val="FFFF99"/>
    <a:srgbClr val="FF5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8" autoAdjust="0"/>
  </p:normalViewPr>
  <p:slideViewPr>
    <p:cSldViewPr>
      <p:cViewPr>
        <p:scale>
          <a:sx n="100" d="100"/>
          <a:sy n="100" d="100"/>
        </p:scale>
        <p:origin x="-144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"/>
    </p:cViewPr>
  </p:sorterViewPr>
  <p:notesViewPr>
    <p:cSldViewPr>
      <p:cViewPr varScale="1">
        <p:scale>
          <a:sx n="83" d="100"/>
          <a:sy n="83" d="100"/>
        </p:scale>
        <p:origin x="-252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2/16/2010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 426/CPE 426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E393C091-0A43-4B7D-A77D-60D47547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DA1D97-953D-4946-9152-D3224315A717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2EAC7A-A98A-406A-99EF-8B3A799DA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87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0F3FF7-EF88-4E92-956F-5B3F994D5156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0F3FF7-EF88-4E92-956F-5B3F994D5156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723E41-D636-4BD5-844B-539B44B012B2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723E41-D636-4BD5-844B-539B44B012B2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723E41-D636-4BD5-844B-539B44B012B2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03BEC9-EB9D-4320-A199-818C7A9AFF8B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288267-9D5E-4F73-B4AB-CAFF9F484FA4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1AD3D0-0035-4FA3-A986-E7D078FC443E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38129F-CA75-4AEA-B9C2-FC1C63A6FBD3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07F44D-7C57-43E7-897D-AB5C29D152A3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38129F-CA75-4AEA-B9C2-FC1C63A6FBD3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589B8B-328E-43C5-8CE8-BA6CB65B49E0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874E9D-9A3D-4B38-BB80-FF115BE145E5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C473F2-2C84-467F-9B63-04F98ACD9477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613BB2-5F57-40AB-8F25-8C2CFA420461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0CA5D9-E564-4E59-AA60-C05F87553106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63C183-CB67-44ED-8368-79C58469DBE0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BF8797-FB43-49B8-947E-29A8FC488AE0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4E61CE-CD90-4525-86EB-EA62F4E6212C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4A19CE-EA03-444E-9323-8819582B5C81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EFAE6F-297F-41FB-AC9B-A018D8C4F378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90BB56-5B9B-4325-9598-FBD8E6F4C3DA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DC7DD6-71B2-4710-9419-1ACB4942AE43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730250"/>
            <a:ext cx="4586288" cy="34401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3250"/>
            <a:ext cx="5029200" cy="4157663"/>
          </a:xfrm>
          <a:noFill/>
        </p:spPr>
        <p:txBody>
          <a:bodyPr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7C0A23-8799-4442-B9FF-78E7FD5048A4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685071-3FEB-4DF6-A5F5-B69613BC78D2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F081CD-916D-4A1A-B585-9F34A455EF65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1F6765-7D34-41F6-9450-F04D8C5B6FF5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772C0A-DC9C-45D3-9940-70EFE7581482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F194DD-D0B1-4C69-90EC-68DA6F55D74C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674"/>
            <a:ext cx="5029200" cy="41585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A6F2F3-097F-421E-B36A-73CA0C0BD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4C8C-257E-476A-A454-0ACBC4887AD5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A2DB-C892-4458-809D-703CCA6EA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D62A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57372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D62A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7620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D62A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F675FFBD-B04A-43AF-A996-3B784E94DB33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071F4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2"/>
          <p:cNvSpPr>
            <a:spLocks noGrp="1"/>
          </p:cNvSpPr>
          <p:nvPr>
            <p:ph type="subTitle" idx="1"/>
          </p:nvPr>
        </p:nvSpPr>
        <p:spPr>
          <a:xfrm>
            <a:off x="28575" y="2438400"/>
            <a:ext cx="91440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sz="3200" dirty="0" smtClean="0">
              <a:solidFill>
                <a:srgbClr val="FFFF99"/>
              </a:solidFill>
              <a:latin typeface="Futura"/>
            </a:endParaRPr>
          </a:p>
          <a:p>
            <a:pPr algn="ctr" eaLnBrk="1" hangingPunct="1">
              <a:lnSpc>
                <a:spcPct val="90000"/>
              </a:lnSpc>
            </a:pPr>
            <a:endParaRPr lang="en-US" sz="3200" dirty="0">
              <a:solidFill>
                <a:srgbClr val="FFFF99"/>
              </a:solidFill>
              <a:latin typeface="Futura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FFFF99"/>
                </a:solidFill>
                <a:latin typeface="Futura"/>
              </a:rPr>
              <a:t>1. UML-based Requirements</a:t>
            </a:r>
          </a:p>
        </p:txBody>
      </p:sp>
      <p:sp>
        <p:nvSpPr>
          <p:cNvPr id="6146" name="Subtitle 2"/>
          <p:cNvSpPr txBox="1">
            <a:spLocks/>
          </p:cNvSpPr>
          <p:nvPr/>
        </p:nvSpPr>
        <p:spPr bwMode="auto">
          <a:xfrm>
            <a:off x="504825" y="4343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solidFill>
                  <a:srgbClr val="FFF875"/>
                </a:solidFill>
                <a:latin typeface="Corbel" pitchFamily="34" charset="0"/>
              </a:rPr>
              <a:t> </a:t>
            </a: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rgbClr val="29C2FF"/>
                </a:solidFill>
              </a:rPr>
              <a:t>From Chapter 3 of [Jim </a:t>
            </a:r>
            <a:r>
              <a:rPr lang="en-US" dirty="0" err="1">
                <a:solidFill>
                  <a:srgbClr val="29C2FF"/>
                </a:solidFill>
              </a:rPr>
              <a:t>Arlow</a:t>
            </a:r>
            <a:r>
              <a:rPr lang="en-US" dirty="0">
                <a:solidFill>
                  <a:srgbClr val="29C2FF"/>
                </a:solidFill>
              </a:rPr>
              <a:t> and Ila Neustadt, UML 2 and the Unified Process, </a:t>
            </a:r>
            <a:r>
              <a:rPr lang="en-US" dirty="0" smtClean="0">
                <a:solidFill>
                  <a:srgbClr val="29C2FF"/>
                </a:solidFill>
              </a:rPr>
              <a:t>Addison-Wesley, </a:t>
            </a:r>
            <a:r>
              <a:rPr lang="en-US" dirty="0">
                <a:solidFill>
                  <a:srgbClr val="29C2FF"/>
                </a:solidFill>
              </a:rPr>
              <a:t>2005] 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</p:txBody>
      </p:sp>
      <p:pic>
        <p:nvPicPr>
          <p:cNvPr id="614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57200" y="914400"/>
            <a:ext cx="8610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29C2FF"/>
                </a:solidFill>
              </a:rPr>
              <a:t>CS </a:t>
            </a:r>
            <a:r>
              <a:rPr lang="en-US" sz="4000" smtClean="0">
                <a:solidFill>
                  <a:srgbClr val="29C2FF"/>
                </a:solidFill>
              </a:rPr>
              <a:t>791 SE</a:t>
            </a:r>
            <a:endParaRPr lang="en-US" sz="4000" dirty="0" smtClean="0">
              <a:solidFill>
                <a:srgbClr val="29C2FF"/>
              </a:solidFill>
            </a:endParaRPr>
          </a:p>
          <a:p>
            <a:pPr algn="ctr"/>
            <a:r>
              <a:rPr lang="en-US" dirty="0" smtClean="0">
                <a:solidFill>
                  <a:srgbClr val="29C2FF"/>
                </a:solidFill>
              </a:rPr>
              <a:t>Project </a:t>
            </a:r>
            <a:r>
              <a:rPr lang="en-US" dirty="0" smtClean="0">
                <a:solidFill>
                  <a:srgbClr val="29C2FF"/>
                </a:solidFill>
              </a:rPr>
              <a:t>P#1 </a:t>
            </a:r>
            <a:r>
              <a:rPr lang="en-US" dirty="0" smtClean="0">
                <a:solidFill>
                  <a:srgbClr val="29C2FF"/>
                </a:solidFill>
              </a:rPr>
              <a:t>Preparation</a:t>
            </a:r>
          </a:p>
          <a:p>
            <a:pPr algn="ctr"/>
            <a:endParaRPr lang="en-US" sz="1000" dirty="0" smtClean="0">
              <a:solidFill>
                <a:srgbClr val="29C2FF"/>
              </a:solidFill>
            </a:endParaRPr>
          </a:p>
        </p:txBody>
      </p:sp>
      <p:sp>
        <p:nvSpPr>
          <p:cNvPr id="6149" name="Subtitle 2"/>
          <p:cNvSpPr txBox="1">
            <a:spLocks/>
          </p:cNvSpPr>
          <p:nvPr/>
        </p:nvSpPr>
        <p:spPr bwMode="auto">
          <a:xfrm>
            <a:off x="1905000" y="5562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Department of Computer Science &amp; Engineering</a:t>
            </a:r>
            <a:endParaRPr lang="en-US" sz="2000" dirty="0">
              <a:solidFill>
                <a:srgbClr val="FFFFFF"/>
              </a:solidFill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1DFD25-38CE-4E03-8025-137ABA5E49A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04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Finding Requirements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343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D60093"/>
                </a:solidFill>
                <a:effectLst/>
              </a:rPr>
              <a:t>The map is not the territory</a:t>
            </a:r>
            <a:r>
              <a:rPr lang="en-US" sz="2400" i="1" dirty="0" smtClean="0">
                <a:effectLst/>
              </a:rPr>
              <a:t> </a:t>
            </a:r>
            <a:endParaRPr lang="en-US" sz="24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When modeling, we apply three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cognitive filters </a:t>
            </a:r>
            <a:r>
              <a:rPr lang="en-US" sz="2400" dirty="0" smtClean="0">
                <a:effectLst/>
              </a:rPr>
              <a:t>that simplify our effort [Chomsky, 1975]:</a:t>
            </a:r>
          </a:p>
          <a:p>
            <a:pPr marL="119062" indent="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>
                <a:effectLst/>
              </a:rPr>
              <a:t>Deletion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>
                <a:effectLst/>
              </a:rPr>
              <a:t>Distortion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400" dirty="0" smtClean="0">
                <a:effectLst/>
              </a:rPr>
              <a:t>Generalization</a:t>
            </a:r>
          </a:p>
        </p:txBody>
      </p:sp>
      <p:pic>
        <p:nvPicPr>
          <p:cNvPr id="5" name="Image 9" descr="nv[1].gif"/>
          <p:cNvPicPr>
            <a:picLocks noChangeAspect="1"/>
          </p:cNvPicPr>
          <p:nvPr/>
        </p:nvPicPr>
        <p:blipFill>
          <a:blip r:embed="rId3" cstate="print"/>
          <a:srcRect l="2855" r="3210" b="5659"/>
          <a:stretch>
            <a:fillRect/>
          </a:stretch>
        </p:blipFill>
        <p:spPr>
          <a:xfrm>
            <a:off x="3581400" y="2590800"/>
            <a:ext cx="5029200" cy="3728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F:\Photos\2015\edits\DSC_37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1400" y="2590800"/>
            <a:ext cx="5181599" cy="373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971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1DFD25-38CE-4E03-8025-137ABA5E49A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04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Finding Requirements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343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400" dirty="0" smtClean="0">
                <a:effectLst/>
              </a:rPr>
              <a:t>In requirements specification we need to identify the application of the above </a:t>
            </a:r>
            <a:r>
              <a:rPr lang="en-CA" sz="2400" dirty="0" smtClean="0">
                <a:solidFill>
                  <a:srgbClr val="0000FF"/>
                </a:solidFill>
                <a:effectLst/>
              </a:rPr>
              <a:t>filters</a:t>
            </a:r>
            <a:r>
              <a:rPr lang="en-CA" sz="2400" dirty="0" smtClean="0">
                <a:effectLst/>
              </a:rPr>
              <a:t> and find “</a:t>
            </a:r>
            <a:r>
              <a:rPr lang="en-CA" sz="2400" dirty="0" smtClean="0">
                <a:solidFill>
                  <a:srgbClr val="0000FF"/>
                </a:solidFill>
                <a:effectLst/>
              </a:rPr>
              <a:t>challenges</a:t>
            </a:r>
            <a:r>
              <a:rPr lang="en-CA" sz="2400" dirty="0" smtClean="0">
                <a:effectLst/>
              </a:rPr>
              <a:t>” for them to recover information</a:t>
            </a:r>
          </a:p>
          <a:p>
            <a:pPr marL="119062" indent="0" eaLnBrk="1" hangingPunct="1">
              <a:lnSpc>
                <a:spcPct val="90000"/>
              </a:lnSpc>
              <a:buNone/>
              <a:defRPr/>
            </a:pPr>
            <a:endParaRPr lang="en-CA" sz="24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 smtClean="0">
                <a:effectLst/>
              </a:rPr>
              <a:t>In particular, universal quantifiers such as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b="1" dirty="0" smtClean="0">
                <a:solidFill>
                  <a:srgbClr val="0000FF"/>
                </a:solidFill>
                <a:effectLst/>
                <a:latin typeface="Century Gothic" pitchFamily="1" charset="0"/>
              </a:rPr>
              <a:t>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b="1" dirty="0" smtClean="0">
                <a:solidFill>
                  <a:srgbClr val="0000FF"/>
                </a:solidFill>
                <a:effectLst/>
                <a:latin typeface="Century Gothic" pitchFamily="1" charset="0"/>
              </a:rPr>
              <a:t>Everyone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b="1" dirty="0" smtClean="0">
                <a:solidFill>
                  <a:srgbClr val="0000FF"/>
                </a:solidFill>
                <a:effectLst/>
                <a:latin typeface="Century Gothic" pitchFamily="1" charset="0"/>
              </a:rPr>
              <a:t>Always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b="1" dirty="0" smtClean="0">
                <a:solidFill>
                  <a:srgbClr val="0000FF"/>
                </a:solidFill>
                <a:effectLst/>
                <a:latin typeface="Century Gothic" pitchFamily="1" charset="0"/>
              </a:rPr>
              <a:t>Never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b="1" dirty="0" smtClean="0">
                <a:solidFill>
                  <a:srgbClr val="0000FF"/>
                </a:solidFill>
                <a:effectLst/>
                <a:latin typeface="Century Gothic" pitchFamily="1" charset="0"/>
              </a:rPr>
              <a:t>Nobody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2000" b="1" dirty="0">
                <a:solidFill>
                  <a:srgbClr val="0000FF"/>
                </a:solidFill>
                <a:latin typeface="Century Gothic" pitchFamily="1" charset="0"/>
              </a:rPr>
              <a:t>N</a:t>
            </a:r>
            <a:r>
              <a:rPr lang="en-CA" sz="2000" b="1" dirty="0" smtClean="0">
                <a:solidFill>
                  <a:srgbClr val="0000FF"/>
                </a:solidFill>
                <a:effectLst/>
                <a:latin typeface="Century Gothic" pitchFamily="1" charset="0"/>
              </a:rPr>
              <a:t>one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CA" sz="2000" dirty="0" smtClean="0">
                <a:effectLst/>
              </a:rPr>
              <a:t>should be inspected closely for accuracy</a:t>
            </a:r>
            <a:r>
              <a:rPr lang="en-CA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6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E9C04-CF89-463E-93C8-B2BD571646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04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Requirements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763000" cy="4495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FF"/>
                </a:solidFill>
                <a:effectLst/>
              </a:rPr>
              <a:t>Interviews:</a:t>
            </a:r>
          </a:p>
          <a:p>
            <a:pPr marL="119062" indent="0"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rgbClr val="0000FF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Don’t imagine a solution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Ask context-free questions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Listen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Don’t mind read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Have patience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6"/>
          <a:stretch/>
        </p:blipFill>
        <p:spPr>
          <a:xfrm>
            <a:off x="4800600" y="2438400"/>
            <a:ext cx="3943225" cy="2714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2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E9C04-CF89-463E-93C8-B2BD571646C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04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Requirements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95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FF"/>
                </a:solidFill>
                <a:effectLst/>
              </a:rPr>
              <a:t>Questionnaires</a:t>
            </a:r>
          </a:p>
          <a:p>
            <a:pPr marL="119062" indent="0"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rgbClr val="0000FF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Cannot substitute the interviews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</a:t>
            </a:r>
            <a:r>
              <a:rPr lang="en-US" sz="2400" dirty="0" smtClean="0"/>
              <a:t>an supplement the interviews </a:t>
            </a:r>
            <a:r>
              <a:rPr lang="en-US" sz="2400" dirty="0" smtClean="0">
                <a:effectLst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Good at getting answers to closed questions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86200"/>
            <a:ext cx="21289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E9C04-CF89-463E-93C8-B2BD571646C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04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Requirements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95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FF"/>
                </a:solidFill>
                <a:effectLst/>
              </a:rPr>
              <a:t>Requirements workshop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FF"/>
                </a:solidFill>
                <a:effectLst/>
              </a:rPr>
              <a:t>Participants 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</a:rPr>
              <a:t>Facilitator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</a:t>
            </a:r>
            <a:r>
              <a:rPr lang="en-US" sz="2000" dirty="0" smtClean="0">
                <a:effectLst/>
              </a:rPr>
              <a:t>equirements engineer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</a:rPr>
              <a:t>Stakeholders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</a:t>
            </a:r>
            <a:r>
              <a:rPr lang="en-US" sz="2000" dirty="0" smtClean="0">
                <a:effectLst/>
              </a:rPr>
              <a:t>omain experts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FF"/>
                </a:solidFill>
                <a:effectLst/>
              </a:rPr>
              <a:t>Procedure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</a:rPr>
              <a:t>Brainstorm (accept all ideas) 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</a:rPr>
              <a:t>Identify key requirements 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/>
              </a:rPr>
              <a:t>Iterate over identified requirements, note additional attributes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After the meeting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</a:t>
            </a:r>
            <a:r>
              <a:rPr lang="en-US" sz="2000" dirty="0" smtClean="0"/>
              <a:t>nalyze results and turn them into requirements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Circulate results for comments</a:t>
            </a:r>
          </a:p>
          <a:p>
            <a:pPr marL="766763" lvl="2" indent="0" eaLnBrk="1" hangingPunct="1">
              <a:lnSpc>
                <a:spcPct val="90000"/>
              </a:lnSpc>
              <a:buNone/>
              <a:defRPr/>
            </a:pPr>
            <a:endParaRPr lang="en-CA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09" y="1752600"/>
            <a:ext cx="3800071" cy="2566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0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2"/>
          <p:cNvSpPr>
            <a:spLocks noGrp="1"/>
          </p:cNvSpPr>
          <p:nvPr>
            <p:ph type="subTitle" idx="1"/>
          </p:nvPr>
        </p:nvSpPr>
        <p:spPr>
          <a:xfrm>
            <a:off x="76200" y="1981200"/>
            <a:ext cx="90678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sz="3600" dirty="0">
              <a:solidFill>
                <a:srgbClr val="FFFF99"/>
              </a:solidFill>
              <a:latin typeface="Futura"/>
            </a:endParaRPr>
          </a:p>
          <a:p>
            <a:pPr algn="ctr" eaLnBrk="1" hangingPunct="1">
              <a:lnSpc>
                <a:spcPct val="90000"/>
              </a:lnSpc>
            </a:pPr>
            <a:endParaRPr lang="en-US" sz="3600" dirty="0" smtClean="0">
              <a:solidFill>
                <a:srgbClr val="FFFF99"/>
              </a:solidFill>
              <a:latin typeface="Futura"/>
            </a:endParaRPr>
          </a:p>
          <a:p>
            <a:pPr algn="ctr" eaLnBrk="1" hangingPunct="1">
              <a:lnSpc>
                <a:spcPct val="90000"/>
              </a:lnSpc>
            </a:pPr>
            <a:endParaRPr lang="en-US" sz="3600" dirty="0">
              <a:solidFill>
                <a:srgbClr val="FFFF99"/>
              </a:solidFill>
              <a:latin typeface="Futura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99"/>
                </a:solidFill>
                <a:latin typeface="Futura"/>
              </a:rPr>
              <a:t>Use Case Modeling with UML</a:t>
            </a:r>
          </a:p>
          <a:p>
            <a:pPr algn="ctr" eaLnBrk="1" hangingPunct="1">
              <a:lnSpc>
                <a:spcPct val="90000"/>
              </a:lnSpc>
            </a:pPr>
            <a:endParaRPr lang="en-US" sz="3200" dirty="0" smtClean="0">
              <a:solidFill>
                <a:srgbClr val="FFFF99"/>
              </a:solidFill>
              <a:latin typeface="Futura"/>
            </a:endParaRPr>
          </a:p>
        </p:txBody>
      </p:sp>
      <p:pic>
        <p:nvPicPr>
          <p:cNvPr id="614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19100" y="685800"/>
            <a:ext cx="861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9C2FF"/>
                </a:solidFill>
              </a:rPr>
              <a:t>CS </a:t>
            </a:r>
            <a:r>
              <a:rPr lang="en-US" sz="4000" dirty="0" smtClean="0">
                <a:solidFill>
                  <a:srgbClr val="29C2FF"/>
                </a:solidFill>
              </a:rPr>
              <a:t>420/620 HCI</a:t>
            </a:r>
          </a:p>
          <a:p>
            <a:pPr algn="ctr"/>
            <a:r>
              <a:rPr lang="en-US" sz="2800" dirty="0" smtClean="0">
                <a:solidFill>
                  <a:srgbClr val="29C2FF"/>
                </a:solidFill>
              </a:rPr>
              <a:t>Project P#2 preparation </a:t>
            </a:r>
            <a:endParaRPr lang="en-US" sz="2800" dirty="0">
              <a:solidFill>
                <a:srgbClr val="29C2FF"/>
              </a:solidFill>
            </a:endParaRPr>
          </a:p>
        </p:txBody>
      </p:sp>
      <p:sp>
        <p:nvSpPr>
          <p:cNvPr id="6149" name="Subtitle 2"/>
          <p:cNvSpPr txBox="1">
            <a:spLocks/>
          </p:cNvSpPr>
          <p:nvPr/>
        </p:nvSpPr>
        <p:spPr bwMode="auto">
          <a:xfrm>
            <a:off x="1828800" y="58674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Department of Computer Science &amp; Engineering</a:t>
            </a:r>
            <a:endParaRPr lang="en-US" sz="2000" dirty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76250" y="3124200"/>
            <a:ext cx="8229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solidFill>
                  <a:srgbClr val="FFF875"/>
                </a:solidFill>
                <a:latin typeface="Corbel" pitchFamily="34" charset="0"/>
              </a:rPr>
              <a:t> </a:t>
            </a: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rgbClr val="29C2FF"/>
                </a:solidFill>
              </a:rPr>
              <a:t>From Chapters 4 and 5 of [Jim </a:t>
            </a:r>
            <a:r>
              <a:rPr lang="en-US" dirty="0" err="1">
                <a:solidFill>
                  <a:srgbClr val="29C2FF"/>
                </a:solidFill>
              </a:rPr>
              <a:t>Arlow</a:t>
            </a:r>
            <a:r>
              <a:rPr lang="en-US" dirty="0">
                <a:solidFill>
                  <a:srgbClr val="29C2FF"/>
                </a:solidFill>
              </a:rPr>
              <a:t> and Ila Neustadt, UML 2 and the Unified Process, </a:t>
            </a:r>
            <a:r>
              <a:rPr lang="en-US" dirty="0" smtClean="0">
                <a:solidFill>
                  <a:srgbClr val="29C2FF"/>
                </a:solidFill>
              </a:rPr>
              <a:t>Addison-Wesley, </a:t>
            </a:r>
            <a:r>
              <a:rPr lang="en-US" dirty="0">
                <a:solidFill>
                  <a:srgbClr val="29C2FF"/>
                </a:solidFill>
              </a:rPr>
              <a:t>2005] </a:t>
            </a: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46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0C4F13B-C331-41FD-8CAE-E162584F866D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16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3450" y="282575"/>
            <a:ext cx="7067550" cy="860425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CA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675" y="1447800"/>
            <a:ext cx="86868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Use case modeling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Overview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Finding </a:t>
            </a: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actors</a:t>
            </a:r>
            <a:r>
              <a:rPr lang="en-US" sz="3200" dirty="0" smtClean="0">
                <a:latin typeface="Calibri" pitchFamily="34" charset="0"/>
              </a:rPr>
              <a:t> and </a:t>
            </a: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use cases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Use case specification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</a:rPr>
              <a:t>Requirements tracing</a:t>
            </a:r>
          </a:p>
          <a:p>
            <a:pPr marL="119062" indent="0" eaLnBrk="1" hangingPunct="1">
              <a:buNone/>
              <a:defRPr/>
            </a:pPr>
            <a:endParaRPr lang="en-US" sz="36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196" name="Date Placeholder 3"/>
          <p:cNvSpPr txBox="1">
            <a:spLocks noGrp="1"/>
          </p:cNvSpPr>
          <p:nvPr/>
        </p:nvSpPr>
        <p:spPr bwMode="auto">
          <a:xfrm>
            <a:off x="3048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</p:spTree>
    <p:extLst>
      <p:ext uri="{BB962C8B-B14F-4D97-AF65-F5344CB8AC3E}">
        <p14:creationId xmlns:p14="http://schemas.microsoft.com/office/powerpoint/2010/main" val="2201363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CD9CAE-ED51-4057-AC76-407F3F09A315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17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381000"/>
            <a:ext cx="8077200" cy="7556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Modeling: Overview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458200" cy="457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dirty="0" smtClean="0">
                <a:latin typeface="Calibri" pitchFamily="34" charset="0"/>
              </a:rPr>
              <a:t>The </a:t>
            </a:r>
            <a:r>
              <a:rPr lang="en-CA" i="1" dirty="0" smtClean="0">
                <a:solidFill>
                  <a:srgbClr val="0000FF"/>
                </a:solidFill>
                <a:latin typeface="Calibri" pitchFamily="34" charset="0"/>
              </a:rPr>
              <a:t>Use Case Model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CA" dirty="0" smtClean="0">
                <a:latin typeface="Calibri" pitchFamily="34" charset="0"/>
              </a:rPr>
              <a:t>consists of the following: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Actors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Use cases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Relationships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System boundary	</a:t>
            </a:r>
          </a:p>
          <a:p>
            <a:pPr eaLnBrk="1" hangingPunct="1">
              <a:defRPr/>
            </a:pP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Steps of use case modeling</a:t>
            </a:r>
            <a:r>
              <a:rPr lang="en-CA" dirty="0" smtClean="0">
                <a:latin typeface="Calibri" pitchFamily="34" charset="0"/>
              </a:rPr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Find the system boundary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Find the actors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Find the use cases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244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</p:spTree>
    <p:extLst>
      <p:ext uri="{BB962C8B-B14F-4D97-AF65-F5344CB8AC3E}">
        <p14:creationId xmlns:p14="http://schemas.microsoft.com/office/powerpoint/2010/main" val="3443497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25FB2C-AC69-4AE2-A9E7-2168D1AB36E1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18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41526"/>
            <a:ext cx="4114800" cy="4202112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An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actor</a:t>
            </a:r>
            <a:r>
              <a:rPr lang="en-CA" sz="28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CA" sz="2800" dirty="0" smtClean="0">
                <a:latin typeface="Calibri" pitchFamily="34" charset="0"/>
              </a:rPr>
              <a:t>is a role taken by an external entity when interacting with the system directly</a:t>
            </a:r>
          </a:p>
          <a:p>
            <a:pPr marL="119062" indent="0" eaLnBrk="1" hangingPunct="1"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An actor is a stereotype of class with its own icon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CA" sz="2400" dirty="0" smtClean="0">
                <a:latin typeface="Calibri" pitchFamily="34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CA" sz="2400" dirty="0" smtClean="0">
                <a:latin typeface="Calibri" pitchFamily="34" charset="0"/>
              </a:rPr>
              <a:t>	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4340" name="Picture 4" descr="scan_4_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828800"/>
            <a:ext cx="4495800" cy="2486025"/>
          </a:xfrm>
        </p:spPr>
      </p:pic>
      <p:pic>
        <p:nvPicPr>
          <p:cNvPr id="14341" name="Picture 6" descr="scan_4_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30913" y="3962400"/>
            <a:ext cx="1566862" cy="1828800"/>
          </a:xfrm>
        </p:spPr>
      </p:pic>
      <p:sp>
        <p:nvSpPr>
          <p:cNvPr id="14342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36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9D22D7-4461-4EA8-A2B6-E2609F9584E3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19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6106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solidFill>
                  <a:srgbClr val="0000FF"/>
                </a:solidFill>
                <a:latin typeface="Calibri" pitchFamily="34" charset="0"/>
              </a:rPr>
              <a:t>An actor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Is always external to the system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Interacts directly with the system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Represents a role played by people or things, not specific people or things</a:t>
            </a:r>
          </a:p>
          <a:p>
            <a:pPr marL="457200" lvl="1" indent="0" eaLnBrk="1" hangingPunct="1"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CA" sz="2800" dirty="0" smtClean="0">
                <a:solidFill>
                  <a:srgbClr val="0000FF"/>
                </a:solidFill>
                <a:latin typeface="Calibri" pitchFamily="34" charset="0"/>
              </a:rPr>
              <a:t>Use cases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Are always started by an actor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Calibri" pitchFamily="34" charset="0"/>
              </a:rPr>
              <a:t>Are always written from an actor’s point of view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0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388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	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7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F08F9-314C-4A69-8A39-D18F96A4301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067550" cy="860425"/>
          </a:xfrm>
        </p:spPr>
        <p:txBody>
          <a:bodyPr lIns="92075" tIns="46038" rIns="92075" bIns="46038" anchorCtr="0"/>
          <a:lstStyle/>
          <a:p>
            <a:pPr>
              <a:defRPr/>
            </a:pPr>
            <a:r>
              <a:rPr lang="en-CA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9248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119062" indent="0" eaLnBrk="1" hangingPunct="1">
              <a:buNone/>
            </a:pPr>
            <a:endParaRPr lang="en-US" altLang="en-US" sz="1400" dirty="0" smtClean="0">
              <a:effectLst/>
            </a:endParaRPr>
          </a:p>
          <a:p>
            <a:pPr eaLnBrk="1" hangingPunct="1"/>
            <a:r>
              <a:rPr lang="en-US" altLang="en-US" sz="2800" dirty="0" smtClean="0">
                <a:effectLst/>
              </a:rPr>
              <a:t>Requirements workflow </a:t>
            </a:r>
            <a:r>
              <a:rPr lang="en-US" altLang="en-US" sz="2800" dirty="0" smtClean="0">
                <a:solidFill>
                  <a:srgbClr val="0000FF"/>
                </a:solidFill>
                <a:effectLst/>
              </a:rPr>
              <a:t>details</a:t>
            </a:r>
          </a:p>
          <a:p>
            <a:pPr marL="119062" indent="0" eaLnBrk="1" hangingPunct="1">
              <a:buNone/>
            </a:pPr>
            <a:endParaRPr lang="en-US" altLang="en-US" sz="1400" dirty="0" smtClean="0">
              <a:effectLst/>
            </a:endParaRPr>
          </a:p>
          <a:p>
            <a:pPr eaLnBrk="1" hangingPunct="1"/>
            <a:r>
              <a:rPr lang="en-US" altLang="en-US" sz="2800" dirty="0" smtClean="0">
                <a:effectLst/>
              </a:rPr>
              <a:t>The </a:t>
            </a:r>
            <a:r>
              <a:rPr lang="en-US" altLang="en-US" sz="2800" dirty="0" smtClean="0">
                <a:solidFill>
                  <a:srgbClr val="0000FF"/>
                </a:solidFill>
                <a:effectLst/>
              </a:rPr>
              <a:t>importance</a:t>
            </a:r>
            <a:r>
              <a:rPr lang="en-US" altLang="en-US" sz="2800" dirty="0" smtClean="0">
                <a:effectLst/>
              </a:rPr>
              <a:t> of requirements</a:t>
            </a:r>
          </a:p>
          <a:p>
            <a:pPr marL="119062" indent="0" eaLnBrk="1" hangingPunct="1">
              <a:buNone/>
            </a:pPr>
            <a:endParaRPr lang="en-US" altLang="en-US" sz="1400" dirty="0" smtClean="0">
              <a:effectLst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  <a:effectLst/>
              </a:rPr>
              <a:t>Defining requirements</a:t>
            </a:r>
            <a:endParaRPr lang="en-CA" altLang="en-US" sz="2800" dirty="0" smtClean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64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9D22D7-4461-4EA8-A2B6-E2609F9584E3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20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600200"/>
            <a:ext cx="72390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According to Rumbaugh, a </a:t>
            </a:r>
            <a:r>
              <a:rPr lang="en-CA" sz="2800" dirty="0" smtClean="0">
                <a:solidFill>
                  <a:srgbClr val="0000FF"/>
                </a:solidFill>
                <a:latin typeface="Calibri" pitchFamily="34" charset="0"/>
              </a:rPr>
              <a:t>use case </a:t>
            </a:r>
            <a:r>
              <a:rPr lang="en-CA" sz="2800" dirty="0" smtClean="0">
                <a:latin typeface="Calibri" pitchFamily="34" charset="0"/>
              </a:rPr>
              <a:t>is </a:t>
            </a:r>
            <a:endParaRPr lang="en-CA" sz="2800" dirty="0">
              <a:latin typeface="Calibri" pitchFamily="34" charset="0"/>
            </a:endParaRPr>
          </a:p>
          <a:p>
            <a:pPr marL="119062" indent="0" eaLnBrk="1" hangingPunct="1">
              <a:buNone/>
              <a:defRPr/>
            </a:pPr>
            <a:endParaRPr lang="en-CA" sz="2800" dirty="0" smtClean="0">
              <a:latin typeface="Calibri" pitchFamily="34" charset="0"/>
            </a:endParaRPr>
          </a:p>
          <a:p>
            <a:pPr marL="119062" indent="0" eaLnBrk="1" hangingPunct="1">
              <a:buNone/>
              <a:defRPr/>
            </a:pPr>
            <a:r>
              <a:rPr lang="en-CA" sz="2800" i="1" dirty="0" smtClean="0">
                <a:latin typeface="Calibri" pitchFamily="34" charset="0"/>
              </a:rPr>
              <a:t>a specification of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sequences of actions</a:t>
            </a:r>
            <a:r>
              <a:rPr lang="en-CA" sz="2800" i="1" dirty="0" smtClean="0">
                <a:latin typeface="Calibri" pitchFamily="34" charset="0"/>
              </a:rPr>
              <a:t>, including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variant sequences </a:t>
            </a:r>
            <a:r>
              <a:rPr lang="en-CA" sz="2800" i="1" dirty="0" smtClean="0">
                <a:latin typeface="Calibri" pitchFamily="34" charset="0"/>
              </a:rPr>
              <a:t>and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error sequences</a:t>
            </a:r>
            <a:r>
              <a:rPr lang="en-CA" sz="2800" i="1" dirty="0" smtClean="0">
                <a:latin typeface="Calibri" pitchFamily="34" charset="0"/>
              </a:rPr>
              <a:t>, that a system, subsystem, or class can perform by </a:t>
            </a:r>
            <a:r>
              <a:rPr lang="en-CA" sz="2800" i="1" dirty="0" smtClean="0">
                <a:solidFill>
                  <a:srgbClr val="0000FF"/>
                </a:solidFill>
                <a:latin typeface="Calibri" pitchFamily="34" charset="0"/>
              </a:rPr>
              <a:t>interacting with outside actors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i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388" name="Date Placeholder 3"/>
          <p:cNvSpPr txBox="1">
            <a:spLocks noGrp="1"/>
          </p:cNvSpPr>
          <p:nvPr/>
        </p:nvSpPr>
        <p:spPr bwMode="auto">
          <a:xfrm>
            <a:off x="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6720CE-D6D4-413B-B913-592FC96A7FED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21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6400"/>
            <a:ext cx="8382000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Examples of use cases:</a:t>
            </a:r>
          </a:p>
          <a:p>
            <a:pPr marL="119062" indent="0" eaLnBrk="1" hangingPunct="1"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CA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Names of use cases should be verb phrases</a:t>
            </a:r>
          </a:p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Candidate use cases can be discovered starting from the list of actors (how they interact with the system?)</a:t>
            </a:r>
          </a:p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Finding use cases is an iterative process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8436" name="Picture 4" descr="scan_4_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2133600"/>
            <a:ext cx="5181600" cy="1638300"/>
          </a:xfrm>
        </p:spPr>
      </p:pic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21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C4BB79-7C1B-4511-8D0B-E9180E97B2B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22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91440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CA" dirty="0" smtClean="0">
                <a:latin typeface="Calibri" pitchFamily="34" charset="0"/>
              </a:rPr>
              <a:t>Questions you can ask to identify use cases: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What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functions</a:t>
            </a:r>
            <a:r>
              <a:rPr lang="en-CA" dirty="0" smtClean="0">
                <a:latin typeface="Calibri" pitchFamily="34" charset="0"/>
              </a:rPr>
              <a:t> a specific actor wants from the system?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Does the system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store and retrieve information</a:t>
            </a:r>
            <a:r>
              <a:rPr lang="en-CA" dirty="0" smtClean="0">
                <a:latin typeface="Calibri" pitchFamily="34" charset="0"/>
              </a:rPr>
              <a:t>? If yes, which actors are involved?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Are any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actors notified </a:t>
            </a:r>
            <a:r>
              <a:rPr lang="en-CA" dirty="0" smtClean="0">
                <a:latin typeface="Calibri" pitchFamily="34" charset="0"/>
              </a:rPr>
              <a:t>when the system changes state?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Are any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external events </a:t>
            </a:r>
            <a:r>
              <a:rPr lang="en-CA" dirty="0" smtClean="0">
                <a:latin typeface="Calibri" pitchFamily="34" charset="0"/>
              </a:rPr>
              <a:t>that affect the system? What notifies the system about these events?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CA" dirty="0" smtClean="0">
              <a:latin typeface="Calibri" pitchFamily="34" charset="0"/>
            </a:endParaRPr>
          </a:p>
          <a:p>
            <a:pPr lvl="1"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400" dirty="0" smtClean="0">
              <a:latin typeface="Calibri" pitchFamily="34" charset="0"/>
            </a:endParaRPr>
          </a:p>
        </p:txBody>
      </p:sp>
      <p:sp>
        <p:nvSpPr>
          <p:cNvPr id="20484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orbel" pitchFamily="34" charset="0"/>
              </a:rPr>
              <a:t>Use 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Case Modeling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5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 txBox="1">
            <a:spLocks noGrp="1"/>
          </p:cNvSpPr>
          <p:nvPr/>
        </p:nvSpPr>
        <p:spPr bwMode="auto">
          <a:xfrm>
            <a:off x="66294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E971CB-B7D1-433B-B382-4D9960348A22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23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905000"/>
            <a:ext cx="31242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CA" sz="2400" dirty="0" smtClean="0">
                <a:latin typeface="Calibri" pitchFamily="34" charset="0"/>
              </a:rPr>
              <a:t>The use case diagram shows the </a:t>
            </a:r>
            <a:r>
              <a:rPr lang="en-CA" sz="2400" dirty="0" smtClean="0">
                <a:solidFill>
                  <a:srgbClr val="D60093"/>
                </a:solidFill>
                <a:latin typeface="Calibri" pitchFamily="34" charset="0"/>
              </a:rPr>
              <a:t>system boundary</a:t>
            </a:r>
            <a:r>
              <a:rPr lang="en-CA" sz="2400" dirty="0" smtClean="0">
                <a:latin typeface="Calibri" pitchFamily="34" charset="0"/>
              </a:rPr>
              <a:t>, the </a:t>
            </a:r>
            <a:r>
              <a:rPr lang="en-CA" sz="2400" dirty="0" smtClean="0">
                <a:solidFill>
                  <a:srgbClr val="D60093"/>
                </a:solidFill>
                <a:latin typeface="Calibri" pitchFamily="34" charset="0"/>
              </a:rPr>
              <a:t>use cases </a:t>
            </a:r>
            <a:r>
              <a:rPr lang="en-CA" sz="2400" dirty="0" smtClean="0">
                <a:latin typeface="Calibri" pitchFamily="34" charset="0"/>
              </a:rPr>
              <a:t>internal to the system, and the </a:t>
            </a:r>
            <a:r>
              <a:rPr lang="en-CA" sz="2400" dirty="0" smtClean="0">
                <a:solidFill>
                  <a:srgbClr val="D60093"/>
                </a:solidFill>
                <a:latin typeface="Calibri" pitchFamily="34" charset="0"/>
              </a:rPr>
              <a:t>actors</a:t>
            </a:r>
            <a:r>
              <a:rPr lang="en-CA" sz="2400" dirty="0" smtClean="0">
                <a:latin typeface="Calibri" pitchFamily="34" charset="0"/>
              </a:rPr>
              <a:t> external to the system</a:t>
            </a:r>
          </a:p>
          <a:p>
            <a:pPr lvl="1" eaLnBrk="1" hangingPunct="1"/>
            <a:endParaRPr lang="en-CA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400" dirty="0" smtClean="0">
              <a:latin typeface="Calibri" pitchFamily="34" charset="0"/>
            </a:endParaRPr>
          </a:p>
        </p:txBody>
      </p:sp>
      <p:pic>
        <p:nvPicPr>
          <p:cNvPr id="22532" name="Picture 4" descr="scan_4_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5263" b="7018"/>
          <a:stretch>
            <a:fillRect/>
          </a:stretch>
        </p:blipFill>
        <p:spPr>
          <a:xfrm>
            <a:off x="3048000" y="1981200"/>
            <a:ext cx="5791200" cy="3733800"/>
          </a:xfrm>
        </p:spPr>
      </p:pic>
      <p:sp>
        <p:nvSpPr>
          <p:cNvPr id="22533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533900" y="2019300"/>
            <a:ext cx="609600" cy="228600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867400" y="4419600"/>
            <a:ext cx="762000" cy="1588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1800" y="3581400"/>
            <a:ext cx="685800" cy="304800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23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43000" y="1981200"/>
            <a:ext cx="7086600" cy="4267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28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002CC9-1C05-4AD5-A333-A959567E4A3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24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7980363" cy="4625975"/>
          </a:xfrm>
        </p:spPr>
        <p:txBody>
          <a:bodyPr lIns="92075" tIns="46038" rIns="92075" bIns="46038"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sz="2000" dirty="0" smtClean="0">
                <a:latin typeface="Calibri" pitchFamily="34" charset="0"/>
              </a:rPr>
              <a:t>Fig. 4.7 [</a:t>
            </a:r>
            <a:r>
              <a:rPr lang="en-CA" sz="2000" dirty="0" err="1" smtClean="0">
                <a:latin typeface="Calibri" pitchFamily="34" charset="0"/>
              </a:rPr>
              <a:t>Arlow</a:t>
            </a:r>
            <a:r>
              <a:rPr lang="en-CA" sz="2000" dirty="0" smtClean="0">
                <a:latin typeface="Calibri" pitchFamily="34" charset="0"/>
              </a:rPr>
              <a:t> &amp; </a:t>
            </a:r>
            <a:r>
              <a:rPr lang="en-CA" sz="2000" dirty="0" err="1" smtClean="0">
                <a:latin typeface="Calibri" pitchFamily="34" charset="0"/>
              </a:rPr>
              <a:t>Neustadt</a:t>
            </a:r>
            <a:r>
              <a:rPr lang="en-CA" sz="2000" dirty="0" smtClean="0">
                <a:latin typeface="Calibri" pitchFamily="34" charset="0"/>
              </a:rPr>
              <a:t> 2005]</a:t>
            </a:r>
            <a:r>
              <a:rPr lang="en-CA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8" descr="IMG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057399"/>
            <a:ext cx="6934200" cy="411480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62200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581400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041741" cy="5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ascalus\AppData\Local\Microsoft\Windows\Temporary Internet Files\Content.IE5\W1HPTCWP\Arrow-Right-2393-large[1]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598FD">
                  <a:alpha val="93725"/>
                </a:srgbClr>
              </a:clrFrom>
              <a:clrTo>
                <a:srgbClr val="6598FD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29" y="3515519"/>
            <a:ext cx="1041741" cy="54251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579999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D255CD-B8EF-42E4-9CFD-F039151DEDB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25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752600"/>
            <a:ext cx="85344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CA" dirty="0" smtClean="0">
                <a:latin typeface="Calibri" pitchFamily="34" charset="0"/>
              </a:rPr>
              <a:t>The </a:t>
            </a:r>
            <a:r>
              <a:rPr lang="en-CA" i="1" dirty="0" smtClean="0">
                <a:solidFill>
                  <a:srgbClr val="0000FF"/>
                </a:solidFill>
                <a:latin typeface="Calibri" pitchFamily="34" charset="0"/>
              </a:rPr>
              <a:t>project glossary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Important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project artifact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Provides a dictionary of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key business terms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Captures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business language and jargon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Should resolve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synonyms</a:t>
            </a:r>
            <a:r>
              <a:rPr lang="en-CA" dirty="0" smtClean="0">
                <a:latin typeface="Calibri" pitchFamily="34" charset="0"/>
              </a:rPr>
              <a:t> and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homonyms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Should be understandable by all </a:t>
            </a:r>
            <a:r>
              <a:rPr lang="en-CA" dirty="0" smtClean="0">
                <a:solidFill>
                  <a:srgbClr val="0000FF"/>
                </a:solidFill>
                <a:latin typeface="Calibri" pitchFamily="34" charset="0"/>
              </a:rPr>
              <a:t>stakeholders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CA" dirty="0" smtClean="0">
                <a:latin typeface="Calibri" pitchFamily="34" charset="0"/>
              </a:rPr>
              <a:t>UML does not set a standard for the project glossary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CA" dirty="0" smtClean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CA" dirty="0" smtClean="0">
              <a:latin typeface="Calibri" pitchFamily="34" charset="0"/>
            </a:endParaRPr>
          </a:p>
          <a:p>
            <a:pPr lvl="1"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3600" dirty="0" smtClean="0">
              <a:latin typeface="Calibri" pitchFamily="34" charset="0"/>
            </a:endParaRPr>
          </a:p>
        </p:txBody>
      </p:sp>
      <p:sp>
        <p:nvSpPr>
          <p:cNvPr id="24580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Use Case Modeling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125095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Finding Actors and Use Cases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88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F51415F-85CD-40D2-81B7-BD2A05595B28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26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32004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The output of this activity is a more detailed use case that consists at least of the use case name and use case specification 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Most common template for </a:t>
            </a:r>
            <a:r>
              <a:rPr lang="en-CA" sz="2400" i="1" dirty="0" smtClean="0">
                <a:solidFill>
                  <a:srgbClr val="0000FF"/>
                </a:solidFill>
                <a:latin typeface="Calibri" pitchFamily="34" charset="0"/>
              </a:rPr>
              <a:t>use case specification</a:t>
            </a:r>
            <a:endParaRPr lang="en-CA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CA" sz="20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CA" sz="2000" dirty="0" smtClean="0">
              <a:latin typeface="Calibri" pitchFamily="34" charset="0"/>
            </a:endParaRPr>
          </a:p>
        </p:txBody>
      </p:sp>
      <p:sp>
        <p:nvSpPr>
          <p:cNvPr id="26629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828799"/>
            <a:ext cx="6073249" cy="403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77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38600" y="1524000"/>
            <a:ext cx="4724400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673" name="Slide Number Placeholder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ED87AE-AD59-43A0-95F4-FE4D40108566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27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37338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Branching, repetition, and alternative flows are possible in a use case</a:t>
            </a:r>
          </a:p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Example of branching using the keyword</a:t>
            </a:r>
            <a:r>
              <a:rPr lang="en-CA" sz="2400" dirty="0" smtClean="0">
                <a:solidFill>
                  <a:srgbClr val="CC3300"/>
                </a:solidFill>
                <a:latin typeface="Calibri" pitchFamily="34" charset="0"/>
              </a:rPr>
              <a:t> IF</a:t>
            </a:r>
            <a:endParaRPr lang="en-CA" sz="2400" dirty="0" smtClean="0">
              <a:latin typeface="Calibri" pitchFamily="34" charset="0"/>
            </a:endParaRPr>
          </a:p>
          <a:p>
            <a:pPr lvl="1" eaLnBrk="1" hangingPunct="1"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8676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188" y="1600200"/>
            <a:ext cx="4590380" cy="4572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037DD5-EE67-420C-8F86-43689E4C8787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28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76400"/>
            <a:ext cx="2895600" cy="462597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Example of repetition within a flow (</a:t>
            </a:r>
            <a:r>
              <a:rPr lang="en-CA" sz="2400" dirty="0" smtClean="0">
                <a:solidFill>
                  <a:srgbClr val="CC3300"/>
                </a:solidFill>
                <a:latin typeface="Calibri" pitchFamily="34" charset="0"/>
              </a:rPr>
              <a:t>FOR</a:t>
            </a:r>
            <a:r>
              <a:rPr lang="en-CA" sz="2400" dirty="0" smtClean="0">
                <a:latin typeface="Calibri" pitchFamily="34" charset="0"/>
              </a:rPr>
              <a:t>)</a:t>
            </a: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24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8" name="Picture 7" descr="IMG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524000"/>
            <a:ext cx="4880543" cy="48006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9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81400" y="1524000"/>
            <a:ext cx="4800600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276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0F9382-F62A-4257-B046-FEFE274E6204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29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828800"/>
            <a:ext cx="32004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Example of repetition within a flow (</a:t>
            </a:r>
            <a:r>
              <a:rPr lang="en-CA" sz="2400" dirty="0" smtClean="0">
                <a:solidFill>
                  <a:srgbClr val="CC3300"/>
                </a:solidFill>
                <a:latin typeface="Calibri" pitchFamily="34" charset="0"/>
              </a:rPr>
              <a:t>WHILE</a:t>
            </a:r>
            <a:r>
              <a:rPr lang="en-CA" sz="2400" dirty="0" smtClean="0">
                <a:latin typeface="Calibri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CA" sz="2400" dirty="0" smtClean="0">
              <a:latin typeface="Calibri" pitchFamily="34" charset="0"/>
            </a:endParaRPr>
          </a:p>
          <a:p>
            <a:pPr lvl="1" eaLnBrk="1" hangingPunct="1"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772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600201"/>
            <a:ext cx="4648200" cy="4572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1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918EB3-60AF-45F6-9549-B09E59A173D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67550" cy="860425"/>
          </a:xfrm>
        </p:spPr>
        <p:txBody>
          <a:bodyPr lIns="92075" tIns="46038" rIns="92075" bIns="46038" anchorCtr="0">
            <a:normAutofit/>
          </a:bodyPr>
          <a:lstStyle/>
          <a:p>
            <a:pPr>
              <a:defRPr/>
            </a:pPr>
            <a:r>
              <a:rPr lang="en-CA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Requirements Workflow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52600"/>
            <a:ext cx="88392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The purpose of the requirements workflow is to </a:t>
            </a:r>
            <a:r>
              <a:rPr lang="en-US" altLang="en-US" sz="2400" dirty="0" smtClean="0">
                <a:solidFill>
                  <a:srgbClr val="0000FF"/>
                </a:solidFill>
                <a:effectLst/>
              </a:rPr>
              <a:t>reach an </a:t>
            </a:r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agreement</a:t>
            </a:r>
            <a:r>
              <a:rPr lang="en-US" altLang="en-US" sz="2400" dirty="0" smtClean="0">
                <a:solidFill>
                  <a:srgbClr val="0000FF"/>
                </a:solidFill>
                <a:effectLst/>
              </a:rPr>
              <a:t> on what the system should do</a:t>
            </a:r>
            <a:r>
              <a:rPr lang="en-US" altLang="en-US" sz="2400" dirty="0" smtClean="0">
                <a:effectLst/>
              </a:rPr>
              <a:t>, expressed in a way accessible to the users of the system</a:t>
            </a:r>
          </a:p>
          <a:p>
            <a:pPr marL="119062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FF"/>
                </a:solidFill>
                <a:effectLst/>
              </a:rPr>
              <a:t>Requirements engineering involves various </a:t>
            </a:r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activities</a:t>
            </a:r>
            <a:r>
              <a:rPr lang="en-US" altLang="en-US" sz="2400" dirty="0" smtClean="0">
                <a:solidFill>
                  <a:srgbClr val="0000FF"/>
                </a:solidFill>
                <a:effectLst/>
              </a:rPr>
              <a:t>: </a:t>
            </a:r>
            <a:r>
              <a:rPr lang="en-US" altLang="en-US" sz="2400" dirty="0" smtClean="0">
                <a:effectLst/>
              </a:rPr>
              <a:t>elicitation, negotiation, conflict resolution, prioritization, documentation, and maintenance of requirements</a:t>
            </a:r>
          </a:p>
          <a:p>
            <a:pPr marL="119062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Various</a:t>
            </a:r>
            <a:r>
              <a:rPr lang="en-US" altLang="en-US" sz="2400" i="1" dirty="0" smtClean="0">
                <a:effectLst/>
              </a:rPr>
              <a:t> </a:t>
            </a:r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stakeholders</a:t>
            </a:r>
            <a:r>
              <a:rPr lang="en-US" altLang="en-US" sz="2400" i="1" dirty="0" smtClean="0">
                <a:effectLst/>
              </a:rPr>
              <a:t> </a:t>
            </a:r>
            <a:r>
              <a:rPr lang="en-US" altLang="en-US" sz="2400" dirty="0" smtClean="0">
                <a:effectLst/>
              </a:rPr>
              <a:t>are involved in establishing the set of requirements for the system</a:t>
            </a:r>
          </a:p>
          <a:p>
            <a:pPr marL="119062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UML uses cases describe </a:t>
            </a:r>
            <a:r>
              <a:rPr lang="en-US" altLang="en-US" sz="2400" dirty="0" smtClean="0">
                <a:solidFill>
                  <a:srgbClr val="0000FF"/>
                </a:solidFill>
                <a:effectLst/>
              </a:rPr>
              <a:t>functional requirements</a:t>
            </a:r>
            <a:r>
              <a:rPr lang="en-US" altLang="en-US" sz="2400" dirty="0" smtClean="0">
                <a:effectLst/>
              </a:rPr>
              <a:t>, but </a:t>
            </a:r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non-functional requirements</a:t>
            </a:r>
            <a:r>
              <a:rPr lang="en-US" altLang="en-US" sz="24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altLang="en-US" sz="2400" dirty="0" smtClean="0">
                <a:effectLst/>
              </a:rPr>
              <a:t>need different description</a:t>
            </a:r>
            <a:endParaRPr lang="en-CA" alt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5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F3DBE4-7328-4109-AE2A-F423784FB253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30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800" dirty="0" smtClean="0">
                <a:latin typeface="Calibri" pitchFamily="34" charset="0"/>
              </a:rPr>
              <a:t>Modeling </a:t>
            </a:r>
            <a:r>
              <a:rPr lang="en-CA" sz="2800" dirty="0" smtClean="0">
                <a:solidFill>
                  <a:srgbClr val="0000FF"/>
                </a:solidFill>
                <a:latin typeface="Calibri" pitchFamily="34" charset="0"/>
              </a:rPr>
              <a:t>alternative flows</a:t>
            </a:r>
          </a:p>
          <a:p>
            <a:pPr lvl="1" eaLnBrk="1" hangingPunct="1"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4821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752600"/>
            <a:ext cx="4805359" cy="38100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Use Case Specification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69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1AD10E9-11FF-4558-BAAC-FA6EE6C5B114}" type="slidenum">
              <a:rPr lang="en-US" sz="1400">
                <a:solidFill>
                  <a:schemeClr val="accent1"/>
                </a:solidFill>
                <a:latin typeface="Corbel" pitchFamily="34" charset="0"/>
              </a:rPr>
              <a:pPr algn="r"/>
              <a:t>31</a:t>
            </a:fld>
            <a:endParaRPr lang="en-US" sz="1400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39825"/>
          </a:xfrm>
        </p:spPr>
        <p:txBody>
          <a:bodyPr wrap="square" lIns="92075" tIns="46038" rIns="92075" bIns="4603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Requirements Tracing</a:t>
            </a:r>
            <a:endParaRPr lang="en-CA" sz="4400" b="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76400"/>
            <a:ext cx="8610600" cy="441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CA" sz="2400" dirty="0" smtClean="0">
                <a:latin typeface="Calibri" pitchFamily="34" charset="0"/>
              </a:rPr>
              <a:t>Tracing requirements</a:t>
            </a:r>
          </a:p>
          <a:p>
            <a:pPr lvl="1" eaLnBrk="1" hangingPunct="1">
              <a:buNone/>
              <a:defRPr/>
            </a:pPr>
            <a:endParaRPr lang="en-C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CA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6869" name="Date Placeholder 3"/>
          <p:cNvSpPr txBox="1">
            <a:spLocks noGrp="1"/>
          </p:cNvSpPr>
          <p:nvPr/>
        </p:nvSpPr>
        <p:spPr bwMode="auto">
          <a:xfrm>
            <a:off x="381000" y="62484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728" rIns="45720" bIns="0" anchor="b"/>
          <a:lstStyle/>
          <a:p>
            <a:r>
              <a:rPr lang="en-US" sz="1400" dirty="0" smtClean="0">
                <a:solidFill>
                  <a:srgbClr val="0D62AF"/>
                </a:solidFill>
                <a:latin typeface="Corbel" pitchFamily="34" charset="0"/>
              </a:rPr>
              <a:t> 	</a:t>
            </a:r>
            <a:r>
              <a:rPr lang="en-US" sz="1400" dirty="0">
                <a:solidFill>
                  <a:srgbClr val="0D62AF"/>
                </a:solidFill>
                <a:latin typeface="Corbel" pitchFamily="34" charset="0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orbel" pitchFamily="34" charset="0"/>
              </a:rPr>
              <a:t>Use Case Modeling</a:t>
            </a:r>
          </a:p>
        </p:txBody>
      </p:sp>
      <p:pic>
        <p:nvPicPr>
          <p:cNvPr id="7" name="Picture 6" descr="IMG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514600"/>
            <a:ext cx="7211206" cy="2895600"/>
          </a:xfrm>
          <a:prstGeom prst="rect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7196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49E1B3-C0FD-41B3-B733-E3F763BFE02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rgbClr val="0000FF"/>
                </a:solidFill>
              </a:rPr>
              <a:t>Requirements Workflow Detail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19200"/>
            <a:ext cx="83820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err="1" smtClean="0">
                <a:effectLst/>
              </a:rPr>
              <a:t>Arlow</a:t>
            </a:r>
            <a:r>
              <a:rPr lang="en-US" altLang="en-US" sz="2400" dirty="0" smtClean="0">
                <a:effectLst/>
              </a:rPr>
              <a:t> and Neustadt </a:t>
            </a:r>
            <a:r>
              <a:rPr lang="en-US" altLang="en-US" sz="2400" dirty="0" smtClean="0">
                <a:solidFill>
                  <a:srgbClr val="D60093"/>
                </a:solidFill>
                <a:effectLst/>
              </a:rPr>
              <a:t>extend slightly the use case modeling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D60093"/>
                </a:solidFill>
                <a:effectLst/>
              </a:rPr>
              <a:t>workflow </a:t>
            </a:r>
            <a:r>
              <a:rPr lang="en-US" altLang="en-US" sz="2400" dirty="0" smtClean="0">
                <a:effectLst/>
              </a:rPr>
              <a:t>with the addition of new tasks: </a:t>
            </a:r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find functional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requirements, find non-functional requirements, prioritize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requirements</a:t>
            </a:r>
            <a:r>
              <a:rPr lang="en-US" altLang="en-US" sz="2400" i="1" dirty="0" smtClean="0">
                <a:effectLst/>
              </a:rPr>
              <a:t>, </a:t>
            </a:r>
            <a:r>
              <a:rPr lang="en-US" altLang="en-US" sz="2400" dirty="0" smtClean="0">
                <a:effectLst/>
              </a:rPr>
              <a:t>&amp;</a:t>
            </a:r>
            <a:r>
              <a:rPr lang="en-US" altLang="en-US" sz="2400" i="1" dirty="0" smtClean="0">
                <a:effectLst/>
              </a:rPr>
              <a:t> </a:t>
            </a:r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trace requirements to use cases</a:t>
            </a:r>
            <a:r>
              <a:rPr lang="en-US" altLang="en-US" sz="2400" dirty="0" smtClean="0">
                <a:effectLst/>
              </a:rPr>
              <a:t>. </a:t>
            </a:r>
            <a:endParaRPr lang="en-CA" altLang="en-US" sz="2400" dirty="0" smtClean="0">
              <a:effectLst/>
            </a:endParaRPr>
          </a:p>
        </p:txBody>
      </p:sp>
      <p:pic>
        <p:nvPicPr>
          <p:cNvPr id="9221" name="Picture 6" descr="scan_03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048000"/>
            <a:ext cx="813433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3C3C93-0CFC-4636-A9B4-FD134DD86E7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2575"/>
            <a:ext cx="9144000" cy="860425"/>
          </a:xfrm>
        </p:spPr>
        <p:txBody>
          <a:bodyPr lIns="92075" tIns="46038" rIns="92075" bIns="46038" anchorCtr="0">
            <a:normAutofit/>
          </a:bodyPr>
          <a:lstStyle/>
          <a:p>
            <a:pPr algn="ctr">
              <a:defRPr/>
            </a:pPr>
            <a:r>
              <a:rPr lang="en-CA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Importance of Requirements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8392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Requirements engineering is about establishing </a:t>
            </a:r>
            <a:r>
              <a:rPr lang="en-US" altLang="en-US" sz="2800" i="1" u="sng" dirty="0" smtClean="0">
                <a:solidFill>
                  <a:srgbClr val="0000FF"/>
                </a:solidFill>
                <a:effectLst/>
              </a:rPr>
              <a:t>what</a:t>
            </a:r>
            <a:r>
              <a:rPr lang="en-US" altLang="en-US" sz="2800" i="1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altLang="en-US" sz="2800" dirty="0" smtClean="0">
                <a:effectLst/>
              </a:rPr>
              <a:t>the stakeholders need from the system</a:t>
            </a:r>
          </a:p>
          <a:p>
            <a:pPr marL="119062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Poor requirements engineering is </a:t>
            </a:r>
            <a:r>
              <a:rPr lang="en-US" altLang="en-US" sz="2800" dirty="0" smtClean="0">
                <a:solidFill>
                  <a:srgbClr val="0000FF"/>
                </a:solidFill>
                <a:effectLst/>
              </a:rPr>
              <a:t>the major cause of software project failure </a:t>
            </a:r>
          </a:p>
          <a:p>
            <a:pPr marL="119062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FF"/>
                </a:solidFill>
                <a:effectLst/>
              </a:rPr>
              <a:t>The second major cause </a:t>
            </a:r>
            <a:r>
              <a:rPr lang="en-US" altLang="en-US" sz="2800" dirty="0" smtClean="0">
                <a:effectLst/>
              </a:rPr>
              <a:t>of software project failure is lack of user participation</a:t>
            </a:r>
            <a:endParaRPr lang="en-CA" alt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75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E3E693-EF04-4A32-A653-A3550B94F56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81000"/>
            <a:ext cx="8991600" cy="8604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Defining Requirements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2400" i="1" dirty="0" smtClean="0">
                <a:solidFill>
                  <a:srgbClr val="0000FF"/>
                </a:solidFill>
                <a:effectLst/>
              </a:rPr>
              <a:t>Requirement</a:t>
            </a:r>
            <a:r>
              <a:rPr lang="en-US" altLang="en-US" sz="2400" dirty="0" smtClean="0">
                <a:effectLst/>
              </a:rPr>
              <a:t>: “a specification of what should be implemented”</a:t>
            </a:r>
          </a:p>
          <a:p>
            <a:pPr marL="119062" indent="0" eaLnBrk="1" hangingPunct="1">
              <a:buNone/>
            </a:pPr>
            <a:endParaRPr lang="en-US" altLang="en-US" sz="2400" dirty="0" smtClean="0">
              <a:effectLst/>
            </a:endParaRPr>
          </a:p>
          <a:p>
            <a:pPr eaLnBrk="1" hangingPunct="1"/>
            <a:r>
              <a:rPr lang="en-US" altLang="en-US" sz="2400" dirty="0" smtClean="0">
                <a:effectLst/>
              </a:rPr>
              <a:t>There are </a:t>
            </a:r>
            <a:r>
              <a:rPr lang="en-US" altLang="en-US" sz="2400" dirty="0" smtClean="0">
                <a:solidFill>
                  <a:srgbClr val="0000FF"/>
                </a:solidFill>
                <a:effectLst/>
              </a:rPr>
              <a:t>two types </a:t>
            </a:r>
            <a:r>
              <a:rPr lang="en-US" altLang="en-US" sz="2400" dirty="0" smtClean="0">
                <a:effectLst/>
              </a:rPr>
              <a:t>of requirements:</a:t>
            </a:r>
          </a:p>
          <a:p>
            <a:pPr lvl="1" eaLnBrk="1" hangingPunct="1"/>
            <a:r>
              <a:rPr lang="en-CA" altLang="en-US" sz="2000" i="1" dirty="0" smtClean="0">
                <a:solidFill>
                  <a:srgbClr val="0000FF"/>
                </a:solidFill>
                <a:effectLst/>
              </a:rPr>
              <a:t>Functional requirements</a:t>
            </a:r>
            <a:r>
              <a:rPr lang="en-CA" altLang="en-US" sz="2000" dirty="0" smtClean="0">
                <a:effectLst/>
              </a:rPr>
              <a:t>: describe the desired behavior of the system </a:t>
            </a:r>
          </a:p>
          <a:p>
            <a:pPr lvl="1" eaLnBrk="1" hangingPunct="1"/>
            <a:r>
              <a:rPr lang="en-CA" altLang="en-US" sz="2000" i="1" dirty="0" smtClean="0">
                <a:solidFill>
                  <a:srgbClr val="0000FF"/>
                </a:solidFill>
                <a:effectLst/>
              </a:rPr>
              <a:t>Non-functional requirements</a:t>
            </a:r>
            <a:r>
              <a:rPr lang="en-CA" altLang="en-US" sz="2000" dirty="0" smtClean="0">
                <a:effectLst/>
              </a:rPr>
              <a:t>: specify particular properties of or constraints on the system</a:t>
            </a:r>
          </a:p>
          <a:p>
            <a:pPr marL="457200" lvl="1" indent="0" eaLnBrk="1" hangingPunct="1">
              <a:buNone/>
            </a:pPr>
            <a:r>
              <a:rPr lang="en-CA" altLang="en-US" sz="2400" dirty="0" smtClean="0">
                <a:effectLst/>
              </a:rPr>
              <a:t> </a:t>
            </a:r>
          </a:p>
          <a:p>
            <a:pPr eaLnBrk="1" hangingPunct="1"/>
            <a:r>
              <a:rPr lang="en-CA" altLang="en-US" sz="2400" dirty="0" smtClean="0">
                <a:effectLst/>
              </a:rPr>
              <a:t>In theory, the set of requirements should be only about “</a:t>
            </a:r>
            <a:r>
              <a:rPr lang="en-CA" altLang="en-US" sz="2400" dirty="0" smtClean="0">
                <a:solidFill>
                  <a:srgbClr val="C00000"/>
                </a:solidFill>
                <a:effectLst/>
              </a:rPr>
              <a:t>what</a:t>
            </a:r>
            <a:r>
              <a:rPr lang="en-CA" altLang="en-US" sz="2400" dirty="0" smtClean="0">
                <a:effectLst/>
              </a:rPr>
              <a:t>” the system should do, but in practice it is not possible to avoid “</a:t>
            </a:r>
            <a:r>
              <a:rPr lang="en-CA" altLang="en-US" sz="2400" dirty="0" smtClean="0">
                <a:solidFill>
                  <a:srgbClr val="C00000"/>
                </a:solidFill>
                <a:effectLst/>
              </a:rPr>
              <a:t>how</a:t>
            </a:r>
            <a:r>
              <a:rPr lang="en-CA" altLang="en-US" sz="2400" dirty="0" smtClean="0">
                <a:effectLst/>
              </a:rPr>
              <a:t>” aspects of the system </a:t>
            </a:r>
          </a:p>
        </p:txBody>
      </p:sp>
    </p:spTree>
    <p:extLst>
      <p:ext uri="{BB962C8B-B14F-4D97-AF65-F5344CB8AC3E}">
        <p14:creationId xmlns:p14="http://schemas.microsoft.com/office/powerpoint/2010/main" val="2662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0167F-E1C4-4729-80DC-84D59855EDF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rgbClr val="0000FF"/>
                </a:solidFill>
              </a:rPr>
              <a:t>Defining Requirements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400" cy="4724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</a:rPr>
              <a:t>Simple format recommended for well-formed requirements: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</a:rPr>
              <a:t>	</a:t>
            </a:r>
            <a:r>
              <a:rPr lang="en-US" sz="2000" dirty="0" smtClean="0">
                <a:solidFill>
                  <a:srgbClr val="D60093"/>
                </a:solidFill>
                <a:effectLst/>
                <a:latin typeface="+mj-lt"/>
              </a:rPr>
              <a:t>&lt;id&gt; The &lt;system&gt; shall &lt;function&gt;</a:t>
            </a:r>
            <a:r>
              <a:rPr lang="en-US" sz="2000" dirty="0" smtClean="0">
                <a:solidFill>
                  <a:srgbClr val="D60093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66"/>
              </a:solidFill>
              <a:latin typeface="Century Gothic" pitchFamily="1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CA" sz="2000" dirty="0" smtClean="0">
                <a:effectLst/>
              </a:rPr>
              <a:t>Examples of functional requirements (what the system should do):</a:t>
            </a:r>
            <a:endParaRPr lang="en-CA" sz="2000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dirty="0" smtClean="0">
              <a:effectLst/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000" b="1" dirty="0" smtClean="0">
                <a:solidFill>
                  <a:srgbClr val="FFFF66"/>
                </a:solidFill>
                <a:latin typeface="+mj-lt"/>
              </a:rPr>
              <a:t>	</a:t>
            </a:r>
            <a:r>
              <a:rPr lang="en-CA" sz="2000" dirty="0" smtClean="0">
                <a:solidFill>
                  <a:srgbClr val="0000FF"/>
                </a:solidFill>
                <a:effectLst/>
                <a:latin typeface="+mj-lt"/>
              </a:rPr>
              <a:t>1 The ATM shall check the validity of the ATM card inserted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dirty="0" smtClean="0">
              <a:solidFill>
                <a:srgbClr val="0000FF"/>
              </a:solidFill>
              <a:effectLst/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000" dirty="0" smtClean="0">
                <a:solidFill>
                  <a:srgbClr val="0000FF"/>
                </a:solidFill>
                <a:latin typeface="+mj-lt"/>
              </a:rPr>
              <a:t>	2 The ATM shall validate the PIN number entered by the client</a:t>
            </a:r>
            <a:endParaRPr lang="en-CA" sz="2000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000" dirty="0" smtClean="0">
                <a:solidFill>
                  <a:srgbClr val="0000FF"/>
                </a:solidFill>
                <a:latin typeface="+mj-lt"/>
              </a:rPr>
              <a:t>	3 The ATM shall allow the user to deposit cash</a:t>
            </a:r>
            <a:endParaRPr lang="en-CA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b="1" dirty="0" smtClean="0">
              <a:solidFill>
                <a:srgbClr val="FFFF66"/>
              </a:solidFill>
              <a:latin typeface="Century Gothic" pitchFamily="1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CA" sz="2000" dirty="0" smtClean="0">
                <a:effectLst/>
              </a:rPr>
              <a:t>Examples of non-functional requirements (constraints on or properties of the system):</a:t>
            </a:r>
            <a:endParaRPr lang="en-CA" sz="2000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dirty="0" smtClean="0">
              <a:effectLst/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000" b="1" dirty="0" smtClean="0">
                <a:effectLst/>
                <a:latin typeface="Century Gothic" pitchFamily="1" charset="0"/>
              </a:rPr>
              <a:t>	</a:t>
            </a:r>
            <a:r>
              <a:rPr lang="en-CA" sz="2000" dirty="0" smtClean="0">
                <a:solidFill>
                  <a:srgbClr val="0000FF"/>
                </a:solidFill>
                <a:effectLst/>
                <a:latin typeface="Century Gothic" pitchFamily="1" charset="0"/>
              </a:rPr>
              <a:t>1 </a:t>
            </a:r>
            <a:r>
              <a:rPr lang="en-CA" sz="2000" dirty="0" smtClean="0">
                <a:solidFill>
                  <a:srgbClr val="0000FF"/>
                </a:solidFill>
                <a:effectLst/>
                <a:latin typeface="+mj-lt"/>
              </a:rPr>
              <a:t>The ATM shall be written in C++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dirty="0" smtClean="0">
              <a:solidFill>
                <a:srgbClr val="0000FF"/>
              </a:solidFill>
              <a:effectLst/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000" dirty="0" smtClean="0">
                <a:solidFill>
                  <a:srgbClr val="0000FF"/>
                </a:solidFill>
                <a:effectLst/>
                <a:latin typeface="+mj-lt"/>
              </a:rPr>
              <a:t>	2 The ATM shall validate the PIN in three seconds or less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dirty="0" smtClean="0">
              <a:solidFill>
                <a:srgbClr val="0000FF"/>
              </a:solidFill>
              <a:effectLst/>
              <a:latin typeface="Century Gothic" pitchFamily="1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CA" sz="2000" b="1" dirty="0" smtClean="0">
              <a:solidFill>
                <a:srgbClr val="0000F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8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E08213-B54B-4B84-9FA2-3D4A9797F9A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04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Defining Requirements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Organizing requirements: </a:t>
            </a:r>
            <a:r>
              <a:rPr lang="en-US" sz="2800" dirty="0"/>
              <a:t>when there are many requirements, a </a:t>
            </a:r>
            <a:r>
              <a:rPr lang="en-US" sz="2800" dirty="0" smtClean="0">
                <a:effectLst/>
              </a:rPr>
              <a:t>more complex </a:t>
            </a:r>
            <a:r>
              <a:rPr lang="en-US" sz="2800" i="1" dirty="0" smtClean="0">
                <a:solidFill>
                  <a:srgbClr val="D60093"/>
                </a:solidFill>
                <a:effectLst/>
              </a:rPr>
              <a:t>taxonomy</a:t>
            </a:r>
            <a:r>
              <a:rPr lang="en-US" sz="2800" i="1" dirty="0" smtClean="0">
                <a:solidFill>
                  <a:srgbClr val="FFFF66"/>
                </a:solidFill>
                <a:effectLst/>
              </a:rPr>
              <a:t> </a:t>
            </a:r>
            <a:r>
              <a:rPr lang="en-US" sz="2800" dirty="0" smtClean="0">
                <a:effectLst/>
              </a:rPr>
              <a:t>can be used, e.g.</a:t>
            </a:r>
          </a:p>
          <a:p>
            <a:pPr marL="119062" indent="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dirty="0" smtClean="0">
                <a:solidFill>
                  <a:srgbClr val="0000FF"/>
                </a:solidFill>
              </a:rPr>
              <a:t>Functional  requirements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Customers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Products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Orders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Sales channels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17451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7770C6-51B9-4CF1-BD02-C97165C7621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0425"/>
          </a:xfrm>
        </p:spPr>
        <p:txBody>
          <a:bodyPr lIns="92075" tIns="46038" rIns="92075" bIns="46038" anchorCtr="0"/>
          <a:lstStyle/>
          <a:p>
            <a:pPr algn="ctr">
              <a:defRPr/>
            </a:pPr>
            <a:r>
              <a:rPr lang="en-CA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Finding Requirements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Requirements come from the </a:t>
            </a:r>
            <a:r>
              <a:rPr lang="en-US" sz="2800" i="1" dirty="0" smtClean="0">
                <a:solidFill>
                  <a:srgbClr val="0000FF"/>
                </a:solidFill>
                <a:effectLst/>
              </a:rPr>
              <a:t>context</a:t>
            </a:r>
            <a:r>
              <a:rPr lang="en-US" sz="2800" dirty="0" smtClean="0">
                <a:effectLst/>
              </a:rPr>
              <a:t> of the system: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FF"/>
                </a:solidFill>
              </a:rPr>
              <a:t>Direct users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CA" sz="10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FF"/>
                </a:solidFill>
              </a:rPr>
              <a:t>Other stakeholders </a:t>
            </a:r>
            <a:r>
              <a:rPr lang="en-CA" sz="2400" dirty="0" smtClean="0"/>
              <a:t>(e.g., managers, maintainers, installers)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CA" sz="1000" dirty="0" smtClean="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FF"/>
                </a:solidFill>
              </a:rPr>
              <a:t>Other systems </a:t>
            </a:r>
            <a:r>
              <a:rPr lang="en-CA" sz="2400" dirty="0" smtClean="0"/>
              <a:t>that interact with the system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CA" sz="1000" dirty="0" smtClean="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FF"/>
                </a:solidFill>
              </a:rPr>
              <a:t>Hardware devices </a:t>
            </a:r>
            <a:r>
              <a:rPr lang="en-CA" sz="2400" dirty="0" smtClean="0"/>
              <a:t>attached to the system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CA" sz="1000" dirty="0" smtClean="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FF"/>
                </a:solidFill>
              </a:rPr>
              <a:t>Legal and regulatory constraints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CA" sz="10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FF"/>
                </a:solidFill>
              </a:rPr>
              <a:t>Technical constraints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CA" sz="10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rgbClr val="0000FF"/>
                </a:solidFill>
              </a:rPr>
              <a:t>Business goals </a:t>
            </a:r>
          </a:p>
        </p:txBody>
      </p:sp>
    </p:spTree>
    <p:extLst>
      <p:ext uri="{BB962C8B-B14F-4D97-AF65-F5344CB8AC3E}">
        <p14:creationId xmlns:p14="http://schemas.microsoft.com/office/powerpoint/2010/main" val="6014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113A74"/>
      </a:hlink>
      <a:folHlink>
        <a:srgbClr val="85DFD0"/>
      </a:folHlink>
    </a:clrScheme>
    <a:fontScheme name="Modu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113A74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13595</TotalTime>
  <Words>1082</Words>
  <Application>Microsoft Office PowerPoint</Application>
  <PresentationFormat>On-screen Show (4:3)</PresentationFormat>
  <Paragraphs>305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PowerPoint Presentation</vt:lpstr>
      <vt:lpstr>Outline</vt:lpstr>
      <vt:lpstr>The Requirements Workflow</vt:lpstr>
      <vt:lpstr>Requirements Workflow Detail</vt:lpstr>
      <vt:lpstr>The Importance of Requirements</vt:lpstr>
      <vt:lpstr>Defining Requirements</vt:lpstr>
      <vt:lpstr>Defining Requirements</vt:lpstr>
      <vt:lpstr>Defining Requirements</vt:lpstr>
      <vt:lpstr>Finding Requirements</vt:lpstr>
      <vt:lpstr>Finding Requirements</vt:lpstr>
      <vt:lpstr>Finding Requirements</vt:lpstr>
      <vt:lpstr>Finding Requirements</vt:lpstr>
      <vt:lpstr>Finding Requirements</vt:lpstr>
      <vt:lpstr>Finding Requirements</vt:lpstr>
      <vt:lpstr>PowerPoint Presentation</vt:lpstr>
      <vt:lpstr>Outline</vt:lpstr>
      <vt:lpstr>Use Case Modeling: Overview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Finding Actors and Use Cases</vt:lpstr>
      <vt:lpstr>Use Case Specification</vt:lpstr>
      <vt:lpstr>Use Case Specification</vt:lpstr>
      <vt:lpstr>Use Case Specification</vt:lpstr>
      <vt:lpstr>Use Case Specification</vt:lpstr>
      <vt:lpstr>Use Case Specification</vt:lpstr>
      <vt:lpstr>Requirements Tracing</vt:lpstr>
    </vt:vector>
  </TitlesOfParts>
  <Company>A &amp; H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Coll Music Stand</dc:title>
  <dc:creator>Harold De Armas</dc:creator>
  <cp:lastModifiedBy>Sergiu Dascalu</cp:lastModifiedBy>
  <cp:revision>253</cp:revision>
  <dcterms:created xsi:type="dcterms:W3CDTF">2007-04-16T03:37:25Z</dcterms:created>
  <dcterms:modified xsi:type="dcterms:W3CDTF">2019-10-23T04:21:20Z</dcterms:modified>
</cp:coreProperties>
</file>