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336" r:id="rId4"/>
    <p:sldId id="337" r:id="rId5"/>
    <p:sldId id="338" r:id="rId6"/>
    <p:sldId id="339" r:id="rId7"/>
    <p:sldId id="340" r:id="rId8"/>
    <p:sldId id="342" r:id="rId9"/>
    <p:sldId id="341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3" r:id="rId20"/>
    <p:sldId id="352" r:id="rId21"/>
    <p:sldId id="354" r:id="rId22"/>
    <p:sldId id="355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6" r:id="rId42"/>
    <p:sldId id="377" r:id="rId43"/>
    <p:sldId id="378" r:id="rId44"/>
    <p:sldId id="379" r:id="rId45"/>
    <p:sldId id="384" r:id="rId46"/>
    <p:sldId id="385" r:id="rId4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6600CC"/>
    <a:srgbClr val="9933FF"/>
    <a:srgbClr val="009999"/>
    <a:srgbClr val="FF6600"/>
    <a:srgbClr val="FFFF99"/>
    <a:srgbClr val="D60093"/>
    <a:srgbClr val="FF505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718" autoAdjust="0"/>
  </p:normalViewPr>
  <p:slideViewPr>
    <p:cSldViewPr>
      <p:cViewPr>
        <p:scale>
          <a:sx n="100" d="100"/>
          <a:sy n="100" d="100"/>
        </p:scale>
        <p:origin x="-684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2202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fld id="{C4478626-FC1B-4A98-BCAC-9B791EAD6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70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B57969-7B19-42D1-9EEF-F47AD99C2602}" type="datetimeFigureOut">
              <a:rPr lang="en-US"/>
              <a:pPr>
                <a:defRPr/>
              </a:pPr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F0CF24-5974-43E4-9724-33AB29AE7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18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4A83089-426A-48F6-A5E7-628A2B0006B3}" type="slidenum">
              <a:rPr lang="en-US" altLang="en-US" smtClean="0">
                <a:latin typeface="Arial" charset="0"/>
              </a:rPr>
              <a:pPr/>
              <a:t>23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E87007C-2B73-422A-89F1-856604960DA2}" type="slidenum">
              <a:rPr lang="en-US" altLang="en-US" smtClean="0">
                <a:latin typeface="Arial" charset="0"/>
              </a:rPr>
              <a:pPr/>
              <a:t>24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A3515FA-1A9A-4057-8CF3-4B204C09CD5F}" type="slidenum">
              <a:rPr lang="en-US" altLang="en-US" smtClean="0">
                <a:latin typeface="Arial" charset="0"/>
              </a:rPr>
              <a:pPr/>
              <a:t>25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38E7664-796E-4429-8A0C-DF495D2F2022}" type="slidenum">
              <a:rPr lang="en-US" altLang="en-US" smtClean="0">
                <a:latin typeface="Arial" charset="0"/>
              </a:rPr>
              <a:pPr/>
              <a:t>26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7FBD931-2D7C-449C-BEE7-277C7268D198}" type="slidenum">
              <a:rPr lang="en-US" altLang="en-US" smtClean="0">
                <a:latin typeface="Arial" charset="0"/>
              </a:rPr>
              <a:pPr/>
              <a:t>27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555FB75-C988-4248-BD4B-6D92D9DFAD94}" type="slidenum">
              <a:rPr lang="en-US" altLang="en-US" smtClean="0">
                <a:latin typeface="Arial" charset="0"/>
              </a:rPr>
              <a:pPr/>
              <a:t>39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25753AF-EE2C-494F-A2F4-8D4870FA0A59}" type="slidenum">
              <a:rPr lang="en-US" altLang="en-US" smtClean="0">
                <a:latin typeface="Arial" charset="0"/>
              </a:rPr>
              <a:pPr/>
              <a:t>40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A53E65B-84C4-4BA1-95E2-642FEF5B6127}" type="slidenum">
              <a:rPr lang="en-US" altLang="en-US" smtClean="0">
                <a:latin typeface="Arial" charset="0"/>
              </a:rPr>
              <a:pPr/>
              <a:t>41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C39B3AB-7C73-4D55-AD79-D8D2E198A07C}" type="slidenum">
              <a:rPr lang="en-US" altLang="en-US" smtClean="0">
                <a:latin typeface="Arial" charset="0"/>
              </a:rPr>
              <a:pPr/>
              <a:t>42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BFF5F5F-73E9-4195-945C-4B494719B44A}" type="slidenum">
              <a:rPr lang="en-US" altLang="en-US" smtClean="0">
                <a:latin typeface="Arial" charset="0"/>
              </a:rPr>
              <a:pPr/>
              <a:t>43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D3A0B8C-626E-491E-8E03-7D4E167F1261}" type="slidenum">
              <a:rPr lang="en-US" altLang="en-US" smtClean="0">
                <a:latin typeface="Arial" charset="0"/>
              </a:rPr>
              <a:pPr/>
              <a:t>44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C6B9E6A-3260-4EEF-8038-6EF569F0DD4F}" type="slidenum">
              <a:rPr lang="en-US" altLang="en-US" smtClean="0">
                <a:latin typeface="Arial" charset="0"/>
              </a:rPr>
              <a:pPr/>
              <a:t>45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67E4751-B384-4182-8C0D-431142D0F3EA}" type="slidenum">
              <a:rPr lang="en-US" altLang="en-US" smtClean="0">
                <a:latin typeface="Arial" charset="0"/>
              </a:rPr>
              <a:pPr/>
              <a:t>46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730250"/>
            <a:ext cx="4586288" cy="3440113"/>
          </a:xfrm>
          <a:ln w="12700" cap="flat">
            <a:solidFill>
              <a:schemeClr val="tx1"/>
            </a:solidFill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2562"/>
            <a:ext cx="5029200" cy="41591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4" rIns="92065" bIns="46034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mpd="thickThin" algn="ctr">
            <a:noFill/>
            <a:miter lim="800000"/>
            <a:headEnd/>
            <a:tailEnd/>
          </a:ln>
          <a:effectLst>
            <a:outerShdw dist="10160" dir="5400000" algn="tl" rotWithShape="0">
              <a:srgbClr val="808080">
                <a:alpha val="59999"/>
              </a:srgbClr>
            </a:outerShdw>
          </a:effec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February 2, 2010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26EEDA-E6FD-4419-81CC-5166310DA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2, 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425 / 625 Software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9A52B-89AF-4118-B31A-BEF7364F1539}" type="slidenum">
              <a:rPr lang="en-US"/>
              <a:pPr>
                <a:defRPr/>
              </a:pPr>
              <a:t>‹#›</a:t>
            </a:fld>
            <a:r>
              <a:rPr lang="en-US" dirty="0"/>
              <a:t> / 15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26, 2009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425 / 625 Software Engineering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18E75-50A4-430E-B22E-4BA634C88DF3}" type="slidenum">
              <a:rPr lang="en-US"/>
              <a:pPr>
                <a:defRPr/>
              </a:pPr>
              <a:t>‹#›</a:t>
            </a:fld>
            <a:r>
              <a:rPr lang="en-US"/>
              <a:t> / 14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26, 2009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425 / 625 Software Engineering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8EFC1-6F9F-4888-A831-0FC1C72F96FE}" type="slidenum">
              <a:rPr lang="en-US"/>
              <a:pPr>
                <a:defRPr/>
              </a:pPr>
              <a:t>‹#›</a:t>
            </a:fld>
            <a:r>
              <a:rPr lang="en-US"/>
              <a:t> / 14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DD285-46E5-4EE3-83F5-0CE35B58A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6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DD6B2-4E03-4F72-86D2-9A3A08F52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8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mpd="thickThin" algn="ctr">
            <a:noFill/>
            <a:miter lim="800000"/>
            <a:headEnd/>
            <a:tailEnd/>
          </a:ln>
          <a:effectLst>
            <a:outerShdw dist="10160" dir="5400000" algn="tl" rotWithShape="0">
              <a:srgbClr val="808080">
                <a:alpha val="59999"/>
              </a:srgbClr>
            </a:outerShdw>
          </a:effec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0574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D62AF"/>
                </a:solidFill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August 26,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57372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D62AF"/>
                </a:solidFill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CS 425 / 625 Software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762000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D62AF"/>
                </a:solidFill>
                <a:latin typeface="Corbel" pitchFamily="34" charset="0"/>
                <a:cs typeface="Arial" charset="0"/>
              </a:defRPr>
            </a:lvl1pPr>
          </a:lstStyle>
          <a:p>
            <a:pPr>
              <a:defRPr/>
            </a:pPr>
            <a:fld id="{6ABF3BA0-4505-4BA0-B458-CC3002707C31}" type="slidenum">
              <a:rPr lang="en-US"/>
              <a:pPr>
                <a:defRPr/>
              </a:pPr>
              <a:t>‹#›</a:t>
            </a:fld>
            <a:r>
              <a:rPr lang="en-US"/>
              <a:t> / 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89" r:id="rId3"/>
    <p:sldLayoutId id="2147483690" r:id="rId4"/>
    <p:sldLayoutId id="2147483693" r:id="rId5"/>
    <p:sldLayoutId id="2147483694" r:id="rId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0071F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7CCA62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8610600" cy="914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FFFF99"/>
                </a:solidFill>
                <a:latin typeface="Futura" pitchFamily="64" charset="0"/>
              </a:rPr>
              <a:t>UML Activity Diagrams &amp; State Charts</a:t>
            </a:r>
          </a:p>
        </p:txBody>
      </p:sp>
      <p:sp>
        <p:nvSpPr>
          <p:cNvPr id="4099" name="Subtitle 2"/>
          <p:cNvSpPr txBox="1">
            <a:spLocks/>
          </p:cNvSpPr>
          <p:nvPr/>
        </p:nvSpPr>
        <p:spPr bwMode="auto">
          <a:xfrm>
            <a:off x="9525" y="2819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000" dirty="0">
                <a:solidFill>
                  <a:srgbClr val="FFF875"/>
                </a:solidFill>
                <a:latin typeface="Corbel" pitchFamily="34" charset="0"/>
              </a:rPr>
              <a:t> </a:t>
            </a:r>
            <a:endParaRPr lang="en-US" dirty="0">
              <a:solidFill>
                <a:srgbClr val="29C2FF"/>
              </a:solidFill>
            </a:endParaRP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>
              <a:solidFill>
                <a:srgbClr val="29C2FF"/>
              </a:solidFill>
            </a:endParaRP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>
              <a:solidFill>
                <a:srgbClr val="29C2FF"/>
              </a:solidFill>
            </a:endParaRP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>
              <a:solidFill>
                <a:srgbClr val="29C2FF"/>
              </a:solidFill>
            </a:endParaRPr>
          </a:p>
          <a:p>
            <a:pPr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dirty="0" smtClean="0">
                <a:solidFill>
                  <a:srgbClr val="29C2FF"/>
                </a:solidFill>
              </a:rPr>
              <a:t>October 30</a:t>
            </a:r>
            <a:r>
              <a:rPr lang="en-US" dirty="0" smtClean="0">
                <a:solidFill>
                  <a:srgbClr val="29C2FF"/>
                </a:solidFill>
              </a:rPr>
              <a:t>, 2019</a:t>
            </a:r>
            <a:endParaRPr lang="en-US" dirty="0" smtClean="0">
              <a:solidFill>
                <a:srgbClr val="29C2FF"/>
              </a:solidFill>
            </a:endParaRPr>
          </a:p>
          <a:p>
            <a:pPr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 smtClean="0">
              <a:solidFill>
                <a:srgbClr val="29C2FF"/>
              </a:solidFill>
            </a:endParaRPr>
          </a:p>
          <a:p>
            <a:pPr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dirty="0">
                <a:solidFill>
                  <a:srgbClr val="29C2FF"/>
                </a:solidFill>
              </a:rPr>
              <a:t>From </a:t>
            </a:r>
            <a:r>
              <a:rPr lang="en-US" dirty="0" smtClean="0">
                <a:solidFill>
                  <a:srgbClr val="29C2FF"/>
                </a:solidFill>
              </a:rPr>
              <a:t>Chapters 14, 21, and 22 [Jim </a:t>
            </a:r>
            <a:r>
              <a:rPr lang="en-US" dirty="0" err="1">
                <a:solidFill>
                  <a:srgbClr val="29C2FF"/>
                </a:solidFill>
              </a:rPr>
              <a:t>Arlow</a:t>
            </a:r>
            <a:r>
              <a:rPr lang="en-US" dirty="0">
                <a:solidFill>
                  <a:srgbClr val="29C2FF"/>
                </a:solidFill>
              </a:rPr>
              <a:t> and Ila Neustadt, UML 2 and the Unified Process, Addison-Wesley 2005] </a:t>
            </a:r>
          </a:p>
          <a:p>
            <a:pPr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1800" dirty="0">
              <a:solidFill>
                <a:srgbClr val="29C2FF"/>
              </a:solidFill>
            </a:endParaRPr>
          </a:p>
          <a:p>
            <a:pPr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>
              <a:solidFill>
                <a:srgbClr val="29C2FF"/>
              </a:solidFill>
            </a:endParaRPr>
          </a:p>
          <a:p>
            <a:pPr algn="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 dirty="0">
              <a:solidFill>
                <a:srgbClr val="FFF875"/>
              </a:solidFill>
              <a:latin typeface="Corbel" pitchFamily="34" charset="0"/>
            </a:endParaRPr>
          </a:p>
        </p:txBody>
      </p:sp>
      <p:pic>
        <p:nvPicPr>
          <p:cNvPr id="410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1752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-28575" y="60960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29C2FF"/>
                </a:solidFill>
              </a:rPr>
              <a:t>CS </a:t>
            </a:r>
            <a:r>
              <a:rPr lang="en-US" sz="4000" dirty="0" smtClean="0">
                <a:solidFill>
                  <a:srgbClr val="29C2FF"/>
                </a:solidFill>
              </a:rPr>
              <a:t>791 [Software Engineering]</a:t>
            </a:r>
          </a:p>
          <a:p>
            <a:pPr algn="ctr"/>
            <a:r>
              <a:rPr lang="en-US" sz="4000" dirty="0" smtClean="0">
                <a:solidFill>
                  <a:srgbClr val="29C2FF"/>
                </a:solidFill>
              </a:rPr>
              <a:t>Preparation P2 Design</a:t>
            </a:r>
            <a:endParaRPr lang="en-US" sz="4000" dirty="0" smtClean="0">
              <a:solidFill>
                <a:srgbClr val="29C2FF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1905000" y="586740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dirty="0">
                <a:solidFill>
                  <a:srgbClr val="FFFFFF"/>
                </a:solidFill>
              </a:rPr>
              <a:t>University of Nevada, Reno</a:t>
            </a:r>
          </a:p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dirty="0">
                <a:solidFill>
                  <a:srgbClr val="FFFFFF"/>
                </a:solidFill>
              </a:rPr>
              <a:t>Department of Computer Science </a:t>
            </a:r>
            <a:r>
              <a:rPr lang="en-US" dirty="0" smtClean="0">
                <a:solidFill>
                  <a:srgbClr val="FFFFFF"/>
                </a:solidFill>
              </a:rPr>
              <a:t>&amp; </a:t>
            </a:r>
            <a:r>
              <a:rPr lang="en-US" dirty="0">
                <a:solidFill>
                  <a:srgbClr val="FFFFFF"/>
                </a:solidFill>
              </a:rPr>
              <a:t>Engineering</a:t>
            </a:r>
            <a:endParaRPr lang="en-US" sz="2000" dirty="0">
              <a:solidFill>
                <a:srgbClr val="FFFFFF"/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10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0" y="160020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Activity diagrams can be divided in </a:t>
            </a:r>
            <a:r>
              <a:rPr lang="en-US" sz="2000" i="1" dirty="0" smtClean="0">
                <a:solidFill>
                  <a:srgbClr val="0000CC"/>
                </a:solidFill>
              </a:rPr>
              <a:t>partitions</a:t>
            </a:r>
            <a:r>
              <a:rPr lang="en-US" sz="2000" dirty="0" smtClean="0">
                <a:solidFill>
                  <a:srgbClr val="0000CC"/>
                </a:solidFill>
              </a:rPr>
              <a:t> (</a:t>
            </a:r>
            <a:r>
              <a:rPr lang="en-US" sz="2000" i="1" dirty="0" err="1" smtClean="0">
                <a:solidFill>
                  <a:srgbClr val="0000CC"/>
                </a:solidFill>
              </a:rPr>
              <a:t>swimlanes</a:t>
            </a:r>
            <a:r>
              <a:rPr lang="en-US" sz="2000" dirty="0" smtClean="0">
                <a:solidFill>
                  <a:srgbClr val="0000CC"/>
                </a:solidFill>
              </a:rPr>
              <a:t>) </a:t>
            </a:r>
            <a:r>
              <a:rPr lang="en-US" sz="2000" dirty="0" smtClean="0"/>
              <a:t>using vertical, horizontal, or curved lines. 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***** </a:t>
            </a:r>
            <a:r>
              <a:rPr lang="en-US" sz="4000" dirty="0" smtClean="0">
                <a:solidFill>
                  <a:srgbClr val="29C2FF"/>
                </a:solidFill>
              </a:rPr>
              <a:t>Activities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pic>
        <p:nvPicPr>
          <p:cNvPr id="8" name="Picture 5" descr="fig14_06"/>
          <p:cNvPicPr>
            <a:picLocks noChangeAspect="1" noChangeArrowheads="1"/>
          </p:cNvPicPr>
          <p:nvPr/>
        </p:nvPicPr>
        <p:blipFill>
          <a:blip r:embed="rId3" cstate="print"/>
          <a:srcRect l="15385" t="5430" r="5128" b="9502"/>
          <a:stretch>
            <a:fillRect/>
          </a:stretch>
        </p:blipFill>
        <p:spPr bwMode="auto">
          <a:xfrm>
            <a:off x="1981200" y="2381250"/>
            <a:ext cx="5431277" cy="424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11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04800" y="1524000"/>
            <a:ext cx="853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>
                <a:solidFill>
                  <a:srgbClr val="0000CC"/>
                </a:solidFill>
              </a:rPr>
              <a:t>Action nodes </a:t>
            </a:r>
            <a:r>
              <a:rPr lang="en-US" sz="2000" dirty="0" smtClean="0"/>
              <a:t>execute when: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000" dirty="0" smtClean="0"/>
              <a:t>There are tokens present at all their input nodes AND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000" dirty="0" smtClean="0"/>
              <a:t>The input tokens satisfy all action node’s local preconditions</a:t>
            </a:r>
          </a:p>
          <a:p>
            <a:pPr marL="895350" lvl="1" indent="-319088">
              <a:buClr>
                <a:schemeClr val="accent1"/>
              </a:buClr>
              <a:buSzPct val="80000"/>
            </a:pPr>
            <a:r>
              <a:rPr lang="en-US" sz="2000" dirty="0" smtClean="0"/>
              <a:t>	</a:t>
            </a: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29C2FF"/>
                </a:solidFill>
              </a:rPr>
              <a:t>Action nodes </a:t>
            </a:r>
            <a:r>
              <a:rPr lang="en-US" sz="4000" baseline="-25000" dirty="0" smtClean="0">
                <a:solidFill>
                  <a:srgbClr val="29C2FF"/>
                </a:solidFill>
              </a:rPr>
              <a:t>****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pic>
        <p:nvPicPr>
          <p:cNvPr id="9" name="Picture 6" descr="fig14_09"/>
          <p:cNvPicPr>
            <a:picLocks noChangeAspect="1" noChangeArrowheads="1"/>
          </p:cNvPicPr>
          <p:nvPr/>
        </p:nvPicPr>
        <p:blipFill>
          <a:blip r:embed="rId3" cstate="print"/>
          <a:srcRect l="24324" t="5778" r="5405" b="5618"/>
          <a:stretch>
            <a:fillRect/>
          </a:stretch>
        </p:blipFill>
        <p:spPr bwMode="auto">
          <a:xfrm>
            <a:off x="2362200" y="2666999"/>
            <a:ext cx="4572000" cy="404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12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04800" y="16764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After execution, the local post-conditions are checked; if all are satisfied, the node simultaneously offers tokens to all its output edges (this is an </a:t>
            </a:r>
            <a:r>
              <a:rPr lang="en-US" sz="2000" dirty="0" smtClean="0">
                <a:solidFill>
                  <a:srgbClr val="0000CC"/>
                </a:solidFill>
              </a:rPr>
              <a:t>implicit fork </a:t>
            </a:r>
            <a:r>
              <a:rPr lang="en-US" sz="2000" dirty="0" smtClean="0"/>
              <a:t>that may give rise to many flows)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</a:t>
            </a:r>
            <a:r>
              <a:rPr lang="en-US" sz="4000" dirty="0" smtClean="0">
                <a:solidFill>
                  <a:srgbClr val="29C2FF"/>
                </a:solidFill>
              </a:rPr>
              <a:t> Action nodes </a:t>
            </a:r>
            <a:r>
              <a:rPr lang="en-US" sz="4000" baseline="-25000" dirty="0" smtClean="0">
                <a:solidFill>
                  <a:srgbClr val="29C2FF"/>
                </a:solidFill>
              </a:rPr>
              <a:t>***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71799" y="3276600"/>
            <a:ext cx="4258991" cy="25146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0" name="Picture 9" descr="fig14_10"/>
          <p:cNvPicPr>
            <a:picLocks noChangeAspect="1" noChangeArrowheads="1"/>
          </p:cNvPicPr>
          <p:nvPr/>
        </p:nvPicPr>
        <p:blipFill>
          <a:blip r:embed="rId3" cstate="print"/>
          <a:srcRect l="29122" t="7476" r="2767" b="12819"/>
          <a:stretch>
            <a:fillRect/>
          </a:stretch>
        </p:blipFill>
        <p:spPr bwMode="auto">
          <a:xfrm rot="120000">
            <a:off x="3071757" y="3652918"/>
            <a:ext cx="4129402" cy="1770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13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04800" y="16764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Types of </a:t>
            </a:r>
            <a:r>
              <a:rPr lang="en-US" sz="2000" i="1" dirty="0" smtClean="0">
                <a:solidFill>
                  <a:srgbClr val="0000CC"/>
                </a:solidFill>
              </a:rPr>
              <a:t>action nodes</a:t>
            </a:r>
            <a:r>
              <a:rPr lang="en-US" sz="2000" dirty="0" smtClean="0"/>
              <a:t>, Table. 14.1 [</a:t>
            </a:r>
            <a:r>
              <a:rPr lang="en-US" sz="2000" dirty="0" err="1" smtClean="0"/>
              <a:t>Arlow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Neustadt</a:t>
            </a:r>
            <a:r>
              <a:rPr lang="en-US" sz="2000" dirty="0" smtClean="0"/>
              <a:t> 2005]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**</a:t>
            </a:r>
            <a:r>
              <a:rPr lang="en-US" sz="4000" dirty="0" smtClean="0">
                <a:solidFill>
                  <a:srgbClr val="29C2FF"/>
                </a:solidFill>
              </a:rPr>
              <a:t> Action nodes </a:t>
            </a:r>
            <a:r>
              <a:rPr lang="en-US" sz="4000" baseline="-25000" dirty="0" smtClean="0">
                <a:solidFill>
                  <a:srgbClr val="29C2FF"/>
                </a:solidFill>
              </a:rPr>
              <a:t>**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38200" y="2209800"/>
            <a:ext cx="7696200" cy="41148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9" name="Picture 5" descr="tab14_01"/>
          <p:cNvPicPr>
            <a:picLocks noChangeAspect="1" noChangeArrowheads="1"/>
          </p:cNvPicPr>
          <p:nvPr/>
        </p:nvPicPr>
        <p:blipFill>
          <a:blip r:embed="rId3" cstate="print"/>
          <a:srcRect l="2041" t="8942"/>
          <a:stretch>
            <a:fillRect/>
          </a:stretch>
        </p:blipFill>
        <p:spPr bwMode="auto">
          <a:xfrm>
            <a:off x="990600" y="2362200"/>
            <a:ext cx="731520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14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81000" y="15240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A </a:t>
            </a:r>
            <a:r>
              <a:rPr lang="en-US" sz="2000" i="1" dirty="0" smtClean="0">
                <a:solidFill>
                  <a:srgbClr val="0000CC"/>
                </a:solidFill>
              </a:rPr>
              <a:t>call action node </a:t>
            </a:r>
            <a:r>
              <a:rPr lang="en-US" sz="2000" dirty="0" smtClean="0"/>
              <a:t>invokes an activity, behavior, or operation</a:t>
            </a: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***</a:t>
            </a:r>
            <a:r>
              <a:rPr lang="en-US" sz="4000" dirty="0" smtClean="0">
                <a:solidFill>
                  <a:srgbClr val="29C2FF"/>
                </a:solidFill>
              </a:rPr>
              <a:t> Action nodes </a:t>
            </a:r>
            <a:r>
              <a:rPr lang="en-US" sz="4000" baseline="-25000" dirty="0" smtClean="0">
                <a:solidFill>
                  <a:srgbClr val="29C2FF"/>
                </a:solidFill>
              </a:rPr>
              <a:t>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057400" y="2438400"/>
            <a:ext cx="5867400" cy="38100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0" name="Picture 5" descr="fig14_11"/>
          <p:cNvPicPr preferRelativeResize="0">
            <a:picLocks noChangeArrowheads="1"/>
          </p:cNvPicPr>
          <p:nvPr/>
        </p:nvPicPr>
        <p:blipFill>
          <a:blip r:embed="rId3" cstate="print"/>
          <a:srcRect l="19277" r="-1284" b="7737"/>
          <a:stretch>
            <a:fillRect/>
          </a:stretch>
        </p:blipFill>
        <p:spPr bwMode="auto">
          <a:xfrm rot="-60000">
            <a:off x="2607702" y="2592187"/>
            <a:ext cx="4936641" cy="3460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15</a:t>
            </a:fld>
            <a:r>
              <a:rPr lang="en-US" dirty="0" smtClean="0">
                <a:cs typeface="Arial" pitchFamily="34" charset="0"/>
              </a:rPr>
              <a:t> </a:t>
            </a: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81000" y="15240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An </a:t>
            </a:r>
            <a:r>
              <a:rPr lang="en-US" sz="2000" i="1" dirty="0" smtClean="0">
                <a:solidFill>
                  <a:srgbClr val="0000CC"/>
                </a:solidFill>
              </a:rPr>
              <a:t>accept time event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smtClean="0"/>
              <a:t>action node responds to time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****</a:t>
            </a:r>
            <a:r>
              <a:rPr lang="en-US" sz="4000" dirty="0" smtClean="0">
                <a:solidFill>
                  <a:srgbClr val="29C2FF"/>
                </a:solidFill>
              </a:rPr>
              <a:t> Action nodes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76400" y="4419600"/>
            <a:ext cx="6553200" cy="16002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76400" y="2514600"/>
            <a:ext cx="6553200" cy="16002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1" name="Picture 5" descr="fig14_12"/>
          <p:cNvPicPr>
            <a:picLocks noChangeAspect="1" noChangeArrowheads="1"/>
          </p:cNvPicPr>
          <p:nvPr/>
        </p:nvPicPr>
        <p:blipFill>
          <a:blip r:embed="rId3" cstate="print"/>
          <a:srcRect l="26973" t="-6463" r="-2336" b="25030"/>
          <a:stretch>
            <a:fillRect/>
          </a:stretch>
        </p:blipFill>
        <p:spPr bwMode="auto">
          <a:xfrm>
            <a:off x="2751667" y="2514600"/>
            <a:ext cx="4182533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fig14_13"/>
          <p:cNvPicPr>
            <a:picLocks noChangeAspect="1" noChangeArrowheads="1"/>
          </p:cNvPicPr>
          <p:nvPr/>
        </p:nvPicPr>
        <p:blipFill>
          <a:blip r:embed="rId4" cstate="print"/>
          <a:srcRect l="23188" b="30578"/>
          <a:stretch>
            <a:fillRect/>
          </a:stretch>
        </p:blipFill>
        <p:spPr bwMode="auto">
          <a:xfrm>
            <a:off x="2628900" y="4648199"/>
            <a:ext cx="4381500" cy="1157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16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81000" y="15240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119062">
              <a:buClr>
                <a:schemeClr val="accent1"/>
              </a:buClr>
              <a:buSzPct val="80000"/>
            </a:pPr>
            <a:r>
              <a:rPr lang="en-US" sz="2000" i="1" dirty="0" smtClean="0">
                <a:solidFill>
                  <a:srgbClr val="0000CC"/>
                </a:solidFill>
              </a:rPr>
              <a:t>Control nodes </a:t>
            </a:r>
            <a:r>
              <a:rPr lang="en-US" sz="2000" dirty="0" smtClean="0"/>
              <a:t>manage the flow of control within an activity </a:t>
            </a:r>
          </a:p>
          <a:p>
            <a:pPr marL="119062">
              <a:buClr>
                <a:schemeClr val="accent1"/>
              </a:buClr>
              <a:buSzPct val="80000"/>
            </a:pPr>
            <a:r>
              <a:rPr lang="en-US" sz="2000" dirty="0" smtClean="0"/>
              <a:t>Table 14.2 [</a:t>
            </a:r>
            <a:r>
              <a:rPr lang="en-US" sz="2000" dirty="0" err="1" smtClean="0"/>
              <a:t>Arlow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Neustadt</a:t>
            </a:r>
            <a:r>
              <a:rPr lang="en-US" sz="2000" dirty="0" smtClean="0"/>
              <a:t> 2005] shows the types of control nodes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29C2FF"/>
                </a:solidFill>
              </a:rPr>
              <a:t>Control nodes </a:t>
            </a:r>
            <a:r>
              <a:rPr lang="en-US" sz="4000" baseline="-25000" dirty="0" smtClean="0">
                <a:solidFill>
                  <a:srgbClr val="29C2FF"/>
                </a:solidFill>
              </a:rPr>
              <a:t>**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09828" y="2343150"/>
            <a:ext cx="7239000" cy="44196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9" name="Picture 6" descr="tab14_02"/>
          <p:cNvPicPr>
            <a:picLocks noChangeAspect="1" noChangeArrowheads="1"/>
          </p:cNvPicPr>
          <p:nvPr/>
        </p:nvPicPr>
        <p:blipFill>
          <a:blip r:embed="rId3" cstate="print"/>
          <a:srcRect l="1099" t="8795" r="4396" b="3261"/>
          <a:stretch>
            <a:fillRect/>
          </a:stretch>
        </p:blipFill>
        <p:spPr bwMode="auto">
          <a:xfrm>
            <a:off x="1071372" y="2438400"/>
            <a:ext cx="7077456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17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81000" y="15240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Examples of </a:t>
            </a:r>
            <a:r>
              <a:rPr lang="en-US" sz="2000" i="1" dirty="0" smtClean="0">
                <a:solidFill>
                  <a:srgbClr val="0000CC"/>
                </a:solidFill>
              </a:rPr>
              <a:t>decision</a:t>
            </a:r>
            <a:r>
              <a:rPr lang="en-US" sz="2000" dirty="0" smtClean="0"/>
              <a:t> and </a:t>
            </a:r>
            <a:r>
              <a:rPr lang="en-US" sz="2000" i="1" dirty="0" smtClean="0">
                <a:solidFill>
                  <a:srgbClr val="0000CC"/>
                </a:solidFill>
              </a:rPr>
              <a:t>merge</a:t>
            </a:r>
            <a:r>
              <a:rPr lang="en-US" sz="2000" dirty="0" smtClean="0"/>
              <a:t> nodes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 </a:t>
            </a:r>
            <a:r>
              <a:rPr lang="en-US" sz="4000" dirty="0" smtClean="0">
                <a:solidFill>
                  <a:srgbClr val="29C2FF"/>
                </a:solidFill>
              </a:rPr>
              <a:t>Control nodes</a:t>
            </a:r>
            <a:r>
              <a:rPr lang="en-US" sz="3600" dirty="0" smtClean="0">
                <a:solidFill>
                  <a:srgbClr val="29C2FF"/>
                </a:solidFill>
              </a:rPr>
              <a:t> </a:t>
            </a:r>
            <a:r>
              <a:rPr lang="en-US" sz="4000" baseline="-25000" dirty="0" smtClean="0">
                <a:solidFill>
                  <a:srgbClr val="29C2FF"/>
                </a:solidFill>
              </a:rPr>
              <a:t>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72000" y="3200400"/>
            <a:ext cx="4038600" cy="21336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14400" y="2743200"/>
            <a:ext cx="2743200" cy="31242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1" name="Picture 5" descr="fig14_14"/>
          <p:cNvPicPr>
            <a:picLocks noChangeAspect="1" noChangeArrowheads="1"/>
          </p:cNvPicPr>
          <p:nvPr/>
        </p:nvPicPr>
        <p:blipFill>
          <a:blip r:embed="rId3" cstate="print"/>
          <a:srcRect l="31648" r="7166"/>
          <a:stretch>
            <a:fillRect/>
          </a:stretch>
        </p:blipFill>
        <p:spPr bwMode="auto">
          <a:xfrm>
            <a:off x="990600" y="2819400"/>
            <a:ext cx="26019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fig14_15"/>
          <p:cNvPicPr>
            <a:picLocks noChangeAspect="1" noChangeArrowheads="1"/>
          </p:cNvPicPr>
          <p:nvPr/>
        </p:nvPicPr>
        <p:blipFill>
          <a:blip r:embed="rId4" cstate="print"/>
          <a:srcRect l="23036" t="3297" r="3665" b="10989"/>
          <a:stretch>
            <a:fillRect/>
          </a:stretch>
        </p:blipFill>
        <p:spPr bwMode="auto">
          <a:xfrm>
            <a:off x="4724400" y="3276600"/>
            <a:ext cx="3733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18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81000" y="15240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Examples of </a:t>
            </a:r>
            <a:r>
              <a:rPr lang="en-US" sz="2000" i="1" dirty="0" smtClean="0">
                <a:solidFill>
                  <a:srgbClr val="0000CC"/>
                </a:solidFill>
              </a:rPr>
              <a:t>join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i="1" dirty="0" smtClean="0">
                <a:solidFill>
                  <a:srgbClr val="0000CC"/>
                </a:solidFill>
              </a:rPr>
              <a:t>fork</a:t>
            </a:r>
            <a:r>
              <a:rPr lang="en-US" sz="2000" dirty="0" smtClean="0"/>
              <a:t> nodes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** </a:t>
            </a:r>
            <a:r>
              <a:rPr lang="en-US" sz="4000" dirty="0" smtClean="0">
                <a:solidFill>
                  <a:srgbClr val="29C2FF"/>
                </a:solidFill>
              </a:rPr>
              <a:t>Control nodes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971800" y="2057400"/>
            <a:ext cx="3886200" cy="42672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3" name="Picture 6" descr="fig14_17"/>
          <p:cNvPicPr>
            <a:picLocks noChangeAspect="1" noChangeArrowheads="1"/>
          </p:cNvPicPr>
          <p:nvPr/>
        </p:nvPicPr>
        <p:blipFill>
          <a:blip r:embed="rId3" cstate="print"/>
          <a:srcRect l="36995" t="8197" b="6557"/>
          <a:stretch>
            <a:fillRect/>
          </a:stretch>
        </p:blipFill>
        <p:spPr bwMode="auto">
          <a:xfrm>
            <a:off x="3124200" y="2209800"/>
            <a:ext cx="3581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19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04800" y="1828800"/>
            <a:ext cx="8686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i="1" dirty="0" smtClean="0">
                <a:solidFill>
                  <a:srgbClr val="0000CC"/>
                </a:solidFill>
              </a:rPr>
              <a:t>Object nodes </a:t>
            </a:r>
            <a:r>
              <a:rPr lang="en-US" dirty="0" smtClean="0">
                <a:solidFill>
                  <a:schemeClr val="accent4"/>
                </a:solidFill>
              </a:rPr>
              <a:t>indicate that instances of a particular classifier are available at a specific point in the activity</a:t>
            </a:r>
            <a:endParaRPr lang="en-US" i="1" dirty="0" smtClean="0">
              <a:solidFill>
                <a:schemeClr val="accent4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chemeClr val="accent4"/>
                </a:solidFill>
              </a:rPr>
              <a:t>They are labeled with the name of the classifier and represent instances of that classifier or its subclasses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chemeClr val="accent4"/>
                </a:solidFill>
              </a:rPr>
              <a:t>The input and output edges are </a:t>
            </a:r>
            <a:r>
              <a:rPr lang="en-US" i="1" dirty="0" smtClean="0">
                <a:solidFill>
                  <a:srgbClr val="0000CC"/>
                </a:solidFill>
              </a:rPr>
              <a:t>object flows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chemeClr val="accent4"/>
                </a:solidFill>
              </a:rPr>
              <a:t>The objects are created and consumed by action nodes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chemeClr val="accent4"/>
                </a:solidFill>
              </a:rPr>
              <a:t>When an object node receives an object token on one of its input edges, it offers this token to all its output edges, which </a:t>
            </a:r>
            <a:r>
              <a:rPr lang="en-US" dirty="0" smtClean="0">
                <a:solidFill>
                  <a:srgbClr val="0000CC"/>
                </a:solidFill>
              </a:rPr>
              <a:t>compete</a:t>
            </a:r>
            <a:r>
              <a:rPr lang="en-US" dirty="0" smtClean="0">
                <a:solidFill>
                  <a:schemeClr val="accent4"/>
                </a:solidFill>
              </a:rPr>
              <a:t> for the token. 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29C2FF"/>
                </a:solidFill>
              </a:rPr>
              <a:t>Object nodes</a:t>
            </a:r>
            <a:r>
              <a:rPr lang="en-US" sz="2000" dirty="0" smtClean="0">
                <a:solidFill>
                  <a:srgbClr val="29C2FF"/>
                </a:solidFill>
              </a:rPr>
              <a:t> </a:t>
            </a:r>
            <a:r>
              <a:rPr lang="en-US" sz="4000" baseline="-25000" dirty="0" smtClean="0">
                <a:solidFill>
                  <a:srgbClr val="29C2FF"/>
                </a:solidFill>
              </a:rPr>
              <a:t>**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6400800"/>
            <a:ext cx="762000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2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1371600" y="1676400"/>
            <a:ext cx="6477000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</a:pPr>
            <a:r>
              <a:rPr lang="en-US" sz="3600" dirty="0" smtClean="0"/>
              <a:t>Part 1 - </a:t>
            </a:r>
            <a:r>
              <a:rPr lang="en-US" sz="3600" dirty="0" smtClean="0">
                <a:solidFill>
                  <a:srgbClr val="0000CC"/>
                </a:solidFill>
              </a:rPr>
              <a:t>Activity diagrams</a:t>
            </a:r>
          </a:p>
          <a:p>
            <a:pPr marL="576262" indent="-457200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3200" dirty="0" smtClean="0"/>
              <a:t>Introduction</a:t>
            </a:r>
            <a:endParaRPr lang="en-US" sz="3200" dirty="0"/>
          </a:p>
          <a:p>
            <a:pPr marL="576262" indent="-457200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3200" dirty="0" smtClean="0"/>
              <a:t>Activities</a:t>
            </a:r>
            <a:endParaRPr lang="en-US" sz="3200" dirty="0"/>
          </a:p>
          <a:p>
            <a:pPr marL="576262" indent="-457200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3200" dirty="0" smtClean="0"/>
              <a:t>Nodes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800" dirty="0" smtClean="0"/>
              <a:t>Action nodes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800" dirty="0" smtClean="0"/>
              <a:t>Control nodes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800" dirty="0" smtClean="0"/>
              <a:t>Object nodes</a:t>
            </a:r>
          </a:p>
          <a:p>
            <a:pPr marL="576262" indent="-457200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3200" dirty="0" smtClean="0"/>
              <a:t>Activity parameters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sz="3200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sz="2800" dirty="0">
              <a:latin typeface="Corbel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800" dirty="0">
              <a:latin typeface="Corbel" pitchFamily="34" charset="0"/>
            </a:endParaRP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sz="2800" dirty="0">
              <a:latin typeface="Corbel" pitchFamily="34" charset="0"/>
            </a:endParaRPr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>
              <a:latin typeface="Corbel" pitchFamily="34" charset="0"/>
            </a:endParaRP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533400" y="457200"/>
            <a:ext cx="617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smtClean="0">
                <a:solidFill>
                  <a:srgbClr val="29C2FF"/>
                </a:solidFill>
              </a:rPr>
              <a:t>Outline</a:t>
            </a:r>
            <a:endParaRPr lang="en-US" sz="3600" b="1" dirty="0">
              <a:solidFill>
                <a:srgbClr val="29C2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20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152400" y="1524000"/>
            <a:ext cx="8991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Object node notation and their </a:t>
            </a:r>
            <a:r>
              <a:rPr lang="en-US" sz="2000" dirty="0" smtClean="0">
                <a:solidFill>
                  <a:srgbClr val="0000CC"/>
                </a:solidFill>
              </a:rPr>
              <a:t>buffer semantics</a:t>
            </a:r>
            <a:r>
              <a:rPr lang="en-US" sz="2000" dirty="0" smtClean="0"/>
              <a:t>. Object nodes act as buffers – places in the activity diagram where object tokens can reside while waiting to be accepted by other nodes (via edges).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 </a:t>
            </a:r>
            <a:r>
              <a:rPr lang="en-US" sz="4000" dirty="0" smtClean="0">
                <a:solidFill>
                  <a:srgbClr val="29C2FF"/>
                </a:solidFill>
              </a:rPr>
              <a:t>Object nodes</a:t>
            </a:r>
            <a:r>
              <a:rPr lang="en-US" sz="2000" dirty="0" smtClean="0">
                <a:solidFill>
                  <a:srgbClr val="29C2FF"/>
                </a:solidFill>
              </a:rPr>
              <a:t> </a:t>
            </a:r>
            <a:r>
              <a:rPr lang="en-US" sz="4000" baseline="-25000" dirty="0" smtClean="0">
                <a:solidFill>
                  <a:srgbClr val="29C2FF"/>
                </a:solidFill>
              </a:rPr>
              <a:t>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19200" y="3048000"/>
            <a:ext cx="2286000" cy="18288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038600" y="3048000"/>
            <a:ext cx="4648200" cy="18288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600200" y="5029200"/>
            <a:ext cx="6705600" cy="12954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2" name="Picture 5" descr="fig14_18"/>
          <p:cNvPicPr>
            <a:picLocks noChangeAspect="1" noChangeArrowheads="1"/>
          </p:cNvPicPr>
          <p:nvPr/>
        </p:nvPicPr>
        <p:blipFill>
          <a:blip r:embed="rId3" cstate="print"/>
          <a:srcRect l="50026"/>
          <a:stretch>
            <a:fillRect/>
          </a:stretch>
        </p:blipFill>
        <p:spPr bwMode="auto">
          <a:xfrm>
            <a:off x="1295400" y="3124200"/>
            <a:ext cx="21336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fig14_21"/>
          <p:cNvPicPr>
            <a:picLocks noChangeAspect="1" noChangeArrowheads="1"/>
          </p:cNvPicPr>
          <p:nvPr/>
        </p:nvPicPr>
        <p:blipFill>
          <a:blip r:embed="rId4" cstate="print"/>
          <a:srcRect l="17403" t="8719" b="12806"/>
          <a:stretch>
            <a:fillRect/>
          </a:stretch>
        </p:blipFill>
        <p:spPr bwMode="auto">
          <a:xfrm>
            <a:off x="4114801" y="3124200"/>
            <a:ext cx="4495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fig14_20"/>
          <p:cNvPicPr>
            <a:picLocks noChangeAspect="1" noChangeArrowheads="1"/>
          </p:cNvPicPr>
          <p:nvPr/>
        </p:nvPicPr>
        <p:blipFill>
          <a:blip r:embed="rId5" cstate="print"/>
          <a:srcRect b="22246"/>
          <a:stretch>
            <a:fillRect/>
          </a:stretch>
        </p:blipFill>
        <p:spPr bwMode="auto">
          <a:xfrm>
            <a:off x="1676400" y="5105400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21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609600" y="15240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Examples of using object nodes. Note that object nodes can represent objects in </a:t>
            </a:r>
            <a:r>
              <a:rPr lang="en-US" sz="2000" dirty="0" smtClean="0">
                <a:solidFill>
                  <a:srgbClr val="0000CC"/>
                </a:solidFill>
              </a:rPr>
              <a:t>particular states. 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sz="2000" dirty="0" smtClean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** </a:t>
            </a:r>
            <a:r>
              <a:rPr lang="en-US" sz="4000" dirty="0" smtClean="0">
                <a:solidFill>
                  <a:srgbClr val="29C2FF"/>
                </a:solidFill>
              </a:rPr>
              <a:t>Object nodes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09600" y="2667000"/>
            <a:ext cx="3429000" cy="36576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495800" y="3505200"/>
            <a:ext cx="3810000" cy="19050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3" name="Picture 7" descr="fig14_19"/>
          <p:cNvPicPr>
            <a:picLocks noChangeAspect="1" noChangeArrowheads="1"/>
          </p:cNvPicPr>
          <p:nvPr/>
        </p:nvPicPr>
        <p:blipFill>
          <a:blip r:embed="rId3" cstate="print"/>
          <a:srcRect l="27056" t="5940" r="1737" b="6946"/>
          <a:stretch>
            <a:fillRect/>
          </a:stretch>
        </p:blipFill>
        <p:spPr bwMode="auto">
          <a:xfrm>
            <a:off x="762000" y="2743200"/>
            <a:ext cx="3124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fig14_22"/>
          <p:cNvPicPr>
            <a:picLocks noChangeAspect="1" noChangeArrowheads="1"/>
          </p:cNvPicPr>
          <p:nvPr/>
        </p:nvPicPr>
        <p:blipFill>
          <a:blip r:embed="rId4" cstate="print"/>
          <a:srcRect l="22092" t="8458" r="1590" b="6960"/>
          <a:stretch>
            <a:fillRect/>
          </a:stretch>
        </p:blipFill>
        <p:spPr bwMode="auto">
          <a:xfrm rot="60000">
            <a:off x="4685163" y="3686756"/>
            <a:ext cx="3405120" cy="161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22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609600" y="15240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Activities can have object nodes to provide </a:t>
            </a:r>
            <a:r>
              <a:rPr lang="en-US" sz="2000" dirty="0" smtClean="0">
                <a:solidFill>
                  <a:srgbClr val="0000CC"/>
                </a:solidFill>
              </a:rPr>
              <a:t>inputs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0000CC"/>
                </a:solidFill>
              </a:rPr>
              <a:t>outputs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29C2FF"/>
                </a:solidFill>
              </a:rPr>
              <a:t>Activity parameters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90600" y="2133600"/>
            <a:ext cx="7391400" cy="4038600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dkEdge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1" name="Picture 6" descr="fig14_23"/>
          <p:cNvPicPr>
            <a:picLocks noChangeAspect="1" noChangeArrowheads="1"/>
          </p:cNvPicPr>
          <p:nvPr/>
        </p:nvPicPr>
        <p:blipFill>
          <a:blip r:embed="rId3" cstate="print"/>
          <a:srcRect l="5319" t="3823" r="1064" b="8244"/>
          <a:stretch>
            <a:fillRect/>
          </a:stretch>
        </p:blipFill>
        <p:spPr bwMode="auto">
          <a:xfrm>
            <a:off x="1017104" y="2286000"/>
            <a:ext cx="728869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58200" y="6324600"/>
            <a:ext cx="327025" cy="274638"/>
          </a:xfrm>
        </p:spPr>
        <p:txBody>
          <a:bodyPr/>
          <a:lstStyle/>
          <a:p>
            <a:pPr>
              <a:defRPr/>
            </a:pPr>
            <a:fld id="{D6DEAF11-57C1-473B-91E3-68F212662AE3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525" y="1828800"/>
            <a:ext cx="9144000" cy="2667000"/>
          </a:xfrm>
          <a:noFill/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CA" altLang="en-US" sz="3600" dirty="0" smtClean="0">
                <a:solidFill>
                  <a:srgbClr val="0000CC"/>
                </a:solidFill>
              </a:rPr>
              <a:t>Part 2 – State Charts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CA" altLang="en-US" sz="3600" dirty="0">
              <a:solidFill>
                <a:srgbClr val="0000CC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CA" altLang="en-US" sz="3600" dirty="0" smtClean="0">
                <a:solidFill>
                  <a:srgbClr val="0000CC"/>
                </a:solidFill>
              </a:rPr>
              <a:t>From Chapter 21: State Machines &amp;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CA" altLang="en-US" sz="3600" dirty="0" smtClean="0">
                <a:solidFill>
                  <a:srgbClr val="0000CC"/>
                </a:solidFill>
              </a:rPr>
              <a:t>Chapter 22: Advanced State Machines (partial)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CA" altLang="en-US" sz="2400" dirty="0" smtClean="0">
              <a:solidFill>
                <a:srgbClr val="0000CC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CA" altLang="en-US" sz="2400" dirty="0" smtClean="0">
                <a:solidFill>
                  <a:srgbClr val="0000CC"/>
                </a:solidFill>
              </a:rPr>
              <a:t>[</a:t>
            </a:r>
            <a:r>
              <a:rPr lang="en-CA" altLang="en-US" sz="2400" dirty="0" err="1" smtClean="0">
                <a:solidFill>
                  <a:srgbClr val="0000CC"/>
                </a:solidFill>
              </a:rPr>
              <a:t>Arlow</a:t>
            </a:r>
            <a:r>
              <a:rPr lang="en-CA" altLang="en-US" sz="2400" dirty="0" smtClean="0">
                <a:solidFill>
                  <a:srgbClr val="0000CC"/>
                </a:solidFill>
              </a:rPr>
              <a:t> and Neustadt 2005]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CA" altLang="en-US" sz="1400" dirty="0" smtClean="0">
                <a:solidFill>
                  <a:srgbClr val="0000CC"/>
                </a:solidFill>
              </a:rPr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CA" altLang="en-US" sz="2000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CA" altLang="en-US" sz="2000" dirty="0" smtClean="0">
              <a:latin typeface="A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722661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34400" y="6400800"/>
            <a:ext cx="403225" cy="274638"/>
          </a:xfrm>
        </p:spPr>
        <p:txBody>
          <a:bodyPr/>
          <a:lstStyle/>
          <a:p>
            <a:pPr>
              <a:defRPr/>
            </a:pPr>
            <a:fld id="{25915B6A-2EA4-4096-87B2-323ECF729305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382000" cy="4419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CC"/>
                </a:solidFill>
              </a:rPr>
              <a:t>State machines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Introduction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State machine diagrams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States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Transitions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Events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CC"/>
                </a:solidFill>
              </a:rPr>
              <a:t>Advanced state machines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Composite states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/>
              <a:t>Simple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/>
              <a:t>Orthogonal</a:t>
            </a:r>
            <a:endParaRPr lang="en-US" alt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History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altLang="en-US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67550" cy="860425"/>
          </a:xfrm>
          <a:noFill/>
        </p:spPr>
        <p:txBody>
          <a:bodyPr lIns="92075" tIns="46038" rIns="92075" bIns="46038" anchorCtr="0"/>
          <a:lstStyle/>
          <a:p>
            <a:r>
              <a:rPr lang="en-CA" altLang="en-US" b="0" dirty="0" smtClean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1083157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58200" y="6324600"/>
            <a:ext cx="403225" cy="274638"/>
          </a:xfrm>
        </p:spPr>
        <p:txBody>
          <a:bodyPr/>
          <a:lstStyle/>
          <a:p>
            <a:pPr>
              <a:defRPr/>
            </a:pPr>
            <a:fld id="{0EB759E4-CB97-4446-99EC-F8812E6565AE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067550" cy="860425"/>
          </a:xfrm>
          <a:noFill/>
        </p:spPr>
        <p:txBody>
          <a:bodyPr lIns="92075" tIns="46038" rIns="92075" bIns="46038" anchorCtr="0"/>
          <a:lstStyle/>
          <a:p>
            <a:r>
              <a:rPr lang="en-CA" altLang="en-US" b="0" dirty="0" smtClean="0"/>
              <a:t>Introduction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763000" cy="4648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/>
              <a:t>Both activity diagrams and state machine diagrams model system behavior</a:t>
            </a:r>
          </a:p>
          <a:p>
            <a:pPr eaLnBrk="1" hangingPunct="1"/>
            <a:r>
              <a:rPr lang="en-US" altLang="en-US" dirty="0" smtClean="0"/>
              <a:t>However, they have different semantics:</a:t>
            </a:r>
          </a:p>
          <a:p>
            <a:pPr lvl="1" eaLnBrk="1" hangingPunct="1"/>
            <a:r>
              <a:rPr lang="en-CA" altLang="en-US" dirty="0" smtClean="0">
                <a:solidFill>
                  <a:srgbClr val="0000CC"/>
                </a:solidFill>
              </a:rPr>
              <a:t>Activity diagrams </a:t>
            </a:r>
            <a:r>
              <a:rPr lang="en-CA" altLang="en-US" dirty="0" smtClean="0"/>
              <a:t>are based on Petri Nets and usually model processes when several objects participate</a:t>
            </a:r>
          </a:p>
          <a:p>
            <a:pPr lvl="1" eaLnBrk="1" hangingPunct="1"/>
            <a:r>
              <a:rPr lang="en-CA" altLang="en-US" dirty="0" smtClean="0">
                <a:solidFill>
                  <a:srgbClr val="0000CC"/>
                </a:solidFill>
              </a:rPr>
              <a:t>State machines </a:t>
            </a:r>
            <a:r>
              <a:rPr lang="en-CA" altLang="en-US" dirty="0" smtClean="0"/>
              <a:t>are based on </a:t>
            </a:r>
            <a:r>
              <a:rPr lang="en-CA" altLang="en-US" dirty="0" err="1" smtClean="0"/>
              <a:t>Harel’s</a:t>
            </a:r>
            <a:r>
              <a:rPr lang="en-CA" altLang="en-US" dirty="0" smtClean="0"/>
              <a:t> </a:t>
            </a:r>
            <a:r>
              <a:rPr lang="en-CA" altLang="en-US" dirty="0" err="1" smtClean="0"/>
              <a:t>statecharts</a:t>
            </a:r>
            <a:r>
              <a:rPr lang="en-CA" altLang="en-US" dirty="0" smtClean="0"/>
              <a:t> and typically used to model single reactive objects</a:t>
            </a:r>
          </a:p>
        </p:txBody>
      </p:sp>
    </p:spTree>
    <p:extLst>
      <p:ext uri="{BB962C8B-B14F-4D97-AF65-F5344CB8AC3E}">
        <p14:creationId xmlns:p14="http://schemas.microsoft.com/office/powerpoint/2010/main" val="3863926107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05800" y="6477000"/>
            <a:ext cx="555625" cy="152400"/>
          </a:xfrm>
        </p:spPr>
        <p:txBody>
          <a:bodyPr/>
          <a:lstStyle/>
          <a:p>
            <a:pPr>
              <a:defRPr/>
            </a:pPr>
            <a:fld id="{F6B09B3C-92D0-45B6-9625-71338EE9B7CB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067550" cy="860425"/>
          </a:xfrm>
          <a:noFill/>
        </p:spPr>
        <p:txBody>
          <a:bodyPr lIns="92075" tIns="46038" rIns="92075" bIns="46038" anchorCtr="0"/>
          <a:lstStyle/>
          <a:p>
            <a:r>
              <a:rPr lang="en-CA" altLang="en-US" b="0" dirty="0" smtClean="0"/>
              <a:t>Introduction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620000" cy="4648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CA" altLang="en-US" dirty="0" smtClean="0">
                <a:solidFill>
                  <a:srgbClr val="0000CC"/>
                </a:solidFill>
              </a:rPr>
              <a:t>Reactive objects:</a:t>
            </a:r>
          </a:p>
          <a:p>
            <a:pPr lvl="1" eaLnBrk="1" hangingPunct="1"/>
            <a:r>
              <a:rPr lang="en-CA" altLang="en-US" dirty="0" smtClean="0"/>
              <a:t>Respond to external events</a:t>
            </a:r>
          </a:p>
          <a:p>
            <a:pPr lvl="1" eaLnBrk="1" hangingPunct="1"/>
            <a:r>
              <a:rPr lang="en-CA" altLang="en-US" dirty="0" smtClean="0"/>
              <a:t>May generate and respond to internal events</a:t>
            </a:r>
          </a:p>
          <a:p>
            <a:pPr lvl="1" eaLnBrk="1" hangingPunct="1"/>
            <a:r>
              <a:rPr lang="en-CA" altLang="en-US" dirty="0" smtClean="0"/>
              <a:t>Have a lifecycle modeled as a progression of states, transitions and events</a:t>
            </a:r>
          </a:p>
          <a:p>
            <a:pPr lvl="1" eaLnBrk="1" hangingPunct="1"/>
            <a:r>
              <a:rPr lang="en-CA" altLang="en-US" dirty="0" smtClean="0"/>
              <a:t>May have current behavior that depends on past behavior</a:t>
            </a:r>
          </a:p>
          <a:p>
            <a:pPr eaLnBrk="1" hangingPunct="1"/>
            <a:r>
              <a:rPr lang="en-CA" altLang="en-US" dirty="0" smtClean="0">
                <a:solidFill>
                  <a:srgbClr val="0000CC"/>
                </a:solidFill>
              </a:rPr>
              <a:t>State machines </a:t>
            </a:r>
            <a:r>
              <a:rPr lang="en-CA" altLang="en-US" dirty="0" smtClean="0"/>
              <a:t>are used to model behavior of items such as classes, use cases, subsystems, systems   </a:t>
            </a:r>
          </a:p>
        </p:txBody>
      </p:sp>
    </p:spTree>
    <p:extLst>
      <p:ext uri="{BB962C8B-B14F-4D97-AF65-F5344CB8AC3E}">
        <p14:creationId xmlns:p14="http://schemas.microsoft.com/office/powerpoint/2010/main" val="273913690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05800" y="6172200"/>
            <a:ext cx="533400" cy="350838"/>
          </a:xfrm>
        </p:spPr>
        <p:txBody>
          <a:bodyPr/>
          <a:lstStyle/>
          <a:p>
            <a:pPr>
              <a:defRPr/>
            </a:pPr>
            <a:fld id="{E14D4F2A-A604-4CD4-BC02-C5C25936EC90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67550" cy="860425"/>
          </a:xfrm>
          <a:noFill/>
        </p:spPr>
        <p:txBody>
          <a:bodyPr lIns="92075" tIns="46038" rIns="92075" bIns="46038" anchorCtr="0"/>
          <a:lstStyle/>
          <a:p>
            <a:r>
              <a:rPr lang="en-CA" altLang="en-US" b="0" dirty="0" smtClean="0"/>
              <a:t>Introduction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924800" cy="4800600"/>
          </a:xfrm>
          <a:noFill/>
        </p:spPr>
        <p:txBody>
          <a:bodyPr lIns="92075" tIns="46038" rIns="92075" bIns="46038"/>
          <a:lstStyle/>
          <a:p>
            <a:pPr eaLnBrk="1" hangingPunct="1"/>
            <a:endParaRPr lang="en-CA" altLang="en-US" sz="2400" i="1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en-CA" altLang="en-US" sz="2800" dirty="0" smtClean="0"/>
              <a:t>State machines are most commonly used to model dynamic behavior of classes</a:t>
            </a:r>
          </a:p>
          <a:p>
            <a:pPr eaLnBrk="1" hangingPunct="1"/>
            <a:r>
              <a:rPr lang="en-CA" altLang="en-US" sz="2800" dirty="0" smtClean="0"/>
              <a:t>In a software process, machines can be used in: requirements, analysis, design</a:t>
            </a:r>
          </a:p>
          <a:p>
            <a:pPr eaLnBrk="1" hangingPunct="1"/>
            <a:r>
              <a:rPr lang="en-CA" altLang="en-US" sz="2800" dirty="0" smtClean="0"/>
              <a:t>A significant challenge is testing state machines: manual walkthrough, simulation, code generation + test harnesses for state machines</a:t>
            </a:r>
          </a:p>
        </p:txBody>
      </p:sp>
    </p:spTree>
    <p:extLst>
      <p:ext uri="{BB962C8B-B14F-4D97-AF65-F5344CB8AC3E}">
        <p14:creationId xmlns:p14="http://schemas.microsoft.com/office/powerpoint/2010/main" val="3099929680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63C5D9-A960-4E04-AAFF-E4FF8CDE78F6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b="0" dirty="0" smtClean="0"/>
              <a:t>State machine diagrams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763000" cy="495300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There are three main modeling elements in state diagrams: </a:t>
            </a:r>
            <a:r>
              <a:rPr lang="en-US" altLang="en-US" sz="2000" i="1" dirty="0" smtClean="0">
                <a:solidFill>
                  <a:srgbClr val="0000CC"/>
                </a:solidFill>
              </a:rPr>
              <a:t>states,</a:t>
            </a:r>
            <a:r>
              <a:rPr lang="en-US" altLang="en-US" sz="2000" dirty="0" smtClean="0">
                <a:solidFill>
                  <a:srgbClr val="FFFF00"/>
                </a:solidFill>
              </a:rPr>
              <a:t> </a:t>
            </a:r>
            <a:r>
              <a:rPr lang="en-US" altLang="en-US" sz="2000" i="1" dirty="0" smtClean="0">
                <a:solidFill>
                  <a:srgbClr val="0000CC"/>
                </a:solidFill>
              </a:rPr>
              <a:t>transitions</a:t>
            </a:r>
            <a:r>
              <a:rPr lang="en-US" altLang="en-US" sz="2000" i="1" dirty="0" smtClean="0"/>
              <a:t>, </a:t>
            </a:r>
            <a:r>
              <a:rPr lang="en-US" altLang="en-US" sz="2000" dirty="0" smtClean="0"/>
              <a:t>and </a:t>
            </a:r>
            <a:r>
              <a:rPr lang="en-US" altLang="en-US" sz="2000" i="1" dirty="0" smtClean="0">
                <a:solidFill>
                  <a:srgbClr val="0000CC"/>
                </a:solidFill>
              </a:rPr>
              <a:t>events</a:t>
            </a:r>
            <a:r>
              <a:rPr lang="en-US" altLang="en-US" sz="2000" dirty="0" smtClean="0">
                <a:solidFill>
                  <a:srgbClr val="0000CC"/>
                </a:solidFill>
              </a:rPr>
              <a:t>.</a:t>
            </a:r>
            <a:r>
              <a:rPr lang="en-US" altLang="en-US" sz="2000" dirty="0" smtClean="0"/>
              <a:t> </a:t>
            </a:r>
          </a:p>
          <a:p>
            <a:pPr eaLnBrk="1" hangingPunct="1"/>
            <a:r>
              <a:rPr lang="en-US" altLang="en-US" sz="2000" dirty="0" smtClean="0"/>
              <a:t>Example of a simple state machine, Fig. 21.2 [</a:t>
            </a:r>
            <a:r>
              <a:rPr lang="en-US" altLang="en-US" sz="2000" dirty="0" err="1" smtClean="0"/>
              <a:t>Arlow</a:t>
            </a:r>
            <a:r>
              <a:rPr lang="en-US" altLang="en-US" sz="2000" dirty="0" smtClean="0"/>
              <a:t> &amp; Neustadt]</a:t>
            </a:r>
          </a:p>
        </p:txBody>
      </p:sp>
      <p:pic>
        <p:nvPicPr>
          <p:cNvPr id="8197" name="Picture 7" descr="fig21_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667000"/>
            <a:ext cx="7146417" cy="3671888"/>
          </a:xfrm>
          <a:noFill/>
        </p:spPr>
      </p:pic>
    </p:spTree>
    <p:extLst>
      <p:ext uri="{BB962C8B-B14F-4D97-AF65-F5344CB8AC3E}">
        <p14:creationId xmlns:p14="http://schemas.microsoft.com/office/powerpoint/2010/main" val="16499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6F6950-E386-461E-BF7F-744BFB192B14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b="0" dirty="0" smtClean="0"/>
              <a:t>States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524000"/>
            <a:ext cx="77724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/>
              <a:t>Summary of UML state syntax </a:t>
            </a:r>
          </a:p>
        </p:txBody>
      </p:sp>
      <p:pic>
        <p:nvPicPr>
          <p:cNvPr id="9221" name="Picture 8" descr="fig21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2057400"/>
            <a:ext cx="5257800" cy="4191000"/>
          </a:xfrm>
          <a:noFill/>
        </p:spPr>
      </p:pic>
    </p:spTree>
    <p:extLst>
      <p:ext uri="{BB962C8B-B14F-4D97-AF65-F5344CB8AC3E}">
        <p14:creationId xmlns:p14="http://schemas.microsoft.com/office/powerpoint/2010/main" val="361652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3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04800" y="1676401"/>
            <a:ext cx="8534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</a:pPr>
            <a:r>
              <a:rPr lang="en-US" sz="3200" i="1" dirty="0" smtClean="0">
                <a:solidFill>
                  <a:srgbClr val="0000CC"/>
                </a:solidFill>
              </a:rPr>
              <a:t>Activity diagrams</a:t>
            </a:r>
            <a:r>
              <a:rPr lang="en-US" sz="3200" dirty="0" smtClean="0">
                <a:solidFill>
                  <a:srgbClr val="0000CC"/>
                </a:solidFill>
              </a:rPr>
              <a:t>: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/>
              <a:t>A form of </a:t>
            </a:r>
            <a:r>
              <a:rPr lang="en-US" dirty="0" smtClean="0">
                <a:solidFill>
                  <a:srgbClr val="0000CC"/>
                </a:solidFill>
              </a:rPr>
              <a:t>“object-oriented flowcharts</a:t>
            </a:r>
            <a:r>
              <a:rPr lang="en-US" dirty="0" smtClean="0"/>
              <a:t>”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/>
              <a:t>Attached to modeling elements to describe behavior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/>
              <a:t>Typically attached to use cases, classes, operations, components, and interfaces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/>
              <a:t>Can also be used to model business processes and workflows</a:t>
            </a:r>
          </a:p>
          <a:p>
            <a:pPr marL="119062">
              <a:buClr>
                <a:schemeClr val="accent1"/>
              </a:buClr>
              <a:buSzPct val="80000"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457200" y="572869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29C2FF"/>
                </a:solidFill>
              </a:rPr>
              <a:t>Introduction: What are activity diagrams?</a:t>
            </a:r>
            <a:endParaRPr lang="en-US" sz="3600" b="1" dirty="0">
              <a:solidFill>
                <a:srgbClr val="29C2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A0BB4D-52DD-4F8D-9693-0F69D3E7F803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b="0" dirty="0" smtClean="0"/>
              <a:t>Transitions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9067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 smtClean="0"/>
              <a:t>Summary of UML syntax for transitions in </a:t>
            </a:r>
            <a:r>
              <a:rPr lang="en-US" altLang="en-US" sz="2000" i="1" dirty="0" smtClean="0">
                <a:solidFill>
                  <a:srgbClr val="0000CC"/>
                </a:solidFill>
              </a:rPr>
              <a:t>behavioral state diagrams</a:t>
            </a:r>
            <a:r>
              <a:rPr lang="en-US" altLang="en-US" sz="2000" dirty="0" smtClean="0"/>
              <a:t>, Fig.21.5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 smtClean="0"/>
              <a:t>Where: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0000CC"/>
                </a:solidFill>
              </a:rPr>
              <a:t>event(s)</a:t>
            </a:r>
            <a:r>
              <a:rPr lang="en-US" altLang="en-US" sz="2000" dirty="0" smtClean="0"/>
              <a:t>= internal or external occurrence(s) that trigger the transition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err="1" smtClean="0">
                <a:solidFill>
                  <a:srgbClr val="0000CC"/>
                </a:solidFill>
              </a:rPr>
              <a:t>guardCondition</a:t>
            </a:r>
            <a:r>
              <a:rPr lang="en-US" altLang="en-US" sz="2000" dirty="0" smtClean="0"/>
              <a:t> = </a:t>
            </a:r>
            <a:r>
              <a:rPr lang="en-US" altLang="en-US" sz="2000" dirty="0" err="1" smtClean="0"/>
              <a:t>boolean</a:t>
            </a:r>
            <a:r>
              <a:rPr lang="en-US" altLang="en-US" sz="2000" dirty="0" smtClean="0"/>
              <a:t> expression, when </a:t>
            </a:r>
            <a:r>
              <a:rPr lang="en-US" altLang="en-US" sz="2000" i="1" dirty="0" smtClean="0"/>
              <a:t>true the </a:t>
            </a:r>
            <a:r>
              <a:rPr lang="en-US" altLang="en-US" sz="2000" dirty="0" smtClean="0"/>
              <a:t>transition is allowed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err="1" smtClean="0">
                <a:solidFill>
                  <a:srgbClr val="0000CC"/>
                </a:solidFill>
              </a:rPr>
              <a:t>anAction</a:t>
            </a:r>
            <a:r>
              <a:rPr lang="en-US" altLang="en-US" sz="2000" dirty="0" smtClean="0"/>
              <a:t> = some operation that takes place when the transition fires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dirty="0" smtClean="0"/>
          </a:p>
        </p:txBody>
      </p:sp>
      <p:pic>
        <p:nvPicPr>
          <p:cNvPr id="10245" name="Picture 10" descr="fig21_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2171" y="2133600"/>
            <a:ext cx="6552629" cy="2667000"/>
          </a:xfrm>
          <a:noFill/>
        </p:spPr>
      </p:pic>
    </p:spTree>
    <p:extLst>
      <p:ext uri="{BB962C8B-B14F-4D97-AF65-F5344CB8AC3E}">
        <p14:creationId xmlns:p14="http://schemas.microsoft.com/office/powerpoint/2010/main" val="17049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EFC9A6-C5A4-48BE-AFE2-B6B7E637924B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b="0" dirty="0" smtClean="0"/>
              <a:t>Transitions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8229600" cy="472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/>
              <a:t>A </a:t>
            </a:r>
            <a:r>
              <a:rPr lang="en-US" altLang="en-US" sz="2400" i="1" dirty="0" smtClean="0">
                <a:solidFill>
                  <a:srgbClr val="0000CC"/>
                </a:solidFill>
              </a:rPr>
              <a:t>junction pseudo-state</a:t>
            </a:r>
            <a:r>
              <a:rPr lang="en-US" altLang="en-US" sz="2400" dirty="0" smtClean="0"/>
              <a:t> represents a point where transitions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/>
              <a:t>merge or branch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</p:txBody>
      </p:sp>
      <p:pic>
        <p:nvPicPr>
          <p:cNvPr id="12293" name="Picture 6" descr="fig21_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819400"/>
            <a:ext cx="6934200" cy="2603500"/>
          </a:xfrm>
          <a:noFill/>
        </p:spPr>
      </p:pic>
    </p:spTree>
    <p:extLst>
      <p:ext uri="{BB962C8B-B14F-4D97-AF65-F5344CB8AC3E}">
        <p14:creationId xmlns:p14="http://schemas.microsoft.com/office/powerpoint/2010/main" val="186383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B5F579-6635-44DD-AEDC-A02110DAA4FC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b="0" dirty="0" smtClean="0"/>
              <a:t>Transitions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8229600" cy="472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/>
              <a:t>A </a:t>
            </a:r>
            <a:r>
              <a:rPr lang="en-US" altLang="en-US" sz="2000" i="1" dirty="0" smtClean="0">
                <a:solidFill>
                  <a:srgbClr val="0000CC"/>
                </a:solidFill>
              </a:rPr>
              <a:t>junction pseudo-state</a:t>
            </a:r>
            <a:r>
              <a:rPr lang="en-US" altLang="en-US" sz="2000" dirty="0" smtClean="0">
                <a:solidFill>
                  <a:srgbClr val="0000CC"/>
                </a:solidFill>
              </a:rPr>
              <a:t> </a:t>
            </a:r>
            <a:r>
              <a:rPr lang="en-US" altLang="en-US" sz="2000" dirty="0" smtClean="0"/>
              <a:t>may have more than one output transition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/>
              <a:t>(protected by mutually exclusive guard conditions)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</p:txBody>
      </p:sp>
      <p:pic>
        <p:nvPicPr>
          <p:cNvPr id="13317" name="Picture 10" descr="fig21_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667000"/>
            <a:ext cx="7239000" cy="3292475"/>
          </a:xfrm>
          <a:noFill/>
        </p:spPr>
      </p:pic>
    </p:spTree>
    <p:extLst>
      <p:ext uri="{BB962C8B-B14F-4D97-AF65-F5344CB8AC3E}">
        <p14:creationId xmlns:p14="http://schemas.microsoft.com/office/powerpoint/2010/main" val="310305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262353-9F51-4B11-9F63-74D36D726876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b="0" dirty="0" smtClean="0"/>
              <a:t>Transitions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 smtClean="0">
                <a:solidFill>
                  <a:srgbClr val="0000CC"/>
                </a:solidFill>
              </a:rPr>
              <a:t>Choice pseudo-state</a:t>
            </a:r>
            <a:r>
              <a:rPr lang="en-US" altLang="en-US" sz="2000" dirty="0" smtClean="0">
                <a:solidFill>
                  <a:srgbClr val="0000CC"/>
                </a:solidFill>
              </a:rPr>
              <a:t> </a:t>
            </a:r>
            <a:r>
              <a:rPr lang="en-US" altLang="en-US" sz="2000" dirty="0" smtClean="0"/>
              <a:t>can also be used: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</p:txBody>
      </p:sp>
      <p:pic>
        <p:nvPicPr>
          <p:cNvPr id="14341" name="Picture 6" descr="fig21_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133600"/>
            <a:ext cx="6629400" cy="4476750"/>
          </a:xfrm>
          <a:noFill/>
        </p:spPr>
      </p:pic>
    </p:spTree>
    <p:extLst>
      <p:ext uri="{BB962C8B-B14F-4D97-AF65-F5344CB8AC3E}">
        <p14:creationId xmlns:p14="http://schemas.microsoft.com/office/powerpoint/2010/main" val="228149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1098D0-8CF1-49A8-839C-5C14A560EE66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b="0" dirty="0" smtClean="0"/>
              <a:t>Events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209800"/>
            <a:ext cx="80772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Events can be of four types:</a:t>
            </a:r>
          </a:p>
          <a:p>
            <a:pPr lvl="1" eaLnBrk="1" hangingPunct="1"/>
            <a:r>
              <a:rPr lang="en-US" altLang="en-US" smtClean="0"/>
              <a:t>Call event</a:t>
            </a:r>
          </a:p>
          <a:p>
            <a:pPr lvl="1" eaLnBrk="1" hangingPunct="1"/>
            <a:r>
              <a:rPr lang="en-US" altLang="en-US" smtClean="0"/>
              <a:t>Signal event</a:t>
            </a:r>
          </a:p>
          <a:p>
            <a:pPr lvl="1" eaLnBrk="1" hangingPunct="1"/>
            <a:r>
              <a:rPr lang="en-US" altLang="en-US" smtClean="0"/>
              <a:t>Change event</a:t>
            </a:r>
          </a:p>
          <a:p>
            <a:pPr lvl="1" eaLnBrk="1" hangingPunct="1"/>
            <a:r>
              <a:rPr lang="en-US" altLang="en-US" smtClean="0"/>
              <a:t>Time event</a:t>
            </a:r>
          </a:p>
        </p:txBody>
      </p:sp>
    </p:spTree>
    <p:extLst>
      <p:ext uri="{BB962C8B-B14F-4D97-AF65-F5344CB8AC3E}">
        <p14:creationId xmlns:p14="http://schemas.microsoft.com/office/powerpoint/2010/main" val="27793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916334-31EA-489C-B129-4E69CF83FF7F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b="0" dirty="0" smtClean="0"/>
              <a:t>Events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13675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/>
              <a:t>Example of a call event, Fig.21.11 [</a:t>
            </a:r>
            <a:r>
              <a:rPr lang="en-US" altLang="en-US" sz="2000" dirty="0" err="1" smtClean="0"/>
              <a:t>Arlow</a:t>
            </a:r>
            <a:r>
              <a:rPr lang="en-US" altLang="en-US" sz="2000" dirty="0" smtClean="0"/>
              <a:t> &amp; Neustadt 2005]</a:t>
            </a:r>
          </a:p>
        </p:txBody>
      </p:sp>
      <p:pic>
        <p:nvPicPr>
          <p:cNvPr id="16389" name="Picture 8" descr="fig21_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2286000"/>
            <a:ext cx="6553200" cy="4289425"/>
          </a:xfrm>
          <a:noFill/>
        </p:spPr>
      </p:pic>
    </p:spTree>
    <p:extLst>
      <p:ext uri="{BB962C8B-B14F-4D97-AF65-F5344CB8AC3E}">
        <p14:creationId xmlns:p14="http://schemas.microsoft.com/office/powerpoint/2010/main" val="15351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7860AC-8A22-4F96-8C1E-A4A6FA318E9F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b="0" dirty="0" smtClean="0"/>
              <a:t>Events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31242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z="20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/>
              <a:t>A </a:t>
            </a:r>
            <a:r>
              <a:rPr lang="en-US" altLang="en-US" sz="2000" dirty="0" smtClean="0">
                <a:solidFill>
                  <a:srgbClr val="0000CC"/>
                </a:solidFill>
              </a:rPr>
              <a:t>signal</a:t>
            </a:r>
            <a:r>
              <a:rPr lang="en-US" altLang="en-US" sz="2000" dirty="0" smtClean="0"/>
              <a:t> is a package of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/>
              <a:t>information sent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/>
              <a:t>asynchronously between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/>
              <a:t>objects. Example of signal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/>
              <a:t>Event, Fig. 21.12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/>
              <a:t>Example of sending a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 smtClean="0"/>
              <a:t>Signal, Fig. 21.13</a:t>
            </a:r>
          </a:p>
        </p:txBody>
      </p:sp>
      <p:pic>
        <p:nvPicPr>
          <p:cNvPr id="17413" name="Picture 12" descr="fig21_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928594"/>
            <a:ext cx="1981200" cy="1532031"/>
          </a:xfrm>
          <a:noFill/>
        </p:spPr>
      </p:pic>
      <p:pic>
        <p:nvPicPr>
          <p:cNvPr id="17414" name="Picture 14" descr="fig21_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2438400"/>
            <a:ext cx="5572264" cy="4267200"/>
          </a:xfrm>
          <a:noFill/>
        </p:spPr>
      </p:pic>
    </p:spTree>
    <p:extLst>
      <p:ext uri="{BB962C8B-B14F-4D97-AF65-F5344CB8AC3E}">
        <p14:creationId xmlns:p14="http://schemas.microsoft.com/office/powerpoint/2010/main" val="33745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6D3AF-2DD2-4817-B0B6-5DFEA15FE50B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b="0" dirty="0" smtClean="0"/>
              <a:t>Events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smtClean="0"/>
              <a:t>Change events are positive edge triggered.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smtClean="0"/>
              <a:t>Example of a change event, Fig. 21.15 [Arlow &amp; Neustadt 2005]</a:t>
            </a:r>
          </a:p>
        </p:txBody>
      </p:sp>
      <p:pic>
        <p:nvPicPr>
          <p:cNvPr id="18437" name="Picture 11" descr="fig21_1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909763"/>
            <a:ext cx="6324600" cy="4948237"/>
          </a:xfrm>
          <a:noFill/>
        </p:spPr>
      </p:pic>
    </p:spTree>
    <p:extLst>
      <p:ext uri="{BB962C8B-B14F-4D97-AF65-F5344CB8AC3E}">
        <p14:creationId xmlns:p14="http://schemas.microsoft.com/office/powerpoint/2010/main" val="11803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3CEF6B-4FFD-4269-9470-9146A342B368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b="0" dirty="0" smtClean="0"/>
              <a:t>Events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13675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/>
              <a:t>Time events are indicated by the keywords </a:t>
            </a:r>
            <a:r>
              <a:rPr lang="en-US" altLang="en-US" sz="2400" i="1" dirty="0" smtClean="0">
                <a:solidFill>
                  <a:srgbClr val="0000CC"/>
                </a:solidFill>
              </a:rPr>
              <a:t>when</a:t>
            </a:r>
            <a:r>
              <a:rPr lang="en-US" altLang="en-US" sz="2400" dirty="0" smtClean="0">
                <a:solidFill>
                  <a:srgbClr val="0000CC"/>
                </a:solidFill>
              </a:rPr>
              <a:t> </a:t>
            </a:r>
            <a:r>
              <a:rPr lang="en-US" altLang="en-US" sz="2400" dirty="0" smtClean="0"/>
              <a:t>and </a:t>
            </a:r>
            <a:r>
              <a:rPr lang="en-US" altLang="en-US" sz="2400" i="1" dirty="0" smtClean="0">
                <a:solidFill>
                  <a:srgbClr val="0000CC"/>
                </a:solidFill>
              </a:rPr>
              <a:t>after</a:t>
            </a:r>
            <a:r>
              <a:rPr lang="en-US" altLang="en-US" sz="2400" dirty="0" smtClean="0">
                <a:solidFill>
                  <a:srgbClr val="0000CC"/>
                </a:solidFill>
              </a:rPr>
              <a:t>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/>
              <a:t>Example of a time event:</a:t>
            </a:r>
          </a:p>
        </p:txBody>
      </p:sp>
      <p:pic>
        <p:nvPicPr>
          <p:cNvPr id="19461" name="Picture 10" descr="fig21_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2667000"/>
            <a:ext cx="3011488" cy="3210470"/>
          </a:xfrm>
          <a:noFill/>
        </p:spPr>
      </p:pic>
    </p:spTree>
    <p:extLst>
      <p:ext uri="{BB962C8B-B14F-4D97-AF65-F5344CB8AC3E}">
        <p14:creationId xmlns:p14="http://schemas.microsoft.com/office/powerpoint/2010/main" val="19292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AC5108-C115-49E7-A406-66783697956F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1752600" cy="4149725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n-CA" altLang="en-US" sz="1800" b="1" dirty="0" smtClean="0"/>
              <a:t>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CA" altLang="en-US" sz="1600" dirty="0" smtClean="0"/>
              <a:t>Example of a</a:t>
            </a:r>
          </a:p>
          <a:p>
            <a:pPr eaLnBrk="1" hangingPunct="1">
              <a:buFont typeface="Wingdings" pitchFamily="2" charset="2"/>
              <a:buNone/>
            </a:pPr>
            <a:r>
              <a:rPr lang="en-CA" altLang="en-US" sz="1600" dirty="0" smtClean="0"/>
              <a:t>state machine</a:t>
            </a:r>
          </a:p>
          <a:p>
            <a:pPr eaLnBrk="1" hangingPunct="1">
              <a:buFont typeface="Wingdings" pitchFamily="2" charset="2"/>
              <a:buNone/>
            </a:pPr>
            <a:r>
              <a:rPr lang="en-CA" altLang="en-US" sz="1600" dirty="0" smtClean="0"/>
              <a:t>[Dascalu 2001]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2048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554037"/>
              </p:ext>
            </p:extLst>
          </p:nvPr>
        </p:nvGraphicFramePr>
        <p:xfrm>
          <a:off x="1828800" y="0"/>
          <a:ext cx="6324600" cy="689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r:id="rId4" imgW="5864352" imgH="7235952" progId="Visio.Drawing.6">
                  <p:embed/>
                </p:oleObj>
              </mc:Choice>
              <mc:Fallback>
                <p:oleObj r:id="rId4" imgW="5864352" imgH="723595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0"/>
                        <a:ext cx="6324600" cy="68962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8480061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4</a:t>
            </a: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04800" y="1676400"/>
            <a:ext cx="8534400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</a:pPr>
            <a:r>
              <a:rPr lang="en-US" sz="3200" dirty="0" smtClean="0"/>
              <a:t>Commonly used in: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rgbClr val="0000CC"/>
                </a:solidFill>
              </a:rPr>
              <a:t>Analysis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To model the flow of a use case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To model the flow between use cases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rgbClr val="0000CC"/>
                </a:solidFill>
              </a:rPr>
              <a:t>Design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To model details of an operation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To model details of an algorithm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rgbClr val="0000CC"/>
                </a:solidFill>
              </a:rPr>
              <a:t>Business modeling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To model a business process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/>
              <a:t>As always in modeling, it is important to keep them </a:t>
            </a:r>
            <a:r>
              <a:rPr lang="en-US" dirty="0" smtClean="0">
                <a:solidFill>
                  <a:srgbClr val="0000CC"/>
                </a:solidFill>
              </a:rPr>
              <a:t>simple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CC"/>
                </a:solidFill>
              </a:rPr>
              <a:t>understandable</a:t>
            </a:r>
            <a:r>
              <a:rPr lang="en-US" dirty="0" smtClean="0"/>
              <a:t> by their intended audience</a:t>
            </a:r>
          </a:p>
          <a:p>
            <a:pPr marL="119062">
              <a:buClr>
                <a:schemeClr val="accent1"/>
              </a:buClr>
              <a:buSzPct val="80000"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228600" y="634425"/>
            <a:ext cx="883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29C2FF"/>
                </a:solidFill>
              </a:rPr>
              <a:t>Introduction: Where are activity diagrams used?</a:t>
            </a:r>
            <a:endParaRPr lang="en-US" sz="3200" b="1" dirty="0">
              <a:solidFill>
                <a:srgbClr val="29C2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B42165-BD3B-492C-A910-DC58143BD9AC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1139825"/>
          </a:xfrm>
          <a:noFill/>
        </p:spPr>
        <p:txBody>
          <a:bodyPr lIns="92075" tIns="46038" rIns="92075" bIns="46038" anchorCtr="0"/>
          <a:lstStyle/>
          <a:p>
            <a:r>
              <a:rPr lang="en-CA" altLang="en-US" b="0" dirty="0" smtClean="0"/>
              <a:t>Composite states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3200400" cy="453072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2000" dirty="0" smtClean="0"/>
              <a:t>A </a:t>
            </a:r>
            <a:r>
              <a:rPr lang="en-US" altLang="en-US" sz="2000" i="1" dirty="0" smtClean="0">
                <a:solidFill>
                  <a:srgbClr val="0000CC"/>
                </a:solidFill>
              </a:rPr>
              <a:t>composite state</a:t>
            </a:r>
            <a:r>
              <a:rPr lang="en-US" altLang="en-US" sz="2000" dirty="0" smtClean="0">
                <a:solidFill>
                  <a:srgbClr val="0000CC"/>
                </a:solidFill>
              </a:rPr>
              <a:t> </a:t>
            </a:r>
            <a:r>
              <a:rPr lang="en-US" altLang="en-US" sz="2000" dirty="0" smtClean="0"/>
              <a:t>contains one or more nested state machines (</a:t>
            </a:r>
            <a:r>
              <a:rPr lang="en-US" altLang="en-US" sz="2000" i="1" dirty="0" smtClean="0">
                <a:solidFill>
                  <a:srgbClr val="0000CC"/>
                </a:solidFill>
              </a:rPr>
              <a:t>submachines</a:t>
            </a:r>
            <a:r>
              <a:rPr lang="en-US" altLang="en-US" sz="2000" dirty="0" smtClean="0">
                <a:solidFill>
                  <a:srgbClr val="0000CC"/>
                </a:solidFill>
              </a:rPr>
              <a:t>), </a:t>
            </a:r>
            <a:r>
              <a:rPr lang="en-US" altLang="en-US" sz="2000" dirty="0" smtClean="0"/>
              <a:t>each existing in its own </a:t>
            </a:r>
            <a:r>
              <a:rPr lang="en-US" altLang="en-US" sz="2000" i="1" dirty="0" smtClean="0">
                <a:solidFill>
                  <a:srgbClr val="0000CC"/>
                </a:solidFill>
              </a:rPr>
              <a:t>region</a:t>
            </a:r>
            <a:r>
              <a:rPr lang="en-US" altLang="en-US" sz="2000" dirty="0" smtClean="0"/>
              <a:t>, Fig 22.2</a:t>
            </a:r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The composition icon is shown in Fig. 22.4</a:t>
            </a:r>
          </a:p>
          <a:p>
            <a:pPr marL="119062" indent="0" eaLnBrk="1" hangingPunct="1">
              <a:buNone/>
            </a:pPr>
            <a:endParaRPr lang="en-US" altLang="en-US" sz="2000" dirty="0" smtClean="0"/>
          </a:p>
          <a:p>
            <a:pPr eaLnBrk="1" hangingPunct="1"/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CA" altLang="en-US" sz="2400" i="1" dirty="0" smtClean="0"/>
          </a:p>
        </p:txBody>
      </p:sp>
      <p:pic>
        <p:nvPicPr>
          <p:cNvPr id="21509" name="Picture 6" descr="fig22_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0195" y="1666874"/>
            <a:ext cx="5481830" cy="2143125"/>
          </a:xfrm>
          <a:noFill/>
        </p:spPr>
      </p:pic>
      <p:pic>
        <p:nvPicPr>
          <p:cNvPr id="21510" name="Picture 7" descr="fig22_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4343399"/>
            <a:ext cx="3657600" cy="2151185"/>
          </a:xfrm>
          <a:noFill/>
        </p:spPr>
      </p:pic>
    </p:spTree>
    <p:extLst>
      <p:ext uri="{BB962C8B-B14F-4D97-AF65-F5344CB8AC3E}">
        <p14:creationId xmlns:p14="http://schemas.microsoft.com/office/powerpoint/2010/main" val="1295709095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1459BD-470C-46C8-B135-1F3C50487BA7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77200" cy="1431925"/>
          </a:xfrm>
          <a:noFill/>
        </p:spPr>
        <p:txBody>
          <a:bodyPr lIns="92075" tIns="46038" rIns="92075" bIns="46038" anchorCtr="0"/>
          <a:lstStyle/>
          <a:p>
            <a:r>
              <a:rPr lang="en-CA" altLang="en-US" b="0" dirty="0" smtClean="0"/>
              <a:t>Simple composite states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9067800" cy="430212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CA" altLang="en-US" sz="2000" dirty="0" smtClean="0"/>
              <a:t>A </a:t>
            </a:r>
            <a:r>
              <a:rPr lang="en-CA" altLang="en-US" sz="2000" dirty="0" err="1" smtClean="0"/>
              <a:t>superstate</a:t>
            </a:r>
            <a:r>
              <a:rPr lang="en-CA" altLang="en-US" sz="2000" dirty="0" smtClean="0"/>
              <a:t> that contains a single region is called a </a:t>
            </a:r>
            <a:r>
              <a:rPr lang="en-CA" altLang="en-US" sz="2000" i="1" dirty="0" smtClean="0">
                <a:solidFill>
                  <a:srgbClr val="0000CC"/>
                </a:solidFill>
              </a:rPr>
              <a:t>simple composite state</a:t>
            </a:r>
            <a:r>
              <a:rPr lang="en-CA" altLang="en-US" sz="2000" i="1" dirty="0" smtClean="0">
                <a:solidFill>
                  <a:srgbClr val="FFFF66"/>
                </a:solidFill>
              </a:rPr>
              <a:t>, </a:t>
            </a:r>
          </a:p>
        </p:txBody>
      </p:sp>
      <p:pic>
        <p:nvPicPr>
          <p:cNvPr id="22533" name="Picture 6" descr="fig22_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981200"/>
            <a:ext cx="7010400" cy="4687888"/>
          </a:xfrm>
          <a:noFill/>
        </p:spPr>
      </p:pic>
    </p:spTree>
    <p:extLst>
      <p:ext uri="{BB962C8B-B14F-4D97-AF65-F5344CB8AC3E}">
        <p14:creationId xmlns:p14="http://schemas.microsoft.com/office/powerpoint/2010/main" val="1301601100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A5B019-E354-4BDD-9278-28684B670DDB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82000" cy="1431925"/>
          </a:xfrm>
          <a:noFill/>
        </p:spPr>
        <p:txBody>
          <a:bodyPr lIns="92075" tIns="46038" rIns="92075" bIns="46038" anchorCtr="0"/>
          <a:lstStyle/>
          <a:p>
            <a:r>
              <a:rPr lang="en-CA" altLang="en-US" b="0" dirty="0" smtClean="0"/>
              <a:t>Orthogonal composite states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524000"/>
            <a:ext cx="8839200" cy="4572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CA" altLang="en-US" sz="2000" dirty="0" smtClean="0">
                <a:solidFill>
                  <a:srgbClr val="0000CC"/>
                </a:solidFill>
                <a:latin typeface="+mj-lt"/>
              </a:rPr>
              <a:t>Orthogonal composite states </a:t>
            </a:r>
            <a:r>
              <a:rPr lang="en-CA" altLang="en-US" sz="2000" dirty="0" smtClean="0">
                <a:latin typeface="+mj-lt"/>
              </a:rPr>
              <a:t>consist of two or more sub-machines that execute in parallel</a:t>
            </a:r>
            <a:r>
              <a:rPr lang="en-CA" altLang="en-US" sz="2000" i="1" dirty="0" smtClean="0">
                <a:latin typeface="+mj-lt"/>
              </a:rPr>
              <a:t>. </a:t>
            </a:r>
            <a:r>
              <a:rPr lang="en-US" altLang="en-US" sz="2000" dirty="0">
                <a:latin typeface="+mj-lt"/>
              </a:rPr>
              <a:t>C</a:t>
            </a:r>
            <a:r>
              <a:rPr lang="en-US" altLang="en-US" sz="2000" dirty="0" smtClean="0">
                <a:latin typeface="+mj-lt"/>
              </a:rPr>
              <a:t>omposite states below are </a:t>
            </a:r>
            <a:r>
              <a:rPr lang="en-US" altLang="en-US" sz="2000" i="1" dirty="0" smtClean="0">
                <a:solidFill>
                  <a:srgbClr val="0000CC"/>
                </a:solidFill>
                <a:latin typeface="+mj-lt"/>
              </a:rPr>
              <a:t>Initializing</a:t>
            </a:r>
            <a:r>
              <a:rPr lang="en-US" altLang="en-US" sz="2000" dirty="0" smtClean="0">
                <a:solidFill>
                  <a:srgbClr val="0000CC"/>
                </a:solidFill>
                <a:latin typeface="+mj-lt"/>
              </a:rPr>
              <a:t> and </a:t>
            </a:r>
            <a:r>
              <a:rPr lang="en-US" altLang="en-US" sz="2000" i="1" dirty="0" smtClean="0">
                <a:solidFill>
                  <a:srgbClr val="0000CC"/>
                </a:solidFill>
                <a:latin typeface="+mj-lt"/>
              </a:rPr>
              <a:t>Monitoring</a:t>
            </a:r>
            <a:endParaRPr lang="en-CA" altLang="en-US" sz="2000" i="1" dirty="0" smtClean="0">
              <a:solidFill>
                <a:srgbClr val="0000CC"/>
              </a:solidFill>
              <a:latin typeface="+mj-lt"/>
            </a:endParaRPr>
          </a:p>
          <a:p>
            <a:pPr eaLnBrk="1" hangingPunct="1">
              <a:buFont typeface="Wingdings" pitchFamily="2" charset="2"/>
              <a:buNone/>
            </a:pPr>
            <a:endParaRPr lang="en-CA" altLang="en-US" sz="2000" i="1" dirty="0" smtClean="0">
              <a:solidFill>
                <a:srgbClr val="FFFF66"/>
              </a:solidFill>
            </a:endParaRPr>
          </a:p>
        </p:txBody>
      </p:sp>
      <p:pic>
        <p:nvPicPr>
          <p:cNvPr id="23557" name="Picture 6" descr="fig22_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 t="3279"/>
          <a:stretch>
            <a:fillRect/>
          </a:stretch>
        </p:blipFill>
        <p:spPr>
          <a:xfrm>
            <a:off x="1219200" y="2219878"/>
            <a:ext cx="6858000" cy="4603565"/>
          </a:xfrm>
          <a:noFill/>
        </p:spPr>
      </p:pic>
    </p:spTree>
    <p:extLst>
      <p:ext uri="{BB962C8B-B14F-4D97-AF65-F5344CB8AC3E}">
        <p14:creationId xmlns:p14="http://schemas.microsoft.com/office/powerpoint/2010/main" val="2059858938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D852A3-6B6B-40D0-ACAE-128640DFCF1F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525"/>
            <a:ext cx="7848600" cy="1431925"/>
          </a:xfrm>
          <a:noFill/>
        </p:spPr>
        <p:txBody>
          <a:bodyPr lIns="92075" tIns="46038" rIns="92075" bIns="46038" anchorCtr="0"/>
          <a:lstStyle/>
          <a:p>
            <a:r>
              <a:rPr lang="en-CA" altLang="en-US" b="0" dirty="0" smtClean="0"/>
              <a:t>Orthogonal composite states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458200" cy="4114800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n-CA" altLang="en-US" sz="2000" dirty="0" smtClean="0">
                <a:latin typeface="Arial" charset="0"/>
              </a:rPr>
              <a:t>The </a:t>
            </a:r>
            <a:r>
              <a:rPr lang="en-US" altLang="en-US" sz="2000" dirty="0" smtClean="0">
                <a:latin typeface="Arial" charset="0"/>
              </a:rPr>
              <a:t>composite state </a:t>
            </a:r>
            <a:r>
              <a:rPr lang="en-US" altLang="en-US" sz="2800" dirty="0" smtClean="0">
                <a:solidFill>
                  <a:srgbClr val="0000CC"/>
                </a:solidFill>
              </a:rPr>
              <a:t>Initializing</a:t>
            </a:r>
            <a:r>
              <a:rPr lang="en-US" altLang="en-US" sz="2000" i="1" dirty="0" smtClean="0">
                <a:solidFill>
                  <a:srgbClr val="FFFF66"/>
                </a:solidFill>
                <a:latin typeface="Arial" charset="0"/>
              </a:rPr>
              <a:t>:</a:t>
            </a:r>
            <a:endParaRPr lang="en-CA" altLang="en-US" sz="2000" i="1" dirty="0" smtClean="0">
              <a:solidFill>
                <a:srgbClr val="FFFF66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CA" altLang="en-US" sz="2000" i="1" dirty="0" smtClean="0">
              <a:solidFill>
                <a:srgbClr val="FFFF66"/>
              </a:solidFill>
              <a:latin typeface="Arial" charset="0"/>
            </a:endParaRPr>
          </a:p>
        </p:txBody>
      </p:sp>
      <p:pic>
        <p:nvPicPr>
          <p:cNvPr id="24581" name="Picture 6" descr="fig22_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1247" y="2057400"/>
            <a:ext cx="5701553" cy="4191000"/>
          </a:xfrm>
          <a:noFill/>
        </p:spPr>
      </p:pic>
    </p:spTree>
    <p:extLst>
      <p:ext uri="{BB962C8B-B14F-4D97-AF65-F5344CB8AC3E}">
        <p14:creationId xmlns:p14="http://schemas.microsoft.com/office/powerpoint/2010/main" val="4169478901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330C94-547F-4696-A3E2-35906CFD1B50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9050"/>
            <a:ext cx="7848600" cy="1431925"/>
          </a:xfrm>
          <a:noFill/>
        </p:spPr>
        <p:txBody>
          <a:bodyPr lIns="92075" tIns="46038" rIns="92075" bIns="46038" anchorCtr="0"/>
          <a:lstStyle/>
          <a:p>
            <a:r>
              <a:rPr lang="en-CA" altLang="en-US" b="0" dirty="0" smtClean="0"/>
              <a:t>Orthogonal composite states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8458200" cy="4572000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n-CA" altLang="en-US" sz="2400" dirty="0" smtClean="0">
                <a:latin typeface="+mj-lt"/>
              </a:rPr>
              <a:t>The </a:t>
            </a:r>
            <a:r>
              <a:rPr lang="en-US" altLang="en-US" sz="2400" dirty="0" smtClean="0">
                <a:latin typeface="+mj-lt"/>
              </a:rPr>
              <a:t>composite state </a:t>
            </a:r>
            <a:r>
              <a:rPr lang="en-US" altLang="en-US" sz="2400" dirty="0" smtClean="0">
                <a:solidFill>
                  <a:srgbClr val="0000CC"/>
                </a:solidFill>
                <a:latin typeface="+mj-lt"/>
              </a:rPr>
              <a:t>Monitoring</a:t>
            </a:r>
            <a:endParaRPr lang="en-CA" altLang="en-US" sz="2400" i="1" dirty="0" smtClean="0">
              <a:solidFill>
                <a:srgbClr val="FFFF66"/>
              </a:solidFill>
              <a:latin typeface="+mj-lt"/>
            </a:endParaRPr>
          </a:p>
        </p:txBody>
      </p:sp>
      <p:pic>
        <p:nvPicPr>
          <p:cNvPr id="25605" name="Picture 6" descr="fig22_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057400"/>
            <a:ext cx="5867400" cy="3879243"/>
          </a:xfrm>
          <a:noFill/>
        </p:spPr>
      </p:pic>
    </p:spTree>
    <p:extLst>
      <p:ext uri="{BB962C8B-B14F-4D97-AF65-F5344CB8AC3E}">
        <p14:creationId xmlns:p14="http://schemas.microsoft.com/office/powerpoint/2010/main" val="579653970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25982C-B216-4AAC-9163-68CD93644A76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525"/>
            <a:ext cx="7848600" cy="1431925"/>
          </a:xfrm>
          <a:noFill/>
        </p:spPr>
        <p:txBody>
          <a:bodyPr lIns="92075" tIns="46038" rIns="92075" bIns="46038" anchorCtr="0"/>
          <a:lstStyle/>
          <a:p>
            <a:r>
              <a:rPr lang="en-CA" altLang="en-US" b="0" dirty="0" smtClean="0"/>
              <a:t>History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8839200" cy="4648200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n-CA" altLang="en-US" sz="2000" dirty="0" smtClean="0"/>
              <a:t>Example of using the </a:t>
            </a:r>
            <a:r>
              <a:rPr lang="en-CA" altLang="en-US" sz="2000" i="1" dirty="0" smtClean="0">
                <a:solidFill>
                  <a:srgbClr val="0000CC"/>
                </a:solidFill>
              </a:rPr>
              <a:t>shallow history</a:t>
            </a:r>
            <a:r>
              <a:rPr lang="en-CA" altLang="en-US" sz="2000" dirty="0" smtClean="0">
                <a:solidFill>
                  <a:srgbClr val="0000CC"/>
                </a:solidFill>
              </a:rPr>
              <a:t> </a:t>
            </a:r>
            <a:r>
              <a:rPr lang="en-CA" altLang="en-US" sz="2000" dirty="0" smtClean="0"/>
              <a:t>indicator</a:t>
            </a:r>
            <a:endParaRPr lang="en-CA" altLang="en-US" sz="1600" i="1" dirty="0" smtClean="0">
              <a:solidFill>
                <a:srgbClr val="FFFF66"/>
              </a:solidFill>
            </a:endParaRPr>
          </a:p>
        </p:txBody>
      </p:sp>
      <p:pic>
        <p:nvPicPr>
          <p:cNvPr id="30725" name="Picture 6" descr="fig22_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599" y="1905000"/>
            <a:ext cx="6826527" cy="4876800"/>
          </a:xfrm>
          <a:noFill/>
        </p:spPr>
      </p:pic>
    </p:spTree>
    <p:extLst>
      <p:ext uri="{BB962C8B-B14F-4D97-AF65-F5344CB8AC3E}">
        <p14:creationId xmlns:p14="http://schemas.microsoft.com/office/powerpoint/2010/main" val="731044841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B60A3-7253-4C68-93A2-109C94C7EF09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525"/>
            <a:ext cx="7848600" cy="1431925"/>
          </a:xfrm>
          <a:noFill/>
        </p:spPr>
        <p:txBody>
          <a:bodyPr lIns="92075" tIns="46038" rIns="92075" bIns="46038" anchorCtr="0"/>
          <a:lstStyle/>
          <a:p>
            <a:r>
              <a:rPr lang="en-CA" altLang="en-US" b="0" dirty="0" smtClean="0"/>
              <a:t>History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2667000" cy="4530725"/>
          </a:xfrm>
          <a:noFill/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n-CA" altLang="en-US" sz="2000" dirty="0" smtClean="0"/>
              <a:t>Example of using </a:t>
            </a:r>
          </a:p>
          <a:p>
            <a:pPr eaLnBrk="1" hangingPunct="1">
              <a:buFont typeface="Wingdings" pitchFamily="2" charset="2"/>
              <a:buNone/>
            </a:pPr>
            <a:r>
              <a:rPr lang="en-CA" altLang="en-US" sz="2000" dirty="0" smtClean="0"/>
              <a:t>the </a:t>
            </a:r>
            <a:r>
              <a:rPr lang="en-CA" altLang="en-US" sz="2000" i="1" dirty="0" smtClean="0">
                <a:solidFill>
                  <a:srgbClr val="0000CC"/>
                </a:solidFill>
              </a:rPr>
              <a:t>deep history</a:t>
            </a:r>
            <a:r>
              <a:rPr lang="en-CA" altLang="en-US" sz="2000" dirty="0" smtClean="0">
                <a:solidFill>
                  <a:srgbClr val="0000CC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CA" altLang="en-US" sz="2000" dirty="0" smtClean="0"/>
              <a:t>indicator</a:t>
            </a:r>
            <a:endParaRPr lang="en-CA" altLang="en-US" sz="2000" i="1" dirty="0" smtClean="0">
              <a:solidFill>
                <a:srgbClr val="FFFF66"/>
              </a:solidFill>
            </a:endParaRPr>
          </a:p>
        </p:txBody>
      </p:sp>
      <p:pic>
        <p:nvPicPr>
          <p:cNvPr id="31749" name="Picture 7" descr="fig22_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524000"/>
            <a:ext cx="5764161" cy="5105400"/>
          </a:xfrm>
          <a:noFill/>
        </p:spPr>
      </p:pic>
    </p:spTree>
    <p:extLst>
      <p:ext uri="{BB962C8B-B14F-4D97-AF65-F5344CB8AC3E}">
        <p14:creationId xmlns:p14="http://schemas.microsoft.com/office/powerpoint/2010/main" val="3419113665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5</a:t>
            </a: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76200" y="1828800"/>
            <a:ext cx="9067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i="1" dirty="0" smtClean="0">
                <a:solidFill>
                  <a:srgbClr val="0000CC"/>
                </a:solidFill>
              </a:rPr>
              <a:t>Activity diagrams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are networks of </a:t>
            </a:r>
            <a:r>
              <a:rPr lang="en-US" i="1" dirty="0" smtClean="0">
                <a:solidFill>
                  <a:srgbClr val="0000CC"/>
                </a:solidFill>
              </a:rPr>
              <a:t>nodes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connected by </a:t>
            </a:r>
            <a:r>
              <a:rPr lang="en-US" i="1" dirty="0" smtClean="0">
                <a:solidFill>
                  <a:srgbClr val="0000CC"/>
                </a:solidFill>
              </a:rPr>
              <a:t>edges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rgbClr val="0000CC"/>
                </a:solidFill>
              </a:rPr>
              <a:t>Nodes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200" dirty="0" smtClean="0"/>
              <a:t>Action nodes – atomic units of work within the activity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200" dirty="0" smtClean="0"/>
              <a:t>Control nodes – control the flow through the activity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200" dirty="0" smtClean="0"/>
              <a:t>Object nodes – represent objects used in the activity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rgbClr val="0000CC"/>
                </a:solidFill>
              </a:rPr>
              <a:t>Edges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200" dirty="0" smtClean="0"/>
              <a:t>Control flows – depict the flow of control through activity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200" dirty="0" smtClean="0"/>
              <a:t>Object flows – depict the flow of objects through activity 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sz="2200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sz="2200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29C2FF"/>
                </a:solidFill>
              </a:rPr>
              <a:t>Activities </a:t>
            </a:r>
            <a:r>
              <a:rPr lang="en-US" sz="4000" baseline="-25000" dirty="0" smtClean="0">
                <a:solidFill>
                  <a:srgbClr val="29C2FF"/>
                </a:solidFill>
              </a:rPr>
              <a:t>*****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6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04800" y="1828800"/>
            <a:ext cx="853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i="1" dirty="0" smtClean="0">
                <a:solidFill>
                  <a:srgbClr val="0000CC"/>
                </a:solidFill>
              </a:rPr>
              <a:t>Activities</a:t>
            </a:r>
            <a:r>
              <a:rPr lang="en-US" dirty="0" smtClean="0">
                <a:solidFill>
                  <a:srgbClr val="002060"/>
                </a:solidFill>
              </a:rPr>
              <a:t> and </a:t>
            </a:r>
            <a:r>
              <a:rPr lang="en-US" i="1" dirty="0" smtClean="0">
                <a:solidFill>
                  <a:srgbClr val="0000CC"/>
                </a:solidFill>
              </a:rPr>
              <a:t>actions</a:t>
            </a:r>
            <a:r>
              <a:rPr lang="en-US" dirty="0" smtClean="0">
                <a:solidFill>
                  <a:srgbClr val="002060"/>
                </a:solidFill>
              </a:rPr>
              <a:t> can have pre- and post-conditions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i="1" dirty="0" smtClean="0">
                <a:solidFill>
                  <a:srgbClr val="0000CC"/>
                </a:solidFill>
              </a:rPr>
              <a:t>Tokens</a:t>
            </a:r>
            <a:r>
              <a:rPr lang="en-US" dirty="0" smtClean="0">
                <a:solidFill>
                  <a:srgbClr val="002060"/>
                </a:solidFill>
              </a:rPr>
              <a:t> (part of semantics but not shown graphically) abstractly flow in the network and can represent: 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flow of control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An object </a:t>
            </a:r>
          </a:p>
          <a:p>
            <a:pPr marL="895350" lvl="1" indent="-319088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Some data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smtClean="0">
                <a:solidFill>
                  <a:srgbClr val="002060"/>
                </a:solidFill>
              </a:rPr>
              <a:t>A </a:t>
            </a:r>
            <a:r>
              <a:rPr lang="en-US" dirty="0" smtClean="0">
                <a:solidFill>
                  <a:srgbClr val="0000CC"/>
                </a:solidFill>
              </a:rPr>
              <a:t>token moves </a:t>
            </a:r>
            <a:r>
              <a:rPr lang="en-US" dirty="0" smtClean="0">
                <a:solidFill>
                  <a:srgbClr val="002060"/>
                </a:solidFill>
              </a:rPr>
              <a:t>from a source node to a target node across an edge depending on:</a:t>
            </a:r>
          </a:p>
          <a:p>
            <a:pPr marL="919162" lvl="1" indent="-3429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Source node post-conditions</a:t>
            </a:r>
          </a:p>
          <a:p>
            <a:pPr marL="919162" lvl="1" indent="-3429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Edge guard conditions</a:t>
            </a:r>
          </a:p>
          <a:p>
            <a:pPr marL="919162" lvl="1" indent="-3429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Target node preconditions</a:t>
            </a:r>
          </a:p>
          <a:p>
            <a:pPr marL="461962" indent="-3429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 </a:t>
            </a:r>
            <a:r>
              <a:rPr lang="en-US" sz="4000" dirty="0" smtClean="0">
                <a:solidFill>
                  <a:srgbClr val="29C2FF"/>
                </a:solidFill>
              </a:rPr>
              <a:t>Activities </a:t>
            </a:r>
            <a:r>
              <a:rPr lang="en-US" sz="4000" baseline="-25000" dirty="0" smtClean="0">
                <a:solidFill>
                  <a:srgbClr val="29C2FF"/>
                </a:solidFill>
              </a:rPr>
              <a:t>****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7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152400" y="1676400"/>
            <a:ext cx="8686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Example of an activity (“send letter”), Fig. 14.2 [</a:t>
            </a:r>
            <a:r>
              <a:rPr lang="en-US" sz="2000" dirty="0" err="1" smtClean="0"/>
              <a:t>Arlow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Neustadt</a:t>
            </a:r>
            <a:r>
              <a:rPr lang="en-US" sz="2000" dirty="0" smtClean="0"/>
              <a:t> 2005]</a:t>
            </a: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** </a:t>
            </a:r>
            <a:r>
              <a:rPr lang="en-US" sz="4000" dirty="0" smtClean="0">
                <a:solidFill>
                  <a:srgbClr val="29C2FF"/>
                </a:solidFill>
              </a:rPr>
              <a:t>Activities </a:t>
            </a:r>
            <a:r>
              <a:rPr lang="en-US" sz="4000" baseline="-25000" dirty="0" smtClean="0">
                <a:solidFill>
                  <a:srgbClr val="29C2FF"/>
                </a:solidFill>
              </a:rPr>
              <a:t>***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pic>
        <p:nvPicPr>
          <p:cNvPr id="8" name="Picture 4" descr="fig14_02"/>
          <p:cNvPicPr>
            <a:picLocks noChangeAspect="1" noChangeArrowheads="1"/>
          </p:cNvPicPr>
          <p:nvPr/>
        </p:nvPicPr>
        <p:blipFill>
          <a:blip r:embed="rId3" cstate="print"/>
          <a:srcRect l="20838" t="5919" b="5302"/>
          <a:stretch>
            <a:fillRect/>
          </a:stretch>
        </p:blipFill>
        <p:spPr bwMode="auto">
          <a:xfrm>
            <a:off x="1371600" y="2133600"/>
            <a:ext cx="57531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8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04800" y="1676400"/>
            <a:ext cx="853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Activity diagrams can model </a:t>
            </a:r>
            <a:r>
              <a:rPr lang="en-US" sz="2000" dirty="0" smtClean="0">
                <a:solidFill>
                  <a:srgbClr val="0000CC"/>
                </a:solidFill>
              </a:rPr>
              <a:t>use cases </a:t>
            </a:r>
            <a:r>
              <a:rPr lang="en-US" sz="2000" dirty="0" smtClean="0"/>
              <a:t>as a series of actions. </a:t>
            </a: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*** </a:t>
            </a:r>
            <a:r>
              <a:rPr lang="en-US" sz="4000" dirty="0" smtClean="0">
                <a:solidFill>
                  <a:srgbClr val="29C2FF"/>
                </a:solidFill>
              </a:rPr>
              <a:t>Activities </a:t>
            </a:r>
            <a:r>
              <a:rPr lang="en-US" sz="4000" baseline="-25000" dirty="0" smtClean="0">
                <a:solidFill>
                  <a:srgbClr val="29C2FF"/>
                </a:solidFill>
              </a:rPr>
              <a:t>**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pic>
        <p:nvPicPr>
          <p:cNvPr id="10" name="Picture 5" descr="fig14_03"/>
          <p:cNvPicPr>
            <a:picLocks noChangeAspect="1" noChangeArrowheads="1"/>
          </p:cNvPicPr>
          <p:nvPr/>
        </p:nvPicPr>
        <p:blipFill>
          <a:blip r:embed="rId3" cstate="print"/>
          <a:srcRect l="16908" t="9434" r="1826" b="5660"/>
          <a:stretch>
            <a:fillRect/>
          </a:stretch>
        </p:blipFill>
        <p:spPr bwMode="auto">
          <a:xfrm>
            <a:off x="223520" y="2133600"/>
            <a:ext cx="457708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fig14_04"/>
          <p:cNvPicPr>
            <a:picLocks noChangeAspect="1" noChangeArrowheads="1"/>
          </p:cNvPicPr>
          <p:nvPr/>
        </p:nvPicPr>
        <p:blipFill>
          <a:blip r:embed="rId4" cstate="print"/>
          <a:srcRect l="19713" t="8862" b="14338"/>
          <a:stretch>
            <a:fillRect/>
          </a:stretch>
        </p:blipFill>
        <p:spPr bwMode="auto">
          <a:xfrm>
            <a:off x="4876800" y="2971800"/>
            <a:ext cx="411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133600" y="6400800"/>
            <a:ext cx="5737225" cy="2746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Activity diagrams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937F1C-4D8C-498D-B7BB-277CED803674}" type="slidenum">
              <a:rPr lang="en-US" smtClean="0">
                <a:cs typeface="Arial" pitchFamily="34" charset="0"/>
              </a:rPr>
              <a:pPr/>
              <a:t>9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125" name="Content Placeholder 2"/>
          <p:cNvSpPr>
            <a:spLocks/>
          </p:cNvSpPr>
          <p:nvPr/>
        </p:nvSpPr>
        <p:spPr bwMode="auto">
          <a:xfrm>
            <a:off x="304800" y="1600200"/>
            <a:ext cx="853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Activity diagrams have semantics based on </a:t>
            </a:r>
            <a:r>
              <a:rPr lang="en-US" sz="2000" dirty="0" smtClean="0">
                <a:solidFill>
                  <a:srgbClr val="0000CC"/>
                </a:solidFill>
              </a:rPr>
              <a:t>Petri Nets 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They model behavior using the </a:t>
            </a:r>
            <a:r>
              <a:rPr lang="en-US" sz="2000" dirty="0" smtClean="0">
                <a:solidFill>
                  <a:srgbClr val="0000CC"/>
                </a:solidFill>
              </a:rPr>
              <a:t>token game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Tokens move through the network subject to conditions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Object nodes represent objects flowing around the system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000" dirty="0" smtClean="0"/>
              <a:t>Example of flow of control token</a:t>
            </a:r>
            <a:endParaRPr lang="en-US" dirty="0" smtClean="0">
              <a:solidFill>
                <a:srgbClr val="002060"/>
              </a:solidFill>
            </a:endParaRPr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730250" lvl="1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11314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aseline="-25000" dirty="0" smtClean="0">
                <a:solidFill>
                  <a:srgbClr val="29C2FF"/>
                </a:solidFill>
              </a:rPr>
              <a:t>**** </a:t>
            </a:r>
            <a:r>
              <a:rPr lang="en-US" sz="4000" dirty="0" smtClean="0">
                <a:solidFill>
                  <a:srgbClr val="29C2FF"/>
                </a:solidFill>
              </a:rPr>
              <a:t>Activities </a:t>
            </a:r>
            <a:r>
              <a:rPr lang="en-US" sz="4000" baseline="-25000" dirty="0" smtClean="0">
                <a:solidFill>
                  <a:srgbClr val="29C2FF"/>
                </a:solidFill>
              </a:rPr>
              <a:t>*</a:t>
            </a:r>
            <a:endParaRPr lang="en-US" sz="4000" b="1" baseline="-25000" dirty="0">
              <a:solidFill>
                <a:srgbClr val="29C2FF"/>
              </a:solidFill>
              <a:latin typeface="Trebuchet MS" pitchFamily="34" charset="0"/>
            </a:endParaRPr>
          </a:p>
        </p:txBody>
      </p:sp>
      <p:pic>
        <p:nvPicPr>
          <p:cNvPr id="12" name="Picture 6" descr="fig14_05"/>
          <p:cNvPicPr>
            <a:picLocks noChangeAspect="1" noChangeArrowheads="1"/>
          </p:cNvPicPr>
          <p:nvPr/>
        </p:nvPicPr>
        <p:blipFill>
          <a:blip r:embed="rId3" cstate="print"/>
          <a:srcRect l="19632" t="-1" r="3804" b="4651"/>
          <a:stretch>
            <a:fillRect/>
          </a:stretch>
        </p:blipFill>
        <p:spPr bwMode="auto">
          <a:xfrm>
            <a:off x="3276600" y="3429000"/>
            <a:ext cx="3389971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113A74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FFFFFF"/>
    </a:accent3>
    <a:accent4>
      <a:srgbClr val="000000"/>
    </a:accent4>
    <a:accent5>
      <a:srgbClr val="AABBDF"/>
    </a:accent5>
    <a:accent6>
      <a:srgbClr val="008EC4"/>
    </a:accent6>
    <a:hlink>
      <a:srgbClr val="113A74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3407</TotalTime>
  <Words>1362</Words>
  <Application>Microsoft Office PowerPoint</Application>
  <PresentationFormat>On-screen Show (4:3)</PresentationFormat>
  <Paragraphs>368</Paragraphs>
  <Slides>46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Module</vt:lpstr>
      <vt:lpstr>Visio.Drawing.6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Introduction</vt:lpstr>
      <vt:lpstr>Introduction</vt:lpstr>
      <vt:lpstr>Introduction</vt:lpstr>
      <vt:lpstr>State machine diagrams</vt:lpstr>
      <vt:lpstr>States</vt:lpstr>
      <vt:lpstr>Transitions</vt:lpstr>
      <vt:lpstr>Transitions</vt:lpstr>
      <vt:lpstr>Transitions</vt:lpstr>
      <vt:lpstr>Transitions</vt:lpstr>
      <vt:lpstr>Events</vt:lpstr>
      <vt:lpstr>Events</vt:lpstr>
      <vt:lpstr>Events</vt:lpstr>
      <vt:lpstr>Events</vt:lpstr>
      <vt:lpstr>Events</vt:lpstr>
      <vt:lpstr>PowerPoint Presentation</vt:lpstr>
      <vt:lpstr>Composite states</vt:lpstr>
      <vt:lpstr>Simple composite states</vt:lpstr>
      <vt:lpstr>Orthogonal composite states</vt:lpstr>
      <vt:lpstr>Orthogonal composite states</vt:lpstr>
      <vt:lpstr>Orthogonal composite states</vt:lpstr>
      <vt:lpstr>History</vt:lpstr>
      <vt:lpstr>History</vt:lpstr>
    </vt:vector>
  </TitlesOfParts>
  <Company>A &amp; H Electronics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Coll Music Stand</dc:title>
  <dc:creator>Harold De Armas</dc:creator>
  <cp:lastModifiedBy>Sergiu Dascalu</cp:lastModifiedBy>
  <cp:revision>231</cp:revision>
  <dcterms:created xsi:type="dcterms:W3CDTF">2007-04-16T03:37:25Z</dcterms:created>
  <dcterms:modified xsi:type="dcterms:W3CDTF">2019-10-30T06:23:07Z</dcterms:modified>
</cp:coreProperties>
</file>