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8" r:id="rId3"/>
    <p:sldId id="268" r:id="rId4"/>
    <p:sldId id="259" r:id="rId5"/>
    <p:sldId id="260" r:id="rId6"/>
    <p:sldId id="261" r:id="rId7"/>
    <p:sldId id="270" r:id="rId8"/>
    <p:sldId id="262" r:id="rId9"/>
    <p:sldId id="266" r:id="rId10"/>
    <p:sldId id="264" r:id="rId11"/>
    <p:sldId id="265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7" d="100"/>
          <a:sy n="117" d="100"/>
        </p:scale>
        <p:origin x="-636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11/4/2014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RLFbNcqG_ng" TargetMode="External"/><Relationship Id="rId2" Type="http://schemas.openxmlformats.org/officeDocument/2006/relationships/hyperlink" Target="http://www.youtube.com/watch?v=_53xWxj136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9321"/>
            <a:ext cx="8077200" cy="1376574"/>
          </a:xfrm>
        </p:spPr>
        <p:txBody>
          <a:bodyPr/>
          <a:lstStyle/>
          <a:p>
            <a:r>
              <a:rPr lang="en-US" dirty="0" smtClean="0"/>
              <a:t>Flight Simulators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15367"/>
            <a:ext cx="4438316" cy="57484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Christine Johnson</a:t>
            </a:r>
            <a:endParaRPr lang="en-US" sz="2400" dirty="0"/>
          </a:p>
        </p:txBody>
      </p:sp>
      <p:pic>
        <p:nvPicPr>
          <p:cNvPr id="4" name="Picture 3" descr="flight simulator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161" y="1296737"/>
            <a:ext cx="3576050" cy="3199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62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2000"/>
            <a:ext cx="8686800" cy="4585368"/>
          </a:xfrm>
        </p:spPr>
        <p:txBody>
          <a:bodyPr/>
          <a:lstStyle/>
          <a:p>
            <a:r>
              <a:rPr lang="en-US" dirty="0" smtClean="0"/>
              <a:t>Important </a:t>
            </a:r>
            <a:r>
              <a:rPr lang="en-US" dirty="0"/>
              <a:t>issues</a:t>
            </a:r>
          </a:p>
          <a:p>
            <a:pPr lvl="1"/>
            <a:r>
              <a:rPr lang="en-US" dirty="0" smtClean="0"/>
              <a:t>Resolution</a:t>
            </a:r>
          </a:p>
          <a:p>
            <a:pPr lvl="2"/>
            <a:r>
              <a:rPr lang="en-US" dirty="0" smtClean="0"/>
              <a:t>High resolution </a:t>
            </a:r>
            <a:r>
              <a:rPr lang="en-US" dirty="0"/>
              <a:t>is expensive     </a:t>
            </a:r>
            <a:r>
              <a:rPr lang="en-US" dirty="0" smtClean="0"/>
              <a:t>          </a:t>
            </a:r>
            <a:r>
              <a:rPr lang="en-US" sz="800" dirty="0" smtClean="0"/>
              <a:t>http</a:t>
            </a:r>
            <a:r>
              <a:rPr lang="en-US" sz="800" dirty="0"/>
              <a:t>://</a:t>
            </a:r>
            <a:r>
              <a:rPr lang="en-US" sz="800" dirty="0" err="1"/>
              <a:t>simulaattori.mik.fi</a:t>
            </a:r>
            <a:r>
              <a:rPr lang="en-US" sz="800" dirty="0"/>
              <a:t>/</a:t>
            </a:r>
            <a:r>
              <a:rPr lang="en-US" sz="800" dirty="0" err="1"/>
              <a:t>wp</a:t>
            </a:r>
            <a:r>
              <a:rPr lang="en-US" sz="800" dirty="0"/>
              <a:t>-content/uploads/2009/10/</a:t>
            </a:r>
            <a:r>
              <a:rPr lang="en-US" sz="800" dirty="0" err="1"/>
              <a:t>simuvisuaali.jpg</a:t>
            </a:r>
            <a:endParaRPr lang="en-US" sz="800" dirty="0" smtClean="0"/>
          </a:p>
          <a:p>
            <a:pPr lvl="2"/>
            <a:r>
              <a:rPr lang="en-US" dirty="0" smtClean="0"/>
              <a:t>Resolution threshold where improving resolution no longer improves pilot performance</a:t>
            </a:r>
            <a:endParaRPr lang="en-US" dirty="0"/>
          </a:p>
          <a:p>
            <a:pPr lvl="1"/>
            <a:r>
              <a:rPr lang="en-US" dirty="0"/>
              <a:t>Field of view</a:t>
            </a:r>
          </a:p>
          <a:p>
            <a:pPr lvl="2"/>
            <a:r>
              <a:rPr lang="en-US" dirty="0" smtClean="0"/>
              <a:t>Narrow views limit peripheral vision</a:t>
            </a:r>
          </a:p>
          <a:p>
            <a:pPr lvl="2"/>
            <a:r>
              <a:rPr lang="en-US" dirty="0" smtClean="0"/>
              <a:t>Wide views distort details because more information is shown on the screens</a:t>
            </a:r>
            <a:endParaRPr lang="en-US" dirty="0"/>
          </a:p>
        </p:txBody>
      </p:sp>
      <p:pic>
        <p:nvPicPr>
          <p:cNvPr id="4" name="Picture 3" descr="visual system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631" y="1646122"/>
            <a:ext cx="3138905" cy="1745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542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 effectiveness of training</a:t>
            </a:r>
          </a:p>
          <a:p>
            <a:pPr lvl="1"/>
            <a:r>
              <a:rPr lang="en-US" dirty="0" smtClean="0"/>
              <a:t>Achieved by continuing to make the simulations as real as possible, and creating simulations for as many situations as possible</a:t>
            </a:r>
          </a:p>
          <a:p>
            <a:r>
              <a:rPr lang="en-US" dirty="0" smtClean="0"/>
              <a:t>Development of simulators for new aircraft</a:t>
            </a:r>
          </a:p>
          <a:p>
            <a:r>
              <a:rPr lang="en-US" dirty="0" smtClean="0"/>
              <a:t>Increasing efficiency and reducing cost of simulators</a:t>
            </a:r>
          </a:p>
        </p:txBody>
      </p:sp>
    </p:spTree>
    <p:extLst>
      <p:ext uri="{BB962C8B-B14F-4D97-AF65-F5344CB8AC3E}">
        <p14:creationId xmlns:p14="http://schemas.microsoft.com/office/powerpoint/2010/main" val="4194218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the military uses virtual reality</a:t>
            </a:r>
          </a:p>
          <a:p>
            <a:pPr marL="118872" indent="0">
              <a:buNone/>
            </a:pPr>
            <a:endParaRPr lang="en-US" dirty="0" smtClean="0"/>
          </a:p>
          <a:p>
            <a:r>
              <a:rPr lang="en-US" dirty="0" smtClean="0"/>
              <a:t>Training with flight simulators</a:t>
            </a:r>
          </a:p>
          <a:p>
            <a:pPr marL="118872" indent="0">
              <a:buNone/>
            </a:pPr>
            <a:endParaRPr lang="en-US" dirty="0" smtClean="0"/>
          </a:p>
          <a:p>
            <a:r>
              <a:rPr lang="en-US" dirty="0" smtClean="0"/>
              <a:t>Flight simulator components</a:t>
            </a:r>
          </a:p>
          <a:p>
            <a:pPr marL="118872" indent="0">
              <a:buNone/>
            </a:pPr>
            <a:endParaRPr lang="en-US" dirty="0" smtClean="0"/>
          </a:p>
          <a:p>
            <a:r>
              <a:rPr lang="en-US" dirty="0" smtClean="0"/>
              <a:t>Further development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94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en-US" sz="1400" dirty="0"/>
              <a:t>"Control Loading Systems – Fixed-wing Systems." </a:t>
            </a:r>
            <a:r>
              <a:rPr lang="en-US" sz="1400" i="1" dirty="0"/>
              <a:t> </a:t>
            </a:r>
            <a:r>
              <a:rPr lang="en-US" sz="1400" i="1" dirty="0" err="1"/>
              <a:t>Wittenstein</a:t>
            </a:r>
            <a:r>
              <a:rPr lang="en-US" sz="1400" i="1" dirty="0"/>
              <a:t> Mechatronic Components and Systems for Motion</a:t>
            </a:r>
            <a:r>
              <a:rPr lang="en-US" sz="1400" dirty="0"/>
              <a:t>. </a:t>
            </a:r>
            <a:r>
              <a:rPr lang="en-US" sz="1400" dirty="0" err="1"/>
              <a:t>N.p</a:t>
            </a:r>
            <a:r>
              <a:rPr lang="en-US" sz="1400" dirty="0"/>
              <a:t>., 2011. Web. 9 Nov. 2013. &lt;http://</a:t>
            </a:r>
            <a:r>
              <a:rPr lang="en-US" sz="1400" dirty="0" err="1"/>
              <a:t>www.wittenstein-us.com</a:t>
            </a:r>
            <a:r>
              <a:rPr lang="en-US" sz="1400" dirty="0"/>
              <a:t>/Control-Loading-Systems/Fixed-Wing-</a:t>
            </a:r>
            <a:r>
              <a:rPr lang="en-US" sz="1400" dirty="0" err="1"/>
              <a:t>Systems.html</a:t>
            </a:r>
            <a:r>
              <a:rPr lang="en-US" sz="1400" dirty="0"/>
              <a:t>&gt;.</a:t>
            </a:r>
          </a:p>
          <a:p>
            <a:pPr marL="118872" indent="0">
              <a:buNone/>
            </a:pPr>
            <a:r>
              <a:rPr lang="en-US" sz="1400" dirty="0"/>
              <a:t> </a:t>
            </a:r>
          </a:p>
          <a:p>
            <a:pPr marL="118872" indent="0">
              <a:buNone/>
            </a:pPr>
            <a:r>
              <a:rPr lang="en-US" sz="1400" dirty="0"/>
              <a:t>Keller, M. ; Schnell, T. ; Lemos, K. ; Glaab, L. ; Parrish, R. “Pilot performance as a function of display resolution and field of view in a simulated terrain followingflight task using a synthetic vision system.” Digital Avionics Systems Conference, 2003. DASC '03. </a:t>
            </a:r>
            <a:r>
              <a:rPr lang="en-US" sz="1400" dirty="0" smtClean="0"/>
              <a:t>Publication </a:t>
            </a:r>
            <a:r>
              <a:rPr lang="en-US" sz="1400" dirty="0"/>
              <a:t>Year: 2003 , Page(s): 9.E.5 - 91-12 vol.2</a:t>
            </a:r>
            <a:r>
              <a:rPr lang="en-US" sz="1400" dirty="0" smtClean="0"/>
              <a:t>.</a:t>
            </a:r>
          </a:p>
          <a:p>
            <a:pPr marL="118872" indent="0">
              <a:buNone/>
            </a:pPr>
            <a:endParaRPr lang="en-US" sz="1400" dirty="0"/>
          </a:p>
          <a:p>
            <a:pPr marL="118872" indent="0">
              <a:buNone/>
            </a:pPr>
            <a:r>
              <a:rPr lang="en-US" sz="1400" dirty="0"/>
              <a:t>Sheng Xiaowei; Zheng Shutao; Han Junwei; Hao Minghui. “Development of 3D sound simulation system for flight simulator.” Computer Research and Development (ICCRD), 2011 3rd International Conference, Publication Year: 2011, Volume: 4, Page(s): 244 – 248</a:t>
            </a:r>
            <a:r>
              <a:rPr lang="en-US" sz="1400" dirty="0" smtClean="0"/>
              <a:t>.</a:t>
            </a:r>
          </a:p>
          <a:p>
            <a:pPr marL="118872" indent="0">
              <a:buNone/>
            </a:pPr>
            <a:endParaRPr lang="en-US" sz="1400" dirty="0"/>
          </a:p>
          <a:p>
            <a:pPr marL="118872" indent="0">
              <a:buNone/>
            </a:pPr>
            <a:r>
              <a:rPr lang="en-US" sz="1400" dirty="0"/>
              <a:t>Strickland, Jonathon. "How Virtual Reality Military Applications Work." </a:t>
            </a:r>
            <a:r>
              <a:rPr lang="en-US" sz="1400" i="1" dirty="0" err="1"/>
              <a:t>HowStuffWorks</a:t>
            </a:r>
            <a:r>
              <a:rPr lang="en-US" sz="1400" dirty="0"/>
              <a:t>. </a:t>
            </a:r>
            <a:r>
              <a:rPr lang="en-US" sz="1400" dirty="0" err="1"/>
              <a:t>N.p</a:t>
            </a:r>
            <a:r>
              <a:rPr lang="en-US" sz="1400" dirty="0"/>
              <a:t>., </a:t>
            </a:r>
            <a:r>
              <a:rPr lang="en-US" sz="1400" dirty="0" err="1"/>
              <a:t>n.d.</a:t>
            </a:r>
            <a:r>
              <a:rPr lang="en-US" sz="1400" dirty="0"/>
              <a:t> Web. 9 Nov. 2013. &lt;http://</a:t>
            </a:r>
            <a:r>
              <a:rPr lang="en-US" sz="1400" dirty="0" err="1"/>
              <a:t>science.howstuffworks.com</a:t>
            </a:r>
            <a:r>
              <a:rPr lang="en-US" sz="1400" dirty="0"/>
              <a:t>/virtual-military1.htm&gt;.</a:t>
            </a:r>
          </a:p>
          <a:p>
            <a:pPr marL="118872" indent="0">
              <a:buNone/>
            </a:pPr>
            <a:r>
              <a:rPr lang="en-US" sz="1400" dirty="0"/>
              <a:t> </a:t>
            </a:r>
          </a:p>
          <a:p>
            <a:pPr marL="118872" indent="0">
              <a:buNone/>
            </a:pPr>
            <a:r>
              <a:rPr lang="en-US" sz="1400" dirty="0"/>
              <a:t>"Virtual Reality Air Force Training." </a:t>
            </a:r>
            <a:r>
              <a:rPr lang="en-US" sz="1400" i="1" dirty="0"/>
              <a:t>Virtual Reality</a:t>
            </a:r>
            <a:r>
              <a:rPr lang="en-US" sz="1400" dirty="0"/>
              <a:t>. </a:t>
            </a:r>
            <a:r>
              <a:rPr lang="en-US" sz="1400" dirty="0" err="1"/>
              <a:t>N.p</a:t>
            </a:r>
            <a:r>
              <a:rPr lang="en-US" sz="1400" dirty="0"/>
              <a:t>., 2009. Web. 9 Nov. 2013. &lt;http://</a:t>
            </a:r>
            <a:r>
              <a:rPr lang="en-US" sz="1400" dirty="0" err="1"/>
              <a:t>www.vrs.org.uk</a:t>
            </a:r>
            <a:r>
              <a:rPr lang="en-US" sz="1400" dirty="0"/>
              <a:t>/virtual-reality-military/air-force-</a:t>
            </a:r>
            <a:r>
              <a:rPr lang="en-US" sz="1400" dirty="0" err="1"/>
              <a:t>training.html</a:t>
            </a:r>
            <a:r>
              <a:rPr lang="en-US" sz="1400" dirty="0"/>
              <a:t>&gt;.</a:t>
            </a:r>
          </a:p>
          <a:p>
            <a:pPr marL="118872" indent="0">
              <a:buNone/>
            </a:pPr>
            <a:r>
              <a:rPr lang="en-US" sz="1400" dirty="0"/>
              <a:t> </a:t>
            </a:r>
          </a:p>
          <a:p>
            <a:pPr marL="118872" indent="0">
              <a:buNone/>
            </a:pPr>
            <a:r>
              <a:rPr lang="en-US" sz="1400" dirty="0"/>
              <a:t>"Virtual Reality Media - Military Aircraft Simulators and Training Systems."</a:t>
            </a:r>
            <a:r>
              <a:rPr lang="en-US" sz="1400" i="1" dirty="0"/>
              <a:t> </a:t>
            </a:r>
            <a:r>
              <a:rPr lang="en-US" sz="1400" i="1" dirty="0" err="1"/>
              <a:t>Airforce</a:t>
            </a:r>
            <a:r>
              <a:rPr lang="en-US" sz="1400" i="1" dirty="0"/>
              <a:t> Technology</a:t>
            </a:r>
            <a:r>
              <a:rPr lang="en-US" sz="1400" dirty="0"/>
              <a:t>. </a:t>
            </a:r>
            <a:r>
              <a:rPr lang="en-US" sz="1400" dirty="0" err="1"/>
              <a:t>N.p</a:t>
            </a:r>
            <a:r>
              <a:rPr lang="en-US" sz="1400" dirty="0"/>
              <a:t>., </a:t>
            </a:r>
            <a:r>
              <a:rPr lang="en-US" sz="1400" dirty="0" err="1"/>
              <a:t>n.d.</a:t>
            </a:r>
            <a:r>
              <a:rPr lang="en-US" sz="1400" dirty="0"/>
              <a:t> Web. 9 Nov. 2013. &lt;http://</a:t>
            </a:r>
            <a:r>
              <a:rPr lang="en-US" sz="1400" dirty="0" err="1"/>
              <a:t>www.airforce-technology.com</a:t>
            </a:r>
            <a:r>
              <a:rPr lang="en-US" sz="1400" dirty="0"/>
              <a:t>/contractors/training/virtual-reality-media/&gt;.</a:t>
            </a:r>
          </a:p>
          <a:p>
            <a:pPr marL="118872" indent="0">
              <a:buNone/>
            </a:pPr>
            <a:r>
              <a:rPr lang="en-US" sz="1400" dirty="0"/>
              <a:t> </a:t>
            </a:r>
          </a:p>
          <a:p>
            <a:pPr marL="118872" indent="0">
              <a:buNone/>
            </a:pPr>
            <a:r>
              <a:rPr lang="en-US" sz="1400" dirty="0"/>
              <a:t>"6 DOF Motion Software for Hexapod Flight Simulators." </a:t>
            </a:r>
            <a:r>
              <a:rPr lang="en-US" sz="1400" i="1" dirty="0"/>
              <a:t>6 DOF Motion Software for Hexapod Flight Simulators.</a:t>
            </a:r>
            <a:r>
              <a:rPr lang="en-US" sz="1400" dirty="0"/>
              <a:t> </a:t>
            </a:r>
            <a:r>
              <a:rPr lang="en-US" sz="1400" dirty="0" err="1"/>
              <a:t>N.p</a:t>
            </a:r>
            <a:r>
              <a:rPr lang="en-US" sz="1400" dirty="0"/>
              <a:t>., 2013. Web. 9 Nov. 2013. &lt;http://</a:t>
            </a:r>
            <a:r>
              <a:rPr lang="en-US" sz="1400" dirty="0" err="1"/>
              <a:t>bffsimulation.com</a:t>
            </a:r>
            <a:r>
              <a:rPr lang="en-US" sz="1400" dirty="0"/>
              <a:t>/6DOF-Motion-Software.php&gt;.</a:t>
            </a:r>
          </a:p>
          <a:p>
            <a:pPr marL="118872" indent="0">
              <a:buNone/>
            </a:pPr>
            <a:endParaRPr lang="en-US" sz="1400" dirty="0"/>
          </a:p>
          <a:p>
            <a:pPr marL="118872" indent="0">
              <a:buNone/>
            </a:pPr>
            <a:endParaRPr lang="en-US" sz="1400" dirty="0"/>
          </a:p>
          <a:p>
            <a:pPr marL="11887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6921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the military uses virtual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Training</a:t>
            </a:r>
          </a:p>
          <a:p>
            <a:pPr lvl="2"/>
            <a:r>
              <a:rPr lang="en-US" dirty="0" smtClean="0"/>
              <a:t>Flight Simulators</a:t>
            </a:r>
          </a:p>
          <a:p>
            <a:pPr lvl="2"/>
            <a:r>
              <a:rPr lang="en-US" dirty="0" smtClean="0"/>
              <a:t>Ground Vehicle Simulators</a:t>
            </a:r>
          </a:p>
          <a:p>
            <a:pPr lvl="2"/>
            <a:r>
              <a:rPr lang="en-US" dirty="0" smtClean="0"/>
              <a:t>Submarine Simulators</a:t>
            </a:r>
          </a:p>
          <a:p>
            <a:pPr lvl="1"/>
            <a:r>
              <a:rPr lang="en-US" dirty="0" smtClean="0"/>
              <a:t>Therapy </a:t>
            </a:r>
          </a:p>
          <a:p>
            <a:pPr lvl="2"/>
            <a:r>
              <a:rPr lang="en-US" dirty="0" smtClean="0"/>
              <a:t>Treating soldiers with PTSD</a:t>
            </a:r>
          </a:p>
          <a:p>
            <a:r>
              <a:rPr lang="en-US" dirty="0" smtClean="0"/>
              <a:t>Developers</a:t>
            </a:r>
          </a:p>
          <a:p>
            <a:pPr lvl="1"/>
            <a:r>
              <a:rPr lang="en-US" dirty="0" smtClean="0"/>
              <a:t>Military</a:t>
            </a:r>
          </a:p>
          <a:p>
            <a:pPr lvl="1"/>
            <a:r>
              <a:rPr lang="en-US" dirty="0" smtClean="0"/>
              <a:t>Third-party developers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12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with flight </a:t>
            </a:r>
            <a:r>
              <a:rPr lang="en-US" dirty="0"/>
              <a:t>s</a:t>
            </a:r>
            <a:r>
              <a:rPr lang="en-US" dirty="0" smtClean="0"/>
              <a:t>imulators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train pilots for situations that are impractical to perform in actual aircraft</a:t>
            </a:r>
          </a:p>
          <a:p>
            <a:pPr lvl="1"/>
            <a:r>
              <a:rPr lang="en-US" dirty="0" smtClean="0"/>
              <a:t>Recovery and evacuation from system failures and other emergency situations</a:t>
            </a:r>
          </a:p>
          <a:p>
            <a:pPr lvl="1"/>
            <a:r>
              <a:rPr lang="en-US" dirty="0" smtClean="0"/>
              <a:t>Flying in battle (under fire)</a:t>
            </a:r>
          </a:p>
          <a:p>
            <a:pPr lvl="1"/>
            <a:r>
              <a:rPr lang="en-US" dirty="0" smtClean="0"/>
              <a:t>Coordinating with ground operations</a:t>
            </a:r>
          </a:p>
          <a:p>
            <a:r>
              <a:rPr lang="en-US" dirty="0" smtClean="0"/>
              <a:t>Cost effective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192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Flight Simulators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75191"/>
            <a:ext cx="8526379" cy="508280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Enclosed cockpit that attempts to replicate a specific aircraft</a:t>
            </a:r>
          </a:p>
          <a:p>
            <a:r>
              <a:rPr lang="en-US" dirty="0" smtClean="0"/>
              <a:t>Videos</a:t>
            </a:r>
          </a:p>
          <a:p>
            <a:pPr lvl="1"/>
            <a:r>
              <a:rPr lang="en-US" dirty="0" smtClean="0"/>
              <a:t>Boeing 737 landing</a:t>
            </a:r>
          </a:p>
          <a:p>
            <a:pPr marL="457200" lvl="1" indent="0">
              <a:buNone/>
            </a:pPr>
            <a:r>
              <a:rPr lang="en-US" sz="1800" u="sng" dirty="0">
                <a:hlinkClick r:id="rId2"/>
              </a:rPr>
              <a:t>h</a:t>
            </a:r>
            <a:r>
              <a:rPr lang="en-US" sz="1400" u="sng" dirty="0">
                <a:hlinkClick r:id="rId2"/>
              </a:rPr>
              <a:t>ttp://www.youtube.com/watch?v=_53xWxj136E</a:t>
            </a:r>
            <a:endParaRPr lang="en-US" sz="1400" dirty="0"/>
          </a:p>
          <a:p>
            <a:pPr lvl="1"/>
            <a:r>
              <a:rPr lang="en-US" dirty="0" smtClean="0"/>
              <a:t>Boeing 737 Simulator landing</a:t>
            </a:r>
          </a:p>
          <a:p>
            <a:pPr marL="457200" lvl="1" indent="0">
              <a:buNone/>
            </a:pPr>
            <a:r>
              <a:rPr lang="en-US" sz="1400" u="sng" dirty="0">
                <a:hlinkClick r:id="rId3"/>
              </a:rPr>
              <a:t>http://www.youtube.com/watch?v=RLFbNcqG_ng</a:t>
            </a:r>
            <a:endParaRPr lang="en-US" sz="1400" dirty="0"/>
          </a:p>
          <a:p>
            <a:pPr marL="457200" lvl="1" indent="0">
              <a:buNone/>
            </a:pPr>
            <a:endParaRPr lang="en-US" sz="1100" dirty="0" smtClean="0"/>
          </a:p>
          <a:p>
            <a:pPr marL="457200" lvl="1" indent="0">
              <a:buNone/>
            </a:pPr>
            <a:endParaRPr lang="en-US" sz="1100" dirty="0"/>
          </a:p>
          <a:p>
            <a:pPr marL="457200" lvl="1" indent="0">
              <a:buNone/>
            </a:pPr>
            <a:endParaRPr lang="en-US" sz="1100" dirty="0" smtClean="0"/>
          </a:p>
          <a:p>
            <a:pPr marL="457200" lvl="1" indent="0">
              <a:buNone/>
            </a:pPr>
            <a:endParaRPr lang="en-US" sz="1100" dirty="0"/>
          </a:p>
          <a:p>
            <a:pPr marL="457200" lvl="1" indent="0">
              <a:buNone/>
            </a:pPr>
            <a:endParaRPr lang="en-US" sz="1000" dirty="0" smtClean="0"/>
          </a:p>
          <a:p>
            <a:pPr marL="457200" lvl="1" indent="0">
              <a:buNone/>
            </a:pPr>
            <a:endParaRPr lang="en-US" sz="1000" dirty="0"/>
          </a:p>
          <a:p>
            <a:pPr marL="457200" lvl="1" indent="0">
              <a:buNone/>
            </a:pPr>
            <a:endParaRPr lang="en-US" sz="1000" dirty="0" smtClean="0"/>
          </a:p>
          <a:p>
            <a:pPr marL="457200" lvl="1" indent="0">
              <a:buNone/>
            </a:pPr>
            <a:endParaRPr lang="en-US" sz="1000" dirty="0"/>
          </a:p>
          <a:p>
            <a:pPr marL="457200" lvl="1" indent="0">
              <a:buNone/>
            </a:pPr>
            <a:r>
              <a:rPr lang="en-US" sz="1000" dirty="0" smtClean="0"/>
              <a:t>                                                   </a:t>
            </a:r>
          </a:p>
          <a:p>
            <a:pPr marL="457200" lvl="1" indent="0">
              <a:buNone/>
            </a:pPr>
            <a:endParaRPr lang="en-US" sz="1000" dirty="0"/>
          </a:p>
          <a:p>
            <a:pPr marL="457200" lvl="1" indent="0">
              <a:buNone/>
            </a:pPr>
            <a:r>
              <a:rPr lang="en-US" sz="1000" dirty="0" smtClean="0"/>
              <a:t>					                         http</a:t>
            </a:r>
            <a:r>
              <a:rPr lang="en-US" sz="1000" dirty="0"/>
              <a:t>://aviationblog.dallasnews.com/2013/06/Boeing-737</a:t>
            </a:r>
            <a:r>
              <a:rPr lang="en-US" sz="1000" dirty="0" smtClean="0"/>
              <a:t>-</a:t>
            </a:r>
          </a:p>
          <a:p>
            <a:pPr marL="457200" lvl="1" indent="0">
              <a:buNone/>
            </a:pPr>
            <a:r>
              <a:rPr lang="en-US" sz="1000" dirty="0" smtClean="0"/>
              <a:t>                                                                                                                                                                                           Max</a:t>
            </a:r>
            <a:r>
              <a:rPr lang="en-US" sz="1000" dirty="0"/>
              <a:t>-7-in-Southwest-Airlines-livery.jpg</a:t>
            </a:r>
          </a:p>
        </p:txBody>
      </p:sp>
      <p:pic>
        <p:nvPicPr>
          <p:cNvPr id="4" name="Picture 3" descr="Screen Shot 2013-11-12 at 6.18.33 PM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832" y="4024662"/>
            <a:ext cx="3129547" cy="237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881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Flight Simulator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Six </a:t>
            </a:r>
            <a:r>
              <a:rPr lang="en-US" dirty="0" smtClean="0"/>
              <a:t>Degrees of Freedom </a:t>
            </a:r>
            <a:r>
              <a:rPr lang="en-US" dirty="0"/>
              <a:t>Motion </a:t>
            </a:r>
            <a:r>
              <a:rPr lang="en-US" dirty="0" smtClean="0"/>
              <a:t>Platform</a:t>
            </a:r>
          </a:p>
          <a:p>
            <a:r>
              <a:rPr lang="en-US" dirty="0"/>
              <a:t>Control Loading </a:t>
            </a:r>
            <a:r>
              <a:rPr lang="en-US" dirty="0" smtClean="0"/>
              <a:t>System</a:t>
            </a:r>
          </a:p>
          <a:p>
            <a:r>
              <a:rPr lang="en-US" dirty="0"/>
              <a:t>Vibrating </a:t>
            </a:r>
            <a:r>
              <a:rPr lang="en-US" dirty="0" smtClean="0"/>
              <a:t>Seats</a:t>
            </a:r>
          </a:p>
          <a:p>
            <a:r>
              <a:rPr lang="en-US" dirty="0"/>
              <a:t>3-D Sound </a:t>
            </a:r>
            <a:r>
              <a:rPr lang="en-US" dirty="0" smtClean="0"/>
              <a:t>Simulation</a:t>
            </a:r>
          </a:p>
          <a:p>
            <a:r>
              <a:rPr lang="en-US" dirty="0" smtClean="0"/>
              <a:t>Visual </a:t>
            </a:r>
            <a:r>
              <a:rPr lang="en-US" dirty="0"/>
              <a:t>System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709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</a:t>
            </a:r>
            <a:r>
              <a:rPr lang="en-US" dirty="0" err="1" smtClean="0"/>
              <a:t>DoF</a:t>
            </a:r>
            <a:r>
              <a:rPr lang="en-US" dirty="0" smtClean="0"/>
              <a:t> Motion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09020"/>
          </a:xfrm>
        </p:spPr>
        <p:txBody>
          <a:bodyPr>
            <a:normAutofit/>
          </a:bodyPr>
          <a:lstStyle/>
          <a:p>
            <a:r>
              <a:rPr lang="en-US" dirty="0" smtClean="0"/>
              <a:t>Hexapod of actuators that delivers motion based on calculated  </a:t>
            </a:r>
            <a:r>
              <a:rPr lang="en-US" dirty="0"/>
              <a:t>Pitch, Surge, Roll, Sway, Heave and Yaw </a:t>
            </a:r>
            <a:endParaRPr lang="en-US" dirty="0" smtClean="0"/>
          </a:p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sz="1100" dirty="0" smtClean="0"/>
              <a:t>                                                            </a:t>
            </a:r>
          </a:p>
          <a:p>
            <a:pPr marL="118872" indent="0">
              <a:buNone/>
            </a:pPr>
            <a:r>
              <a:rPr lang="en-US" sz="1100" dirty="0"/>
              <a:t> </a:t>
            </a:r>
            <a:r>
              <a:rPr lang="en-US" sz="1100" dirty="0" smtClean="0"/>
              <a:t>                                                         http</a:t>
            </a:r>
            <a:r>
              <a:rPr lang="en-US" sz="1100" dirty="0"/>
              <a:t>://</a:t>
            </a:r>
            <a:r>
              <a:rPr lang="en-US" sz="1100" dirty="0" err="1"/>
              <a:t>www.worldwideflood.com</a:t>
            </a:r>
            <a:r>
              <a:rPr lang="en-US" sz="1100" dirty="0"/>
              <a:t>/ark/</a:t>
            </a:r>
            <a:r>
              <a:rPr lang="en-US" sz="1100" dirty="0" err="1"/>
              <a:t>basic_hull_design</a:t>
            </a:r>
            <a:r>
              <a:rPr lang="en-US" sz="1100" dirty="0"/>
              <a:t>/</a:t>
            </a:r>
            <a:r>
              <a:rPr lang="en-US" sz="1100" dirty="0" err="1"/>
              <a:t>degrees_of_freedom.jpg</a:t>
            </a:r>
            <a:endParaRPr lang="en-US" sz="1100" dirty="0" smtClean="0"/>
          </a:p>
        </p:txBody>
      </p:sp>
      <p:pic>
        <p:nvPicPr>
          <p:cNvPr id="5" name="Picture 4" descr="degrees_of_freedo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749" y="3593725"/>
            <a:ext cx="4382606" cy="2673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60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</a:t>
            </a:r>
            <a:r>
              <a:rPr lang="en-US" dirty="0" err="1" smtClean="0"/>
              <a:t>DoF</a:t>
            </a:r>
            <a:r>
              <a:rPr lang="en-US" dirty="0" smtClean="0"/>
              <a:t> Motion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47" y="1564105"/>
            <a:ext cx="8579854" cy="5293895"/>
          </a:xfrm>
        </p:spPr>
        <p:txBody>
          <a:bodyPr/>
          <a:lstStyle/>
          <a:p>
            <a:r>
              <a:rPr lang="en-US" dirty="0" smtClean="0"/>
              <a:t>Uses hydraulic (linear) and crank arm (rotational) actuators</a:t>
            </a:r>
          </a:p>
          <a:p>
            <a:pPr marL="118872" indent="0">
              <a:buNone/>
            </a:pPr>
            <a:endParaRPr lang="en-US" sz="1000" dirty="0"/>
          </a:p>
          <a:p>
            <a:pPr marL="118872" indent="0">
              <a:buNone/>
            </a:pPr>
            <a:endParaRPr lang="en-US" sz="1000" dirty="0" smtClean="0"/>
          </a:p>
          <a:p>
            <a:pPr marL="118872" indent="0">
              <a:buNone/>
            </a:pPr>
            <a:endParaRPr lang="en-US" sz="1000" dirty="0"/>
          </a:p>
          <a:p>
            <a:pPr marL="118872" indent="0">
              <a:buNone/>
            </a:pPr>
            <a:endParaRPr lang="en-US" sz="1000" dirty="0" smtClean="0"/>
          </a:p>
          <a:p>
            <a:pPr marL="118872" indent="0">
              <a:buNone/>
            </a:pPr>
            <a:endParaRPr lang="en-US" sz="1000" dirty="0"/>
          </a:p>
          <a:p>
            <a:pPr marL="118872" indent="0">
              <a:buNone/>
            </a:pPr>
            <a:endParaRPr lang="en-US" sz="1000" dirty="0" smtClean="0"/>
          </a:p>
          <a:p>
            <a:pPr marL="118872" indent="0">
              <a:buNone/>
            </a:pPr>
            <a:endParaRPr lang="en-US" sz="1000" dirty="0"/>
          </a:p>
          <a:p>
            <a:pPr marL="118872" indent="0">
              <a:buNone/>
            </a:pPr>
            <a:endParaRPr lang="en-US" sz="1000" dirty="0" smtClean="0"/>
          </a:p>
          <a:p>
            <a:pPr marL="118872" indent="0">
              <a:buNone/>
            </a:pPr>
            <a:endParaRPr lang="en-US" sz="1000" dirty="0"/>
          </a:p>
          <a:p>
            <a:pPr marL="118872" indent="0">
              <a:buNone/>
            </a:pPr>
            <a:endParaRPr lang="en-US" sz="1000" dirty="0" smtClean="0"/>
          </a:p>
          <a:p>
            <a:pPr marL="118872" indent="0">
              <a:buNone/>
            </a:pPr>
            <a:endParaRPr lang="en-US" sz="1000" dirty="0"/>
          </a:p>
          <a:p>
            <a:pPr marL="118872" indent="0">
              <a:buNone/>
            </a:pPr>
            <a:endParaRPr lang="en-US" sz="1000" dirty="0" smtClean="0"/>
          </a:p>
          <a:p>
            <a:pPr marL="118872" indent="0">
              <a:buNone/>
            </a:pPr>
            <a:endParaRPr lang="en-US" sz="1000" dirty="0"/>
          </a:p>
          <a:p>
            <a:pPr marL="118872" indent="0">
              <a:buNone/>
            </a:pPr>
            <a:endParaRPr lang="en-US" sz="1000" dirty="0" smtClean="0"/>
          </a:p>
          <a:p>
            <a:pPr marL="118872" indent="0">
              <a:buNone/>
            </a:pPr>
            <a:endParaRPr lang="en-US" sz="1000" dirty="0"/>
          </a:p>
          <a:p>
            <a:pPr marL="118872" indent="0">
              <a:buNone/>
            </a:pPr>
            <a:endParaRPr lang="en-US" sz="1000" dirty="0" smtClean="0"/>
          </a:p>
          <a:p>
            <a:pPr marL="118872" indent="0">
              <a:buNone/>
            </a:pPr>
            <a:endParaRPr lang="en-US" sz="1000" dirty="0"/>
          </a:p>
          <a:p>
            <a:pPr marL="118872" indent="0">
              <a:buNone/>
            </a:pPr>
            <a:endParaRPr lang="en-US" sz="1000" dirty="0" smtClean="0"/>
          </a:p>
          <a:p>
            <a:pPr marL="118872" indent="0">
              <a:buNone/>
            </a:pPr>
            <a:endParaRPr lang="en-US" sz="1000" dirty="0"/>
          </a:p>
          <a:p>
            <a:pPr marL="118872" indent="0">
              <a:buNone/>
            </a:pPr>
            <a:endParaRPr lang="en-US" sz="1000" dirty="0" smtClean="0"/>
          </a:p>
          <a:p>
            <a:pPr marL="118872" indent="0">
              <a:buNone/>
            </a:pPr>
            <a:endParaRPr lang="en-US" sz="1000" dirty="0"/>
          </a:p>
          <a:p>
            <a:pPr marL="118872" indent="0">
              <a:buNone/>
            </a:pPr>
            <a:endParaRPr lang="en-US" sz="1000" dirty="0" smtClean="0"/>
          </a:p>
          <a:p>
            <a:pPr marL="118872" indent="0">
              <a:buNone/>
            </a:pPr>
            <a:endParaRPr lang="en-US" sz="1000" dirty="0"/>
          </a:p>
          <a:p>
            <a:pPr marL="118872" indent="0">
              <a:buNone/>
            </a:pPr>
            <a:endParaRPr lang="en-US" sz="1000" dirty="0" smtClean="0"/>
          </a:p>
          <a:p>
            <a:pPr marL="118872" indent="0">
              <a:buNone/>
            </a:pPr>
            <a:r>
              <a:rPr lang="en-US" sz="1000" dirty="0"/>
              <a:t>http://www.moog.com/images/Products/Motion_Bases/MB-E-</a:t>
            </a:r>
            <a:r>
              <a:rPr lang="en-US" sz="1000" dirty="0" smtClean="0"/>
              <a:t>6DOF_24_1800KG.jpg               </a:t>
            </a:r>
            <a:r>
              <a:rPr lang="en-US" sz="1000" dirty="0"/>
              <a:t>http://bffsimulation.com/Manual-6DOF/Operation.php</a:t>
            </a:r>
          </a:p>
          <a:p>
            <a:pPr marL="118872" indent="0">
              <a:buNone/>
            </a:pPr>
            <a:endParaRPr lang="en-US" sz="1000" dirty="0"/>
          </a:p>
        </p:txBody>
      </p:sp>
      <p:pic>
        <p:nvPicPr>
          <p:cNvPr id="5" name="Picture 4" descr="Screen Shot 2013-11-12 at 6.58.48 P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58" y="2900948"/>
            <a:ext cx="3337680" cy="3408947"/>
          </a:xfrm>
          <a:prstGeom prst="rect">
            <a:avLst/>
          </a:prstGeom>
        </p:spPr>
      </p:pic>
      <p:pic>
        <p:nvPicPr>
          <p:cNvPr id="6" name="Picture 5" descr="Screen Shot 2013-11-10 at 8.50.42 A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583" y="2807368"/>
            <a:ext cx="4533993" cy="3484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946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Loading System (CLS)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75191"/>
            <a:ext cx="8513011" cy="4761967"/>
          </a:xfrm>
        </p:spPr>
        <p:txBody>
          <a:bodyPr>
            <a:normAutofit/>
          </a:bodyPr>
          <a:lstStyle/>
          <a:p>
            <a:r>
              <a:rPr lang="en-US" dirty="0" smtClean="0"/>
              <a:t>The system that replicates aircraft controls</a:t>
            </a:r>
          </a:p>
          <a:p>
            <a:r>
              <a:rPr lang="en-US" dirty="0" smtClean="0"/>
              <a:t>Components</a:t>
            </a:r>
          </a:p>
          <a:p>
            <a:pPr lvl="1"/>
            <a:r>
              <a:rPr lang="en-US" dirty="0" smtClean="0"/>
              <a:t>Side stick</a:t>
            </a:r>
          </a:p>
          <a:p>
            <a:pPr lvl="1"/>
            <a:r>
              <a:rPr lang="en-US" dirty="0" smtClean="0"/>
              <a:t>Center stick</a:t>
            </a:r>
          </a:p>
          <a:p>
            <a:pPr lvl="1"/>
            <a:r>
              <a:rPr lang="en-US" dirty="0" smtClean="0"/>
              <a:t>Linear throttle</a:t>
            </a:r>
          </a:p>
          <a:p>
            <a:pPr lvl="1"/>
            <a:r>
              <a:rPr lang="en-US" dirty="0" smtClean="0"/>
              <a:t>Rotary throttle</a:t>
            </a:r>
          </a:p>
          <a:p>
            <a:pPr lvl="1"/>
            <a:r>
              <a:rPr lang="en-US" dirty="0" smtClean="0"/>
              <a:t>Rudder pedals</a:t>
            </a:r>
          </a:p>
          <a:p>
            <a:pPr marL="457200" lvl="1" indent="0">
              <a:buNone/>
            </a:pPr>
            <a:r>
              <a:rPr lang="en-US" sz="1000" dirty="0" smtClean="0"/>
              <a:t>                                                                                      </a:t>
            </a:r>
          </a:p>
          <a:p>
            <a:pPr marL="457200" lvl="1" indent="0">
              <a:buNone/>
            </a:pPr>
            <a:endParaRPr lang="en-US" sz="1000" dirty="0"/>
          </a:p>
          <a:p>
            <a:pPr marL="457200" lvl="1" indent="0">
              <a:buNone/>
            </a:pPr>
            <a:endParaRPr lang="en-US" sz="1000" dirty="0" smtClean="0"/>
          </a:p>
          <a:p>
            <a:pPr marL="457200" lvl="1" indent="0">
              <a:buNone/>
            </a:pPr>
            <a:r>
              <a:rPr lang="en-US" sz="1000" dirty="0"/>
              <a:t> </a:t>
            </a:r>
            <a:r>
              <a:rPr lang="en-US" sz="1000" dirty="0" smtClean="0"/>
              <a:t>                                                                                                                                           http</a:t>
            </a:r>
            <a:r>
              <a:rPr lang="en-US" sz="1000" dirty="0"/>
              <a:t>://</a:t>
            </a:r>
            <a:r>
              <a:rPr lang="en-US" sz="1000" dirty="0" err="1"/>
              <a:t>www.ccontrols.com</a:t>
            </a:r>
            <a:r>
              <a:rPr lang="en-US" sz="1000" dirty="0"/>
              <a:t>/images/success/Wittenstein1.jpg</a:t>
            </a:r>
          </a:p>
        </p:txBody>
      </p:sp>
      <p:pic>
        <p:nvPicPr>
          <p:cNvPr id="4" name="Picture 3" descr="Screen Shot 2013-11-12 at 7.29.23 P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935" y="2833332"/>
            <a:ext cx="5423276" cy="3022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625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3-D Sound 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Pilots heavily depend on auditory cues</a:t>
            </a:r>
          </a:p>
          <a:p>
            <a:r>
              <a:rPr lang="en-US" dirty="0" smtClean="0"/>
              <a:t>Replicated sound sources</a:t>
            </a:r>
          </a:p>
          <a:p>
            <a:pPr lvl="1"/>
            <a:r>
              <a:rPr lang="en-US" b="1" dirty="0" smtClean="0"/>
              <a:t>Aerodynamic hiss </a:t>
            </a:r>
            <a:r>
              <a:rPr lang="en-US" dirty="0" smtClean="0"/>
              <a:t>– the sound of wind that changes depending on speed and direction</a:t>
            </a:r>
          </a:p>
          <a:p>
            <a:pPr lvl="1"/>
            <a:r>
              <a:rPr lang="en-US" b="1" dirty="0" smtClean="0"/>
              <a:t>Engine</a:t>
            </a:r>
          </a:p>
          <a:p>
            <a:pPr lvl="1"/>
            <a:r>
              <a:rPr lang="en-US" b="1" dirty="0" smtClean="0"/>
              <a:t>Landing gear </a:t>
            </a:r>
            <a:r>
              <a:rPr lang="en-US" dirty="0" smtClean="0"/>
              <a:t>– gear motor sounds and locking sounds of the gear extending and retracting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505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768</TotalTime>
  <Words>345</Words>
  <Application>Microsoft Office PowerPoint</Application>
  <PresentationFormat>On-screen Show (4:3)</PresentationFormat>
  <Paragraphs>135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Module</vt:lpstr>
      <vt:lpstr>Flight Simulators</vt:lpstr>
      <vt:lpstr>How the military uses virtual reality</vt:lpstr>
      <vt:lpstr>Training with flight simulators</vt:lpstr>
      <vt:lpstr>Flight Simulators</vt:lpstr>
      <vt:lpstr>Flight Simulator Components</vt:lpstr>
      <vt:lpstr>Six DoF Motion Platform</vt:lpstr>
      <vt:lpstr>Six DoF Motion Platform</vt:lpstr>
      <vt:lpstr>Control Loading System (CLS)</vt:lpstr>
      <vt:lpstr>3-D Sound Simulation</vt:lpstr>
      <vt:lpstr>Visual System</vt:lpstr>
      <vt:lpstr>Further Development</vt:lpstr>
      <vt:lpstr>Conclusion</vt:lpstr>
      <vt:lpstr>Works Cited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Flight Simulations</dc:title>
  <dc:creator>Christine Johnson</dc:creator>
  <cp:lastModifiedBy> </cp:lastModifiedBy>
  <cp:revision>26</cp:revision>
  <dcterms:created xsi:type="dcterms:W3CDTF">2013-11-12T17:20:58Z</dcterms:created>
  <dcterms:modified xsi:type="dcterms:W3CDTF">2014-11-04T21:34:44Z</dcterms:modified>
</cp:coreProperties>
</file>