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5143500" type="screen16x9"/>
  <p:notesSz cx="6858000" cy="9144000"/>
  <p:embeddedFontLst>
    <p:embeddedFont>
      <p:font typeface="Nunito" panose="020B0604020202020204" charset="0"/>
      <p:regular r:id="rId51"/>
      <p:bold r:id="rId52"/>
      <p:italic r:id="rId53"/>
      <p:boldItalic r:id="rId54"/>
    </p:embeddedFont>
    <p:embeddedFont>
      <p:font typeface="Roboto" panose="020B0604020202020204" charset="0"/>
      <p:regular r:id="rId55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372307e6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372307e6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372307e6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372307e6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372307e6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372307e6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372307e6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372307e6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372307e6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372307e6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45a6082b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45a6082b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372307e6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372307e6a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372307e6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372307e6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372307e6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372307e6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372307e6a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372307e6a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36f25ca7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36f25ca7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372307e6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372307e6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372307e6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372307e6a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372307e6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372307e6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39426ad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39426ad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39426ad2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39426ad2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39426ad2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39426ad2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39426ad2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439426ad2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39426ad2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39426ad2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39426ad2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39426ad2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39426ad2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39426ad2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372307e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372307e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39426ad2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39426ad2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39426ad2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39426ad2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39426ad2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439426ad2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39426ad2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439426ad2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439426ad2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439426ad2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439426ad2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439426ad2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39426ad2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39426ad2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39426ad2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439426ad2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39426ad2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39426ad2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39426ad2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39426ad2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372307e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372307e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39426ad26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39426ad26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39426ad2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39426ad2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439426ad26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439426ad26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439426ad26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439426ad26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39426ad26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439426ad26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39426ad26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439426ad26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39426ad26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439426ad26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439426ad2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439426ad2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437486e76a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437486e76a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372307e6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372307e6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372307e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372307e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372307e6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372307e6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372307e6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372307e6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372307e6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372307e6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bnet.org/release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r.edu/research-integrity/human-research/irb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154200" y="601375"/>
            <a:ext cx="68355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IRB Application and Resulting Research Paper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683550" y="2049450"/>
            <a:ext cx="7642500" cy="28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Presented by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Sonu Jose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4E1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https://www.uwec.edu/orsp/faculty-academic-staff/research-using-human-subjects/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897600" y="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</a:t>
            </a:r>
            <a:r>
              <a:rPr lang="en" sz="2400"/>
              <a:t>IRB Proposal Forms</a:t>
            </a:r>
            <a:endParaRPr sz="2400"/>
          </a:p>
        </p:txBody>
      </p:sp>
      <p:sp>
        <p:nvSpPr>
          <p:cNvPr id="185" name="Google Shape;185;p22"/>
          <p:cNvSpPr txBox="1">
            <a:spLocks noGrp="1"/>
          </p:cNvSpPr>
          <p:nvPr>
            <p:ph type="body" idx="1"/>
          </p:nvPr>
        </p:nvSpPr>
        <p:spPr>
          <a:xfrm>
            <a:off x="819150" y="474400"/>
            <a:ext cx="7505700" cy="3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" sz="1600">
                <a:solidFill>
                  <a:srgbClr val="000000"/>
                </a:solidFill>
              </a:rPr>
              <a:t>Responsible official attestation - to be signed by the Department Chair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2. Consent form template - Informed Consent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3. Exempt form - to be signed by the Principal Investigator (PI).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4. Cover sheet 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5. Research Narrative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6. Pre-study questionnaire -  experimental group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7. Pre-study questionnaire -  control group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8. Post-study questionnaire -  experimental group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9. Post-study questionnaire -  control group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10. Pre-test and post-test questions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639850" y="0"/>
            <a:ext cx="75057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</a:t>
            </a:r>
            <a:r>
              <a:rPr lang="en" sz="2400"/>
              <a:t>Exempt Form</a:t>
            </a:r>
            <a:endParaRPr sz="2400"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250" y="710425"/>
            <a:ext cx="6087599" cy="40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718275" y="2629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Exempt Form - Contd..</a:t>
            </a:r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025" y="1595225"/>
            <a:ext cx="7825950" cy="2741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964825" y="1732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Exempt Form - Contd..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925" y="935250"/>
            <a:ext cx="6478650" cy="38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774325" y="218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Exempt Form - Contd..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1"/>
          </p:nvPr>
        </p:nvSpPr>
        <p:spPr>
          <a:xfrm>
            <a:off x="819150" y="776950"/>
            <a:ext cx="7505700" cy="3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520974"/>
            <a:ext cx="7505699" cy="193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774325" y="218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Exempt Form - Contd..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7"/>
          <p:cNvSpPr txBox="1">
            <a:spLocks noGrp="1"/>
          </p:cNvSpPr>
          <p:nvPr>
            <p:ph type="body" idx="1"/>
          </p:nvPr>
        </p:nvSpPr>
        <p:spPr>
          <a:xfrm>
            <a:off x="819150" y="776950"/>
            <a:ext cx="7505700" cy="3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0" name="Google Shape;2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513" y="990850"/>
            <a:ext cx="6291925" cy="34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931200" y="2068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Exempt Form - Contd..</a:t>
            </a:r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550" y="1305375"/>
            <a:ext cx="6750299" cy="29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>
            <a:spLocks noGrp="1"/>
          </p:cNvSpPr>
          <p:nvPr>
            <p:ph type="title"/>
          </p:nvPr>
        </p:nvSpPr>
        <p:spPr>
          <a:xfrm>
            <a:off x="819150" y="5094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Exempt Form - Contd..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4" name="Google Shape;2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700" y="1537850"/>
            <a:ext cx="6735250" cy="22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819150" y="173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Exempt Form - Contd..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1" name="Google Shape;24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775" y="716700"/>
            <a:ext cx="5738349" cy="39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875375" y="4029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Exempt Form - Contd..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904" y="1177050"/>
            <a:ext cx="6810971" cy="33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1540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Outline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660100"/>
            <a:ext cx="7505700" cy="29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What is IRB?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Types of IRB Review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IRB Application Procedure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IRB Proposal Forms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Research Paper - Goals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Methodology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Results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Conclusion 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819150" y="5654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Exempt Form - Contd..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49" y="1838350"/>
            <a:ext cx="7585177" cy="26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819150" y="4421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Exempt Form - Contd..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2" name="Google Shape;2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950" y="1498888"/>
            <a:ext cx="800100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897600" y="5164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Exempt Form - Contd..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9" name="Google Shape;2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925" y="1179701"/>
            <a:ext cx="6404299" cy="367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title"/>
          </p:nvPr>
        </p:nvSpPr>
        <p:spPr>
          <a:xfrm>
            <a:off x="707100" y="17308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RESEARCH PAPER RESULTED FROM IRB</a:t>
            </a:r>
            <a:endParaRPr sz="3600" b="1"/>
          </a:p>
        </p:txBody>
      </p:sp>
      <p:sp>
        <p:nvSpPr>
          <p:cNvPr id="275" name="Google Shape;275;p35"/>
          <p:cNvSpPr txBox="1">
            <a:spLocks noGrp="1"/>
          </p:cNvSpPr>
          <p:nvPr>
            <p:ph type="body" idx="1"/>
          </p:nvPr>
        </p:nvSpPr>
        <p:spPr>
          <a:xfrm>
            <a:off x="628650" y="3514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820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Learning through Simulations: The Ship Simulator for Learning the Rules of the Road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</a:rPr>
              <a:t>                        Authors</a:t>
            </a:r>
            <a:r>
              <a:rPr lang="en" sz="1400">
                <a:solidFill>
                  <a:srgbClr val="000000"/>
                </a:solidFill>
              </a:rPr>
              <a:t>: Sonu Jose, Sushil J. Louis, Siming Liu, and Sergiu M. Dascalu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819150" y="1956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287" name="Google Shape;287;p37"/>
          <p:cNvSpPr txBox="1">
            <a:spLocks noGrp="1"/>
          </p:cNvSpPr>
          <p:nvPr>
            <p:ph type="body" idx="1"/>
          </p:nvPr>
        </p:nvSpPr>
        <p:spPr>
          <a:xfrm>
            <a:off x="886400" y="7917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develop a simulation in order to learn concepts while doing or experiencing things in the real world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help the users to learn about the Rules of Navigation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educate the users about the ship types, target angle and light configuration using an interactive simulation-based learning.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To identify the best of two instructional techniques  -Simulation vs Online Study material</a:t>
            </a:r>
            <a:endParaRPr sz="1800"/>
          </a:p>
          <a:p>
            <a:pPr marL="45720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  </a:t>
            </a:r>
            <a:endParaRPr/>
          </a:p>
        </p:txBody>
      </p:sp>
      <p:sp>
        <p:nvSpPr>
          <p:cNvPr id="293" name="Google Shape;293;p38"/>
          <p:cNvSpPr txBox="1">
            <a:spLocks noGrp="1"/>
          </p:cNvSpPr>
          <p:nvPr>
            <p:ph type="body" idx="1"/>
          </p:nvPr>
        </p:nvSpPr>
        <p:spPr>
          <a:xfrm>
            <a:off x="706050" y="1800200"/>
            <a:ext cx="76188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 we maximize learning using simulation when compared with online study material?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   - </a:t>
            </a:r>
            <a:r>
              <a:rPr lang="en" sz="1800" i="1"/>
              <a:t>Do users perform better while learning using simulation than with other traditional learning methods?</a:t>
            </a:r>
            <a:endParaRPr sz="1800" i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i="1"/>
              <a:t>  - Do users learn a set of concepts in less time while using simulation?</a:t>
            </a:r>
            <a:endParaRPr sz="1800"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>
            <a:spLocks noGrp="1"/>
          </p:cNvSpPr>
          <p:nvPr>
            <p:ph type="title"/>
          </p:nvPr>
        </p:nvSpPr>
        <p:spPr>
          <a:xfrm>
            <a:off x="774325" y="147325"/>
            <a:ext cx="7505700" cy="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</a:t>
            </a:r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body" idx="1"/>
          </p:nvPr>
        </p:nvSpPr>
        <p:spPr>
          <a:xfrm>
            <a:off x="819150" y="1157950"/>
            <a:ext cx="75057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0" name="Google Shape;3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100" y="664875"/>
            <a:ext cx="7710901" cy="430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819150" y="723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Study Material</a:t>
            </a:r>
            <a:endParaRPr/>
          </a:p>
        </p:txBody>
      </p:sp>
      <p:sp>
        <p:nvSpPr>
          <p:cNvPr id="306" name="Google Shape;306;p40"/>
          <p:cNvSpPr txBox="1">
            <a:spLocks noGrp="1"/>
          </p:cNvSpPr>
          <p:nvPr>
            <p:ph type="body" idx="1"/>
          </p:nvPr>
        </p:nvSpPr>
        <p:spPr>
          <a:xfrm>
            <a:off x="819150" y="765725"/>
            <a:ext cx="7505700" cy="4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7" name="Google Shape;30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17" y="579800"/>
            <a:ext cx="3692170" cy="438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900" y="579800"/>
            <a:ext cx="3745775" cy="43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1"/>
          <p:cNvSpPr txBox="1">
            <a:spLocks noGrp="1"/>
          </p:cNvSpPr>
          <p:nvPr>
            <p:ph type="title"/>
          </p:nvPr>
        </p:nvSpPr>
        <p:spPr>
          <a:xfrm>
            <a:off x="819150" y="3637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PARTICIPANTS</a:t>
            </a:r>
            <a:endParaRPr/>
          </a:p>
        </p:txBody>
      </p:sp>
      <p:sp>
        <p:nvSpPr>
          <p:cNvPr id="314" name="Google Shape;314;p41"/>
          <p:cNvSpPr txBox="1">
            <a:spLocks noGrp="1"/>
          </p:cNvSpPr>
          <p:nvPr>
            <p:ph type="body" idx="1"/>
          </p:nvPr>
        </p:nvSpPr>
        <p:spPr>
          <a:xfrm>
            <a:off x="819150" y="1101900"/>
            <a:ext cx="7505700" cy="3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University students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44 participants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          -  22 participants in the intervention group (Simulation)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          -  22 participants in the control group (Online study material)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Age ranged from 18 to 35 years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 equal percentage of male and female participants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2404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IRB - Institutional Review Board </a:t>
            </a: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381000" y="763875"/>
            <a:ext cx="7943700" cy="4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Jems.com                                                                                                      https://www.ccga.edu/page.cfm?p=742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                                                                                                    </a:t>
            </a: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600" y="1610037"/>
            <a:ext cx="3625249" cy="24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926" y="1559639"/>
            <a:ext cx="3434600" cy="25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>
            <a:spLocks noGrp="1"/>
          </p:cNvSpPr>
          <p:nvPr>
            <p:ph type="title"/>
          </p:nvPr>
        </p:nvSpPr>
        <p:spPr>
          <a:xfrm>
            <a:off x="819150" y="1284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</a:t>
            </a:r>
            <a:endParaRPr/>
          </a:p>
        </p:txBody>
      </p:sp>
      <p:sp>
        <p:nvSpPr>
          <p:cNvPr id="320" name="Google Shape;320;p42"/>
          <p:cNvSpPr txBox="1">
            <a:spLocks noGrp="1"/>
          </p:cNvSpPr>
          <p:nvPr>
            <p:ph type="body" idx="1"/>
          </p:nvPr>
        </p:nvSpPr>
        <p:spPr>
          <a:xfrm>
            <a:off x="819150" y="653675"/>
            <a:ext cx="7505700" cy="3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Pre-approval from IRB (Institutional Review Board)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Conducted in the university library</a:t>
            </a:r>
            <a:endParaRPr sz="170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Char char="●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Out of 44 participants: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             -&gt; 22 participants used RoR Simulation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             -&gt; 22 participants used Online study material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Prior to the experiment, a consent form was provided to the participant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Consent form explained the objective of the research and the procedure of the experiment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Participation in this study was on a voluntary basis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Pre-study questionnaire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Pre-test: A quiz that contains 20 questions 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self-study session - 20  minutes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Post-test: A quiz that contains 20 questions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Post-study questionnaire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PRE-STUDY QUESTIONNAIRE</a:t>
            </a:r>
            <a:endParaRPr/>
          </a:p>
        </p:txBody>
      </p:sp>
      <p:sp>
        <p:nvSpPr>
          <p:cNvPr id="326" name="Google Shape;326;p43"/>
          <p:cNvSpPr txBox="1">
            <a:spLocks noGrp="1"/>
          </p:cNvSpPr>
          <p:nvPr>
            <p:ph type="body" idx="1"/>
          </p:nvPr>
        </p:nvSpPr>
        <p:spPr>
          <a:xfrm>
            <a:off x="819150" y="1550150"/>
            <a:ext cx="7505700" cy="28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Demographic data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Knowledge about ship navigation rules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Most preferred learning method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>
            <a:spLocks noGrp="1"/>
          </p:cNvSpPr>
          <p:nvPr>
            <p:ph type="title"/>
          </p:nvPr>
        </p:nvSpPr>
        <p:spPr>
          <a:xfrm>
            <a:off x="819150" y="1508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 sz="2400"/>
              <a:t>PRE-TEST and POST-TEST: Quiz Questions</a:t>
            </a:r>
            <a:endParaRPr sz="2400"/>
          </a:p>
        </p:txBody>
      </p:sp>
      <p:sp>
        <p:nvSpPr>
          <p:cNvPr id="332" name="Google Shape;332;p44"/>
          <p:cNvSpPr txBox="1">
            <a:spLocks noGrp="1"/>
          </p:cNvSpPr>
          <p:nvPr>
            <p:ph type="body" idx="1"/>
          </p:nvPr>
        </p:nvSpPr>
        <p:spPr>
          <a:xfrm>
            <a:off x="819150" y="922625"/>
            <a:ext cx="7505700" cy="35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3" name="Google Shape;3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625" y="695450"/>
            <a:ext cx="6948600" cy="42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5"/>
          <p:cNvSpPr txBox="1">
            <a:spLocks noGrp="1"/>
          </p:cNvSpPr>
          <p:nvPr>
            <p:ph type="title"/>
          </p:nvPr>
        </p:nvSpPr>
        <p:spPr>
          <a:xfrm>
            <a:off x="819150" y="229275"/>
            <a:ext cx="7505700" cy="5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PRE-TEST and POST-TEST: Quiz Questions (Contd..)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0" name="Google Shape;3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88" y="653700"/>
            <a:ext cx="7143626" cy="43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6"/>
          <p:cNvSpPr txBox="1">
            <a:spLocks noGrp="1"/>
          </p:cNvSpPr>
          <p:nvPr>
            <p:ph type="title"/>
          </p:nvPr>
        </p:nvSpPr>
        <p:spPr>
          <a:xfrm>
            <a:off x="774325" y="2404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PRE-TEST and POST-TEST: Quiz Questions (Contd..)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body" idx="1"/>
          </p:nvPr>
        </p:nvSpPr>
        <p:spPr>
          <a:xfrm>
            <a:off x="819150" y="900200"/>
            <a:ext cx="7505700" cy="35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7" name="Google Shape;34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25" y="769300"/>
            <a:ext cx="7505700" cy="40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7"/>
          <p:cNvSpPr txBox="1">
            <a:spLocks noGrp="1"/>
          </p:cNvSpPr>
          <p:nvPr>
            <p:ph type="title"/>
          </p:nvPr>
        </p:nvSpPr>
        <p:spPr>
          <a:xfrm>
            <a:off x="774325" y="408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POST-STUDY QUESTIONNAIRE</a:t>
            </a:r>
            <a:endParaRPr/>
          </a:p>
        </p:txBody>
      </p:sp>
      <p:sp>
        <p:nvSpPr>
          <p:cNvPr id="353" name="Google Shape;353;p47"/>
          <p:cNvSpPr txBox="1">
            <a:spLocks noGrp="1"/>
          </p:cNvSpPr>
          <p:nvPr>
            <p:ph type="body" idx="1"/>
          </p:nvPr>
        </p:nvSpPr>
        <p:spPr>
          <a:xfrm>
            <a:off x="774325" y="1452850"/>
            <a:ext cx="7505700" cy="29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Effectiveness of simulation in learning the ship navigation concepts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User friendliness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Prefered learning method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Feedback and suggestions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 txBox="1">
            <a:spLocks noGrp="1"/>
          </p:cNvSpPr>
          <p:nvPr>
            <p:ph type="title"/>
          </p:nvPr>
        </p:nvSpPr>
        <p:spPr>
          <a:xfrm>
            <a:off x="819150" y="307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DESIGN</a:t>
            </a:r>
            <a:endParaRPr/>
          </a:p>
        </p:txBody>
      </p:sp>
      <p:sp>
        <p:nvSpPr>
          <p:cNvPr id="359" name="Google Shape;359;p48"/>
          <p:cNvSpPr txBox="1">
            <a:spLocks noGrp="1"/>
          </p:cNvSpPr>
          <p:nvPr>
            <p:ph type="body" idx="1"/>
          </p:nvPr>
        </p:nvSpPr>
        <p:spPr>
          <a:xfrm>
            <a:off x="886400" y="881350"/>
            <a:ext cx="7505700" cy="38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 x 2 in-between subjects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 independent variables: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Font typeface="Roboto"/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     - Simulation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Font typeface="Roboto"/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     - Online study material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 dependent variables: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Font typeface="Roboto"/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    - Quiz score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Font typeface="Roboto"/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    - Quiz completion time</a:t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title"/>
          </p:nvPr>
        </p:nvSpPr>
        <p:spPr>
          <a:xfrm>
            <a:off x="875175" y="307700"/>
            <a:ext cx="7505700" cy="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365" name="Google Shape;365;p49"/>
          <p:cNvSpPr txBox="1">
            <a:spLocks noGrp="1"/>
          </p:cNvSpPr>
          <p:nvPr>
            <p:ph type="body" idx="1"/>
          </p:nvPr>
        </p:nvSpPr>
        <p:spPr>
          <a:xfrm>
            <a:off x="819150" y="1027000"/>
            <a:ext cx="7505700" cy="3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IBM SPSS Statistics Data Editor Tool used for analyzing data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Paired-samples T-test: For testing within-subjects factors</a:t>
            </a:r>
            <a:endParaRPr sz="180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Mixed-Design ANOVA or Split-Plot ANOVA: For testing in-between subject factors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0"/>
          <p:cNvSpPr txBox="1">
            <a:spLocks noGrp="1"/>
          </p:cNvSpPr>
          <p:nvPr>
            <p:ph type="title"/>
          </p:nvPr>
        </p:nvSpPr>
        <p:spPr>
          <a:xfrm>
            <a:off x="867175" y="3077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Table 1: Analysis Within Subjects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72" name="Google Shape;37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972" y="1023500"/>
            <a:ext cx="3982051" cy="37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1"/>
          <p:cNvSpPr txBox="1">
            <a:spLocks noGrp="1"/>
          </p:cNvSpPr>
          <p:nvPr>
            <p:ph type="title"/>
          </p:nvPr>
        </p:nvSpPr>
        <p:spPr>
          <a:xfrm>
            <a:off x="898213" y="408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Table 2: Analysis Between Subjects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79" name="Google Shape;37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563" y="1990713"/>
            <a:ext cx="475297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19150" y="274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IRB - Contd..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19150" y="1012275"/>
            <a:ext cx="7505700" cy="3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Protect the rights and welfare of human subjects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Pre-approval from IRB is required for human subjects involved research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IRB approve, disapprove or ask for modifications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2"/>
          <p:cNvSpPr txBox="1">
            <a:spLocks noGrp="1"/>
          </p:cNvSpPr>
          <p:nvPr>
            <p:ph type="title"/>
          </p:nvPr>
        </p:nvSpPr>
        <p:spPr>
          <a:xfrm>
            <a:off x="-100850" y="251700"/>
            <a:ext cx="90768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Fig 1: Online vs. Simulation in terms of pre-test and post-test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score</a:t>
            </a:r>
            <a:endParaRPr sz="1800"/>
          </a:p>
        </p:txBody>
      </p:sp>
      <p:sp>
        <p:nvSpPr>
          <p:cNvPr id="385" name="Google Shape;385;p52"/>
          <p:cNvSpPr txBox="1">
            <a:spLocks noGrp="1"/>
          </p:cNvSpPr>
          <p:nvPr>
            <p:ph type="body" idx="1"/>
          </p:nvPr>
        </p:nvSpPr>
        <p:spPr>
          <a:xfrm>
            <a:off x="819150" y="1206300"/>
            <a:ext cx="7505700" cy="32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86" name="Google Shape;38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325" y="866200"/>
            <a:ext cx="5783426" cy="402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3"/>
          <p:cNvSpPr txBox="1">
            <a:spLocks noGrp="1"/>
          </p:cNvSpPr>
          <p:nvPr>
            <p:ph type="title"/>
          </p:nvPr>
        </p:nvSpPr>
        <p:spPr>
          <a:xfrm>
            <a:off x="549100" y="341350"/>
            <a:ext cx="84603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Fig 2: Online vs. Simulation in terms of pre-test and post-test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time</a:t>
            </a:r>
            <a:endParaRPr sz="1800"/>
          </a:p>
        </p:txBody>
      </p:sp>
      <p:sp>
        <p:nvSpPr>
          <p:cNvPr id="392" name="Google Shape;392;p5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93" name="Google Shape;39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375" y="945025"/>
            <a:ext cx="5481700" cy="39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4"/>
          <p:cNvSpPr txBox="1">
            <a:spLocks noGrp="1"/>
          </p:cNvSpPr>
          <p:nvPr>
            <p:ph type="title"/>
          </p:nvPr>
        </p:nvSpPr>
        <p:spPr>
          <a:xfrm>
            <a:off x="134475" y="330125"/>
            <a:ext cx="87069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Fig 3: Students’ most preferred learning method before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self-study using simulation</a:t>
            </a:r>
            <a:endParaRPr sz="1800"/>
          </a:p>
        </p:txBody>
      </p:sp>
      <p:sp>
        <p:nvSpPr>
          <p:cNvPr id="399" name="Google Shape;399;p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00" name="Google Shape;40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150" y="1634738"/>
            <a:ext cx="5939599" cy="31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5"/>
          <p:cNvSpPr txBox="1">
            <a:spLocks noGrp="1"/>
          </p:cNvSpPr>
          <p:nvPr>
            <p:ph type="title"/>
          </p:nvPr>
        </p:nvSpPr>
        <p:spPr>
          <a:xfrm>
            <a:off x="819150" y="3525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Fig 4: Students’ most preferred learning method after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learning using RoR simulation</a:t>
            </a:r>
            <a:endParaRPr sz="1800"/>
          </a:p>
        </p:txBody>
      </p:sp>
      <p:sp>
        <p:nvSpPr>
          <p:cNvPr id="406" name="Google Shape;406;p5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07" name="Google Shape;40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875" y="1561350"/>
            <a:ext cx="6219051" cy="321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"/>
          <p:cNvSpPr txBox="1">
            <a:spLocks noGrp="1"/>
          </p:cNvSpPr>
          <p:nvPr>
            <p:ph type="title"/>
          </p:nvPr>
        </p:nvSpPr>
        <p:spPr>
          <a:xfrm>
            <a:off x="774325" y="315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Fig 5: The difficulty level of learning using Simulation vs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Online Study Material</a:t>
            </a:r>
            <a:endParaRPr sz="1800"/>
          </a:p>
        </p:txBody>
      </p:sp>
      <p:sp>
        <p:nvSpPr>
          <p:cNvPr id="413" name="Google Shape;413;p5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14" name="Google Shape;41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575" y="1269996"/>
            <a:ext cx="5620125" cy="358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7"/>
          <p:cNvSpPr txBox="1">
            <a:spLocks noGrp="1"/>
          </p:cNvSpPr>
          <p:nvPr>
            <p:ph type="title"/>
          </p:nvPr>
        </p:nvSpPr>
        <p:spPr>
          <a:xfrm>
            <a:off x="819150" y="2965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Fig 7: Users likely to recommend learning using simulation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 others</a:t>
            </a:r>
            <a:endParaRPr sz="1800"/>
          </a:p>
        </p:txBody>
      </p:sp>
      <p:sp>
        <p:nvSpPr>
          <p:cNvPr id="420" name="Google Shape;420;p5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21" name="Google Shape;42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300" y="1527725"/>
            <a:ext cx="6217400" cy="30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8"/>
          <p:cNvSpPr txBox="1">
            <a:spLocks noGrp="1"/>
          </p:cNvSpPr>
          <p:nvPr>
            <p:ph type="title"/>
          </p:nvPr>
        </p:nvSpPr>
        <p:spPr>
          <a:xfrm>
            <a:off x="763100" y="274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Fig 8: Level of knowledge about the rules of navigation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before and after self-study using simulation</a:t>
            </a:r>
            <a:endParaRPr sz="1800"/>
          </a:p>
        </p:txBody>
      </p:sp>
      <p:sp>
        <p:nvSpPr>
          <p:cNvPr id="427" name="Google Shape;427;p5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28" name="Google Shape;42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875" y="1379325"/>
            <a:ext cx="6013176" cy="33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 txBox="1">
            <a:spLocks noGrp="1"/>
          </p:cNvSpPr>
          <p:nvPr>
            <p:ph type="title"/>
          </p:nvPr>
        </p:nvSpPr>
        <p:spPr>
          <a:xfrm>
            <a:off x="920000" y="274100"/>
            <a:ext cx="7505700" cy="5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CONCLUSION</a:t>
            </a:r>
            <a:endParaRPr/>
          </a:p>
        </p:txBody>
      </p:sp>
      <p:sp>
        <p:nvSpPr>
          <p:cNvPr id="434" name="Google Shape;434;p59"/>
          <p:cNvSpPr txBox="1">
            <a:spLocks noGrp="1"/>
          </p:cNvSpPr>
          <p:nvPr>
            <p:ph type="body" idx="1"/>
          </p:nvPr>
        </p:nvSpPr>
        <p:spPr>
          <a:xfrm>
            <a:off x="805898" y="768173"/>
            <a:ext cx="7505700" cy="3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Presented a simulation for learning the Rules of Navigation</a:t>
            </a:r>
            <a:endParaRPr sz="1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Users who used simulation achieved significantly better results on the posttest quiz than who used online study material</a:t>
            </a:r>
            <a:endParaRPr sz="1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The intended users of this simulation are midshipmen where they can experience real environment for learning about the different ship types, target angles, and light configuration</a:t>
            </a:r>
            <a:endParaRPr sz="1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Results showed that simulation could enhance learning outcome when compared with a traditional educational method</a:t>
            </a:r>
            <a:endParaRPr sz="18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Students are motivated to use the simulation as the learning tool in future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solidFill>
                  <a:srgbClr val="274E13"/>
                </a:solidFill>
              </a:rPr>
              <a:t>THANK YOU</a:t>
            </a:r>
            <a:endParaRPr sz="4800" b="1">
              <a:solidFill>
                <a:srgbClr val="274E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875175" y="3413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Types of IRB Review</a:t>
            </a: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987250" y="1550150"/>
            <a:ext cx="7505700" cy="39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Exempt </a:t>
            </a:r>
            <a:endParaRPr sz="2400" b="1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Expedited</a:t>
            </a:r>
            <a:endParaRPr sz="2400" b="1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Full Board Review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819150" y="3189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</a:t>
            </a:r>
            <a:r>
              <a:rPr lang="en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Exempt Review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819150" y="1060200"/>
            <a:ext cx="7505700" cy="30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Review by one IRB member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Research activity is low risk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Reviews are completed within two weeks 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Example: UI usability testing, Computer-based training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819150" y="2516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Expedited Review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774325" y="251675"/>
            <a:ext cx="7505700" cy="18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457200" lvl="0" indent="-3683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Review by the IRB chair and one or more experienced reviewers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Only minimal risk involved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Does not employ sensitive populations or topics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Appropriate informed consent procedures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200">
                <a:solidFill>
                  <a:srgbClr val="000000"/>
                </a:solidFill>
              </a:rPr>
              <a:t>Three weeks of review time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Example: a) Collection of physical data through ECG, MRI, ultrasound  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 b) Interaction with Robots - Identifying the behaviors of the participants, for example, emotions.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-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819150" y="3749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Full Board Review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xfrm>
            <a:off x="897600" y="1068300"/>
            <a:ext cx="7505700" cy="19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Involves more than minimal risk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Involves protected populations such as children, prisoners, or disabled individuals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Research that uses procedures that are personally intrusive, and stressful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Take upto a month or longer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>
            <a:off x="819150" y="430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IRB Application Procedure</a:t>
            </a: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819150" y="1157950"/>
            <a:ext cx="75057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CITI  Certification - Collaborative Institutional Training Initiative - Both Principal Investigator (PI) and Student Investigators need certification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Create an account with IRBNet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Upload the CITI certificate</a:t>
            </a:r>
            <a:endParaRPr sz="240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 https://www.irbnet.org/release/index.html</a:t>
            </a:r>
            <a:r>
              <a:rPr lang="en"/>
              <a:t>        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ttps://www.unr.edu/research-integrity/human-research/irbnet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On-screen Show (16:9)</PresentationFormat>
  <Paragraphs>175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Nunito</vt:lpstr>
      <vt:lpstr>Roboto</vt:lpstr>
      <vt:lpstr>Calibri</vt:lpstr>
      <vt:lpstr>Arial</vt:lpstr>
      <vt:lpstr>Shift</vt:lpstr>
      <vt:lpstr>Example of IRB Application and Resulting Research Paper</vt:lpstr>
      <vt:lpstr>                             Outline</vt:lpstr>
      <vt:lpstr>IRB - Institutional Review Board </vt:lpstr>
      <vt:lpstr>IRB - Contd..</vt:lpstr>
      <vt:lpstr>               Types of IRB Review</vt:lpstr>
      <vt:lpstr>                          Exempt Review</vt:lpstr>
      <vt:lpstr>Expedited Review</vt:lpstr>
      <vt:lpstr>Full Board Review</vt:lpstr>
      <vt:lpstr>               IRB Application Procedure</vt:lpstr>
      <vt:lpstr>                    IRB Proposal Forms</vt:lpstr>
      <vt:lpstr>                         Exempt Form</vt:lpstr>
      <vt:lpstr>Exempt Form - Contd..</vt:lpstr>
      <vt:lpstr>Exempt Form - Contd.. </vt:lpstr>
      <vt:lpstr>Exempt Form - Contd.. </vt:lpstr>
      <vt:lpstr>Exempt Form - Contd.. </vt:lpstr>
      <vt:lpstr>Exempt Form - Contd..</vt:lpstr>
      <vt:lpstr>Exempt Form - Contd.. </vt:lpstr>
      <vt:lpstr>Exempt Form - Contd.. </vt:lpstr>
      <vt:lpstr>Exempt Form - Contd.. </vt:lpstr>
      <vt:lpstr>Exempt Form - Contd.. </vt:lpstr>
      <vt:lpstr>Exempt Form - Contd.. </vt:lpstr>
      <vt:lpstr>Exempt Form - Contd.. </vt:lpstr>
      <vt:lpstr>RESEARCH PAPER RESULTED FROM IRB</vt:lpstr>
      <vt:lpstr>   Learning through Simulations: The Ship Simulator for Learning the Rules of the Road </vt:lpstr>
      <vt:lpstr>GOALS</vt:lpstr>
      <vt:lpstr>RESEARCH QUESTIONS  </vt:lpstr>
      <vt:lpstr>SIMULATION</vt:lpstr>
      <vt:lpstr>Online Study Material</vt:lpstr>
      <vt:lpstr>PARTICIPANTS</vt:lpstr>
      <vt:lpstr>PROCEDURE</vt:lpstr>
      <vt:lpstr>PRE-STUDY QUESTIONNAIRE</vt:lpstr>
      <vt:lpstr>  PRE-TEST and POST-TEST: Quiz Questions</vt:lpstr>
      <vt:lpstr>PRE-TEST and POST-TEST: Quiz Questions (Contd..) </vt:lpstr>
      <vt:lpstr>PRE-TEST and POST-TEST: Quiz Questions (Contd..) </vt:lpstr>
      <vt:lpstr>POST-STUDY QUESTIONNAIRE</vt:lpstr>
      <vt:lpstr>                               DESIGN</vt:lpstr>
      <vt:lpstr>RESULTS</vt:lpstr>
      <vt:lpstr>Table 1: Analysis Within Subjects </vt:lpstr>
      <vt:lpstr>Table 2: Analysis Between Subjects </vt:lpstr>
      <vt:lpstr>Fig 1: Online vs. Simulation in terms of pre-test and post-test score</vt:lpstr>
      <vt:lpstr>Fig 2: Online vs. Simulation in terms of pre-test and post-test time</vt:lpstr>
      <vt:lpstr>Fig 3: Students’ most preferred learning method before self-study using simulation</vt:lpstr>
      <vt:lpstr>Fig 4: Students’ most preferred learning method after learning using RoR simulation</vt:lpstr>
      <vt:lpstr>Fig 5: The difficulty level of learning using Simulation vs Online Study Material</vt:lpstr>
      <vt:lpstr>Fig 7: Users likely to recommend learning using simulation to others</vt:lpstr>
      <vt:lpstr>Fig 8: Level of knowledge about the rules of navigation before and after self-study using simulation</vt:lpstr>
      <vt:lpstr>                        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IRB Application and Resulting Research Paper</dc:title>
  <cp:lastModifiedBy>Sonu Jose</cp:lastModifiedBy>
  <cp:revision>1</cp:revision>
  <dcterms:modified xsi:type="dcterms:W3CDTF">2018-10-16T21:38:34Z</dcterms:modified>
</cp:coreProperties>
</file>