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embeddedFontLst>
    <p:embeddedFont>
      <p:font typeface="Times" panose="02020603050405020304" pitchFamily="18" charset="0"/>
      <p:regular r:id="rId65"/>
      <p:bold r:id="rId66"/>
      <p:italic r:id="rId67"/>
      <p:boldItalic r:id="rId68"/>
    </p:embeddedFont>
    <p:embeddedFont>
      <p:font typeface="Arial Narrow" panose="020B060602020203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2967816-C7CA-421F-808A-4041857DE2D0}">
  <a:tblStyle styleId="{52967816-C7CA-421F-808A-4041857DE2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9" d="100"/>
          <a:sy n="119" d="100"/>
        </p:scale>
        <p:origin x="-105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2830245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1</a:t>
            </a:fld>
            <a:endParaRPr sz="1200" b="0" i="0" u="none" strike="noStrike" cap="none">
              <a:solidFill>
                <a:schemeClr val="dk1"/>
              </a:solidFill>
              <a:latin typeface="Times"/>
              <a:ea typeface="Times"/>
              <a:cs typeface="Times"/>
              <a:sym typeface="Times"/>
            </a:endParaRPr>
          </a:p>
        </p:txBody>
      </p:sp>
      <p:sp>
        <p:nvSpPr>
          <p:cNvPr id="71" name="Google Shape;7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 name="Google Shape;7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5" name="Google Shape;14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Box 15.1</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example we have yahoo search with a purple box which limits the search to just help info while the blue box will search the entire web. This is limiting the source of info to receive a more concise result.</a:t>
            </a:r>
            <a:endParaRPr/>
          </a:p>
        </p:txBody>
      </p:sp>
      <p:sp>
        <p:nvSpPr>
          <p:cNvPr id="146" name="Google Shape;146;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Fig. 15.5</a:t>
            </a:r>
            <a:endParaRPr/>
          </a:p>
          <a:p>
            <a:pPr marL="0" lvl="0" indent="0" algn="l" rtl="0">
              <a:spcBef>
                <a:spcPts val="0"/>
              </a:spcBef>
              <a:spcAft>
                <a:spcPts val="0"/>
              </a:spcAft>
              <a:buNone/>
            </a:pPr>
            <a:r>
              <a:rPr lang="en-US"/>
              <a:t>This is the example of an Explicit search result initiated with a # of results and highlighting the term searched.</a:t>
            </a:r>
            <a:endParaRPr/>
          </a:p>
        </p:txBody>
      </p:sp>
      <p:sp>
        <p:nvSpPr>
          <p:cNvPr id="155" name="Google Shape;155;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Screenshots taken from my own computer</a:t>
            </a:r>
            <a:endParaRPr/>
          </a:p>
          <a:p>
            <a:pPr marL="0" lvl="0" indent="0" algn="l" rtl="0">
              <a:spcBef>
                <a:spcPts val="0"/>
              </a:spcBef>
              <a:spcAft>
                <a:spcPts val="0"/>
              </a:spcAft>
              <a:buNone/>
            </a:pPr>
            <a:r>
              <a:rPr lang="en-US"/>
              <a:t>Results in a list and a geographical map</a:t>
            </a:r>
            <a:endParaRPr/>
          </a:p>
        </p:txBody>
      </p:sp>
      <p:sp>
        <p:nvSpPr>
          <p:cNvPr id="163" name="Google Shape;163;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2" name="Google Shape;172;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Screenshot taken from my own pc</a:t>
            </a:r>
            <a:endParaRPr/>
          </a:p>
        </p:txBody>
      </p:sp>
      <p:sp>
        <p:nvSpPr>
          <p:cNvPr id="173" name="Google Shape;173;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3d38f2c39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3d38f2c39_1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Screenshot taken from my own pc</a:t>
            </a:r>
            <a:endParaRPr/>
          </a:p>
          <a:p>
            <a:pPr marL="0" lvl="0" indent="0" algn="l" rtl="0">
              <a:spcBef>
                <a:spcPts val="360"/>
              </a:spcBef>
              <a:spcAft>
                <a:spcPts val="0"/>
              </a:spcAft>
              <a:buNone/>
            </a:pPr>
            <a:r>
              <a:rPr lang="en-US"/>
              <a:t>here we have the results of what the user wanted right on the search page and did not have to click on the site itself. I will now pass it on to Chris.</a:t>
            </a:r>
            <a:endParaRPr/>
          </a:p>
        </p:txBody>
      </p:sp>
      <p:sp>
        <p:nvSpPr>
          <p:cNvPr id="182" name="Google Shape;182;g73d38f2c39_1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3d38f2c39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3d38f2c39_6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g73d38f2c39_6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3d38f2c39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3d38f2c39_7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g73d38f2c39_7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3d38f2c39_7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3d38f2c39_7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7" name="Google Shape;207;g73d38f2c39_7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3d38f2c39_7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3d38f2c39_7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g73d38f2c39_7_1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Jake will be speaking on the introduction and the five-phase search framework</a:t>
            </a:r>
            <a:endParaRPr/>
          </a:p>
          <a:p>
            <a:pPr marL="0" lvl="0" indent="0" algn="l" rtl="0">
              <a:spcBef>
                <a:spcPts val="360"/>
              </a:spcBef>
              <a:spcAft>
                <a:spcPts val="0"/>
              </a:spcAft>
              <a:buNone/>
            </a:pPr>
            <a:r>
              <a:rPr lang="en-US"/>
              <a:t>Chris will be talking about Dynamic queries and faceted search</a:t>
            </a:r>
            <a:endParaRPr/>
          </a:p>
          <a:p>
            <a:pPr marL="0" lvl="0" indent="0" algn="l" rtl="0">
              <a:spcBef>
                <a:spcPts val="360"/>
              </a:spcBef>
              <a:spcAft>
                <a:spcPts val="0"/>
              </a:spcAft>
              <a:buNone/>
            </a:pPr>
            <a:r>
              <a:rPr lang="en-US"/>
              <a:t>Amanda will be talking about Command languages and “natural” language queries</a:t>
            </a:r>
            <a:endParaRPr/>
          </a:p>
          <a:p>
            <a:pPr marL="0" lvl="0" indent="0" algn="l" rtl="0">
              <a:spcBef>
                <a:spcPts val="360"/>
              </a:spcBef>
              <a:spcAft>
                <a:spcPts val="0"/>
              </a:spcAft>
              <a:buNone/>
            </a:pPr>
            <a:r>
              <a:rPr lang="en-US"/>
              <a:t>Will is talking about Multimedia Document Search &amp; specialized search</a:t>
            </a:r>
            <a:endParaRPr/>
          </a:p>
          <a:p>
            <a:pPr marL="0" lvl="0" indent="0" algn="l" rtl="0">
              <a:spcBef>
                <a:spcPts val="360"/>
              </a:spcBef>
              <a:spcAft>
                <a:spcPts val="0"/>
              </a:spcAft>
              <a:buNone/>
            </a:pPr>
            <a:r>
              <a:rPr lang="en-US"/>
              <a:t>Brandon will wrap us up with The Social aspects of search</a:t>
            </a:r>
            <a:endParaRPr/>
          </a:p>
        </p:txBody>
      </p:sp>
      <p:sp>
        <p:nvSpPr>
          <p:cNvPr id="78" name="Google Shape;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3d38f2c39_7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3d38f2c39_7_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3" name="Google Shape;223;g73d38f2c39_7_2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3d38f2c39_7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3d38f2c39_7_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g73d38f2c39_7_3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3d38f2c39_7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3d38f2c39_7_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g73d38f2c39_7_4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3d38f2c39_7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3d38f2c39_7_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g73d38f2c39_7_5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3d38f2c39_7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3d38f2c39_7_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7" name="Google Shape;257;g73d38f2c39_7_6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3d38f2c39_7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3d38f2c39_7_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g73d38f2c39_7_7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3d38f2c39_7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3d38f2c39_7_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4" name="Google Shape;274;g73d38f2c39_7_7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d38f2c39_7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d38f2c39_7_8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2" name="Google Shape;282;g73d38f2c39_7_8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3d38f2c39_7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3d38f2c39_7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g73d38f2c39_7_95: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3d38f2c39_7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3d38f2c39_7_1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8" name="Google Shape;298;g73d38f2c39_7_11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3d38f2c39_7_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3d38f2c39_7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6" name="Google Shape;306;g73d38f2c39_7_10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3d38f2c39_5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3d38f2c39_5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4" name="Google Shape;314;g73d38f2c39_5_113: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21" name="Google Shape;321;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3d38f2c39_5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8" name="Google Shape;328;g73d38f2c39_5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29" name="Google Shape;329;g73d38f2c39_5_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3d38f2c39_5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g73d38f2c39_5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41" name="Google Shape;341;g73d38f2c39_5_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3d38f2c39_5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8" name="Google Shape;348;g73d38f2c39_5_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49" name="Google Shape;349;g73d38f2c39_5_3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3d38f2c39_5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6" name="Google Shape;356;g73d38f2c39_5_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57" name="Google Shape;357;g73d38f2c39_5_3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3d38f2c39_5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4" name="Google Shape;364;g73d38f2c39_5_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65" name="Google Shape;365;g73d38f2c39_5_4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73d38f2c39_5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2" name="Google Shape;372;g73d38f2c39_5_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73" name="Google Shape;373;g73d38f2c39_5_5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3d38f2c39_5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0" name="Google Shape;380;g73d38f2c39_5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81" name="Google Shape;381;g73d38f2c39_5_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2" name="Google Shape;9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Fig. 15.1</a:t>
            </a:r>
            <a:endParaRPr/>
          </a:p>
          <a:p>
            <a:pPr marL="0" lvl="0" indent="0" algn="l" rtl="0">
              <a:spcBef>
                <a:spcPts val="0"/>
              </a:spcBef>
              <a:spcAft>
                <a:spcPts val="0"/>
              </a:spcAft>
              <a:buNone/>
            </a:pPr>
            <a:r>
              <a:rPr lang="en-US"/>
              <a:t>It is important for us as designers to think of a way to balance both experienced users and beginners. Here is the main page of the Library of Congress search page which has a simple search bar to enter keywords or terms for a user that might not quite know where to look.</a:t>
            </a:r>
            <a:endParaRPr/>
          </a:p>
        </p:txBody>
      </p:sp>
      <p:sp>
        <p:nvSpPr>
          <p:cNvPr id="93" name="Google Shape;93;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3d38f2c39_5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8" name="Google Shape;388;g73d38f2c39_5_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89" name="Google Shape;389;g73d38f2c39_5_6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73d38f2c39_5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8" name="Google Shape;398;g73d38f2c39_5_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399" name="Google Shape;399;g73d38f2c39_5_7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3d38f2c39_5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6" name="Google Shape;406;g73d38f2c39_5_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407" name="Google Shape;407;g73d38f2c39_5_8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3d38f2c39_5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g73d38f2c39_5_9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 15.4</a:t>
            </a:r>
            <a:endParaRPr/>
          </a:p>
        </p:txBody>
      </p:sp>
      <p:sp>
        <p:nvSpPr>
          <p:cNvPr id="416" name="Google Shape;416;g73d38f2c39_5_9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3d38f2c39_5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73d38f2c39_5_1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5" name="Google Shape;425;g73d38f2c39_5_12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1" name="Google Shape;431;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Fig. 15.17</a:t>
            </a:r>
            <a:endParaRPr/>
          </a:p>
        </p:txBody>
      </p:sp>
      <p:sp>
        <p:nvSpPr>
          <p:cNvPr id="432" name="Google Shape;432;p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6fc7146835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6fc7146835_6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1" name="Google Shape;441;g6fc7146835_6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c7146835_6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c7146835_6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 will do a image search with mystery.png and google images</a:t>
            </a:r>
            <a:endParaRPr/>
          </a:p>
        </p:txBody>
      </p:sp>
      <p:sp>
        <p:nvSpPr>
          <p:cNvPr id="449" name="Google Shape;449;g6fc7146835_6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6" name="Google Shape;456;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Fig. 15.15</a:t>
            </a:r>
            <a:endParaRPr/>
          </a:p>
        </p:txBody>
      </p:sp>
      <p:sp>
        <p:nvSpPr>
          <p:cNvPr id="457" name="Google Shape;457;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fc7146835_7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6fc7146835_7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6" name="Google Shape;466;g6fc7146835_7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Fig. 15.2</a:t>
            </a:r>
            <a:endParaRPr/>
          </a:p>
          <a:p>
            <a:pPr marL="0" lvl="0" indent="0" algn="l" rtl="0">
              <a:spcBef>
                <a:spcPts val="0"/>
              </a:spcBef>
              <a:spcAft>
                <a:spcPts val="0"/>
              </a:spcAft>
              <a:buNone/>
            </a:pPr>
            <a:r>
              <a:rPr lang="en-US"/>
              <a:t>While having an advanced search for users who know what they are looking for and can really narrow down their search results to get exactly what they are looking for</a:t>
            </a:r>
            <a:endParaRPr/>
          </a:p>
        </p:txBody>
      </p:sp>
      <p:sp>
        <p:nvSpPr>
          <p:cNvPr id="102" name="Google Shape;102;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3" name="Google Shape;473;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Will play part of the video about this tool</a:t>
            </a:r>
            <a:endParaRPr/>
          </a:p>
        </p:txBody>
      </p:sp>
      <p:sp>
        <p:nvSpPr>
          <p:cNvPr id="474" name="Google Shape;474;p2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6fc7146835_7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6fc7146835_7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3" name="Google Shape;483;g6fc7146835_7_1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3d59f7e9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73d59f7e9e_1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2" name="Google Shape;492;g73d59f7e9e_1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3d59f7e9e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3d59f7e9e_1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0" name="Google Shape;500;g73d59f7e9e_1_1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73d38f2c39_3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73d38f2c39_3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8" name="Google Shape;508;g73d38f2c39_3_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4" name="Google Shape;51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1" name="Google Shape;521;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Fig. 15.18</a:t>
            </a:r>
            <a:endParaRPr/>
          </a:p>
        </p:txBody>
      </p:sp>
      <p:sp>
        <p:nvSpPr>
          <p:cNvPr id="522" name="Google Shape;522;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73d59f7e9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73d59f7e9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1" name="Google Shape;531;g73d59f7e9e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73d59f7e9e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73d59f7e9e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9" name="Google Shape;539;g73d59f7e9e_0_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73d59f7e9e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73d59f7e9e_0_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7" name="Google Shape;547;g73d59f7e9e_0_14: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Here is a list of search terminologies that order and structure these databases. </a:t>
            </a:r>
            <a:endParaRPr/>
          </a:p>
        </p:txBody>
      </p:sp>
      <p:sp>
        <p:nvSpPr>
          <p:cNvPr id="110" name="Google Shape;11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73d59f7e9e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73d59f7e9e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5" name="Google Shape;555;g73d59f7e9e_0_21: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73d59f7e9e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73d59f7e9e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3" name="Google Shape;563;g73d59f7e9e_0_2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3d59f7e9e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73d59f7e9e_0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1" name="Google Shape;571;g73d59f7e9e_0_42: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 name="Google Shape;11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When users are searching for information they have task actions.</a:t>
            </a:r>
            <a:endParaRPr/>
          </a:p>
        </p:txBody>
      </p:sp>
      <p:sp>
        <p:nvSpPr>
          <p:cNvPr id="124" name="Google Shape;1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Once users have figured out what they want to search, they then need to decide where to search. Finding aids can help with this as well as preview and overview surrogates for items and collections to organize and facilitate browsing to guide the user to what they are trying to find.</a:t>
            </a:r>
            <a:endParaRPr/>
          </a:p>
          <a:p>
            <a:pPr marL="0" lvl="0" indent="0" algn="l" rtl="0">
              <a:spcBef>
                <a:spcPts val="360"/>
              </a:spcBef>
              <a:spcAft>
                <a:spcPts val="0"/>
              </a:spcAft>
              <a:buNone/>
            </a:pPr>
            <a:r>
              <a:rPr lang="en-US"/>
              <a:t>Next we have the 5 stage seach.</a:t>
            </a:r>
            <a:endParaRPr/>
          </a:p>
        </p:txBody>
      </p:sp>
      <p:sp>
        <p:nvSpPr>
          <p:cNvPr id="131" name="Google Shape;13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gradFill>
          <a:gsLst>
            <a:gs pos="0">
              <a:srgbClr val="D9EAFF"/>
            </a:gs>
            <a:gs pos="100000">
              <a:srgbClr val="57619C"/>
            </a:gs>
          </a:gsLst>
          <a:lin ang="5400000" scaled="0"/>
        </a:gradFill>
        <a:effectLst/>
      </p:bgPr>
    </p:bg>
    <p:spTree>
      <p:nvGrpSpPr>
        <p:cNvPr id="1" name="Shape 16"/>
        <p:cNvGrpSpPr/>
        <p:nvPr/>
      </p:nvGrpSpPr>
      <p:grpSpPr>
        <a:xfrm>
          <a:off x="0" y="0"/>
          <a:ext cx="0" cy="0"/>
          <a:chOff x="0" y="0"/>
          <a:chExt cx="0" cy="0"/>
        </a:xfrm>
      </p:grpSpPr>
      <p:sp>
        <p:nvSpPr>
          <p:cNvPr id="17" name="Google Shape;17;p2"/>
          <p:cNvSpPr/>
          <p:nvPr/>
        </p:nvSpPr>
        <p:spPr>
          <a:xfrm>
            <a:off x="1600200" y="6324600"/>
            <a:ext cx="5562600" cy="381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1200" b="0" i="0" u="none" strike="noStrike" cap="none">
                <a:solidFill>
                  <a:srgbClr val="D9EAFF"/>
                </a:solidFill>
                <a:latin typeface="Arial"/>
                <a:ea typeface="Arial"/>
                <a:cs typeface="Arial"/>
                <a:sym typeface="Arial"/>
              </a:rPr>
              <a:t>© 2017 Pearson Education, Inc., Hoboken, NJ.  All rights reserved.</a:t>
            </a:r>
            <a:endParaRPr/>
          </a:p>
        </p:txBody>
      </p:sp>
      <p:sp>
        <p:nvSpPr>
          <p:cNvPr id="18" name="Google Shape;18;p2"/>
          <p:cNvSpPr/>
          <p:nvPr/>
        </p:nvSpPr>
        <p:spPr>
          <a:xfrm flipH="1">
            <a:off x="0" y="1676400"/>
            <a:ext cx="9144000" cy="152400"/>
          </a:xfrm>
          <a:prstGeom prst="homePlate">
            <a:avLst>
              <a:gd name="adj" fmla="val 0"/>
            </a:avLst>
          </a:prstGeom>
          <a:solidFill>
            <a:srgbClr val="5761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baseline="-25000">
              <a:solidFill>
                <a:schemeClr val="dk1"/>
              </a:solidFill>
              <a:latin typeface="Times New Roman"/>
              <a:ea typeface="Times New Roman"/>
              <a:cs typeface="Times New Roman"/>
              <a:sym typeface="Times New Roman"/>
            </a:endParaRPr>
          </a:p>
        </p:txBody>
      </p:sp>
      <p:grpSp>
        <p:nvGrpSpPr>
          <p:cNvPr id="19" name="Google Shape;19;p2"/>
          <p:cNvGrpSpPr/>
          <p:nvPr/>
        </p:nvGrpSpPr>
        <p:grpSpPr>
          <a:xfrm>
            <a:off x="203200" y="5715000"/>
            <a:ext cx="1371600" cy="914400"/>
            <a:chOff x="128" y="3600"/>
            <a:chExt cx="864" cy="576"/>
          </a:xfrm>
        </p:grpSpPr>
        <p:pic>
          <p:nvPicPr>
            <p:cNvPr id="20" name="Google Shape;20;p2" descr="Pearson_CMYK"/>
            <p:cNvPicPr preferRelativeResize="0"/>
            <p:nvPr/>
          </p:nvPicPr>
          <p:blipFill rotWithShape="1">
            <a:blip r:embed="rId2">
              <a:alphaModFix/>
            </a:blip>
            <a:srcRect/>
            <a:stretch/>
          </p:blipFill>
          <p:spPr>
            <a:xfrm>
              <a:off x="192" y="3888"/>
              <a:ext cx="728" cy="288"/>
            </a:xfrm>
            <a:prstGeom prst="rect">
              <a:avLst/>
            </a:prstGeom>
            <a:noFill/>
            <a:ln>
              <a:noFill/>
            </a:ln>
          </p:spPr>
        </p:pic>
        <p:sp>
          <p:nvSpPr>
            <p:cNvPr id="21" name="Google Shape;21;p2"/>
            <p:cNvSpPr txBox="1"/>
            <p:nvPr/>
          </p:nvSpPr>
          <p:spPr>
            <a:xfrm>
              <a:off x="128" y="3600"/>
              <a:ext cx="864" cy="27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rgbClr val="D9EAFF"/>
                  </a:solidFill>
                  <a:latin typeface="Arial"/>
                  <a:ea typeface="Arial"/>
                  <a:cs typeface="Arial"/>
                  <a:sym typeface="Arial"/>
                </a:rPr>
                <a:t>Addison Wesley </a:t>
              </a:r>
              <a:r>
                <a:rPr lang="en-US" sz="1100" b="0" i="0" u="none" strike="noStrike" cap="none">
                  <a:solidFill>
                    <a:srgbClr val="D9EAFF"/>
                  </a:solidFill>
                  <a:latin typeface="Arial"/>
                  <a:ea typeface="Arial"/>
                  <a:cs typeface="Arial"/>
                  <a:sym typeface="Arial"/>
                </a:rPr>
                <a:t>is an imprint of</a:t>
              </a:r>
              <a:endParaRPr sz="1100" b="1" i="0" u="none" strike="noStrike" cap="none">
                <a:solidFill>
                  <a:srgbClr val="D9EAFF"/>
                </a:solidFill>
                <a:latin typeface="Arial"/>
                <a:ea typeface="Arial"/>
                <a:cs typeface="Arial"/>
                <a:sym typeface="Arial"/>
              </a:endParaRPr>
            </a:p>
          </p:txBody>
        </p:sp>
      </p:grpSp>
      <p:pic>
        <p:nvPicPr>
          <p:cNvPr id="22" name="Google Shape;22;p2"/>
          <p:cNvPicPr preferRelativeResize="0"/>
          <p:nvPr/>
        </p:nvPicPr>
        <p:blipFill rotWithShape="1">
          <a:blip r:embed="rId3">
            <a:alphaModFix/>
          </a:blip>
          <a:srcRect/>
          <a:stretch/>
        </p:blipFill>
        <p:spPr>
          <a:xfrm>
            <a:off x="0" y="1638300"/>
            <a:ext cx="9143999" cy="266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9E2600"/>
              </a:buClr>
              <a:buSzPts val="3200"/>
              <a:buFont typeface="Time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9E2600"/>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9E2600"/>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9E2600"/>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9E2600"/>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rgbClr val="9E2600"/>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rgbClr val="9E2600"/>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rgbClr val="9E2600"/>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rgbClr val="9E2600"/>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9" name="Google Shape;59;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60" name="Google Shape;60;p11"/>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2552700" y="-495300"/>
            <a:ext cx="4114800" cy="8305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12"/>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rot="5400000">
            <a:off x="4905375" y="1857375"/>
            <a:ext cx="5638800" cy="20764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body" idx="1"/>
          </p:nvPr>
        </p:nvSpPr>
        <p:spPr>
          <a:xfrm rot="5400000">
            <a:off x="676275" y="-142875"/>
            <a:ext cx="5638800" cy="60769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8" name="Google Shape;68;p13"/>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457200" y="1600200"/>
            <a:ext cx="83058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3"/>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Font typeface="Arial"/>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SzPts val="1400"/>
              <a:buFont typeface="Arial"/>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
        <p:nvSpPr>
          <p:cNvPr id="33" name="Google Shape;33;p5"/>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57200" y="1600200"/>
            <a:ext cx="40767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37" name="Google Shape;37;p6"/>
          <p:cNvSpPr txBox="1">
            <a:spLocks noGrp="1"/>
          </p:cNvSpPr>
          <p:nvPr>
            <p:ph type="body" idx="2"/>
          </p:nvPr>
        </p:nvSpPr>
        <p:spPr>
          <a:xfrm>
            <a:off x="4686300" y="1600200"/>
            <a:ext cx="40767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Font typeface="Arial"/>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SzPts val="1800"/>
              <a:buFont typeface="Arial"/>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38" name="Google Shape;38;p6"/>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42" name="Google Shape;42;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43" name="Google Shape;43;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Font typeface="Arial"/>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1600"/>
              <a:buFont typeface="Arial"/>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44" name="Google Shape;44;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SzPts val="1600"/>
              <a:buFont typeface="Arial"/>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45" name="Google Shape;45;p7"/>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Font typeface="Arial"/>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SzPts val="2000"/>
              <a:buFont typeface="Arial"/>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54" name="Google Shape;54;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Font typeface="Arial"/>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900"/>
              <a:buFont typeface="Arial"/>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55" name="Google Shape;55;p10"/>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flipH="1">
            <a:off x="0" y="-12700"/>
            <a:ext cx="9150350" cy="2298700"/>
          </a:xfrm>
          <a:prstGeom prst="homePlate">
            <a:avLst>
              <a:gd name="adj" fmla="val 0"/>
            </a:avLst>
          </a:prstGeom>
          <a:gradFill>
            <a:gsLst>
              <a:gs pos="0">
                <a:srgbClr val="D9EAFF"/>
              </a:gs>
              <a:gs pos="100000">
                <a:srgbClr val="FAFCFF"/>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baseline="-25000">
              <a:solidFill>
                <a:schemeClr val="dk1"/>
              </a:solidFill>
              <a:latin typeface="Times New Roman"/>
              <a:ea typeface="Times New Roman"/>
              <a:cs typeface="Times New Roman"/>
              <a:sym typeface="Times New Roman"/>
            </a:endParaRPr>
          </a:p>
        </p:txBody>
      </p:sp>
      <p:sp>
        <p:nvSpPr>
          <p:cNvPr id="11" name="Google Shape;11;p1"/>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1" i="0" u="none" strike="noStrike" cap="none">
                <a:solidFill>
                  <a:srgbClr val="9E2600"/>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9E2600"/>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9E2600"/>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9E2600"/>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9E2600"/>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9E2600"/>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9E2600"/>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9E2600"/>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9E26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3058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9E2600"/>
              </a:buClr>
              <a:buSzPts val="3200"/>
              <a:buFont typeface="Time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9E26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9E260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9E260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9E260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9E2600"/>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rgbClr val="9E2600"/>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rgbClr val="9E2600"/>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rgbClr val="9E2600"/>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0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0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0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0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0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0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0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p:nvPr/>
        </p:nvSpPr>
        <p:spPr>
          <a:xfrm>
            <a:off x="7086600" y="5867400"/>
            <a:ext cx="19050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sz="1200" b="0" i="0" u="none" strike="noStrike" cap="none">
                <a:solidFill>
                  <a:schemeClr val="lt1"/>
                </a:solidFill>
                <a:latin typeface="Arial"/>
                <a:ea typeface="Arial"/>
                <a:cs typeface="Arial"/>
                <a:sym typeface="Arial"/>
              </a:rPr>
              <a:t>1-</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5" name="Google Shape;15;p1"/>
          <p:cNvSpPr/>
          <p:nvPr/>
        </p:nvSpPr>
        <p:spPr>
          <a:xfrm>
            <a:off x="228600" y="6324600"/>
            <a:ext cx="5562600" cy="3810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 2017 Pearson Education, Inc., Hoboken, NJ.  All rights reserved.</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zthhyUVmq9M&amp;t=20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mazon.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b.dr.iastate.edu/cgi/viewcontent.cgi?article=4295&amp;context=et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B759dzymyoc"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IPq_LanED60"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9EAFF"/>
            </a:gs>
            <a:gs pos="100000">
              <a:srgbClr val="57619C"/>
            </a:gs>
          </a:gsLst>
          <a:lin ang="5400000" scaled="0"/>
        </a:grad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subTitle" idx="4294967295"/>
          </p:nvPr>
        </p:nvSpPr>
        <p:spPr>
          <a:xfrm>
            <a:off x="838200" y="1981200"/>
            <a:ext cx="7543800" cy="3962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9E2600"/>
              </a:buClr>
              <a:buSzPts val="2800"/>
              <a:buFont typeface="Times"/>
              <a:buNone/>
            </a:pPr>
            <a:r>
              <a:rPr lang="en-US" sz="2800" b="1" i="1" u="none" strike="noStrike" cap="none">
                <a:solidFill>
                  <a:schemeClr val="dk1"/>
                </a:solidFill>
                <a:latin typeface="Arial Narrow"/>
                <a:ea typeface="Arial Narrow"/>
                <a:cs typeface="Arial Narrow"/>
                <a:sym typeface="Arial Narrow"/>
              </a:rPr>
              <a:t>Designing the User Interface:</a:t>
            </a:r>
            <a:endParaRPr/>
          </a:p>
          <a:p>
            <a:pPr marL="0" marR="0" lvl="0" indent="0" algn="ctr" rtl="0">
              <a:spcBef>
                <a:spcPts val="560"/>
              </a:spcBef>
              <a:spcAft>
                <a:spcPts val="0"/>
              </a:spcAft>
              <a:buClr>
                <a:srgbClr val="9E2600"/>
              </a:buClr>
              <a:buSzPts val="2800"/>
              <a:buFont typeface="Times"/>
              <a:buNone/>
            </a:pPr>
            <a:r>
              <a:rPr lang="en-US" sz="2800" b="1" i="1" u="none" strike="noStrike" cap="none">
                <a:solidFill>
                  <a:schemeClr val="dk1"/>
                </a:solidFill>
                <a:latin typeface="Arial Narrow"/>
                <a:ea typeface="Arial Narrow"/>
                <a:cs typeface="Arial Narrow"/>
                <a:sym typeface="Arial Narrow"/>
              </a:rPr>
              <a:t>Strategies for Effective Human-Computer Interaction</a:t>
            </a:r>
            <a:endParaRPr/>
          </a:p>
          <a:p>
            <a:pPr marL="0" marR="0" lvl="0" indent="0" algn="ctr" rtl="0">
              <a:spcBef>
                <a:spcPts val="480"/>
              </a:spcBef>
              <a:spcAft>
                <a:spcPts val="0"/>
              </a:spcAft>
              <a:buClr>
                <a:srgbClr val="9E2600"/>
              </a:buClr>
              <a:buSzPts val="2400"/>
              <a:buFont typeface="Times"/>
              <a:buNone/>
            </a:pPr>
            <a:endParaRPr sz="2400" b="1" i="1" u="none" strike="noStrike" cap="none">
              <a:solidFill>
                <a:schemeClr val="dk1"/>
              </a:solidFill>
              <a:latin typeface="Arial Narrow"/>
              <a:ea typeface="Arial Narrow"/>
              <a:cs typeface="Arial Narrow"/>
              <a:sym typeface="Arial Narrow"/>
            </a:endParaRPr>
          </a:p>
          <a:p>
            <a:pPr marL="0" marR="0" lvl="0" indent="0" algn="ctr" rtl="0">
              <a:spcBef>
                <a:spcPts val="520"/>
              </a:spcBef>
              <a:spcAft>
                <a:spcPts val="0"/>
              </a:spcAft>
              <a:buClr>
                <a:srgbClr val="9E2600"/>
              </a:buClr>
              <a:buSzPts val="2600"/>
              <a:buFont typeface="Times"/>
              <a:buNone/>
            </a:pPr>
            <a:r>
              <a:rPr lang="en-US" sz="2600" b="1" i="1" u="none" strike="noStrike" cap="none">
                <a:solidFill>
                  <a:schemeClr val="dk1"/>
                </a:solidFill>
                <a:latin typeface="Arial Narrow"/>
                <a:ea typeface="Arial Narrow"/>
                <a:cs typeface="Arial Narrow"/>
                <a:sym typeface="Arial Narrow"/>
              </a:rPr>
              <a:t>Sixth Edition</a:t>
            </a:r>
            <a:r>
              <a:rPr lang="en-US" sz="2600" b="1" i="1" u="none" strike="noStrike" cap="none">
                <a:solidFill>
                  <a:schemeClr val="lt1"/>
                </a:solidFill>
                <a:latin typeface="Arial"/>
                <a:ea typeface="Arial"/>
                <a:cs typeface="Arial"/>
                <a:sym typeface="Arial"/>
              </a:rPr>
              <a:t/>
            </a:r>
            <a:br>
              <a:rPr lang="en-US" sz="2600" b="1" i="1" u="none" strike="noStrike" cap="none">
                <a:solidFill>
                  <a:schemeClr val="lt1"/>
                </a:solidFill>
                <a:latin typeface="Arial"/>
                <a:ea typeface="Arial"/>
                <a:cs typeface="Arial"/>
                <a:sym typeface="Arial"/>
              </a:rPr>
            </a:br>
            <a:endParaRPr sz="2400" b="1" i="1" u="none" strike="noStrike" cap="none">
              <a:solidFill>
                <a:schemeClr val="lt1"/>
              </a:solidFill>
              <a:latin typeface="Arial"/>
              <a:ea typeface="Arial"/>
              <a:cs typeface="Arial"/>
              <a:sym typeface="Arial"/>
            </a:endParaRPr>
          </a:p>
          <a:p>
            <a:pPr marL="0" marR="0" lvl="0" indent="0" algn="ctr" rtl="0">
              <a:spcBef>
                <a:spcPts val="480"/>
              </a:spcBef>
              <a:spcAft>
                <a:spcPts val="0"/>
              </a:spcAft>
              <a:buClr>
                <a:srgbClr val="9E2600"/>
              </a:buClr>
              <a:buSzPts val="2400"/>
              <a:buFont typeface="Times"/>
              <a:buNone/>
            </a:pPr>
            <a:r>
              <a:rPr lang="en-US" sz="2400" b="1" i="0" u="none" strike="noStrike" cap="none">
                <a:solidFill>
                  <a:schemeClr val="lt1"/>
                </a:solidFill>
                <a:latin typeface="Arial Narrow"/>
                <a:ea typeface="Arial Narrow"/>
                <a:cs typeface="Arial Narrow"/>
                <a:sym typeface="Arial Narrow"/>
              </a:rPr>
              <a:t>Ben Shneiderman, Catherine Plaisant, </a:t>
            </a:r>
            <a:br>
              <a:rPr lang="en-US" sz="2400" b="1" i="0" u="none" strike="noStrike" cap="none">
                <a:solidFill>
                  <a:schemeClr val="lt1"/>
                </a:solidFill>
                <a:latin typeface="Arial Narrow"/>
                <a:ea typeface="Arial Narrow"/>
                <a:cs typeface="Arial Narrow"/>
                <a:sym typeface="Arial Narrow"/>
              </a:rPr>
            </a:br>
            <a:r>
              <a:rPr lang="en-US" sz="2400" b="1" i="0" u="none" strike="noStrike" cap="none">
                <a:solidFill>
                  <a:schemeClr val="lt1"/>
                </a:solidFill>
                <a:latin typeface="Arial Narrow"/>
                <a:ea typeface="Arial Narrow"/>
                <a:cs typeface="Arial Narrow"/>
                <a:sym typeface="Arial Narrow"/>
              </a:rPr>
              <a:t>Maxine S. Cohen, Steven M. Jacobs, and Niklas Elmqvist</a:t>
            </a:r>
            <a:endParaRPr sz="2400" b="1" i="0" u="none" strike="noStrike" cap="none">
              <a:solidFill>
                <a:schemeClr val="lt1"/>
              </a:solidFill>
              <a:latin typeface="Arial Narrow"/>
              <a:ea typeface="Arial Narrow"/>
              <a:cs typeface="Arial Narrow"/>
              <a:sym typeface="Arial Narrow"/>
            </a:endParaRPr>
          </a:p>
          <a:p>
            <a:pPr marL="0" marR="0" lvl="0" indent="0" algn="ctr" rtl="0">
              <a:spcBef>
                <a:spcPts val="400"/>
              </a:spcBef>
              <a:spcAft>
                <a:spcPts val="0"/>
              </a:spcAft>
              <a:buClr>
                <a:srgbClr val="9E2600"/>
              </a:buClr>
              <a:buSzPts val="2000"/>
              <a:buFont typeface="Times"/>
              <a:buNone/>
            </a:pPr>
            <a:r>
              <a:rPr lang="en-US" sz="2000" b="1" i="1" u="none" strike="noStrike" cap="none">
                <a:solidFill>
                  <a:schemeClr val="lt1"/>
                </a:solidFill>
                <a:latin typeface="Arial Narrow"/>
                <a:ea typeface="Arial Narrow"/>
                <a:cs typeface="Arial Narrow"/>
                <a:sym typeface="Arial Narrow"/>
              </a:rPr>
              <a:t>in collaboration with</a:t>
            </a:r>
            <a:endParaRPr/>
          </a:p>
          <a:p>
            <a:pPr marL="0" marR="0" lvl="0" indent="0" algn="ctr" rtl="0">
              <a:spcBef>
                <a:spcPts val="400"/>
              </a:spcBef>
              <a:spcAft>
                <a:spcPts val="0"/>
              </a:spcAft>
              <a:buClr>
                <a:srgbClr val="9E2600"/>
              </a:buClr>
              <a:buSzPts val="2000"/>
              <a:buFont typeface="Times"/>
              <a:buNone/>
            </a:pPr>
            <a:r>
              <a:rPr lang="en-US" sz="2000" b="1" i="1" u="none" strike="noStrike" cap="none">
                <a:solidFill>
                  <a:schemeClr val="lt1"/>
                </a:solidFill>
                <a:latin typeface="Arial Narrow"/>
                <a:ea typeface="Arial Narrow"/>
                <a:cs typeface="Arial Narrow"/>
                <a:sym typeface="Arial Narrow"/>
              </a:rPr>
              <a:t>Nicholas Diakopoulos</a:t>
            </a:r>
            <a:endParaRPr sz="2000" b="1" i="0" u="none" strike="noStrike" cap="none">
              <a:solidFill>
                <a:schemeClr val="lt1"/>
              </a:solidFill>
              <a:latin typeface="Arial Narrow"/>
              <a:ea typeface="Arial Narrow"/>
              <a:cs typeface="Arial Narrow"/>
              <a:sym typeface="Arial Narrow"/>
            </a:endParaRPr>
          </a:p>
        </p:txBody>
      </p:sp>
      <p:sp>
        <p:nvSpPr>
          <p:cNvPr id="75" name="Google Shape;75;p14"/>
          <p:cNvSpPr txBox="1">
            <a:spLocks noGrp="1"/>
          </p:cNvSpPr>
          <p:nvPr>
            <p:ph type="ctrTitle" idx="4294967295"/>
          </p:nvPr>
        </p:nvSpPr>
        <p:spPr>
          <a:xfrm>
            <a:off x="342900" y="457200"/>
            <a:ext cx="8534400" cy="914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1" i="0" u="none" strike="noStrike" cap="none">
                <a:solidFill>
                  <a:srgbClr val="9E2600"/>
                </a:solidFill>
                <a:latin typeface="Arial"/>
                <a:ea typeface="Arial"/>
                <a:cs typeface="Arial"/>
                <a:sym typeface="Arial"/>
              </a:rPr>
              <a:t>CHAPTER 15: </a:t>
            </a:r>
            <a:br>
              <a:rPr lang="en-US" sz="3200" b="1" i="0" u="none" strike="noStrike" cap="none">
                <a:solidFill>
                  <a:srgbClr val="9E2600"/>
                </a:solidFill>
                <a:latin typeface="Arial"/>
                <a:ea typeface="Arial"/>
                <a:cs typeface="Arial"/>
                <a:sym typeface="Arial"/>
              </a:rPr>
            </a:br>
            <a:r>
              <a:rPr lang="en-US" sz="3200" b="1" i="0" u="none" strike="noStrike" cap="none">
                <a:solidFill>
                  <a:srgbClr val="9E2600"/>
                </a:solidFill>
                <a:latin typeface="Arial"/>
                <a:ea typeface="Arial"/>
                <a:cs typeface="Arial"/>
                <a:sym typeface="Arial"/>
              </a:rPr>
              <a:t>Information Search</a:t>
            </a:r>
            <a:endParaRPr sz="3200" b="1" i="0" u="none" strike="noStrike" cap="none">
              <a:solidFill>
                <a:srgbClr val="9E2600"/>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04800" y="381000"/>
            <a:ext cx="8382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Five-phase framework for search user interfaces</a:t>
            </a:r>
            <a:endParaRPr/>
          </a:p>
        </p:txBody>
      </p:sp>
      <p:sp>
        <p:nvSpPr>
          <p:cNvPr id="141" name="Google Shape;141;p23"/>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10</a:t>
            </a:fld>
            <a:endParaRPr sz="1000" b="0" i="0" u="none" strike="noStrike" cap="none">
              <a:solidFill>
                <a:schemeClr val="dk1"/>
              </a:solidFill>
              <a:latin typeface="Arial"/>
              <a:ea typeface="Arial"/>
              <a:cs typeface="Arial"/>
              <a:sym typeface="Arial"/>
            </a:endParaRPr>
          </a:p>
        </p:txBody>
      </p:sp>
      <p:sp>
        <p:nvSpPr>
          <p:cNvPr id="142" name="Google Shape;142;p23"/>
          <p:cNvSpPr txBox="1"/>
          <p:nvPr/>
        </p:nvSpPr>
        <p:spPr>
          <a:xfrm>
            <a:off x="609600" y="1828800"/>
            <a:ext cx="82296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i="1">
                <a:solidFill>
                  <a:schemeClr val="dk1"/>
                </a:solidFill>
              </a:rPr>
              <a:t>Information seeking is an iterative process. So these 5 steps can repeated many times until the users needs are met.</a:t>
            </a:r>
            <a:endParaRPr sz="2800" i="1">
              <a:solidFill>
                <a:schemeClr val="dk1"/>
              </a:solidFill>
            </a:endParaRPr>
          </a:p>
          <a:p>
            <a:pPr marL="457200" marR="0" lvl="0" indent="-457200" algn="l" rtl="0">
              <a:lnSpc>
                <a:spcPct val="90000"/>
              </a:lnSpc>
              <a:spcBef>
                <a:spcPts val="0"/>
              </a:spcBef>
              <a:spcAft>
                <a:spcPts val="0"/>
              </a:spcAft>
              <a:buClr>
                <a:srgbClr val="9E2600"/>
              </a:buClr>
              <a:buSzPts val="2800"/>
              <a:buFont typeface="Arial"/>
              <a:buAutoNum type="arabicPeriod"/>
            </a:pPr>
            <a:r>
              <a:rPr lang="en-US" sz="2800" b="0" i="1" u="none" strike="noStrike" cap="none">
                <a:solidFill>
                  <a:schemeClr val="dk1"/>
                </a:solidFill>
                <a:latin typeface="Arial"/>
                <a:ea typeface="Arial"/>
                <a:cs typeface="Arial"/>
                <a:sym typeface="Arial"/>
              </a:rPr>
              <a:t>Formulation:</a:t>
            </a:r>
            <a:r>
              <a:rPr lang="en-US" sz="2800" b="0" i="0" u="none" strike="noStrike" cap="none">
                <a:solidFill>
                  <a:schemeClr val="dk1"/>
                </a:solidFill>
                <a:latin typeface="Arial"/>
                <a:ea typeface="Arial"/>
                <a:cs typeface="Arial"/>
                <a:sym typeface="Arial"/>
              </a:rPr>
              <a:t> expressing the search</a:t>
            </a:r>
            <a:endParaRPr/>
          </a:p>
          <a:p>
            <a:pPr marL="457200" marR="0" lvl="0" indent="-457200" algn="l" rtl="0">
              <a:lnSpc>
                <a:spcPct val="90000"/>
              </a:lnSpc>
              <a:spcBef>
                <a:spcPts val="560"/>
              </a:spcBef>
              <a:spcAft>
                <a:spcPts val="0"/>
              </a:spcAft>
              <a:buClr>
                <a:srgbClr val="9E2600"/>
              </a:buClr>
              <a:buSzPts val="2800"/>
              <a:buFont typeface="Arial"/>
              <a:buAutoNum type="arabicPeriod"/>
            </a:pPr>
            <a:r>
              <a:rPr lang="en-US" sz="2800" b="0" i="1" u="none" strike="noStrike" cap="none">
                <a:solidFill>
                  <a:schemeClr val="dk1"/>
                </a:solidFill>
                <a:latin typeface="Arial"/>
                <a:ea typeface="Arial"/>
                <a:cs typeface="Arial"/>
                <a:sym typeface="Arial"/>
              </a:rPr>
              <a:t>Initiation of action: </a:t>
            </a:r>
            <a:r>
              <a:rPr lang="en-US" sz="2800" b="0" i="0" u="none" strike="noStrike" cap="none">
                <a:solidFill>
                  <a:schemeClr val="dk1"/>
                </a:solidFill>
                <a:latin typeface="Arial"/>
                <a:ea typeface="Arial"/>
                <a:cs typeface="Arial"/>
                <a:sym typeface="Arial"/>
              </a:rPr>
              <a:t>launching the search</a:t>
            </a:r>
            <a:endParaRPr/>
          </a:p>
          <a:p>
            <a:pPr marL="457200" marR="0" lvl="0" indent="-457200" algn="l" rtl="0">
              <a:lnSpc>
                <a:spcPct val="90000"/>
              </a:lnSpc>
              <a:spcBef>
                <a:spcPts val="560"/>
              </a:spcBef>
              <a:spcAft>
                <a:spcPts val="0"/>
              </a:spcAft>
              <a:buClr>
                <a:srgbClr val="9E2600"/>
              </a:buClr>
              <a:buSzPts val="2800"/>
              <a:buFont typeface="Arial"/>
              <a:buAutoNum type="arabicPeriod"/>
            </a:pPr>
            <a:r>
              <a:rPr lang="en-US" sz="2800" b="0" i="1" u="none" strike="noStrike" cap="none">
                <a:solidFill>
                  <a:schemeClr val="dk1"/>
                </a:solidFill>
                <a:latin typeface="Arial"/>
                <a:ea typeface="Arial"/>
                <a:cs typeface="Arial"/>
                <a:sym typeface="Arial"/>
              </a:rPr>
              <a:t>Review of results: </a:t>
            </a:r>
            <a:r>
              <a:rPr lang="en-US" sz="2800" b="0" i="0" u="none" strike="noStrike" cap="none">
                <a:solidFill>
                  <a:schemeClr val="dk1"/>
                </a:solidFill>
                <a:latin typeface="Arial"/>
                <a:ea typeface="Arial"/>
                <a:cs typeface="Arial"/>
                <a:sym typeface="Arial"/>
              </a:rPr>
              <a:t>reading messages and outcomes</a:t>
            </a:r>
            <a:endParaRPr/>
          </a:p>
          <a:p>
            <a:pPr marL="457200" marR="0" lvl="0" indent="-457200" algn="l" rtl="0">
              <a:lnSpc>
                <a:spcPct val="90000"/>
              </a:lnSpc>
              <a:spcBef>
                <a:spcPts val="560"/>
              </a:spcBef>
              <a:spcAft>
                <a:spcPts val="0"/>
              </a:spcAft>
              <a:buClr>
                <a:srgbClr val="9E2600"/>
              </a:buClr>
              <a:buSzPts val="2800"/>
              <a:buFont typeface="Arial"/>
              <a:buAutoNum type="arabicPeriod"/>
            </a:pPr>
            <a:r>
              <a:rPr lang="en-US" sz="2800" b="0" i="1" u="none" strike="noStrike" cap="none">
                <a:solidFill>
                  <a:schemeClr val="dk1"/>
                </a:solidFill>
                <a:latin typeface="Arial"/>
                <a:ea typeface="Arial"/>
                <a:cs typeface="Arial"/>
                <a:sym typeface="Arial"/>
              </a:rPr>
              <a:t>Refinement:</a:t>
            </a:r>
            <a:r>
              <a:rPr lang="en-US" sz="2800" b="0" i="0" u="none" strike="noStrike" cap="none">
                <a:solidFill>
                  <a:schemeClr val="dk1"/>
                </a:solidFill>
                <a:latin typeface="Arial"/>
                <a:ea typeface="Arial"/>
                <a:cs typeface="Arial"/>
                <a:sym typeface="Arial"/>
              </a:rPr>
              <a:t> formulating the next step</a:t>
            </a:r>
            <a:endParaRPr/>
          </a:p>
          <a:p>
            <a:pPr marL="457200" marR="0" lvl="0" indent="-457200" algn="l" rtl="0">
              <a:lnSpc>
                <a:spcPct val="90000"/>
              </a:lnSpc>
              <a:spcBef>
                <a:spcPts val="560"/>
              </a:spcBef>
              <a:spcAft>
                <a:spcPts val="0"/>
              </a:spcAft>
              <a:buClr>
                <a:srgbClr val="9E2600"/>
              </a:buClr>
              <a:buSzPts val="2800"/>
              <a:buFont typeface="Arial"/>
              <a:buAutoNum type="arabicPeriod"/>
            </a:pPr>
            <a:r>
              <a:rPr lang="en-US" sz="2800" b="0" i="1" u="none" strike="noStrike" cap="none">
                <a:solidFill>
                  <a:schemeClr val="dk1"/>
                </a:solidFill>
                <a:latin typeface="Arial"/>
                <a:ea typeface="Arial"/>
                <a:cs typeface="Arial"/>
                <a:sym typeface="Arial"/>
              </a:rPr>
              <a:t>Use:</a:t>
            </a:r>
            <a:r>
              <a:rPr lang="en-US" sz="2800" b="0" i="0" u="none" strike="noStrike" cap="none">
                <a:solidFill>
                  <a:schemeClr val="dk1"/>
                </a:solidFill>
                <a:latin typeface="Arial"/>
                <a:ea typeface="Arial"/>
                <a:cs typeface="Arial"/>
                <a:sym typeface="Arial"/>
              </a:rPr>
              <a:t> compiling or disseminating insight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61500" y="304250"/>
            <a:ext cx="8421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Five-phase framework for search user interfaces (continued)***</a:t>
            </a:r>
            <a:endParaRPr/>
          </a:p>
        </p:txBody>
      </p:sp>
      <p:sp>
        <p:nvSpPr>
          <p:cNvPr id="149" name="Google Shape;149;p24"/>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11</a:t>
            </a:fld>
            <a:endParaRPr sz="1000" b="0" i="0" u="none" strike="noStrike" cap="none">
              <a:solidFill>
                <a:schemeClr val="dk1"/>
              </a:solidFill>
              <a:latin typeface="Arial"/>
              <a:ea typeface="Arial"/>
              <a:cs typeface="Arial"/>
              <a:sym typeface="Arial"/>
            </a:endParaRPr>
          </a:p>
        </p:txBody>
      </p:sp>
      <p:sp>
        <p:nvSpPr>
          <p:cNvPr id="150" name="Google Shape;150;p24"/>
          <p:cNvSpPr txBox="1"/>
          <p:nvPr/>
        </p:nvSpPr>
        <p:spPr>
          <a:xfrm>
            <a:off x="907825" y="1880400"/>
            <a:ext cx="6956700" cy="1958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US" sz="2400" i="1"/>
              <a:t>Formulation</a:t>
            </a:r>
            <a:endParaRPr sz="2400" i="1"/>
          </a:p>
          <a:p>
            <a:pPr marL="457200" lvl="0" indent="-381000" algn="l" rtl="0">
              <a:spcBef>
                <a:spcPts val="0"/>
              </a:spcBef>
              <a:spcAft>
                <a:spcPts val="0"/>
              </a:spcAft>
              <a:buSzPts val="2400"/>
              <a:buChar char="●"/>
            </a:pPr>
            <a:r>
              <a:rPr lang="en-US" sz="2400"/>
              <a:t>The formulation stage is about identifying the source of information (i.e. where to search).</a:t>
            </a:r>
            <a:endParaRPr sz="2400"/>
          </a:p>
          <a:p>
            <a:pPr marL="457200" lvl="0" indent="-381000" algn="l" rtl="0">
              <a:spcBef>
                <a:spcPts val="0"/>
              </a:spcBef>
              <a:spcAft>
                <a:spcPts val="0"/>
              </a:spcAft>
              <a:buSzPts val="2400"/>
              <a:buChar char="●"/>
            </a:pPr>
            <a:r>
              <a:rPr lang="en-US" sz="2400"/>
              <a:t>Users often prefer a limited search to a few sites not the entire web.</a:t>
            </a:r>
            <a:endParaRPr sz="2400"/>
          </a:p>
        </p:txBody>
      </p:sp>
      <p:pic>
        <p:nvPicPr>
          <p:cNvPr id="151" name="Google Shape;151;p24"/>
          <p:cNvPicPr preferRelativeResize="0"/>
          <p:nvPr/>
        </p:nvPicPr>
        <p:blipFill rotWithShape="1">
          <a:blip r:embed="rId3">
            <a:alphaModFix/>
          </a:blip>
          <a:srcRect/>
          <a:stretch/>
        </p:blipFill>
        <p:spPr>
          <a:xfrm>
            <a:off x="723900" y="3838500"/>
            <a:ext cx="7696201" cy="25591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Five-phase framework for search user interfaces (continued)***</a:t>
            </a:r>
            <a:endParaRPr/>
          </a:p>
        </p:txBody>
      </p:sp>
      <p:sp>
        <p:nvSpPr>
          <p:cNvPr id="158" name="Google Shape;158;p25"/>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12</a:t>
            </a:fld>
            <a:endParaRPr sz="1000" b="0" i="0" u="none" strike="noStrike" cap="none">
              <a:solidFill>
                <a:schemeClr val="dk1"/>
              </a:solidFill>
              <a:latin typeface="Arial"/>
              <a:ea typeface="Arial"/>
              <a:cs typeface="Arial"/>
              <a:sym typeface="Arial"/>
            </a:endParaRPr>
          </a:p>
        </p:txBody>
      </p:sp>
      <p:sp>
        <p:nvSpPr>
          <p:cNvPr id="159" name="Google Shape;159;p25"/>
          <p:cNvSpPr txBox="1"/>
          <p:nvPr/>
        </p:nvSpPr>
        <p:spPr>
          <a:xfrm>
            <a:off x="495300" y="1416925"/>
            <a:ext cx="7961400" cy="486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t>2. </a:t>
            </a:r>
            <a:r>
              <a:rPr lang="en-US" sz="2800" i="1">
                <a:solidFill>
                  <a:schemeClr val="dk1"/>
                </a:solidFill>
              </a:rPr>
              <a:t>Initiation of action</a:t>
            </a:r>
            <a:endParaRPr sz="2800" i="1">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Launching the action which may be implicit or explicit</a:t>
            </a: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Explicit is the normal initiation of the search (pressing the Magnifying Glass</a:t>
            </a: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Implicit initiation is when any change to any component of the formulation stage produces a new result</a:t>
            </a:r>
            <a:endParaRPr sz="2400">
              <a:solidFill>
                <a:schemeClr val="dk1"/>
              </a:solidFill>
            </a:endParaRPr>
          </a:p>
          <a:p>
            <a:pPr marL="457200" marR="0" lvl="0" indent="-381000" algn="l" rtl="0">
              <a:spcBef>
                <a:spcPts val="0"/>
              </a:spcBef>
              <a:spcAft>
                <a:spcPts val="0"/>
              </a:spcAft>
              <a:buClr>
                <a:schemeClr val="dk1"/>
              </a:buClr>
              <a:buSzPts val="2400"/>
              <a:buChar char="●"/>
            </a:pPr>
            <a:r>
              <a:rPr lang="en-US" sz="2400" i="1">
                <a:solidFill>
                  <a:schemeClr val="dk1"/>
                </a:solidFill>
              </a:rPr>
              <a:t>Dynamic Queries</a:t>
            </a:r>
            <a:r>
              <a:rPr lang="en-US" sz="2400">
                <a:solidFill>
                  <a:schemeClr val="dk1"/>
                </a:solidFill>
              </a:rPr>
              <a:t> are a way for users to adjusts query widgets to produce continuous updates</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Five-phase framework for search user interfaces (continued)***</a:t>
            </a:r>
            <a:endParaRPr/>
          </a:p>
        </p:txBody>
      </p:sp>
      <p:sp>
        <p:nvSpPr>
          <p:cNvPr id="166" name="Google Shape;166;p26"/>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13</a:t>
            </a:fld>
            <a:endParaRPr sz="1000" b="0" i="0" u="none" strike="noStrike" cap="none">
              <a:solidFill>
                <a:schemeClr val="dk1"/>
              </a:solidFill>
              <a:latin typeface="Arial"/>
              <a:ea typeface="Arial"/>
              <a:cs typeface="Arial"/>
              <a:sym typeface="Arial"/>
            </a:endParaRPr>
          </a:p>
        </p:txBody>
      </p:sp>
      <p:sp>
        <p:nvSpPr>
          <p:cNvPr id="167" name="Google Shape;167;p26"/>
          <p:cNvSpPr txBox="1"/>
          <p:nvPr/>
        </p:nvSpPr>
        <p:spPr>
          <a:xfrm>
            <a:off x="552575" y="1564625"/>
            <a:ext cx="7894200" cy="12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3. </a:t>
            </a:r>
            <a:r>
              <a:rPr lang="en-US" sz="2400" i="1"/>
              <a:t>Review of Results</a:t>
            </a:r>
            <a:endParaRPr sz="2400" i="1"/>
          </a:p>
          <a:p>
            <a:pPr marL="457200" lvl="0" indent="-381000" algn="l" rtl="0">
              <a:spcBef>
                <a:spcPts val="0"/>
              </a:spcBef>
              <a:spcAft>
                <a:spcPts val="0"/>
              </a:spcAft>
              <a:buSzPts val="2400"/>
              <a:buChar char="●"/>
            </a:pPr>
            <a:r>
              <a:rPr lang="en-US" sz="2400"/>
              <a:t>Users can review their search results in textual lists or on geographical maps.</a:t>
            </a:r>
            <a:endParaRPr sz="2400"/>
          </a:p>
          <a:p>
            <a:pPr marL="0" lvl="0" indent="0" algn="l" rtl="0">
              <a:spcBef>
                <a:spcPts val="0"/>
              </a:spcBef>
              <a:spcAft>
                <a:spcPts val="0"/>
              </a:spcAft>
              <a:buNone/>
            </a:pPr>
            <a:endParaRPr sz="2400"/>
          </a:p>
        </p:txBody>
      </p:sp>
      <p:pic>
        <p:nvPicPr>
          <p:cNvPr id="168" name="Google Shape;168;p26"/>
          <p:cNvPicPr preferRelativeResize="0"/>
          <p:nvPr/>
        </p:nvPicPr>
        <p:blipFill>
          <a:blip r:embed="rId3">
            <a:alphaModFix/>
          </a:blip>
          <a:stretch>
            <a:fillRect/>
          </a:stretch>
        </p:blipFill>
        <p:spPr>
          <a:xfrm>
            <a:off x="191875" y="2788325"/>
            <a:ext cx="4150162" cy="3609300"/>
          </a:xfrm>
          <a:prstGeom prst="rect">
            <a:avLst/>
          </a:prstGeom>
          <a:noFill/>
          <a:ln>
            <a:noFill/>
          </a:ln>
        </p:spPr>
      </p:pic>
      <p:pic>
        <p:nvPicPr>
          <p:cNvPr id="169" name="Google Shape;169;p26"/>
          <p:cNvPicPr preferRelativeResize="0"/>
          <p:nvPr/>
        </p:nvPicPr>
        <p:blipFill>
          <a:blip r:embed="rId4">
            <a:alphaModFix/>
          </a:blip>
          <a:stretch>
            <a:fillRect/>
          </a:stretch>
        </p:blipFill>
        <p:spPr>
          <a:xfrm>
            <a:off x="4572000" y="2788325"/>
            <a:ext cx="4407550" cy="3609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Five-phase framework for search user interfaces (continued)***</a:t>
            </a:r>
            <a:endParaRPr/>
          </a:p>
        </p:txBody>
      </p:sp>
      <p:sp>
        <p:nvSpPr>
          <p:cNvPr id="176" name="Google Shape;176;p27"/>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14</a:t>
            </a:fld>
            <a:endParaRPr sz="1000" b="0" i="0" u="none" strike="noStrike" cap="none">
              <a:solidFill>
                <a:schemeClr val="dk1"/>
              </a:solidFill>
              <a:latin typeface="Arial"/>
              <a:ea typeface="Arial"/>
              <a:cs typeface="Arial"/>
              <a:sym typeface="Arial"/>
            </a:endParaRPr>
          </a:p>
        </p:txBody>
      </p:sp>
      <p:sp>
        <p:nvSpPr>
          <p:cNvPr id="177" name="Google Shape;177;p27"/>
          <p:cNvSpPr txBox="1"/>
          <p:nvPr/>
        </p:nvSpPr>
        <p:spPr>
          <a:xfrm>
            <a:off x="679200" y="1718625"/>
            <a:ext cx="7785600" cy="23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4. </a:t>
            </a:r>
            <a:r>
              <a:rPr lang="en-US" sz="2400" i="1"/>
              <a:t>Refinement</a:t>
            </a:r>
            <a:endParaRPr sz="2400" i="1"/>
          </a:p>
          <a:p>
            <a:pPr marL="457200" lvl="0" indent="-381000" algn="l" rtl="0">
              <a:spcBef>
                <a:spcPts val="0"/>
              </a:spcBef>
              <a:spcAft>
                <a:spcPts val="0"/>
              </a:spcAft>
              <a:buSzPts val="2400"/>
              <a:buChar char="●"/>
            </a:pPr>
            <a:r>
              <a:rPr lang="en-US" sz="2400"/>
              <a:t>Search interfaces can provide meaningful messages to explain search outcomes and to support progressive refinement.</a:t>
            </a:r>
            <a:endParaRPr sz="2400"/>
          </a:p>
          <a:p>
            <a:pPr marL="457200" lvl="0" indent="-381000" algn="l" rtl="0">
              <a:spcBef>
                <a:spcPts val="0"/>
              </a:spcBef>
              <a:spcAft>
                <a:spcPts val="0"/>
              </a:spcAft>
              <a:buSzPts val="2400"/>
              <a:buChar char="●"/>
            </a:pPr>
            <a:r>
              <a:rPr lang="en-US" sz="2400"/>
              <a:t>Progressive refinement meaning the results of the search are refined by changing search parameters.</a:t>
            </a:r>
            <a:endParaRPr sz="2400"/>
          </a:p>
        </p:txBody>
      </p:sp>
      <p:pic>
        <p:nvPicPr>
          <p:cNvPr id="178" name="Google Shape;178;p27"/>
          <p:cNvPicPr preferRelativeResize="0"/>
          <p:nvPr/>
        </p:nvPicPr>
        <p:blipFill>
          <a:blip r:embed="rId3">
            <a:alphaModFix/>
          </a:blip>
          <a:stretch>
            <a:fillRect/>
          </a:stretch>
        </p:blipFill>
        <p:spPr>
          <a:xfrm>
            <a:off x="899163" y="4223325"/>
            <a:ext cx="7040864" cy="202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n-US"/>
              <a:t>Five-phase framework for search user interfaces (continued)***</a:t>
            </a:r>
            <a:endParaRPr/>
          </a:p>
        </p:txBody>
      </p:sp>
      <p:sp>
        <p:nvSpPr>
          <p:cNvPr id="185" name="Google Shape;185;p28"/>
          <p:cNvSpPr txBox="1">
            <a:spLocks noGrp="1"/>
          </p:cNvSpPr>
          <p:nvPr>
            <p:ph type="body" idx="1"/>
          </p:nvPr>
        </p:nvSpPr>
        <p:spPr>
          <a:xfrm>
            <a:off x="457200" y="1600200"/>
            <a:ext cx="8305800" cy="1932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a:t>5. </a:t>
            </a:r>
            <a:r>
              <a:rPr lang="en-US" sz="2400" i="1"/>
              <a:t>Use</a:t>
            </a:r>
            <a:endParaRPr sz="2400" i="1"/>
          </a:p>
          <a:p>
            <a:pPr marL="457200" lvl="0" indent="-381000" algn="l" rtl="0">
              <a:spcBef>
                <a:spcPts val="360"/>
              </a:spcBef>
              <a:spcAft>
                <a:spcPts val="0"/>
              </a:spcAft>
              <a:buClr>
                <a:srgbClr val="000000"/>
              </a:buClr>
              <a:buSzPts val="2400"/>
              <a:buChar char="•"/>
            </a:pPr>
            <a:r>
              <a:rPr lang="en-US" sz="2400">
                <a:solidFill>
                  <a:srgbClr val="000000"/>
                </a:solidFill>
              </a:rPr>
              <a:t>The final stage is Use of the results and where the payoff comes.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This is where the users can use the results for their benefit.</a:t>
            </a:r>
            <a:endParaRPr sz="2400">
              <a:solidFill>
                <a:srgbClr val="000000"/>
              </a:solidFill>
            </a:endParaRPr>
          </a:p>
          <a:p>
            <a:pPr marL="0" lvl="0" indent="0" algn="l" rtl="0">
              <a:spcBef>
                <a:spcPts val="360"/>
              </a:spcBef>
              <a:spcAft>
                <a:spcPts val="0"/>
              </a:spcAft>
              <a:buNone/>
            </a:pPr>
            <a:r>
              <a:rPr lang="en-US" sz="2400"/>
              <a:t> </a:t>
            </a:r>
            <a:endParaRPr sz="2400"/>
          </a:p>
        </p:txBody>
      </p:sp>
      <p:sp>
        <p:nvSpPr>
          <p:cNvPr id="186" name="Google Shape;186;p28"/>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87" name="Google Shape;187;p28"/>
          <p:cNvPicPr preferRelativeResize="0"/>
          <p:nvPr/>
        </p:nvPicPr>
        <p:blipFill>
          <a:blip r:embed="rId3">
            <a:alphaModFix/>
          </a:blip>
          <a:stretch>
            <a:fillRect/>
          </a:stretch>
        </p:blipFill>
        <p:spPr>
          <a:xfrm>
            <a:off x="2298500" y="3532500"/>
            <a:ext cx="4623224" cy="2865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419100" y="2383800"/>
            <a:ext cx="8305800" cy="209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Dynamic Queries and Faceted Search</a:t>
            </a:r>
            <a:endParaRPr/>
          </a:p>
          <a:p>
            <a:pPr marL="0" lvl="0" indent="0" algn="ctr" rtl="0">
              <a:spcBef>
                <a:spcPts val="0"/>
              </a:spcBef>
              <a:spcAft>
                <a:spcPts val="0"/>
              </a:spcAft>
              <a:buClr>
                <a:schemeClr val="dk1"/>
              </a:buClr>
              <a:buSzPts val="1100"/>
              <a:buFont typeface="Arial"/>
              <a:buNone/>
            </a:pPr>
            <a:r>
              <a:rPr lang="en-US" sz="1800"/>
              <a:t>(Presented by Christopher Eichstedt)</a:t>
            </a:r>
            <a:endParaRPr/>
          </a:p>
          <a:p>
            <a:pPr marL="0" lvl="0" indent="0" algn="ctr" rtl="0">
              <a:spcBef>
                <a:spcPts val="0"/>
              </a:spcBef>
              <a:spcAft>
                <a:spcPts val="0"/>
              </a:spcAft>
              <a:buNone/>
            </a:pPr>
            <a:endParaRPr sz="1800"/>
          </a:p>
        </p:txBody>
      </p:sp>
      <p:sp>
        <p:nvSpPr>
          <p:cNvPr id="194" name="Google Shape;194;p29"/>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is Metadata?***</a:t>
            </a:r>
            <a:endParaRPr/>
          </a:p>
        </p:txBody>
      </p:sp>
      <p:sp>
        <p:nvSpPr>
          <p:cNvPr id="201" name="Google Shape;201;p30"/>
          <p:cNvSpPr txBox="1">
            <a:spLocks noGrp="1"/>
          </p:cNvSpPr>
          <p:nvPr>
            <p:ph type="body" idx="1"/>
          </p:nvPr>
        </p:nvSpPr>
        <p:spPr>
          <a:xfrm>
            <a:off x="419100" y="13716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“Metadata is "data that provides information about other data". In short, it's data about data.” </a:t>
            </a:r>
            <a:r>
              <a:rPr lang="en-US" sz="1000"/>
              <a:t>-Wikipedia</a:t>
            </a:r>
            <a:endParaRPr sz="1000"/>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p:txBody>
      </p:sp>
      <p:sp>
        <p:nvSpPr>
          <p:cNvPr id="202" name="Google Shape;202;p30"/>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pic>
        <p:nvPicPr>
          <p:cNvPr id="203" name="Google Shape;203;p30"/>
          <p:cNvPicPr preferRelativeResize="0"/>
          <p:nvPr/>
        </p:nvPicPr>
        <p:blipFill>
          <a:blip r:embed="rId3">
            <a:alphaModFix/>
          </a:blip>
          <a:stretch>
            <a:fillRect/>
          </a:stretch>
        </p:blipFill>
        <p:spPr>
          <a:xfrm>
            <a:off x="1426738" y="2904875"/>
            <a:ext cx="6290525" cy="3360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are Dynamic Queries?***</a:t>
            </a:r>
            <a:endParaRPr/>
          </a:p>
        </p:txBody>
      </p:sp>
      <p:sp>
        <p:nvSpPr>
          <p:cNvPr id="210" name="Google Shape;210;p31"/>
          <p:cNvSpPr txBox="1">
            <a:spLocks noGrp="1"/>
          </p:cNvSpPr>
          <p:nvPr>
            <p:ph type="body" idx="1"/>
          </p:nvPr>
        </p:nvSpPr>
        <p:spPr>
          <a:xfrm>
            <a:off x="457200" y="13716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3000"/>
              <a:t>When metadata is available, dynamic query interfaces provide: </a:t>
            </a:r>
            <a:endParaRPr sz="3000"/>
          </a:p>
          <a:p>
            <a:pPr marL="0" lvl="0" indent="0" algn="l" rtl="0">
              <a:spcBef>
                <a:spcPts val="360"/>
              </a:spcBef>
              <a:spcAft>
                <a:spcPts val="0"/>
              </a:spcAft>
              <a:buClr>
                <a:schemeClr val="dk1"/>
              </a:buClr>
              <a:buSzPts val="1100"/>
              <a:buFont typeface="Arial"/>
              <a:buNone/>
            </a:pPr>
            <a:r>
              <a:rPr lang="en-US" sz="3000"/>
              <a:t>	(1) a visual representation of the possible actions (e.g., menus, sliders, or buttons to represent choices for each field), </a:t>
            </a:r>
            <a:endParaRPr sz="3000"/>
          </a:p>
          <a:p>
            <a:pPr marL="0" lvl="0" indent="0" algn="l" rtl="0">
              <a:spcBef>
                <a:spcPts val="360"/>
              </a:spcBef>
              <a:spcAft>
                <a:spcPts val="0"/>
              </a:spcAft>
              <a:buClr>
                <a:schemeClr val="dk1"/>
              </a:buClr>
              <a:buSzPts val="1100"/>
              <a:buFont typeface="Arial"/>
              <a:buNone/>
            </a:pPr>
            <a:r>
              <a:rPr lang="en-US" sz="3000"/>
              <a:t>	(2) a visual representation of the objects being queried (e.g., a list of items, a map or any other visual overview), and </a:t>
            </a:r>
            <a:endParaRPr sz="3000"/>
          </a:p>
          <a:p>
            <a:pPr marL="0" lvl="0" indent="0" algn="l" rtl="0">
              <a:spcBef>
                <a:spcPts val="360"/>
              </a:spcBef>
              <a:spcAft>
                <a:spcPts val="0"/>
              </a:spcAft>
              <a:buClr>
                <a:schemeClr val="dk1"/>
              </a:buClr>
              <a:buSzPts val="1100"/>
              <a:buFont typeface="Arial"/>
              <a:buNone/>
            </a:pPr>
            <a:r>
              <a:rPr lang="en-US" sz="3000"/>
              <a:t>	(3) rapid, incremental, and reversible actions and immediate feedback.</a:t>
            </a:r>
            <a:endParaRPr sz="3000"/>
          </a:p>
          <a:p>
            <a:pPr marL="0" lvl="0" indent="0" algn="l" rtl="0">
              <a:spcBef>
                <a:spcPts val="360"/>
              </a:spcBef>
              <a:spcAft>
                <a:spcPts val="0"/>
              </a:spcAft>
              <a:buNone/>
            </a:pPr>
            <a:endParaRPr sz="3000"/>
          </a:p>
        </p:txBody>
      </p:sp>
      <p:sp>
        <p:nvSpPr>
          <p:cNvPr id="211" name="Google Shape;211;p31"/>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use Dynamic Queries?***</a:t>
            </a:r>
            <a:endParaRPr/>
          </a:p>
        </p:txBody>
      </p:sp>
      <p:sp>
        <p:nvSpPr>
          <p:cNvPr id="218" name="Google Shape;218;p32"/>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The dynamic query approach is appealing as it prevents errors and encourages exploration…</a:t>
            </a:r>
            <a:endParaRPr/>
          </a:p>
          <a:p>
            <a:pPr marL="0" lvl="0" indent="0" algn="l" rtl="0">
              <a:spcBef>
                <a:spcPts val="360"/>
              </a:spcBef>
              <a:spcAft>
                <a:spcPts val="0"/>
              </a:spcAft>
              <a:buNone/>
            </a:pPr>
            <a:endParaRPr/>
          </a:p>
          <a:p>
            <a:pPr marL="0" lvl="0" indent="0" algn="l" rtl="0">
              <a:spcBef>
                <a:spcPts val="360"/>
              </a:spcBef>
              <a:spcAft>
                <a:spcPts val="0"/>
              </a:spcAft>
              <a:buNone/>
            </a:pPr>
            <a:r>
              <a:rPr lang="en-US"/>
              <a:t> They are attractive and can reduce error messages such as "data out of range" while providing information about data availability and a feeling of thoroughness to users.</a:t>
            </a:r>
            <a:endParaRPr/>
          </a:p>
        </p:txBody>
      </p:sp>
      <p:sp>
        <p:nvSpPr>
          <p:cNvPr id="219" name="Google Shape;219;p32"/>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Times"/>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2</a:t>
            </a:fld>
            <a:endParaRPr sz="1000" b="0" i="0" u="none" strike="noStrike" cap="none">
              <a:solidFill>
                <a:schemeClr val="dk1"/>
              </a:solidFill>
              <a:latin typeface="Arial"/>
              <a:ea typeface="Arial"/>
              <a:cs typeface="Arial"/>
              <a:sym typeface="Arial"/>
            </a:endParaRPr>
          </a:p>
        </p:txBody>
      </p:sp>
      <p:sp>
        <p:nvSpPr>
          <p:cNvPr id="81" name="Google Shape;81;p15"/>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to Information Search</a:t>
            </a:r>
            <a:endParaRPr/>
          </a:p>
        </p:txBody>
      </p:sp>
      <p:sp>
        <p:nvSpPr>
          <p:cNvPr id="82" name="Google Shape;82;p15"/>
          <p:cNvSpPr txBox="1">
            <a:spLocks noGrp="1"/>
          </p:cNvSpPr>
          <p:nvPr>
            <p:ph type="body" idx="1"/>
          </p:nvPr>
        </p:nvSpPr>
        <p:spPr>
          <a:xfrm>
            <a:off x="457200" y="1600200"/>
            <a:ext cx="83058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US" b="1"/>
              <a:t>Topics</a:t>
            </a:r>
            <a:endParaRPr/>
          </a:p>
          <a:p>
            <a:pPr marL="514350" lvl="0" indent="-514350" algn="l" rtl="0">
              <a:spcBef>
                <a:spcPts val="560"/>
              </a:spcBef>
              <a:spcAft>
                <a:spcPts val="0"/>
              </a:spcAft>
              <a:buSzPts val="2800"/>
              <a:buFont typeface="Arial"/>
              <a:buAutoNum type="arabicPeriod"/>
            </a:pPr>
            <a:r>
              <a:rPr lang="en-US" sz="2800"/>
              <a:t>Introduction</a:t>
            </a:r>
            <a:endParaRPr/>
          </a:p>
          <a:p>
            <a:pPr marL="514350" lvl="0" indent="-514350" algn="l" rtl="0">
              <a:spcBef>
                <a:spcPts val="560"/>
              </a:spcBef>
              <a:spcAft>
                <a:spcPts val="0"/>
              </a:spcAft>
              <a:buSzPts val="2800"/>
              <a:buFont typeface="Arial"/>
              <a:buAutoNum type="arabicPeriod"/>
            </a:pPr>
            <a:r>
              <a:rPr lang="en-US" sz="2800"/>
              <a:t>Five-phase search framework</a:t>
            </a:r>
            <a:endParaRPr/>
          </a:p>
          <a:p>
            <a:pPr marL="514350" lvl="0" indent="-514350" algn="l" rtl="0">
              <a:spcBef>
                <a:spcPts val="560"/>
              </a:spcBef>
              <a:spcAft>
                <a:spcPts val="0"/>
              </a:spcAft>
              <a:buSzPts val="2800"/>
              <a:buFont typeface="Arial"/>
              <a:buAutoNum type="arabicPeriod"/>
            </a:pPr>
            <a:r>
              <a:rPr lang="en-US" sz="2800"/>
              <a:t>Dynamic queries and faceted search</a:t>
            </a:r>
            <a:endParaRPr/>
          </a:p>
          <a:p>
            <a:pPr marL="514350" lvl="0" indent="-514350" algn="l" rtl="0">
              <a:spcBef>
                <a:spcPts val="560"/>
              </a:spcBef>
              <a:spcAft>
                <a:spcPts val="0"/>
              </a:spcAft>
              <a:buSzPts val="2800"/>
              <a:buFont typeface="Arial"/>
              <a:buAutoNum type="arabicPeriod"/>
            </a:pPr>
            <a:r>
              <a:rPr lang="en-US" sz="2800"/>
              <a:t>Command languages and “natural” language queries</a:t>
            </a:r>
            <a:endParaRPr/>
          </a:p>
          <a:p>
            <a:pPr marL="514350" lvl="0" indent="-514350" algn="l" rtl="0">
              <a:spcBef>
                <a:spcPts val="560"/>
              </a:spcBef>
              <a:spcAft>
                <a:spcPts val="0"/>
              </a:spcAft>
              <a:buSzPts val="2800"/>
              <a:buFont typeface="Arial"/>
              <a:buAutoNum type="arabicPeriod"/>
            </a:pPr>
            <a:r>
              <a:rPr lang="en-US" sz="2800"/>
              <a:t>Multimedia Document Search &amp; specialized search</a:t>
            </a:r>
            <a:endParaRPr/>
          </a:p>
          <a:p>
            <a:pPr marL="514350" lvl="0" indent="-514350" algn="l" rtl="0">
              <a:spcBef>
                <a:spcPts val="560"/>
              </a:spcBef>
              <a:spcAft>
                <a:spcPts val="0"/>
              </a:spcAft>
              <a:buSzPts val="2800"/>
              <a:buFont typeface="Arial"/>
              <a:buAutoNum type="arabicPeriod"/>
            </a:pPr>
            <a:r>
              <a:rPr lang="en-US" sz="2800"/>
              <a:t>The Social aspects of search</a:t>
            </a:r>
            <a:endParaRPr/>
          </a:p>
          <a:p>
            <a:pPr marL="514350" lvl="0" indent="-311150" algn="l" rtl="0">
              <a:spcBef>
                <a:spcPts val="640"/>
              </a:spcBef>
              <a:spcAft>
                <a:spcPts val="0"/>
              </a:spcAft>
              <a:buSzPts val="32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Why use Dynamic Queries? (cont.)***</a:t>
            </a:r>
            <a:endParaRPr/>
          </a:p>
        </p:txBody>
      </p:sp>
      <p:sp>
        <p:nvSpPr>
          <p:cNvPr id="226" name="Google Shape;226;p33"/>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...dynamic queries and query previews demonstrated the benefit of applying direct-manipulation principles to queries…</a:t>
            </a:r>
            <a:endParaRPr/>
          </a:p>
          <a:p>
            <a:pPr marL="0" lvl="0" indent="0" algn="l" rtl="0">
              <a:spcBef>
                <a:spcPts val="360"/>
              </a:spcBef>
              <a:spcAft>
                <a:spcPts val="0"/>
              </a:spcAft>
              <a:buNone/>
            </a:pPr>
            <a:endParaRPr/>
          </a:p>
          <a:p>
            <a:pPr marL="0" lvl="0" indent="0" algn="l" rtl="0">
              <a:spcBef>
                <a:spcPts val="360"/>
              </a:spcBef>
              <a:spcAft>
                <a:spcPts val="0"/>
              </a:spcAft>
              <a:buNone/>
            </a:pPr>
            <a:r>
              <a:rPr lang="en-US"/>
              <a:t>(tldr) Allow the user to see changes in real time via direct manipulation.</a:t>
            </a:r>
            <a:endParaRPr/>
          </a:p>
        </p:txBody>
      </p:sp>
      <p:sp>
        <p:nvSpPr>
          <p:cNvPr id="227" name="Google Shape;227;p33"/>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153000" y="95050"/>
            <a:ext cx="89142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Early Development for Dynamic Queries*** </a:t>
            </a:r>
            <a:endParaRPr/>
          </a:p>
        </p:txBody>
      </p:sp>
      <p:sp>
        <p:nvSpPr>
          <p:cNvPr id="234" name="Google Shape;234;p34"/>
          <p:cNvSpPr txBox="1">
            <a:spLocks noGrp="1"/>
          </p:cNvSpPr>
          <p:nvPr>
            <p:ph type="body" idx="1"/>
          </p:nvPr>
        </p:nvSpPr>
        <p:spPr>
          <a:xfrm>
            <a:off x="457200" y="13716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a:t>Early work on query previews used bar charts to show the distribution of attribute values for each field. </a:t>
            </a:r>
            <a:endParaRPr sz="3000"/>
          </a:p>
          <a:p>
            <a:pPr marL="0" lvl="0" indent="0" algn="l" rtl="0">
              <a:spcBef>
                <a:spcPts val="360"/>
              </a:spcBef>
              <a:spcAft>
                <a:spcPts val="0"/>
              </a:spcAft>
              <a:buNone/>
            </a:pPr>
            <a:endParaRPr sz="3000"/>
          </a:p>
          <a:p>
            <a:pPr marL="0" lvl="0" indent="0" algn="l" rtl="0">
              <a:spcBef>
                <a:spcPts val="360"/>
              </a:spcBef>
              <a:spcAft>
                <a:spcPts val="0"/>
              </a:spcAft>
              <a:buClr>
                <a:schemeClr val="dk1"/>
              </a:buClr>
              <a:buSzPts val="1100"/>
              <a:buFont typeface="Arial"/>
              <a:buNone/>
            </a:pPr>
            <a:r>
              <a:rPr lang="en-US" sz="3000"/>
              <a:t>It eliminated zero-hit queries as users could only select values leading to some results and also laid the foundation for faceted browsing (that typically uses the more compact numeric counts instead of bar charts to provide preview information about availability).</a:t>
            </a:r>
            <a:endParaRPr sz="3000"/>
          </a:p>
          <a:p>
            <a:pPr marL="0" lvl="0" indent="0" algn="l" rtl="0">
              <a:spcBef>
                <a:spcPts val="360"/>
              </a:spcBef>
              <a:spcAft>
                <a:spcPts val="0"/>
              </a:spcAft>
              <a:buNone/>
            </a:pPr>
            <a:endParaRPr sz="3000"/>
          </a:p>
        </p:txBody>
      </p:sp>
      <p:sp>
        <p:nvSpPr>
          <p:cNvPr id="235" name="Google Shape;235;p34"/>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of Early Dynamic Queries***</a:t>
            </a:r>
            <a:endParaRPr/>
          </a:p>
        </p:txBody>
      </p:sp>
      <p:sp>
        <p:nvSpPr>
          <p:cNvPr id="242" name="Google Shape;242;p35"/>
          <p:cNvSpPr txBox="1">
            <a:spLocks noGrp="1"/>
          </p:cNvSpPr>
          <p:nvPr>
            <p:ph type="body" idx="1"/>
          </p:nvPr>
        </p:nvSpPr>
        <p:spPr>
          <a:xfrm>
            <a:off x="457200" y="5027950"/>
            <a:ext cx="8305800" cy="68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solidFill>
                  <a:schemeClr val="hlink"/>
                </a:solidFill>
                <a:hlinkClick r:id="rId3"/>
              </a:rPr>
              <a:t>https://www.youtube.com/watch?v=zthhyUVmq9M&amp;t=20s</a:t>
            </a:r>
            <a:endParaRPr/>
          </a:p>
        </p:txBody>
      </p:sp>
      <p:sp>
        <p:nvSpPr>
          <p:cNvPr id="243" name="Google Shape;243;p35"/>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pic>
        <p:nvPicPr>
          <p:cNvPr id="244" name="Google Shape;244;p35"/>
          <p:cNvPicPr preferRelativeResize="0"/>
          <p:nvPr/>
        </p:nvPicPr>
        <p:blipFill>
          <a:blip r:embed="rId4">
            <a:alphaModFix/>
          </a:blip>
          <a:stretch>
            <a:fillRect/>
          </a:stretch>
        </p:blipFill>
        <p:spPr>
          <a:xfrm>
            <a:off x="2280250" y="1371600"/>
            <a:ext cx="4659704" cy="350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of Modern Dynamic Queries***</a:t>
            </a:r>
            <a:endParaRPr/>
          </a:p>
        </p:txBody>
      </p:sp>
      <p:sp>
        <p:nvSpPr>
          <p:cNvPr id="251" name="Google Shape;251;p36"/>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252" name="Google Shape;252;p36"/>
          <p:cNvPicPr preferRelativeResize="0"/>
          <p:nvPr/>
        </p:nvPicPr>
        <p:blipFill>
          <a:blip r:embed="rId3">
            <a:alphaModFix/>
          </a:blip>
          <a:stretch>
            <a:fillRect/>
          </a:stretch>
        </p:blipFill>
        <p:spPr>
          <a:xfrm>
            <a:off x="114526" y="1491613"/>
            <a:ext cx="6367826" cy="3874776"/>
          </a:xfrm>
          <a:prstGeom prst="rect">
            <a:avLst/>
          </a:prstGeom>
          <a:noFill/>
          <a:ln>
            <a:noFill/>
          </a:ln>
          <a:effectLst>
            <a:outerShdw blurRad="57150" dist="19050" dir="5400000" algn="bl" rotWithShape="0">
              <a:srgbClr val="000000">
                <a:alpha val="50000"/>
              </a:srgbClr>
            </a:outerShdw>
          </a:effectLst>
        </p:spPr>
      </p:pic>
      <p:pic>
        <p:nvPicPr>
          <p:cNvPr id="253" name="Google Shape;253;p36"/>
          <p:cNvPicPr preferRelativeResize="0"/>
          <p:nvPr/>
        </p:nvPicPr>
        <p:blipFill>
          <a:blip r:embed="rId4">
            <a:alphaModFix/>
          </a:blip>
          <a:stretch>
            <a:fillRect/>
          </a:stretch>
        </p:blipFill>
        <p:spPr>
          <a:xfrm>
            <a:off x="4572000" y="1964025"/>
            <a:ext cx="4433601" cy="44336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is a Faceted Search?***</a:t>
            </a:r>
            <a:endParaRPr/>
          </a:p>
        </p:txBody>
      </p:sp>
      <p:sp>
        <p:nvSpPr>
          <p:cNvPr id="260" name="Google Shape;260;p37"/>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"COMPUTING (of a search engine, browser, etc.) allowing the use of multiple filters that specify different aspects and qualities of the type of thing being searched for." </a:t>
            </a:r>
            <a:r>
              <a:rPr lang="en-US" sz="1000"/>
              <a:t>-Wikipedia</a:t>
            </a:r>
            <a:endParaRPr sz="1000"/>
          </a:p>
          <a:p>
            <a:pPr marL="0" lvl="0" indent="0" algn="l" rtl="0">
              <a:spcBef>
                <a:spcPts val="360"/>
              </a:spcBef>
              <a:spcAft>
                <a:spcPts val="0"/>
              </a:spcAft>
              <a:buNone/>
            </a:pPr>
            <a:endParaRPr/>
          </a:p>
        </p:txBody>
      </p:sp>
      <p:sp>
        <p:nvSpPr>
          <p:cNvPr id="261" name="Google Shape;261;p37"/>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262" name="Google Shape;262;p37"/>
          <p:cNvPicPr preferRelativeResize="0"/>
          <p:nvPr/>
        </p:nvPicPr>
        <p:blipFill>
          <a:blip r:embed="rId3">
            <a:alphaModFix/>
          </a:blip>
          <a:stretch>
            <a:fillRect/>
          </a:stretch>
        </p:blipFill>
        <p:spPr>
          <a:xfrm>
            <a:off x="2265925" y="3811525"/>
            <a:ext cx="4688348" cy="246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par>
                                <p:cTn id="8" presetID="10" presetClass="entr" presetSubtype="0"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Effect transition="in" filter="fade">
                                      <p:cBhvr>
                                        <p:cTn id="10"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does Faceted search work?***</a:t>
            </a:r>
            <a:endParaRPr/>
          </a:p>
        </p:txBody>
      </p:sp>
      <p:sp>
        <p:nvSpPr>
          <p:cNvPr id="269" name="Google Shape;269;p38"/>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It tightly integrates category browsing with keyword searching (i.e., navigation and search). </a:t>
            </a:r>
            <a:endParaRPr/>
          </a:p>
          <a:p>
            <a:pPr marL="0" lvl="0" indent="0" algn="l" rtl="0">
              <a:spcBef>
                <a:spcPts val="360"/>
              </a:spcBef>
              <a:spcAft>
                <a:spcPts val="0"/>
              </a:spcAft>
              <a:buNone/>
            </a:pPr>
            <a:endParaRPr/>
          </a:p>
          <a:p>
            <a:pPr marL="0" lvl="0" indent="0" algn="l" rtl="0">
              <a:spcBef>
                <a:spcPts val="360"/>
              </a:spcBef>
              <a:spcAft>
                <a:spcPts val="0"/>
              </a:spcAft>
              <a:buNone/>
            </a:pPr>
            <a:r>
              <a:rPr lang="en-US"/>
              <a:t>Faceted search makes use of hierarchical faceted metadata presented as simultaneous menus and dynamically updated counts as a preview of the results.</a:t>
            </a:r>
            <a:endParaRPr/>
          </a:p>
          <a:p>
            <a:pPr marL="0" lvl="0" indent="0" algn="l" rtl="0">
              <a:spcBef>
                <a:spcPts val="360"/>
              </a:spcBef>
              <a:spcAft>
                <a:spcPts val="0"/>
              </a:spcAft>
              <a:buNone/>
            </a:pP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None/>
            </a:pPr>
            <a:endParaRPr/>
          </a:p>
        </p:txBody>
      </p:sp>
      <p:sp>
        <p:nvSpPr>
          <p:cNvPr id="270" name="Google Shape;270;p38"/>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What are the benefits of a Faceted search?***</a:t>
            </a:r>
            <a:endParaRPr/>
          </a:p>
        </p:txBody>
      </p:sp>
      <p:sp>
        <p:nvSpPr>
          <p:cNvPr id="277" name="Google Shape;277;p39"/>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a:t>It allows users to navigate explicitly along multiple conceptual dimensions that describe tile items and to progressively narrow or expand the scope of the query while browsing.</a:t>
            </a:r>
            <a:endParaRPr sz="3000"/>
          </a:p>
          <a:p>
            <a:pPr marL="0" lvl="0" indent="0" algn="l" rtl="0">
              <a:spcBef>
                <a:spcPts val="360"/>
              </a:spcBef>
              <a:spcAft>
                <a:spcPts val="0"/>
              </a:spcAft>
              <a:buNone/>
            </a:pPr>
            <a:endParaRPr sz="3000"/>
          </a:p>
          <a:p>
            <a:pPr marL="0" lvl="0" indent="0" algn="l" rtl="0">
              <a:spcBef>
                <a:spcPts val="360"/>
              </a:spcBef>
              <a:spcAft>
                <a:spcPts val="0"/>
              </a:spcAft>
              <a:buNone/>
            </a:pPr>
            <a:r>
              <a:rPr lang="en-US" sz="3000"/>
              <a:t>It shows the structure as a starting point, organizes results in a recognizable structure, and gives control and flexibility over the order of </a:t>
            </a:r>
            <a:endParaRPr sz="3000"/>
          </a:p>
          <a:p>
            <a:pPr marL="0" lvl="0" indent="0" algn="l" rtl="0">
              <a:spcBef>
                <a:spcPts val="360"/>
              </a:spcBef>
              <a:spcAft>
                <a:spcPts val="0"/>
              </a:spcAft>
              <a:buNone/>
            </a:pPr>
            <a:r>
              <a:rPr lang="en-US" sz="3000"/>
              <a:t>metadata use and over when to navigate and when to search.</a:t>
            </a:r>
            <a:endParaRPr sz="3000"/>
          </a:p>
          <a:p>
            <a:pPr marL="0" lvl="0" indent="0" algn="l" rtl="0">
              <a:spcBef>
                <a:spcPts val="360"/>
              </a:spcBef>
              <a:spcAft>
                <a:spcPts val="0"/>
              </a:spcAft>
              <a:buClr>
                <a:schemeClr val="dk1"/>
              </a:buClr>
              <a:buSzPts val="1100"/>
              <a:buFont typeface="Arial"/>
              <a:buNone/>
            </a:pPr>
            <a:endParaRPr sz="3000"/>
          </a:p>
          <a:p>
            <a:pPr marL="0" lvl="0" indent="0" algn="l" rtl="0">
              <a:spcBef>
                <a:spcPts val="360"/>
              </a:spcBef>
              <a:spcAft>
                <a:spcPts val="0"/>
              </a:spcAft>
              <a:buNone/>
            </a:pPr>
            <a:endParaRPr sz="3000"/>
          </a:p>
        </p:txBody>
      </p:sp>
      <p:sp>
        <p:nvSpPr>
          <p:cNvPr id="278" name="Google Shape;278;p39"/>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Interactive Faceted Search***</a:t>
            </a:r>
            <a:endParaRPr/>
          </a:p>
        </p:txBody>
      </p:sp>
      <p:sp>
        <p:nvSpPr>
          <p:cNvPr id="285" name="Google Shape;285;p40"/>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solidFill>
                  <a:schemeClr val="hlink"/>
                </a:solidFill>
                <a:hlinkClick r:id="rId3"/>
              </a:rPr>
              <a:t>https://www.amazon.com</a:t>
            </a:r>
            <a:endParaRPr/>
          </a:p>
        </p:txBody>
      </p:sp>
      <p:sp>
        <p:nvSpPr>
          <p:cNvPr id="286" name="Google Shape;286;p40"/>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Example of a Faceted Search***</a:t>
            </a:r>
            <a:endParaRPr/>
          </a:p>
        </p:txBody>
      </p:sp>
      <p:sp>
        <p:nvSpPr>
          <p:cNvPr id="293" name="Google Shape;293;p41"/>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294" name="Google Shape;294;p41"/>
          <p:cNvPicPr preferRelativeResize="0"/>
          <p:nvPr/>
        </p:nvPicPr>
        <p:blipFill>
          <a:blip r:embed="rId3">
            <a:alphaModFix/>
          </a:blip>
          <a:stretch>
            <a:fillRect/>
          </a:stretch>
        </p:blipFill>
        <p:spPr>
          <a:xfrm>
            <a:off x="1752600" y="1819275"/>
            <a:ext cx="5715000" cy="3219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Search Design Consistency***</a:t>
            </a:r>
            <a:endParaRPr/>
          </a:p>
        </p:txBody>
      </p:sp>
      <p:sp>
        <p:nvSpPr>
          <p:cNvPr id="301" name="Google Shape;301;p42"/>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1800"/>
              <a:t>The lack of consistency between search interfaces means that users have to</a:t>
            </a:r>
            <a:endParaRPr sz="1800"/>
          </a:p>
          <a:p>
            <a:pPr marL="0" lvl="0" indent="0" algn="l" rtl="0">
              <a:spcBef>
                <a:spcPts val="360"/>
              </a:spcBef>
              <a:spcAft>
                <a:spcPts val="0"/>
              </a:spcAft>
              <a:buClr>
                <a:schemeClr val="dk1"/>
              </a:buClr>
              <a:buSzPts val="1100"/>
              <a:buFont typeface="Arial"/>
              <a:buNone/>
            </a:pPr>
            <a:r>
              <a:rPr lang="en-US" sz="1800"/>
              <a:t>discover how to search each time they use a different application. An analogy to</a:t>
            </a:r>
            <a:endParaRPr sz="1800"/>
          </a:p>
          <a:p>
            <a:pPr marL="0" lvl="0" indent="0" algn="l" rtl="0">
              <a:spcBef>
                <a:spcPts val="360"/>
              </a:spcBef>
              <a:spcAft>
                <a:spcPts val="0"/>
              </a:spcAft>
              <a:buClr>
                <a:schemeClr val="dk1"/>
              </a:buClr>
              <a:buSzPts val="1100"/>
              <a:buFont typeface="Arial"/>
              <a:buNone/>
            </a:pPr>
            <a:r>
              <a:rPr lang="en-US" sz="1800"/>
              <a:t>the evolution of automobile user interfaces might clarify the need for standardization of search interfaces. Early competitors offered a profusion of controls,and each manufacturer had a distinct design. Some designs - such as having a brake pedal that was far from the gas pedal - were dangerous. Furthermore, if you were accustomed to driving a car with the brake to the left of the gas pedal and your neighbor's car had the reverse design, it might be risky to trade cars. It took half a century to achieve good design and appropriate consistency in automobiles; let's hope we can make the transition faster for search user interfaces.</a:t>
            </a:r>
            <a:endParaRPr sz="1800"/>
          </a:p>
          <a:p>
            <a:pPr marL="0" lvl="0" indent="0" algn="l" rtl="0">
              <a:spcBef>
                <a:spcPts val="360"/>
              </a:spcBef>
              <a:spcAft>
                <a:spcPts val="0"/>
              </a:spcAft>
              <a:buNone/>
            </a:pPr>
            <a:endParaRPr sz="1800"/>
          </a:p>
          <a:p>
            <a:pPr marL="0" lvl="0" indent="0" algn="l" rtl="0">
              <a:spcBef>
                <a:spcPts val="360"/>
              </a:spcBef>
              <a:spcAft>
                <a:spcPts val="0"/>
              </a:spcAft>
              <a:buNone/>
            </a:pPr>
            <a:r>
              <a:rPr lang="en-US" sz="1800"/>
              <a:t>(tldr) Design convention is a good thing.</a:t>
            </a:r>
            <a:endParaRPr sz="1800"/>
          </a:p>
        </p:txBody>
      </p:sp>
      <p:sp>
        <p:nvSpPr>
          <p:cNvPr id="302" name="Google Shape;302;p42"/>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to Information Search (continued) </a:t>
            </a:r>
            <a:endParaRPr/>
          </a:p>
        </p:txBody>
      </p:sp>
      <p:sp>
        <p:nvSpPr>
          <p:cNvPr id="88" name="Google Shape;88;p16"/>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a:t>
            </a:fld>
            <a:endParaRPr sz="1000" b="0" i="0" u="none" strike="noStrike" cap="none">
              <a:solidFill>
                <a:schemeClr val="dk1"/>
              </a:solidFill>
              <a:latin typeface="Arial"/>
              <a:ea typeface="Arial"/>
              <a:cs typeface="Arial"/>
              <a:sym typeface="Arial"/>
            </a:endParaRPr>
          </a:p>
        </p:txBody>
      </p:sp>
      <p:sp>
        <p:nvSpPr>
          <p:cNvPr id="89" name="Google Shape;89;p16"/>
          <p:cNvSpPr txBox="1"/>
          <p:nvPr/>
        </p:nvSpPr>
        <p:spPr>
          <a:xfrm>
            <a:off x="381000" y="15240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E2600"/>
              </a:buClr>
              <a:buSzPts val="2400"/>
              <a:buFont typeface="Times"/>
              <a:buChar char="•"/>
            </a:pPr>
            <a:r>
              <a:rPr lang="en-US" sz="2400">
                <a:solidFill>
                  <a:schemeClr val="dk1"/>
                </a:solidFill>
              </a:rPr>
              <a:t>The way users conduct searches have dramatically changed over the past decades. </a:t>
            </a:r>
            <a:endParaRPr sz="2400">
              <a:solidFill>
                <a:schemeClr val="dk1"/>
              </a:solidFill>
            </a:endParaRPr>
          </a:p>
          <a:p>
            <a:pPr marL="342900" marR="0" lvl="0" indent="-342900" algn="l" rtl="0">
              <a:lnSpc>
                <a:spcPct val="90000"/>
              </a:lnSpc>
              <a:spcBef>
                <a:spcPts val="0"/>
              </a:spcBef>
              <a:spcAft>
                <a:spcPts val="0"/>
              </a:spcAft>
              <a:buClr>
                <a:srgbClr val="9E2600"/>
              </a:buClr>
              <a:buSzPts val="2400"/>
              <a:buFont typeface="Times"/>
              <a:buChar char="•"/>
            </a:pPr>
            <a:r>
              <a:rPr lang="en-US" sz="2400">
                <a:solidFill>
                  <a:schemeClr val="dk1"/>
                </a:solidFill>
              </a:rPr>
              <a:t>This chapter’s main focus is on web or database searches of text &amp; multimedia collections</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0" u="none" strike="noStrike" cap="none">
                <a:solidFill>
                  <a:schemeClr val="dk1"/>
                </a:solidFill>
                <a:latin typeface="Arial"/>
                <a:ea typeface="Arial"/>
                <a:cs typeface="Arial"/>
                <a:sym typeface="Arial"/>
              </a:rPr>
              <a:t>Information retrieval and database management have evolved into:</a:t>
            </a:r>
            <a:endParaRPr/>
          </a:p>
          <a:p>
            <a:pPr marL="800100" marR="0" lvl="1" indent="-342900" algn="l" rtl="0">
              <a:lnSpc>
                <a:spcPct val="90000"/>
              </a:lnSpc>
              <a:spcBef>
                <a:spcPts val="480"/>
              </a:spcBef>
              <a:spcAft>
                <a:spcPts val="0"/>
              </a:spcAft>
              <a:buClr>
                <a:srgbClr val="9E2600"/>
              </a:buClr>
              <a:buSzPts val="2400"/>
              <a:buFont typeface="Arial"/>
              <a:buChar char="‒"/>
            </a:pPr>
            <a:r>
              <a:rPr lang="en-US" sz="2400" b="0" i="0" u="none" strike="noStrike" cap="none">
                <a:solidFill>
                  <a:schemeClr val="dk1"/>
                </a:solidFill>
                <a:latin typeface="Arial"/>
                <a:ea typeface="Arial"/>
                <a:cs typeface="Arial"/>
                <a:sym typeface="Arial"/>
              </a:rPr>
              <a:t>Information seeking, filtering, collaborative filtering, sensemaking, and visual analytics. </a:t>
            </a:r>
            <a:endParaRPr/>
          </a:p>
          <a:p>
            <a:pPr marL="800100" marR="0" lvl="1" indent="-342900" algn="l" rtl="0">
              <a:lnSpc>
                <a:spcPct val="90000"/>
              </a:lnSpc>
              <a:spcBef>
                <a:spcPts val="480"/>
              </a:spcBef>
              <a:spcAft>
                <a:spcPts val="0"/>
              </a:spcAft>
              <a:buClr>
                <a:srgbClr val="9E2600"/>
              </a:buClr>
              <a:buSzPts val="2400"/>
              <a:buFont typeface="Arial"/>
              <a:buChar char="‒"/>
            </a:pPr>
            <a:r>
              <a:rPr lang="en-US" sz="2400" b="0" i="0" u="none" strike="noStrike" cap="none">
                <a:solidFill>
                  <a:schemeClr val="dk1"/>
                </a:solidFill>
                <a:latin typeface="Arial"/>
                <a:ea typeface="Arial"/>
                <a:cs typeface="Arial"/>
                <a:sym typeface="Arial"/>
              </a:rPr>
              <a:t>Alternating these strategies is called “berry picking”</a:t>
            </a:r>
            <a:endParaRPr/>
          </a:p>
          <a:p>
            <a:pPr marL="342900" marR="0" lvl="0" indent="-342900" algn="l" rtl="0">
              <a:lnSpc>
                <a:spcPct val="90000"/>
              </a:lnSpc>
              <a:spcBef>
                <a:spcPts val="480"/>
              </a:spcBef>
              <a:spcAft>
                <a:spcPts val="0"/>
              </a:spcAft>
              <a:buClr>
                <a:srgbClr val="9E2600"/>
              </a:buClr>
              <a:buSzPts val="2400"/>
              <a:buFont typeface="Arial"/>
              <a:buChar char="•"/>
            </a:pPr>
            <a:r>
              <a:rPr lang="en-US" sz="2400" b="0" i="0" u="none" strike="noStrike" cap="none">
                <a:solidFill>
                  <a:schemeClr val="dk1"/>
                </a:solidFill>
                <a:latin typeface="Arial"/>
                <a:ea typeface="Arial"/>
                <a:cs typeface="Arial"/>
                <a:sym typeface="Arial"/>
              </a:rPr>
              <a:t>All the above is complicated by the increased volume of material to search</a:t>
            </a:r>
            <a:endParaRPr/>
          </a:p>
          <a:p>
            <a:pPr marL="800100" marR="0" lvl="1" indent="-342900" algn="l" rtl="0">
              <a:lnSpc>
                <a:spcPct val="90000"/>
              </a:lnSpc>
              <a:spcBef>
                <a:spcPts val="480"/>
              </a:spcBef>
              <a:spcAft>
                <a:spcPts val="0"/>
              </a:spcAft>
              <a:buClr>
                <a:srgbClr val="9E2600"/>
              </a:buClr>
              <a:buSzPts val="2400"/>
              <a:buFont typeface="Arial"/>
              <a:buChar char="‒"/>
            </a:pPr>
            <a:r>
              <a:rPr lang="en-US" sz="2400" b="0" i="0" u="none" strike="noStrike" cap="none">
                <a:solidFill>
                  <a:schemeClr val="dk1"/>
                </a:solidFill>
                <a:latin typeface="Arial"/>
                <a:ea typeface="Arial"/>
                <a:cs typeface="Arial"/>
                <a:sym typeface="Arial"/>
              </a:rPr>
              <a:t>Data mining</a:t>
            </a:r>
            <a:endParaRPr/>
          </a:p>
          <a:p>
            <a:pPr marL="800100" marR="0" lvl="1" indent="-342900" algn="l" rtl="0">
              <a:lnSpc>
                <a:spcPct val="90000"/>
              </a:lnSpc>
              <a:spcBef>
                <a:spcPts val="480"/>
              </a:spcBef>
              <a:spcAft>
                <a:spcPts val="0"/>
              </a:spcAft>
              <a:buClr>
                <a:srgbClr val="9E2600"/>
              </a:buClr>
              <a:buSzPts val="2400"/>
              <a:buFont typeface="Arial"/>
              <a:buChar char="‒"/>
            </a:pPr>
            <a:r>
              <a:rPr lang="en-US" sz="2400" b="0" i="0" u="none" strike="noStrike" cap="none">
                <a:solidFill>
                  <a:schemeClr val="dk1"/>
                </a:solidFill>
                <a:latin typeface="Arial"/>
                <a:ea typeface="Arial"/>
                <a:cs typeface="Arial"/>
                <a:sym typeface="Arial"/>
              </a:rPr>
              <a:t>Deep learning</a:t>
            </a:r>
            <a:endParaRPr sz="2400" b="0" i="0" u="none" strike="noStrike" cap="none">
              <a:solidFill>
                <a:schemeClr val="dk1"/>
              </a:solidFill>
              <a:latin typeface="Arial"/>
              <a:ea typeface="Arial"/>
              <a:cs typeface="Arial"/>
              <a:sym typeface="Arial"/>
            </a:endParaRPr>
          </a:p>
          <a:p>
            <a:pPr marL="342900" marR="0" lvl="0" indent="-190500" algn="l" rtl="0">
              <a:lnSpc>
                <a:spcPct val="90000"/>
              </a:lnSpc>
              <a:spcBef>
                <a:spcPts val="480"/>
              </a:spcBef>
              <a:spcAft>
                <a:spcPts val="0"/>
              </a:spcAft>
              <a:buClr>
                <a:srgbClr val="9E2600"/>
              </a:buClr>
              <a:buSzPts val="2400"/>
              <a:buFont typeface="Times"/>
              <a:buNone/>
            </a:pPr>
            <a:endParaRPr sz="2400" b="0" i="0" u="none" strike="noStrike" cap="none">
              <a:solidFill>
                <a:schemeClr val="dk1"/>
              </a:solidFill>
              <a:latin typeface="Arial"/>
              <a:ea typeface="Arial"/>
              <a:cs typeface="Arial"/>
              <a:sym typeface="Arial"/>
            </a:endParaRPr>
          </a:p>
          <a:p>
            <a:pPr marL="342900" marR="0" lvl="0" indent="-190500" algn="l" rtl="0">
              <a:lnSpc>
                <a:spcPct val="90000"/>
              </a:lnSpc>
              <a:spcBef>
                <a:spcPts val="480"/>
              </a:spcBef>
              <a:spcAft>
                <a:spcPts val="0"/>
              </a:spcAft>
              <a:buClr>
                <a:srgbClr val="9E2600"/>
              </a:buClr>
              <a:buSzPts val="2400"/>
              <a:buFont typeface="Times"/>
              <a:buNone/>
            </a:pPr>
            <a:endParaRPr sz="2400" b="0" i="0" u="none" strike="noStrike" cap="none">
              <a:solidFill>
                <a:schemeClr val="dk1"/>
              </a:solidFill>
              <a:latin typeface="Arial"/>
              <a:ea typeface="Arial"/>
              <a:cs typeface="Arial"/>
              <a:sym typeface="Arial"/>
            </a:endParaRPr>
          </a:p>
          <a:p>
            <a:pPr marL="342900" marR="0" lvl="0" indent="-165100" algn="l" rtl="0">
              <a:lnSpc>
                <a:spcPct val="90000"/>
              </a:lnSpc>
              <a:spcBef>
                <a:spcPts val="560"/>
              </a:spcBef>
              <a:spcAft>
                <a:spcPts val="0"/>
              </a:spcAft>
              <a:buClr>
                <a:srgbClr val="9E2600"/>
              </a:buClr>
              <a:buSzPts val="2800"/>
              <a:buFont typeface="Times"/>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Further reading on Dynamic Queries and Faceted Search***</a:t>
            </a:r>
            <a:endParaRPr/>
          </a:p>
        </p:txBody>
      </p:sp>
      <p:sp>
        <p:nvSpPr>
          <p:cNvPr id="309" name="Google Shape;309;p43"/>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Graduate Thesis from Stefan Ganchev at the Univ. of Iowa</a:t>
            </a:r>
            <a:endParaRPr/>
          </a:p>
          <a:p>
            <a:pPr marL="0" lvl="0" indent="0" algn="l" rtl="0">
              <a:spcBef>
                <a:spcPts val="360"/>
              </a:spcBef>
              <a:spcAft>
                <a:spcPts val="0"/>
              </a:spcAft>
              <a:buClr>
                <a:schemeClr val="dk1"/>
              </a:buClr>
              <a:buSzPts val="1100"/>
              <a:buFont typeface="Arial"/>
              <a:buNone/>
            </a:pPr>
            <a:r>
              <a:rPr lang="en-US"/>
              <a:t> </a:t>
            </a:r>
            <a:r>
              <a:rPr lang="en-US" u="sng">
                <a:solidFill>
                  <a:schemeClr val="hlink"/>
                </a:solidFill>
                <a:hlinkClick r:id="rId3"/>
              </a:rPr>
              <a:t>https://lib.dr.iastate.edu/cgi/viewcontent.cgi?article=4295&amp;context=etd</a:t>
            </a:r>
            <a:endParaRPr/>
          </a:p>
          <a:p>
            <a:pPr marL="0" lvl="0" indent="0" algn="l" rtl="0">
              <a:spcBef>
                <a:spcPts val="360"/>
              </a:spcBef>
              <a:spcAft>
                <a:spcPts val="0"/>
              </a:spcAft>
              <a:buNone/>
            </a:pPr>
            <a:endParaRPr/>
          </a:p>
        </p:txBody>
      </p:sp>
      <p:sp>
        <p:nvSpPr>
          <p:cNvPr id="310" name="Google Shape;310;p43"/>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4"/>
          <p:cNvSpPr txBox="1">
            <a:spLocks noGrp="1"/>
          </p:cNvSpPr>
          <p:nvPr>
            <p:ph type="title"/>
          </p:nvPr>
        </p:nvSpPr>
        <p:spPr>
          <a:xfrm>
            <a:off x="568425" y="1263275"/>
            <a:ext cx="7908000" cy="3804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rgbClr val="D125F3"/>
                </a:solidFill>
              </a:rPr>
              <a:t>Command Language and Natural Language Queries</a:t>
            </a:r>
            <a:endParaRPr sz="4000">
              <a:solidFill>
                <a:srgbClr val="D125F3"/>
              </a:solidFill>
            </a:endParaRPr>
          </a:p>
        </p:txBody>
      </p:sp>
      <p:sp>
        <p:nvSpPr>
          <p:cNvPr id="317" name="Google Shape;317;p44"/>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24" name="Google Shape;324;p45"/>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32</a:t>
            </a:fld>
            <a:endParaRPr sz="1000" b="0" i="0" u="none" strike="noStrike" cap="none">
              <a:solidFill>
                <a:schemeClr val="dk1"/>
              </a:solidFill>
              <a:latin typeface="Arial"/>
              <a:ea typeface="Arial"/>
              <a:cs typeface="Arial"/>
              <a:sym typeface="Arial"/>
            </a:endParaRPr>
          </a:p>
        </p:txBody>
      </p:sp>
      <p:sp>
        <p:nvSpPr>
          <p:cNvPr id="325" name="Google Shape;325;p45"/>
          <p:cNvSpPr txBox="1"/>
          <p:nvPr/>
        </p:nvSpPr>
        <p:spPr>
          <a:xfrm>
            <a:off x="1012800" y="1957850"/>
            <a:ext cx="7241400" cy="3225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a:solidFill>
                  <a:schemeClr val="dk1"/>
                </a:solidFill>
              </a:rPr>
              <a:t>Command Languages</a:t>
            </a:r>
            <a:r>
              <a:rPr lang="en-US" sz="2400">
                <a:solidFill>
                  <a:schemeClr val="dk1"/>
                </a:solidFill>
              </a:rPr>
              <a:t>: language for job control in computing.  </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rPr>
              <a:t>Used for communication between the user and the OS</a:t>
            </a:r>
            <a:endParaRPr sz="2400">
              <a:solidFill>
                <a:schemeClr val="dk1"/>
              </a:solidFill>
            </a:endParaRPr>
          </a:p>
          <a:p>
            <a:pPr marL="91440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400" b="1">
                <a:solidFill>
                  <a:schemeClr val="dk1"/>
                </a:solidFill>
              </a:rPr>
              <a:t>Natural Languages</a:t>
            </a:r>
            <a:r>
              <a:rPr lang="en-US" sz="2400">
                <a:solidFill>
                  <a:schemeClr val="dk1"/>
                </a:solidFill>
              </a:rPr>
              <a:t>: everyday phrases, the languages that humans speak</a:t>
            </a:r>
            <a:endParaRPr sz="2400">
              <a:solidFill>
                <a:schemeClr val="dk1"/>
              </a:solidFill>
            </a:endParaRPr>
          </a:p>
          <a:p>
            <a:pPr marL="0" marR="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32" name="Google Shape;332;p46"/>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33</a:t>
            </a:fld>
            <a:endParaRPr sz="1000" b="0" i="0" u="none" strike="noStrike" cap="none">
              <a:solidFill>
                <a:schemeClr val="dk1"/>
              </a:solidFill>
              <a:latin typeface="Arial"/>
              <a:ea typeface="Arial"/>
              <a:cs typeface="Arial"/>
              <a:sym typeface="Arial"/>
            </a:endParaRPr>
          </a:p>
        </p:txBody>
      </p:sp>
      <p:sp>
        <p:nvSpPr>
          <p:cNvPr id="333" name="Google Shape;333;p46"/>
          <p:cNvSpPr txBox="1"/>
          <p:nvPr/>
        </p:nvSpPr>
        <p:spPr>
          <a:xfrm>
            <a:off x="434950" y="1808428"/>
            <a:ext cx="8397600" cy="2930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400" b="1">
                <a:solidFill>
                  <a:schemeClr val="dk1"/>
                </a:solidFill>
              </a:rPr>
              <a:t>Command Languages Examples</a:t>
            </a:r>
            <a:endParaRPr sz="2400" b="1">
              <a:solidFill>
                <a:schemeClr val="dk1"/>
              </a:solidFill>
            </a:endParaRPr>
          </a:p>
          <a:p>
            <a:pPr marL="0" lvl="0" indent="0" algn="l" rtl="0">
              <a:lnSpc>
                <a:spcPct val="115000"/>
              </a:lnSpc>
              <a:spcBef>
                <a:spcPts val="0"/>
              </a:spcBef>
              <a:spcAft>
                <a:spcPts val="0"/>
              </a:spcAft>
              <a:buSzPts val="1100"/>
              <a:buNone/>
            </a:pPr>
            <a:endParaRPr sz="2400">
              <a:solidFill>
                <a:schemeClr val="dk1"/>
              </a:solidFill>
            </a:endParaRPr>
          </a:p>
          <a:p>
            <a:pPr marL="0" marR="0" lvl="0" indent="0" algn="l" rtl="0">
              <a:spcBef>
                <a:spcPts val="0"/>
              </a:spcBef>
              <a:spcAft>
                <a:spcPts val="0"/>
              </a:spcAft>
              <a:buNone/>
            </a:pPr>
            <a:endParaRPr/>
          </a:p>
        </p:txBody>
      </p:sp>
      <p:pic>
        <p:nvPicPr>
          <p:cNvPr id="334" name="Google Shape;334;p46"/>
          <p:cNvPicPr preferRelativeResize="0"/>
          <p:nvPr/>
        </p:nvPicPr>
        <p:blipFill>
          <a:blip r:embed="rId3">
            <a:alphaModFix/>
          </a:blip>
          <a:stretch>
            <a:fillRect/>
          </a:stretch>
        </p:blipFill>
        <p:spPr>
          <a:xfrm>
            <a:off x="1202525" y="2564598"/>
            <a:ext cx="6114875" cy="755500"/>
          </a:xfrm>
          <a:prstGeom prst="rect">
            <a:avLst/>
          </a:prstGeom>
          <a:noFill/>
          <a:ln>
            <a:noFill/>
          </a:ln>
        </p:spPr>
      </p:pic>
      <p:pic>
        <p:nvPicPr>
          <p:cNvPr id="335" name="Google Shape;335;p46"/>
          <p:cNvPicPr preferRelativeResize="0"/>
          <p:nvPr/>
        </p:nvPicPr>
        <p:blipFill>
          <a:blip r:embed="rId4">
            <a:alphaModFix/>
          </a:blip>
          <a:stretch>
            <a:fillRect/>
          </a:stretch>
        </p:blipFill>
        <p:spPr>
          <a:xfrm>
            <a:off x="1202525" y="4246125"/>
            <a:ext cx="4001300" cy="931125"/>
          </a:xfrm>
          <a:prstGeom prst="rect">
            <a:avLst/>
          </a:prstGeom>
          <a:noFill/>
          <a:ln>
            <a:noFill/>
          </a:ln>
        </p:spPr>
      </p:pic>
      <p:sp>
        <p:nvSpPr>
          <p:cNvPr id="336" name="Google Shape;336;p46"/>
          <p:cNvSpPr txBox="1"/>
          <p:nvPr/>
        </p:nvSpPr>
        <p:spPr>
          <a:xfrm>
            <a:off x="1202525" y="5300900"/>
            <a:ext cx="5714400" cy="7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UNIX Command for deleting blank lines in a file</a:t>
            </a:r>
            <a:endParaRPr sz="1800"/>
          </a:p>
        </p:txBody>
      </p:sp>
      <p:sp>
        <p:nvSpPr>
          <p:cNvPr id="337" name="Google Shape;337;p46"/>
          <p:cNvSpPr txBox="1"/>
          <p:nvPr/>
        </p:nvSpPr>
        <p:spPr>
          <a:xfrm>
            <a:off x="1202513" y="3488263"/>
            <a:ext cx="6185100" cy="6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Command to print document</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7"/>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44" name="Google Shape;344;p47"/>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34</a:t>
            </a:fld>
            <a:endParaRPr sz="1000" b="0" i="0" u="none" strike="noStrike" cap="none">
              <a:solidFill>
                <a:schemeClr val="dk1"/>
              </a:solidFill>
              <a:latin typeface="Arial"/>
              <a:ea typeface="Arial"/>
              <a:cs typeface="Arial"/>
              <a:sym typeface="Arial"/>
            </a:endParaRPr>
          </a:p>
        </p:txBody>
      </p:sp>
      <p:sp>
        <p:nvSpPr>
          <p:cNvPr id="345" name="Google Shape;345;p47"/>
          <p:cNvSpPr txBox="1"/>
          <p:nvPr/>
        </p:nvSpPr>
        <p:spPr>
          <a:xfrm>
            <a:off x="373200" y="2920502"/>
            <a:ext cx="8397600" cy="10170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100"/>
              <a:buNone/>
            </a:pPr>
            <a:r>
              <a:rPr lang="en-US" sz="3600">
                <a:solidFill>
                  <a:schemeClr val="dk1"/>
                </a:solidFill>
              </a:rPr>
              <a:t>What is a Query?</a:t>
            </a:r>
            <a:endParaRPr sz="3600">
              <a:solidFill>
                <a:schemeClr val="dk1"/>
              </a:solidFill>
            </a:endParaRPr>
          </a:p>
          <a:p>
            <a:pPr marL="0" lvl="0" indent="0" algn="l" rtl="0">
              <a:lnSpc>
                <a:spcPct val="115000"/>
              </a:lnSpc>
              <a:spcBef>
                <a:spcPts val="0"/>
              </a:spcBef>
              <a:spcAft>
                <a:spcPts val="0"/>
              </a:spcAft>
              <a:buSzPts val="1100"/>
              <a:buNone/>
            </a:pPr>
            <a:endParaRPr sz="2400" b="1">
              <a:solidFill>
                <a:schemeClr val="dk1"/>
              </a:solidFill>
            </a:endParaRPr>
          </a:p>
          <a:p>
            <a:pPr marL="0" lvl="0" indent="0" algn="l" rtl="0">
              <a:lnSpc>
                <a:spcPct val="115000"/>
              </a:lnSpc>
              <a:spcBef>
                <a:spcPts val="0"/>
              </a:spcBef>
              <a:spcAft>
                <a:spcPts val="0"/>
              </a:spcAft>
              <a:buSzPts val="1100"/>
              <a:buNone/>
            </a:pPr>
            <a:endParaRPr sz="2400">
              <a:solidFill>
                <a:schemeClr val="dk1"/>
              </a:solidFill>
            </a:endParaRPr>
          </a:p>
          <a:p>
            <a:pPr marL="0" marR="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52" name="Google Shape;352;p48"/>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35</a:t>
            </a:fld>
            <a:endParaRPr sz="1000" b="0" i="0" u="none" strike="noStrike" cap="none">
              <a:solidFill>
                <a:schemeClr val="dk1"/>
              </a:solidFill>
              <a:latin typeface="Arial"/>
              <a:ea typeface="Arial"/>
              <a:cs typeface="Arial"/>
              <a:sym typeface="Arial"/>
            </a:endParaRPr>
          </a:p>
        </p:txBody>
      </p:sp>
      <p:sp>
        <p:nvSpPr>
          <p:cNvPr id="353" name="Google Shape;353;p48"/>
          <p:cNvSpPr txBox="1"/>
          <p:nvPr/>
        </p:nvSpPr>
        <p:spPr>
          <a:xfrm>
            <a:off x="865200" y="2097149"/>
            <a:ext cx="7413600" cy="2663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400" b="1" u="sng">
                <a:solidFill>
                  <a:schemeClr val="dk1"/>
                </a:solidFill>
              </a:rPr>
              <a:t>Query</a:t>
            </a:r>
            <a:endParaRPr sz="2400" b="1" u="sng">
              <a:solidFill>
                <a:schemeClr val="dk1"/>
              </a:solidFill>
            </a:endParaRPr>
          </a:p>
          <a:p>
            <a:pPr marL="0" lvl="0" indent="0" algn="l" rtl="0">
              <a:lnSpc>
                <a:spcPct val="115000"/>
              </a:lnSpc>
              <a:spcBef>
                <a:spcPts val="0"/>
              </a:spcBef>
              <a:spcAft>
                <a:spcPts val="0"/>
              </a:spcAft>
              <a:buSzPts val="1100"/>
              <a:buNone/>
            </a:pPr>
            <a:endParaRPr sz="2400" b="1" u="sng">
              <a:solidFill>
                <a:schemeClr val="dk1"/>
              </a:solidFill>
            </a:endParaRPr>
          </a:p>
          <a:p>
            <a:pPr marL="0" lvl="0" indent="0" algn="l" rtl="0">
              <a:lnSpc>
                <a:spcPct val="115000"/>
              </a:lnSpc>
              <a:spcBef>
                <a:spcPts val="0"/>
              </a:spcBef>
              <a:spcAft>
                <a:spcPts val="0"/>
              </a:spcAft>
              <a:buSzPts val="1100"/>
              <a:buNone/>
            </a:pPr>
            <a:r>
              <a:rPr lang="en-US" sz="2400" i="1">
                <a:solidFill>
                  <a:schemeClr val="dk1"/>
                </a:solidFill>
              </a:rPr>
              <a:t>Definition</a:t>
            </a:r>
            <a:r>
              <a:rPr lang="en-US" sz="2400">
                <a:solidFill>
                  <a:schemeClr val="dk1"/>
                </a:solidFill>
              </a:rPr>
              <a:t>: Request for information or data from a database</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rPr>
              <a:t>Easier to view, add, delete or change data</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rPr>
              <a:t>Find specific data quickly</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rPr>
              <a:t>Calculate or summarize data</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rPr>
              <a:t>Automate data management tasks</a:t>
            </a:r>
            <a:endParaRPr sz="2400">
              <a:solidFill>
                <a:schemeClr val="dk1"/>
              </a:solidFill>
            </a:endParaRPr>
          </a:p>
          <a:p>
            <a:pPr marL="0" lvl="0" indent="0" algn="ctr" rtl="0">
              <a:lnSpc>
                <a:spcPct val="115000"/>
              </a:lnSpc>
              <a:spcBef>
                <a:spcPts val="0"/>
              </a:spcBef>
              <a:spcAft>
                <a:spcPts val="0"/>
              </a:spcAft>
              <a:buSzPts val="1100"/>
              <a:buNone/>
            </a:pPr>
            <a:endParaRPr sz="3600">
              <a:solidFill>
                <a:schemeClr val="dk1"/>
              </a:solidFill>
            </a:endParaRPr>
          </a:p>
          <a:p>
            <a:pPr marL="0" lvl="0" indent="0" algn="l" rtl="0">
              <a:lnSpc>
                <a:spcPct val="115000"/>
              </a:lnSpc>
              <a:spcBef>
                <a:spcPts val="0"/>
              </a:spcBef>
              <a:spcAft>
                <a:spcPts val="0"/>
              </a:spcAft>
              <a:buSzPts val="1100"/>
              <a:buNone/>
            </a:pPr>
            <a:endParaRPr sz="2400" b="1">
              <a:solidFill>
                <a:schemeClr val="dk1"/>
              </a:solidFill>
            </a:endParaRPr>
          </a:p>
          <a:p>
            <a:pPr marL="0" lvl="0" indent="0" algn="l" rtl="0">
              <a:lnSpc>
                <a:spcPct val="115000"/>
              </a:lnSpc>
              <a:spcBef>
                <a:spcPts val="0"/>
              </a:spcBef>
              <a:spcAft>
                <a:spcPts val="0"/>
              </a:spcAft>
              <a:buSzPts val="1100"/>
              <a:buNone/>
            </a:pPr>
            <a:endParaRPr sz="2400">
              <a:solidFill>
                <a:schemeClr val="dk1"/>
              </a:solidFill>
            </a:endParaRPr>
          </a:p>
          <a:p>
            <a:pPr marL="0" marR="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9"/>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60" name="Google Shape;360;p49"/>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36</a:t>
            </a:fld>
            <a:endParaRPr sz="1000" b="0" i="0" u="none" strike="noStrike" cap="none">
              <a:solidFill>
                <a:schemeClr val="dk1"/>
              </a:solidFill>
              <a:latin typeface="Arial"/>
              <a:ea typeface="Arial"/>
              <a:cs typeface="Arial"/>
              <a:sym typeface="Arial"/>
            </a:endParaRPr>
          </a:p>
        </p:txBody>
      </p:sp>
      <p:sp>
        <p:nvSpPr>
          <p:cNvPr id="361" name="Google Shape;361;p49"/>
          <p:cNvSpPr txBox="1"/>
          <p:nvPr/>
        </p:nvSpPr>
        <p:spPr>
          <a:xfrm>
            <a:off x="1048650" y="2108424"/>
            <a:ext cx="7046700" cy="240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1" u="sng">
                <a:solidFill>
                  <a:schemeClr val="dk1"/>
                </a:solidFill>
              </a:rPr>
              <a:t>Query – Cont</a:t>
            </a:r>
            <a:endParaRPr sz="2400" b="1" u="sng">
              <a:solidFill>
                <a:schemeClr val="dk1"/>
              </a:solidFill>
            </a:endParaRPr>
          </a:p>
          <a:p>
            <a:pPr marL="0" lvl="0" indent="0" algn="l" rtl="0">
              <a:lnSpc>
                <a:spcPct val="115000"/>
              </a:lnSpc>
              <a:spcBef>
                <a:spcPts val="0"/>
              </a:spcBef>
              <a:spcAft>
                <a:spcPts val="0"/>
              </a:spcAft>
              <a:buNone/>
            </a:pPr>
            <a:endParaRPr sz="2400" b="1" u="sng">
              <a:solidFill>
                <a:schemeClr val="dk1"/>
              </a:solidFill>
            </a:endParaRPr>
          </a:p>
          <a:p>
            <a:pPr marL="0" lvl="0" indent="0" algn="l" rtl="0">
              <a:lnSpc>
                <a:spcPct val="115000"/>
              </a:lnSpc>
              <a:spcBef>
                <a:spcPts val="0"/>
              </a:spcBef>
              <a:spcAft>
                <a:spcPts val="0"/>
              </a:spcAft>
              <a:buNone/>
            </a:pPr>
            <a:r>
              <a:rPr lang="en-US" sz="2800" i="1">
                <a:solidFill>
                  <a:schemeClr val="dk1"/>
                </a:solidFill>
              </a:rPr>
              <a:t>Common Types of Queries:</a:t>
            </a:r>
            <a:endParaRPr sz="2800" i="1">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800" i="1">
                <a:solidFill>
                  <a:schemeClr val="dk1"/>
                </a:solidFill>
              </a:rPr>
              <a:t>Select Queries</a:t>
            </a:r>
            <a:endParaRPr sz="2800" i="1">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800" i="1">
                <a:solidFill>
                  <a:schemeClr val="dk1"/>
                </a:solidFill>
              </a:rPr>
              <a:t>Action Queries</a:t>
            </a:r>
            <a:endParaRPr sz="2800" i="1">
              <a:solidFill>
                <a:schemeClr val="dk1"/>
              </a:solidFill>
            </a:endParaRPr>
          </a:p>
          <a:p>
            <a:pPr marL="0" lvl="0" indent="0" algn="l" rtl="0">
              <a:lnSpc>
                <a:spcPct val="115000"/>
              </a:lnSpc>
              <a:spcBef>
                <a:spcPts val="0"/>
              </a:spcBef>
              <a:spcAft>
                <a:spcPts val="0"/>
              </a:spcAft>
              <a:buNone/>
            </a:pPr>
            <a:endParaRPr sz="2400" b="1" u="sng">
              <a:solidFill>
                <a:schemeClr val="dk1"/>
              </a:solidFill>
            </a:endParaRPr>
          </a:p>
          <a:p>
            <a:pPr marL="0" lvl="0" indent="0" algn="ctr" rtl="0">
              <a:lnSpc>
                <a:spcPct val="115000"/>
              </a:lnSpc>
              <a:spcBef>
                <a:spcPts val="0"/>
              </a:spcBef>
              <a:spcAft>
                <a:spcPts val="0"/>
              </a:spcAft>
              <a:buSzPts val="1100"/>
              <a:buNone/>
            </a:pPr>
            <a:endParaRPr sz="3600">
              <a:solidFill>
                <a:schemeClr val="dk1"/>
              </a:solidFill>
            </a:endParaRPr>
          </a:p>
          <a:p>
            <a:pPr marL="0" lvl="0" indent="0" algn="l" rtl="0">
              <a:lnSpc>
                <a:spcPct val="115000"/>
              </a:lnSpc>
              <a:spcBef>
                <a:spcPts val="0"/>
              </a:spcBef>
              <a:spcAft>
                <a:spcPts val="0"/>
              </a:spcAft>
              <a:buSzPts val="1100"/>
              <a:buNone/>
            </a:pPr>
            <a:endParaRPr sz="2400" b="1">
              <a:solidFill>
                <a:schemeClr val="dk1"/>
              </a:solidFill>
            </a:endParaRPr>
          </a:p>
          <a:p>
            <a:pPr marL="0" lvl="0" indent="0" algn="l" rtl="0">
              <a:lnSpc>
                <a:spcPct val="115000"/>
              </a:lnSpc>
              <a:spcBef>
                <a:spcPts val="0"/>
              </a:spcBef>
              <a:spcAft>
                <a:spcPts val="0"/>
              </a:spcAft>
              <a:buSzPts val="1100"/>
              <a:buNone/>
            </a:pPr>
            <a:endParaRPr sz="2400">
              <a:solidFill>
                <a:schemeClr val="dk1"/>
              </a:solidFill>
            </a:endParaRPr>
          </a:p>
          <a:p>
            <a:pPr marL="0" marR="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0"/>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68" name="Google Shape;368;p50"/>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37</a:t>
            </a:fld>
            <a:endParaRPr sz="1000" b="0" i="0" u="none" strike="noStrike" cap="none">
              <a:solidFill>
                <a:schemeClr val="dk1"/>
              </a:solidFill>
              <a:latin typeface="Arial"/>
              <a:ea typeface="Arial"/>
              <a:cs typeface="Arial"/>
              <a:sym typeface="Arial"/>
            </a:endParaRPr>
          </a:p>
        </p:txBody>
      </p:sp>
      <p:sp>
        <p:nvSpPr>
          <p:cNvPr id="369" name="Google Shape;369;p50"/>
          <p:cNvSpPr txBox="1"/>
          <p:nvPr/>
        </p:nvSpPr>
        <p:spPr>
          <a:xfrm>
            <a:off x="1048650" y="2108424"/>
            <a:ext cx="7046700" cy="240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400" b="1" u="sng">
                <a:solidFill>
                  <a:schemeClr val="dk1"/>
                </a:solidFill>
              </a:rPr>
              <a:t>Query – Cont</a:t>
            </a:r>
            <a:endParaRPr sz="2400" b="1" u="sng">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400" b="1" u="sng">
              <a:solidFill>
                <a:schemeClr val="dk1"/>
              </a:solidFill>
            </a:endParaRPr>
          </a:p>
          <a:p>
            <a:pPr marL="0" lvl="0" indent="0" algn="l" rtl="0">
              <a:lnSpc>
                <a:spcPct val="115000"/>
              </a:lnSpc>
              <a:spcBef>
                <a:spcPts val="0"/>
              </a:spcBef>
              <a:spcAft>
                <a:spcPts val="0"/>
              </a:spcAft>
              <a:buSzPts val="1100"/>
              <a:buNone/>
            </a:pPr>
            <a:r>
              <a:rPr lang="en-US" sz="2400" i="1">
                <a:solidFill>
                  <a:schemeClr val="dk1"/>
                </a:solidFill>
              </a:rPr>
              <a:t>Select Query </a:t>
            </a:r>
            <a:r>
              <a:rPr lang="en-US" sz="2400">
                <a:solidFill>
                  <a:schemeClr val="dk1"/>
                </a:solidFill>
              </a:rPr>
              <a:t>– Data retrieval</a:t>
            </a:r>
            <a:endParaRPr sz="2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400">
              <a:solidFill>
                <a:schemeClr val="dk1"/>
              </a:solidFill>
            </a:endParaRPr>
          </a:p>
          <a:p>
            <a:pPr marL="0" lvl="0" indent="0" algn="l" rtl="0">
              <a:lnSpc>
                <a:spcPct val="115000"/>
              </a:lnSpc>
              <a:spcBef>
                <a:spcPts val="0"/>
              </a:spcBef>
              <a:spcAft>
                <a:spcPts val="0"/>
              </a:spcAft>
              <a:buSzPts val="1100"/>
              <a:buNone/>
            </a:pPr>
            <a:r>
              <a:rPr lang="en-US" sz="2400" i="1">
                <a:solidFill>
                  <a:schemeClr val="dk1"/>
                </a:solidFill>
              </a:rPr>
              <a:t>Action Query </a:t>
            </a:r>
            <a:r>
              <a:rPr lang="en-US" sz="2400">
                <a:solidFill>
                  <a:schemeClr val="dk1"/>
                </a:solidFill>
              </a:rPr>
              <a:t>– performs additional operations on the data</a:t>
            </a:r>
            <a:endParaRPr sz="2400">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rPr>
              <a:t>add,change or delete</a:t>
            </a:r>
            <a:endParaRPr sz="2400">
              <a:solidFill>
                <a:schemeClr val="dk1"/>
              </a:solidFill>
            </a:endParaRPr>
          </a:p>
          <a:p>
            <a:pPr marL="0" marR="0" lvl="0" indent="0" algn="l" rtl="0">
              <a:spcBef>
                <a:spcPts val="0"/>
              </a:spcBef>
              <a:spcAft>
                <a:spcPts val="0"/>
              </a:spcAft>
              <a:buNone/>
            </a:pPr>
            <a:endParaRPr sz="2800" i="1">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1"/>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76" name="Google Shape;376;p51"/>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38</a:t>
            </a:fld>
            <a:endParaRPr sz="1000" b="0" i="0" u="none" strike="noStrike" cap="none">
              <a:solidFill>
                <a:schemeClr val="dk1"/>
              </a:solidFill>
              <a:latin typeface="Arial"/>
              <a:ea typeface="Arial"/>
              <a:cs typeface="Arial"/>
              <a:sym typeface="Arial"/>
            </a:endParaRPr>
          </a:p>
        </p:txBody>
      </p:sp>
      <p:sp>
        <p:nvSpPr>
          <p:cNvPr id="377" name="Google Shape;377;p51"/>
          <p:cNvSpPr txBox="1"/>
          <p:nvPr/>
        </p:nvSpPr>
        <p:spPr>
          <a:xfrm>
            <a:off x="919200" y="2286400"/>
            <a:ext cx="7305600" cy="299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800" b="1">
                <a:solidFill>
                  <a:schemeClr val="dk1"/>
                </a:solidFill>
              </a:rPr>
              <a:t>SQL</a:t>
            </a:r>
            <a:r>
              <a:rPr lang="en-US" sz="2800">
                <a:solidFill>
                  <a:schemeClr val="dk1"/>
                </a:solidFill>
              </a:rPr>
              <a:t> – Structured Query Language</a:t>
            </a:r>
            <a:endParaRPr sz="2800">
              <a:solidFill>
                <a:schemeClr val="dk1"/>
              </a:solidFill>
            </a:endParaRPr>
          </a:p>
          <a:p>
            <a:pPr marL="914400" lvl="0" indent="-381000" algn="l" rtl="0">
              <a:lnSpc>
                <a:spcPct val="115000"/>
              </a:lnSpc>
              <a:spcBef>
                <a:spcPts val="0"/>
              </a:spcBef>
              <a:spcAft>
                <a:spcPts val="0"/>
              </a:spcAft>
              <a:buClr>
                <a:schemeClr val="dk1"/>
              </a:buClr>
              <a:buSzPts val="2400"/>
              <a:buChar char="●"/>
            </a:pPr>
            <a:r>
              <a:rPr lang="en-US" sz="2400">
                <a:solidFill>
                  <a:schemeClr val="dk1"/>
                </a:solidFill>
              </a:rPr>
              <a:t>Standard language for relational database management systems</a:t>
            </a:r>
            <a:endParaRPr sz="2400">
              <a:solidFill>
                <a:schemeClr val="dk1"/>
              </a:solidFill>
            </a:endParaRPr>
          </a:p>
          <a:p>
            <a:pPr marL="1371600" lvl="1" indent="-381000" algn="l" rtl="0">
              <a:lnSpc>
                <a:spcPct val="115000"/>
              </a:lnSpc>
              <a:spcBef>
                <a:spcPts val="0"/>
              </a:spcBef>
              <a:spcAft>
                <a:spcPts val="0"/>
              </a:spcAft>
              <a:buClr>
                <a:schemeClr val="dk1"/>
              </a:buClr>
              <a:buSzPts val="2400"/>
              <a:buChar char="○"/>
            </a:pPr>
            <a:r>
              <a:rPr lang="en-US" sz="2400">
                <a:solidFill>
                  <a:schemeClr val="dk1"/>
                </a:solidFill>
              </a:rPr>
              <a:t>Used to retrieve, modify, add, and delete data from databases </a:t>
            </a:r>
            <a:endParaRPr sz="2400">
              <a:solidFill>
                <a:schemeClr val="dk1"/>
              </a:solidFill>
            </a:endParaRPr>
          </a:p>
          <a:p>
            <a:pPr marL="0" lvl="0" indent="0" algn="l" rtl="0">
              <a:lnSpc>
                <a:spcPct val="115000"/>
              </a:lnSpc>
              <a:spcBef>
                <a:spcPts val="0"/>
              </a:spcBef>
              <a:spcAft>
                <a:spcPts val="0"/>
              </a:spcAft>
              <a:buSzPts val="1100"/>
              <a:buNone/>
            </a:pPr>
            <a:endParaRPr sz="2400" b="1" u="sng">
              <a:solidFill>
                <a:schemeClr val="dk1"/>
              </a:solidFill>
            </a:endParaRPr>
          </a:p>
          <a:p>
            <a:pPr marL="0" marR="0" lvl="0" indent="0" algn="l" rtl="0">
              <a:spcBef>
                <a:spcPts val="0"/>
              </a:spcBef>
              <a:spcAft>
                <a:spcPts val="0"/>
              </a:spcAft>
              <a:buNone/>
            </a:pPr>
            <a:endParaRPr sz="2800" i="1">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2"/>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Command languages and “natural” language queries </a:t>
            </a:r>
            <a:r>
              <a:rPr lang="en-US" sz="3200"/>
              <a:t>(example)</a:t>
            </a:r>
            <a:endParaRPr/>
          </a:p>
        </p:txBody>
      </p:sp>
      <p:sp>
        <p:nvSpPr>
          <p:cNvPr id="384" name="Google Shape;384;p52"/>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39</a:t>
            </a:fld>
            <a:endParaRPr sz="1000" b="0" i="0" u="none" strike="noStrike" cap="none">
              <a:solidFill>
                <a:schemeClr val="dk1"/>
              </a:solidFill>
              <a:latin typeface="Arial"/>
              <a:ea typeface="Arial"/>
              <a:cs typeface="Arial"/>
              <a:sym typeface="Arial"/>
            </a:endParaRPr>
          </a:p>
        </p:txBody>
      </p:sp>
      <p:sp>
        <p:nvSpPr>
          <p:cNvPr id="385" name="Google Shape;385;p52"/>
          <p:cNvSpPr txBox="1"/>
          <p:nvPr/>
        </p:nvSpPr>
        <p:spPr>
          <a:xfrm>
            <a:off x="457200" y="2253396"/>
            <a:ext cx="8305800" cy="163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SELECT DOCUMENT#</a:t>
            </a:r>
            <a:endParaRPr/>
          </a:p>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FROM JOURNAL-DB</a:t>
            </a:r>
            <a:endParaRPr/>
          </a:p>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WHERE    (DATE &gt;= 2014 AND DATE &lt;= 2017)</a:t>
            </a:r>
            <a:endParaRPr/>
          </a:p>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   AND   (LANGUAGE = ENGLISH OR FRENCH)</a:t>
            </a:r>
            <a:endParaRPr/>
          </a:p>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   AND   (PUBLISHER = ASIST OR HFES OR ACM)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to Information Search (continued) </a:t>
            </a:r>
            <a:endParaRPr/>
          </a:p>
        </p:txBody>
      </p:sp>
      <p:sp>
        <p:nvSpPr>
          <p:cNvPr id="96" name="Google Shape;96;p17"/>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4</a:t>
            </a:fld>
            <a:endParaRPr sz="1000" b="0" i="0" u="none" strike="noStrike" cap="none">
              <a:solidFill>
                <a:schemeClr val="dk1"/>
              </a:solidFill>
              <a:latin typeface="Arial"/>
              <a:ea typeface="Arial"/>
              <a:cs typeface="Arial"/>
              <a:sym typeface="Arial"/>
            </a:endParaRPr>
          </a:p>
        </p:txBody>
      </p:sp>
      <p:pic>
        <p:nvPicPr>
          <p:cNvPr id="97" name="Google Shape;97;p17"/>
          <p:cNvPicPr preferRelativeResize="0"/>
          <p:nvPr/>
        </p:nvPicPr>
        <p:blipFill rotWithShape="1">
          <a:blip r:embed="rId3">
            <a:alphaModFix/>
          </a:blip>
          <a:srcRect/>
          <a:stretch/>
        </p:blipFill>
        <p:spPr>
          <a:xfrm>
            <a:off x="1460182" y="1802298"/>
            <a:ext cx="5855018" cy="3379302"/>
          </a:xfrm>
          <a:prstGeom prst="rect">
            <a:avLst/>
          </a:prstGeom>
          <a:noFill/>
          <a:ln>
            <a:noFill/>
          </a:ln>
        </p:spPr>
      </p:pic>
      <p:sp>
        <p:nvSpPr>
          <p:cNvPr id="98" name="Google Shape;98;p17"/>
          <p:cNvSpPr txBox="1"/>
          <p:nvPr/>
        </p:nvSpPr>
        <p:spPr>
          <a:xfrm>
            <a:off x="838200" y="5240075"/>
            <a:ext cx="7315200" cy="707886"/>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The home page of the U.S. Library of Congress Online Catalog (catalog.loc.gov) shows the simple search box prominently placed at the top of the page, and provides alternative means of finding items of interest in the diverse collections</a:t>
            </a:r>
            <a:endParaRPr/>
          </a:p>
          <a:p>
            <a:pPr marL="628650" marR="0" lvl="1" indent="-171450" algn="l" rtl="0">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Advanced search interfaces are provided to accommodate experienced searchers</a:t>
            </a:r>
            <a:endParaRPr/>
          </a:p>
          <a:p>
            <a:pPr marL="171450" marR="0" lvl="0" indent="-107950" algn="l" rtl="0">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3"/>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392" name="Google Shape;392;p53"/>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40</a:t>
            </a:fld>
            <a:endParaRPr sz="1000" b="0" i="0" u="none" strike="noStrike" cap="none">
              <a:solidFill>
                <a:schemeClr val="dk1"/>
              </a:solidFill>
              <a:latin typeface="Arial"/>
              <a:ea typeface="Arial"/>
              <a:cs typeface="Arial"/>
              <a:sym typeface="Arial"/>
            </a:endParaRPr>
          </a:p>
        </p:txBody>
      </p:sp>
      <p:sp>
        <p:nvSpPr>
          <p:cNvPr id="393" name="Google Shape;393;p53"/>
          <p:cNvSpPr txBox="1"/>
          <p:nvPr/>
        </p:nvSpPr>
        <p:spPr>
          <a:xfrm>
            <a:off x="919200" y="2286400"/>
            <a:ext cx="7305600" cy="2997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400">
              <a:solidFill>
                <a:schemeClr val="dk1"/>
              </a:solidFill>
            </a:endParaRPr>
          </a:p>
          <a:p>
            <a:pPr marL="0" marR="0" lvl="0" indent="0" algn="l" rtl="0">
              <a:spcBef>
                <a:spcPts val="0"/>
              </a:spcBef>
              <a:spcAft>
                <a:spcPts val="0"/>
              </a:spcAft>
              <a:buNone/>
            </a:pPr>
            <a:endParaRPr sz="2800" i="1">
              <a:solidFill>
                <a:schemeClr val="dk1"/>
              </a:solidFill>
            </a:endParaRPr>
          </a:p>
        </p:txBody>
      </p:sp>
      <p:pic>
        <p:nvPicPr>
          <p:cNvPr id="394" name="Google Shape;394;p53"/>
          <p:cNvPicPr preferRelativeResize="0"/>
          <p:nvPr/>
        </p:nvPicPr>
        <p:blipFill>
          <a:blip r:embed="rId3">
            <a:alphaModFix/>
          </a:blip>
          <a:stretch>
            <a:fillRect/>
          </a:stretch>
        </p:blipFill>
        <p:spPr>
          <a:xfrm>
            <a:off x="587275" y="1742327"/>
            <a:ext cx="5554875" cy="3112050"/>
          </a:xfrm>
          <a:prstGeom prst="rect">
            <a:avLst/>
          </a:prstGeom>
          <a:noFill/>
          <a:ln>
            <a:noFill/>
          </a:ln>
        </p:spPr>
      </p:pic>
      <p:pic>
        <p:nvPicPr>
          <p:cNvPr id="395" name="Google Shape;395;p53"/>
          <p:cNvPicPr preferRelativeResize="0"/>
          <p:nvPr/>
        </p:nvPicPr>
        <p:blipFill>
          <a:blip r:embed="rId4">
            <a:alphaModFix/>
          </a:blip>
          <a:stretch>
            <a:fillRect/>
          </a:stretch>
        </p:blipFill>
        <p:spPr>
          <a:xfrm>
            <a:off x="4315075" y="1742325"/>
            <a:ext cx="4400550" cy="45529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4"/>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402" name="Google Shape;402;p54"/>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41</a:t>
            </a:fld>
            <a:endParaRPr sz="1000" b="0" i="0" u="none" strike="noStrike" cap="none">
              <a:solidFill>
                <a:schemeClr val="dk1"/>
              </a:solidFill>
              <a:latin typeface="Arial"/>
              <a:ea typeface="Arial"/>
              <a:cs typeface="Arial"/>
              <a:sym typeface="Arial"/>
            </a:endParaRPr>
          </a:p>
        </p:txBody>
      </p:sp>
      <p:pic>
        <p:nvPicPr>
          <p:cNvPr id="403" name="Google Shape;403;p54" descr="SIGN UP FOR DROPOUT.TV, available WORLDWIDE: https://bit.ly/2FdSxcO&#10;&#10;App available in Canada, Australia, New Zealand and the U.S.&#10;&#10;Get CollegeHumor straight to your inbox! https://www.collegehumor.com/static/newsletter&#10;&#10;You asked for it, you got it! Google is back to answer more of your sort-of questions.&#10;&#10;See more http://www.collegehumor.com&#10;LIKE us on: http://www.facebook.com/collegehumor&#10;FOLLOW us on: http://www.twitter.com/collegehumor&#10;FOLLOW us on: http://www.collegehumor.tumblr.com&#10;&#10;cast&#10;Google - Brian Huskey&#10;Bing - Randall Park&#10;NSA Guy - Brian Sacca&#10;Arab Man - Ayman Samman&#10;Mom - Pamela Murphy&#10;Curious Man - Colton Dunn&#10;Teen Girl - Sophie Reichl&#10;Broken Nose Girl - Stevie Nelson&#10;Teen Male - Jesse Marroquin&#10;Wall Street Guy - George Basil&#10;Stoner Girl - Jennie Pierson&#10;Dad - Will McLaughlin&#10;Tech Guy - Mike Trapp&#10;Arguing Guy 1 - Adam Conover&#10;Arguing Guy 2 - Brian Murphy&#10;Curious Woman - Milana Vayntrub&#10;Neckbeard Guy - Jon Gabrus&#10;crew&#10;Director - Tim Wilkerson&#10;Writer - Streeter Seidell&#10;Producer - Jon Wolf&#10;Cinematography - Matt Garrett&#10;Editor - James Fitzpatrick&#10;President of Original Content - Sam Reich&#10;Vice President of Production / Executive Producer - Spencer Griffin&#10;Director of Production - Sam Sparks&#10;Director of Post Production - Michael Schaubach&#10;Assistant Production Manager - Sam Kirkpatrick&#10;Casting Director - Chrissy Fiorilli-Ellington&#10;Art Director - Nick Reinhard&#10;Costumes - Laura Ortiz&#10;Hair and Makeup - Kate Mullin&#10;Hair and Makeup Assistant - Michelle Miller&#10;Production Coordinator - Michele Santoro&#10;1st Assistant Director - Matt McKinnon&#10;Art Assistant - Elias Inaty&#10;Sound Mixer - Stephen Harrod&#10;Boom Operator - Brad Harding&#10;1st Assistant Camera - Cate Smierciak&#10;2nd AC/DIT - Mike Fuch&#10;Gaffer - Zack Savitz&#10;Key Grip - Tyler Bell&#10;Swing - AJ Soiza&#10;Post Production Supervisor - Evan Watkins&#10;Post Production Coordinator - Andrew Mallonee&#10;Head Assistant Editor - Phil Fox&#10;Production Legal - Karen Segall&#10;Production Accountant - Christine Rodriguez&#10;Production Assistant - Will Kreisberg&#10;Intern - Julia Bales&#10;Sara Reihani" title="If Google Was A Guy (Part 2)">
            <a:hlinkClick r:id="rId3"/>
          </p:cNvPr>
          <p:cNvPicPr preferRelativeResize="0"/>
          <p:nvPr/>
        </p:nvPicPr>
        <p:blipFill>
          <a:blip r:embed="rId4">
            <a:alphaModFix/>
          </a:blip>
          <a:stretch>
            <a:fillRect/>
          </a:stretch>
        </p:blipFill>
        <p:spPr>
          <a:xfrm>
            <a:off x="1722012" y="1679750"/>
            <a:ext cx="5699975" cy="4275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5"/>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410" name="Google Shape;410;p55"/>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42</a:t>
            </a:fld>
            <a:endParaRPr sz="1000" b="0" i="0" u="none" strike="noStrike" cap="none">
              <a:solidFill>
                <a:schemeClr val="dk1"/>
              </a:solidFill>
              <a:latin typeface="Arial"/>
              <a:ea typeface="Arial"/>
              <a:cs typeface="Arial"/>
              <a:sym typeface="Arial"/>
            </a:endParaRPr>
          </a:p>
        </p:txBody>
      </p:sp>
      <p:graphicFrame>
        <p:nvGraphicFramePr>
          <p:cNvPr id="411" name="Google Shape;411;p55"/>
          <p:cNvGraphicFramePr/>
          <p:nvPr/>
        </p:nvGraphicFramePr>
        <p:xfrm>
          <a:off x="952500" y="2578925"/>
          <a:ext cx="3000000" cy="3000000"/>
        </p:xfrm>
        <a:graphic>
          <a:graphicData uri="http://schemas.openxmlformats.org/drawingml/2006/table">
            <a:tbl>
              <a:tblPr>
                <a:noFill/>
                <a:tableStyleId>{52967816-C7CA-421F-808A-4041857DE2D0}</a:tableStyleId>
              </a:tblPr>
              <a:tblGrid>
                <a:gridCol w="3790950"/>
                <a:gridCol w="3790950"/>
              </a:tblGrid>
              <a:tr h="3629100">
                <a:tc>
                  <a:txBody>
                    <a:bodyPr/>
                    <a:lstStyle/>
                    <a:p>
                      <a:pPr marL="0" lvl="0" indent="0" algn="ctr" rtl="0">
                        <a:lnSpc>
                          <a:spcPct val="115000"/>
                        </a:lnSpc>
                        <a:spcBef>
                          <a:spcPts val="0"/>
                        </a:spcBef>
                        <a:spcAft>
                          <a:spcPts val="0"/>
                        </a:spcAft>
                        <a:buNone/>
                      </a:pPr>
                      <a:r>
                        <a:rPr lang="en-US" sz="2000">
                          <a:solidFill>
                            <a:schemeClr val="dk1"/>
                          </a:solidFill>
                        </a:rPr>
                        <a:t>Advantages</a:t>
                      </a:r>
                      <a:endParaRPr sz="20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20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Appeals to expert users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Supports creation of user-defined “scripts” or macros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Easy to modify and make additional commands</a:t>
                      </a:r>
                      <a:endParaRPr sz="1800">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r>
                        <a:rPr lang="en-US" sz="2000">
                          <a:solidFill>
                            <a:schemeClr val="dk1"/>
                          </a:solidFill>
                        </a:rPr>
                        <a:t>Disadvantages</a:t>
                      </a:r>
                      <a:endParaRPr sz="200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20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Error rates are high</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Requires training and memorization</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System state is invisible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No universal Undo; need to know inverse command</a:t>
                      </a:r>
                      <a:endParaRPr sz="1800">
                        <a:solidFill>
                          <a:schemeClr val="dk1"/>
                        </a:solidFill>
                      </a:endParaRPr>
                    </a:p>
                    <a:p>
                      <a:pPr marL="0" lvl="0" indent="0" algn="l" rtl="0">
                        <a:spcBef>
                          <a:spcPts val="0"/>
                        </a:spcBef>
                        <a:spcAft>
                          <a:spcPts val="0"/>
                        </a:spcAft>
                        <a:buNone/>
                      </a:pPr>
                      <a:endParaRPr/>
                    </a:p>
                  </a:txBody>
                  <a:tcPr marL="91425" marR="91425" marT="91425" marB="91425"/>
                </a:tc>
              </a:tr>
            </a:tbl>
          </a:graphicData>
        </a:graphic>
      </p:graphicFrame>
      <p:sp>
        <p:nvSpPr>
          <p:cNvPr id="412" name="Google Shape;412;p55"/>
          <p:cNvSpPr txBox="1"/>
          <p:nvPr/>
        </p:nvSpPr>
        <p:spPr>
          <a:xfrm>
            <a:off x="952500" y="1660825"/>
            <a:ext cx="5728800" cy="8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chemeClr val="dk1"/>
                </a:solidFill>
              </a:rPr>
              <a:t>Command Languages</a:t>
            </a:r>
            <a:endParaRPr sz="2400" b="1">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6"/>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D125F3"/>
                </a:solidFill>
              </a:rPr>
              <a:t>***Command languages and “natural” language queries</a:t>
            </a:r>
            <a:endParaRPr/>
          </a:p>
        </p:txBody>
      </p:sp>
      <p:sp>
        <p:nvSpPr>
          <p:cNvPr id="419" name="Google Shape;419;p56"/>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43</a:t>
            </a:fld>
            <a:endParaRPr sz="1000" b="0" i="0" u="none" strike="noStrike" cap="none">
              <a:solidFill>
                <a:schemeClr val="dk1"/>
              </a:solidFill>
              <a:latin typeface="Arial"/>
              <a:ea typeface="Arial"/>
              <a:cs typeface="Arial"/>
              <a:sym typeface="Arial"/>
            </a:endParaRPr>
          </a:p>
        </p:txBody>
      </p:sp>
      <p:graphicFrame>
        <p:nvGraphicFramePr>
          <p:cNvPr id="420" name="Google Shape;420;p56"/>
          <p:cNvGraphicFramePr/>
          <p:nvPr/>
        </p:nvGraphicFramePr>
        <p:xfrm>
          <a:off x="885750" y="2469625"/>
          <a:ext cx="3000000" cy="3000000"/>
        </p:xfrm>
        <a:graphic>
          <a:graphicData uri="http://schemas.openxmlformats.org/drawingml/2006/table">
            <a:tbl>
              <a:tblPr>
                <a:noFill/>
                <a:tableStyleId>{52967816-C7CA-421F-808A-4041857DE2D0}</a:tableStyleId>
              </a:tblPr>
              <a:tblGrid>
                <a:gridCol w="3790950"/>
                <a:gridCol w="3790950"/>
              </a:tblGrid>
              <a:tr h="2088425">
                <a:tc>
                  <a:txBody>
                    <a:bodyPr/>
                    <a:lstStyle/>
                    <a:p>
                      <a:pPr marL="0" lvl="0" indent="0" algn="ctr" rtl="0">
                        <a:lnSpc>
                          <a:spcPct val="115000"/>
                        </a:lnSpc>
                        <a:spcBef>
                          <a:spcPts val="0"/>
                        </a:spcBef>
                        <a:spcAft>
                          <a:spcPts val="0"/>
                        </a:spcAft>
                        <a:buNone/>
                      </a:pPr>
                      <a:r>
                        <a:rPr lang="en-US" sz="2000">
                          <a:solidFill>
                            <a:schemeClr val="dk1"/>
                          </a:solidFill>
                        </a:rPr>
                        <a:t>Advantages</a:t>
                      </a:r>
                      <a:endParaRPr sz="2000">
                        <a:solidFill>
                          <a:schemeClr val="dk1"/>
                        </a:solidFill>
                      </a:endParaRPr>
                    </a:p>
                    <a:p>
                      <a:pPr marL="0" lvl="0" indent="0" algn="ctr" rtl="0">
                        <a:lnSpc>
                          <a:spcPct val="115000"/>
                        </a:lnSpc>
                        <a:spcBef>
                          <a:spcPts val="0"/>
                        </a:spcBef>
                        <a:spcAft>
                          <a:spcPts val="0"/>
                        </a:spcAft>
                        <a:buNone/>
                      </a:pPr>
                      <a:endParaRPr sz="20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Easy to learn and remember</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Requires minimal training</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Flexibility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0" lvl="0" indent="0" algn="l" rtl="0">
                        <a:spcBef>
                          <a:spcPts val="0"/>
                        </a:spcBef>
                        <a:spcAft>
                          <a:spcPts val="0"/>
                        </a:spcAft>
                        <a:buNone/>
                      </a:pPr>
                      <a:endParaRPr/>
                    </a:p>
                  </a:txBody>
                  <a:tcPr marL="91425" marR="91425" marT="91425" marB="91425"/>
                </a:tc>
                <a:tc>
                  <a:txBody>
                    <a:bodyPr/>
                    <a:lstStyle/>
                    <a:p>
                      <a:pPr marL="0" lvl="0" indent="0" algn="ctr" rtl="0">
                        <a:lnSpc>
                          <a:spcPct val="115000"/>
                        </a:lnSpc>
                        <a:spcBef>
                          <a:spcPts val="0"/>
                        </a:spcBef>
                        <a:spcAft>
                          <a:spcPts val="0"/>
                        </a:spcAft>
                        <a:buNone/>
                      </a:pPr>
                      <a:r>
                        <a:rPr lang="en-US" sz="2000">
                          <a:solidFill>
                            <a:schemeClr val="dk1"/>
                          </a:solidFill>
                        </a:rPr>
                        <a:t>Disadvantages</a:t>
                      </a:r>
                      <a:endParaRPr sz="2000">
                        <a:solidFill>
                          <a:schemeClr val="dk1"/>
                        </a:solidFill>
                      </a:endParaRPr>
                    </a:p>
                    <a:p>
                      <a:pPr marL="0" lvl="0" indent="0" algn="ctr" rtl="0">
                        <a:lnSpc>
                          <a:spcPct val="115000"/>
                        </a:lnSpc>
                        <a:spcBef>
                          <a:spcPts val="0"/>
                        </a:spcBef>
                        <a:spcAft>
                          <a:spcPts val="0"/>
                        </a:spcAft>
                        <a:buNone/>
                      </a:pPr>
                      <a:endParaRPr sz="20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Requires clarifications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Unpredictable </a:t>
                      </a:r>
                      <a:endParaRPr sz="18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0" lvl="0" indent="0" algn="l" rtl="0">
                        <a:spcBef>
                          <a:spcPts val="0"/>
                        </a:spcBef>
                        <a:spcAft>
                          <a:spcPts val="0"/>
                        </a:spcAft>
                        <a:buNone/>
                      </a:pPr>
                      <a:endParaRPr/>
                    </a:p>
                  </a:txBody>
                  <a:tcPr marL="91425" marR="91425" marT="91425" marB="91425"/>
                </a:tc>
              </a:tr>
            </a:tbl>
          </a:graphicData>
        </a:graphic>
      </p:graphicFrame>
      <p:sp>
        <p:nvSpPr>
          <p:cNvPr id="421" name="Google Shape;421;p56"/>
          <p:cNvSpPr txBox="1"/>
          <p:nvPr/>
        </p:nvSpPr>
        <p:spPr>
          <a:xfrm>
            <a:off x="952500" y="1660825"/>
            <a:ext cx="5728800" cy="8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chemeClr val="dk1"/>
                </a:solidFill>
              </a:rPr>
              <a:t>Natural Languages</a:t>
            </a:r>
            <a:endParaRPr sz="2400" b="1">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7"/>
          <p:cNvSpPr txBox="1">
            <a:spLocks noGrp="1"/>
          </p:cNvSpPr>
          <p:nvPr>
            <p:ph type="title"/>
          </p:nvPr>
        </p:nvSpPr>
        <p:spPr>
          <a:xfrm>
            <a:off x="419100" y="2645850"/>
            <a:ext cx="8305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rgbClr val="9E2600"/>
                </a:solidFill>
              </a:rPr>
              <a:t>Multimedia Document Search and Specialized Search</a:t>
            </a:r>
            <a:endParaRPr sz="4000">
              <a:solidFill>
                <a:srgbClr val="9E2600"/>
              </a:solidFill>
            </a:endParaRPr>
          </a:p>
        </p:txBody>
      </p:sp>
      <p:sp>
        <p:nvSpPr>
          <p:cNvPr id="428" name="Google Shape;428;p57"/>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8"/>
          <p:cNvSpPr txBox="1">
            <a:spLocks noGrp="1"/>
          </p:cNvSpPr>
          <p:nvPr>
            <p:ph type="title"/>
          </p:nvPr>
        </p:nvSpPr>
        <p:spPr>
          <a:xfrm>
            <a:off x="304800" y="381000"/>
            <a:ext cx="8382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Multimedia Document Search and other specialized searches</a:t>
            </a:r>
            <a:endParaRPr/>
          </a:p>
        </p:txBody>
      </p:sp>
      <p:sp>
        <p:nvSpPr>
          <p:cNvPr id="435" name="Google Shape;435;p58"/>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45</a:t>
            </a:fld>
            <a:endParaRPr sz="1000" b="0" i="0" u="none" strike="noStrike" cap="none">
              <a:solidFill>
                <a:schemeClr val="dk1"/>
              </a:solidFill>
              <a:latin typeface="Arial"/>
              <a:ea typeface="Arial"/>
              <a:cs typeface="Arial"/>
              <a:sym typeface="Arial"/>
            </a:endParaRPr>
          </a:p>
        </p:txBody>
      </p:sp>
      <p:sp>
        <p:nvSpPr>
          <p:cNvPr id="436" name="Google Shape;436;p58"/>
          <p:cNvSpPr txBox="1"/>
          <p:nvPr/>
        </p:nvSpPr>
        <p:spPr>
          <a:xfrm>
            <a:off x="304800" y="1828800"/>
            <a:ext cx="8229600" cy="4267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9E2600"/>
              </a:buClr>
              <a:buSzPts val="2800"/>
              <a:buFont typeface="Arial"/>
              <a:buChar char="•"/>
            </a:pPr>
            <a:r>
              <a:rPr lang="en-US" sz="2800" b="0" i="0" u="none" strike="noStrike" cap="none">
                <a:solidFill>
                  <a:schemeClr val="dk1"/>
                </a:solidFill>
                <a:latin typeface="Arial"/>
                <a:ea typeface="Arial"/>
                <a:cs typeface="Arial"/>
                <a:sym typeface="Arial"/>
              </a:rPr>
              <a:t>Image search</a:t>
            </a:r>
            <a:endParaRPr/>
          </a:p>
          <a:p>
            <a:pPr marL="457200" marR="0" lvl="0" indent="-457200" algn="l" rtl="0">
              <a:lnSpc>
                <a:spcPct val="90000"/>
              </a:lnSpc>
              <a:spcBef>
                <a:spcPts val="560"/>
              </a:spcBef>
              <a:spcAft>
                <a:spcPts val="0"/>
              </a:spcAft>
              <a:buClr>
                <a:srgbClr val="9E2600"/>
              </a:buClr>
              <a:buSzPts val="2800"/>
              <a:buFont typeface="Arial"/>
              <a:buChar char="•"/>
            </a:pPr>
            <a:r>
              <a:rPr lang="en-US" sz="2800" b="0" i="0" u="none" strike="noStrike" cap="none">
                <a:solidFill>
                  <a:schemeClr val="dk1"/>
                </a:solidFill>
                <a:latin typeface="Arial"/>
                <a:ea typeface="Arial"/>
                <a:cs typeface="Arial"/>
                <a:sym typeface="Arial"/>
              </a:rPr>
              <a:t>Video search</a:t>
            </a:r>
            <a:endParaRPr/>
          </a:p>
          <a:p>
            <a:pPr marL="457200" marR="0" lvl="0" indent="-457200" algn="l" rtl="0">
              <a:lnSpc>
                <a:spcPct val="90000"/>
              </a:lnSpc>
              <a:spcBef>
                <a:spcPts val="560"/>
              </a:spcBef>
              <a:spcAft>
                <a:spcPts val="0"/>
              </a:spcAft>
              <a:buClr>
                <a:srgbClr val="9E2600"/>
              </a:buClr>
              <a:buSzPts val="2800"/>
              <a:buFont typeface="Arial"/>
              <a:buChar char="•"/>
            </a:pPr>
            <a:r>
              <a:rPr lang="en-US" sz="2800" b="0" i="0" u="none" strike="noStrike" cap="none">
                <a:solidFill>
                  <a:schemeClr val="dk1"/>
                </a:solidFill>
                <a:latin typeface="Arial"/>
                <a:ea typeface="Arial"/>
                <a:cs typeface="Arial"/>
                <a:sym typeface="Arial"/>
              </a:rPr>
              <a:t>Audio search</a:t>
            </a:r>
            <a:endParaRPr/>
          </a:p>
          <a:p>
            <a:pPr marL="457200" marR="0" lvl="0" indent="-457200" algn="l" rtl="0">
              <a:lnSpc>
                <a:spcPct val="90000"/>
              </a:lnSpc>
              <a:spcBef>
                <a:spcPts val="560"/>
              </a:spcBef>
              <a:spcAft>
                <a:spcPts val="0"/>
              </a:spcAft>
              <a:buClr>
                <a:srgbClr val="9E2600"/>
              </a:buClr>
              <a:buSzPts val="2800"/>
              <a:buFont typeface="Arial"/>
              <a:buChar char="•"/>
            </a:pPr>
            <a:r>
              <a:rPr lang="en-US" sz="2800" b="0" i="0" u="none" strike="noStrike" cap="none">
                <a:solidFill>
                  <a:schemeClr val="dk1"/>
                </a:solidFill>
                <a:latin typeface="Arial"/>
                <a:ea typeface="Arial"/>
                <a:cs typeface="Arial"/>
                <a:sym typeface="Arial"/>
              </a:rPr>
              <a:t>Geographic information search</a:t>
            </a:r>
            <a:endParaRPr/>
          </a:p>
          <a:p>
            <a:pPr marL="457200" marR="0" lvl="0" indent="-457200" algn="l" rtl="0">
              <a:lnSpc>
                <a:spcPct val="90000"/>
              </a:lnSpc>
              <a:spcBef>
                <a:spcPts val="560"/>
              </a:spcBef>
              <a:spcAft>
                <a:spcPts val="0"/>
              </a:spcAft>
              <a:buClr>
                <a:srgbClr val="9E2600"/>
              </a:buClr>
              <a:buSzPts val="2800"/>
              <a:buFont typeface="Arial"/>
              <a:buChar char="•"/>
            </a:pPr>
            <a:r>
              <a:rPr lang="en-US" sz="2800" b="0" i="0" u="none" strike="noStrike" cap="none">
                <a:solidFill>
                  <a:schemeClr val="dk1"/>
                </a:solidFill>
                <a:latin typeface="Arial"/>
                <a:ea typeface="Arial"/>
                <a:cs typeface="Arial"/>
                <a:sym typeface="Arial"/>
              </a:rPr>
              <a:t>Multilingual search</a:t>
            </a:r>
            <a:endParaRPr/>
          </a:p>
          <a:p>
            <a:pPr marL="457200" marR="0" lvl="0" indent="-457200" algn="l" rtl="0">
              <a:lnSpc>
                <a:spcPct val="90000"/>
              </a:lnSpc>
              <a:spcBef>
                <a:spcPts val="560"/>
              </a:spcBef>
              <a:spcAft>
                <a:spcPts val="0"/>
              </a:spcAft>
              <a:buClr>
                <a:srgbClr val="9E2600"/>
              </a:buClr>
              <a:buSzPts val="2800"/>
              <a:buFont typeface="Arial"/>
              <a:buChar char="•"/>
            </a:pPr>
            <a:r>
              <a:rPr lang="en-US" sz="2800" b="0" i="0" u="none" strike="noStrike" cap="none">
                <a:solidFill>
                  <a:schemeClr val="dk1"/>
                </a:solidFill>
                <a:latin typeface="Arial"/>
                <a:ea typeface="Arial"/>
                <a:cs typeface="Arial"/>
                <a:sym typeface="Arial"/>
              </a:rPr>
              <a:t>Other specializes searches</a:t>
            </a:r>
            <a:endParaRPr/>
          </a:p>
        </p:txBody>
      </p:sp>
      <p:pic>
        <p:nvPicPr>
          <p:cNvPr id="437" name="Google Shape;437;p58" descr="AdvQuery.png"/>
          <p:cNvPicPr preferRelativeResize="0"/>
          <p:nvPr/>
        </p:nvPicPr>
        <p:blipFill rotWithShape="1">
          <a:blip r:embed="rId3">
            <a:alphaModFix/>
          </a:blip>
          <a:srcRect t="2" b="76593"/>
          <a:stretch/>
        </p:blipFill>
        <p:spPr>
          <a:xfrm>
            <a:off x="3124200" y="4800600"/>
            <a:ext cx="2362200" cy="12953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9"/>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Image Search ***</a:t>
            </a:r>
            <a:endParaRPr/>
          </a:p>
        </p:txBody>
      </p:sp>
      <p:sp>
        <p:nvSpPr>
          <p:cNvPr id="444" name="Google Shape;444;p59"/>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Difficult because photos are diverse and numerous</a:t>
            </a:r>
            <a:endParaRPr/>
          </a:p>
          <a:p>
            <a:pPr marL="457200" lvl="0" indent="-342900" algn="l" rtl="0">
              <a:spcBef>
                <a:spcPts val="0"/>
              </a:spcBef>
              <a:spcAft>
                <a:spcPts val="0"/>
              </a:spcAft>
              <a:buSzPts val="1800"/>
              <a:buChar char="•"/>
            </a:pPr>
            <a:r>
              <a:rPr lang="en-US"/>
              <a:t>Use features</a:t>
            </a:r>
            <a:endParaRPr/>
          </a:p>
          <a:p>
            <a:pPr marL="914400" lvl="1" indent="-342900" algn="l" rtl="0">
              <a:spcBef>
                <a:spcPts val="0"/>
              </a:spcBef>
              <a:spcAft>
                <a:spcPts val="0"/>
              </a:spcAft>
              <a:buSzPts val="1800"/>
              <a:buChar char="–"/>
            </a:pPr>
            <a:r>
              <a:rPr lang="en-US"/>
              <a:t>Lady Liberty’s torch or the seven spikes in the crown</a:t>
            </a:r>
            <a:endParaRPr/>
          </a:p>
          <a:p>
            <a:pPr marL="457200" lvl="0" indent="-342900" algn="l" rtl="0">
              <a:spcBef>
                <a:spcPts val="0"/>
              </a:spcBef>
              <a:spcAft>
                <a:spcPts val="0"/>
              </a:spcAft>
              <a:buSzPts val="1800"/>
              <a:buChar char="•"/>
            </a:pPr>
            <a:r>
              <a:rPr lang="en-US"/>
              <a:t>Downside: similarity</a:t>
            </a:r>
            <a:endParaRPr/>
          </a:p>
          <a:p>
            <a:pPr marL="914400" lvl="1" indent="-342900" algn="l" rtl="0">
              <a:spcBef>
                <a:spcPts val="0"/>
              </a:spcBef>
              <a:spcAft>
                <a:spcPts val="0"/>
              </a:spcAft>
              <a:buSzPts val="1800"/>
              <a:buChar char="–"/>
            </a:pPr>
            <a:r>
              <a:rPr lang="en-US"/>
              <a:t>Colors on flags</a:t>
            </a:r>
            <a:endParaRPr/>
          </a:p>
        </p:txBody>
      </p:sp>
      <p:sp>
        <p:nvSpPr>
          <p:cNvPr id="445" name="Google Shape;445;p59"/>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0"/>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Image Search ***	</a:t>
            </a:r>
            <a:endParaRPr/>
          </a:p>
        </p:txBody>
      </p:sp>
      <p:sp>
        <p:nvSpPr>
          <p:cNvPr id="452" name="Google Shape;452;p60"/>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“More success is attainable with searches based on similarity, where users provide an image and retrieve items with similar features”</a:t>
            </a:r>
            <a:endParaRPr/>
          </a:p>
          <a:p>
            <a:pPr marL="457200" lvl="0" indent="-342900" algn="l" rtl="0">
              <a:spcBef>
                <a:spcPts val="0"/>
              </a:spcBef>
              <a:spcAft>
                <a:spcPts val="0"/>
              </a:spcAft>
              <a:buSzPts val="1800"/>
              <a:buChar char="•"/>
            </a:pPr>
            <a:r>
              <a:rPr lang="en-US"/>
              <a:t>Photo tagging </a:t>
            </a:r>
            <a:endParaRPr/>
          </a:p>
          <a:p>
            <a:pPr marL="914400" lvl="1" indent="-342900" algn="l" rtl="0">
              <a:spcBef>
                <a:spcPts val="0"/>
              </a:spcBef>
              <a:spcAft>
                <a:spcPts val="0"/>
              </a:spcAft>
              <a:buSzPts val="1800"/>
              <a:buChar char="–"/>
            </a:pPr>
            <a:r>
              <a:rPr lang="en-US"/>
              <a:t>Automatic tagging with human confirmation</a:t>
            </a:r>
            <a:endParaRPr/>
          </a:p>
        </p:txBody>
      </p:sp>
      <p:sp>
        <p:nvSpPr>
          <p:cNvPr id="453" name="Google Shape;453;p60"/>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1"/>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Multimedia Document Search (example)</a:t>
            </a:r>
            <a:endParaRPr/>
          </a:p>
        </p:txBody>
      </p:sp>
      <p:sp>
        <p:nvSpPr>
          <p:cNvPr id="460" name="Google Shape;460;p61"/>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48</a:t>
            </a:fld>
            <a:endParaRPr sz="1000" b="0" i="0" u="none" strike="noStrike" cap="none">
              <a:solidFill>
                <a:schemeClr val="dk1"/>
              </a:solidFill>
              <a:latin typeface="Arial"/>
              <a:ea typeface="Arial"/>
              <a:cs typeface="Arial"/>
              <a:sym typeface="Arial"/>
            </a:endParaRPr>
          </a:p>
        </p:txBody>
      </p:sp>
      <p:sp>
        <p:nvSpPr>
          <p:cNvPr id="461" name="Google Shape;461;p61"/>
          <p:cNvSpPr txBox="1"/>
          <p:nvPr/>
        </p:nvSpPr>
        <p:spPr>
          <a:xfrm>
            <a:off x="419098" y="5228074"/>
            <a:ext cx="8305800" cy="954107"/>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“Magic View” of Yahoo photos automatically generates topic tags for each photo</a:t>
            </a:r>
            <a:endParaRPr/>
          </a:p>
          <a:p>
            <a:pPr marL="914400" marR="0" lvl="1" indent="-1714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Here users selected the photos with flowers </a:t>
            </a:r>
            <a:endParaRPr/>
          </a:p>
          <a:p>
            <a:pPr marL="914400" marR="0" lvl="1" indent="-1714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Three photos are selected and ready to be shared </a:t>
            </a:r>
            <a:endParaRPr/>
          </a:p>
          <a:p>
            <a:pPr marL="914400" marR="0" lvl="1" indent="-1714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privacy setting is visible and can be changed with a menu</a:t>
            </a:r>
            <a:endParaRPr sz="1400" b="0" i="0" u="none" strike="noStrike" cap="none">
              <a:solidFill>
                <a:schemeClr val="dk1"/>
              </a:solidFill>
              <a:latin typeface="Arial"/>
              <a:ea typeface="Arial"/>
              <a:cs typeface="Arial"/>
              <a:sym typeface="Arial"/>
            </a:endParaRPr>
          </a:p>
        </p:txBody>
      </p:sp>
      <p:pic>
        <p:nvPicPr>
          <p:cNvPr id="462" name="Google Shape;462;p61"/>
          <p:cNvPicPr preferRelativeResize="0"/>
          <p:nvPr/>
        </p:nvPicPr>
        <p:blipFill rotWithShape="1">
          <a:blip r:embed="rId3">
            <a:alphaModFix/>
          </a:blip>
          <a:srcRect/>
          <a:stretch/>
        </p:blipFill>
        <p:spPr>
          <a:xfrm>
            <a:off x="2057401" y="1387642"/>
            <a:ext cx="4793930" cy="362498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2"/>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Video Search ***</a:t>
            </a:r>
            <a:endParaRPr/>
          </a:p>
        </p:txBody>
      </p:sp>
      <p:sp>
        <p:nvSpPr>
          <p:cNvPr id="469" name="Google Shape;469;p62"/>
          <p:cNvSpPr txBox="1">
            <a:spLocks noGrp="1"/>
          </p:cNvSpPr>
          <p:nvPr>
            <p:ph type="body" idx="1"/>
          </p:nvPr>
        </p:nvSpPr>
        <p:spPr>
          <a:xfrm>
            <a:off x="457200" y="1662625"/>
            <a:ext cx="8305800" cy="411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Easy to search using title when the videos are short and have narrow focus</a:t>
            </a:r>
            <a:endParaRPr/>
          </a:p>
          <a:p>
            <a:pPr marL="457200" lvl="0" indent="-342900" algn="l" rtl="0">
              <a:spcBef>
                <a:spcPts val="0"/>
              </a:spcBef>
              <a:spcAft>
                <a:spcPts val="0"/>
              </a:spcAft>
              <a:buSzPts val="1800"/>
              <a:buChar char="•"/>
            </a:pPr>
            <a:r>
              <a:rPr lang="en-US"/>
              <a:t>Difficult to analyze videos and identify objects, actions, or events.</a:t>
            </a:r>
            <a:endParaRPr/>
          </a:p>
          <a:p>
            <a:pPr marL="914400" lvl="1" indent="-342900" algn="l" rtl="0">
              <a:spcBef>
                <a:spcPts val="0"/>
              </a:spcBef>
              <a:spcAft>
                <a:spcPts val="0"/>
              </a:spcAft>
              <a:buSzPts val="1800"/>
              <a:buChar char="–"/>
            </a:pPr>
            <a:r>
              <a:rPr lang="en-US"/>
              <a:t>Essentially image analysis on super hard mode</a:t>
            </a:r>
            <a:endParaRPr/>
          </a:p>
          <a:p>
            <a:pPr marL="914400" lvl="1" indent="-342900" algn="l" rtl="0">
              <a:spcBef>
                <a:spcPts val="0"/>
              </a:spcBef>
              <a:spcAft>
                <a:spcPts val="0"/>
              </a:spcAft>
              <a:buSzPts val="1800"/>
              <a:buChar char="–"/>
            </a:pPr>
            <a:r>
              <a:rPr lang="en-US"/>
              <a:t>Analysis of the text in the scenes and speech-to-text transcripts help make large volumes of digital video more searchable.</a:t>
            </a:r>
            <a:endParaRPr/>
          </a:p>
        </p:txBody>
      </p:sp>
      <p:sp>
        <p:nvSpPr>
          <p:cNvPr id="470" name="Google Shape;470;p62"/>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to Information Search (concluded) </a:t>
            </a:r>
            <a:endParaRPr/>
          </a:p>
        </p:txBody>
      </p:sp>
      <p:sp>
        <p:nvSpPr>
          <p:cNvPr id="105" name="Google Shape;105;p18"/>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5</a:t>
            </a:fld>
            <a:endParaRPr sz="1000" b="0" i="0" u="none" strike="noStrike" cap="none">
              <a:solidFill>
                <a:schemeClr val="dk1"/>
              </a:solidFill>
              <a:latin typeface="Arial"/>
              <a:ea typeface="Arial"/>
              <a:cs typeface="Arial"/>
              <a:sym typeface="Arial"/>
            </a:endParaRPr>
          </a:p>
        </p:txBody>
      </p:sp>
      <p:sp>
        <p:nvSpPr>
          <p:cNvPr id="106" name="Google Shape;106;p18"/>
          <p:cNvSpPr txBox="1"/>
          <p:nvPr/>
        </p:nvSpPr>
        <p:spPr>
          <a:xfrm>
            <a:off x="838200" y="5615226"/>
            <a:ext cx="7315200" cy="861774"/>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The advanced search interface of the U.S. Library of Congress Online Catalog (catalog.loc.gov)</a:t>
            </a:r>
            <a:endParaRPr/>
          </a:p>
          <a:p>
            <a:pPr marL="628650" marR="0" lvl="1" indent="-171450" algn="l" rtl="0">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The entire page is now dedicated to search controls and tips</a:t>
            </a:r>
            <a:endParaRPr/>
          </a:p>
          <a:p>
            <a:pPr marL="628650" marR="0" lvl="1" indent="-171450" algn="l" rtl="0">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Using checkboxes, text fields and menus users can compose Boolean queries, restrict the search scope to a subset of the collections, and apply filters based on metadata</a:t>
            </a:r>
            <a:endParaRPr/>
          </a:p>
          <a:p>
            <a:pPr marL="628650" marR="0" lvl="1" indent="-171450" algn="l" rtl="0">
              <a:spcBef>
                <a:spcPts val="0"/>
              </a:spcBef>
              <a:spcAft>
                <a:spcPts val="0"/>
              </a:spcAft>
              <a:buClr>
                <a:schemeClr val="dk1"/>
              </a:buClr>
              <a:buSzPts val="1000"/>
              <a:buFont typeface="Arial"/>
              <a:buChar char="•"/>
            </a:pPr>
            <a:r>
              <a:rPr lang="en-US" sz="1000" b="0" i="0" u="none" strike="noStrike" cap="none">
                <a:solidFill>
                  <a:schemeClr val="dk1"/>
                </a:solidFill>
                <a:latin typeface="Arial"/>
                <a:ea typeface="Arial"/>
                <a:cs typeface="Arial"/>
                <a:sym typeface="Arial"/>
              </a:rPr>
              <a:t>Regular users sign up for an account to save results and keep a search history to facilitate re-finding</a:t>
            </a:r>
            <a:endParaRPr/>
          </a:p>
        </p:txBody>
      </p:sp>
      <p:pic>
        <p:nvPicPr>
          <p:cNvPr id="107" name="Google Shape;107;p18"/>
          <p:cNvPicPr preferRelativeResize="0"/>
          <p:nvPr/>
        </p:nvPicPr>
        <p:blipFill rotWithShape="1">
          <a:blip r:embed="rId3">
            <a:alphaModFix/>
          </a:blip>
          <a:srcRect l="9768" t="4639" r="10868" b="16472"/>
          <a:stretch/>
        </p:blipFill>
        <p:spPr>
          <a:xfrm>
            <a:off x="2133600" y="1315362"/>
            <a:ext cx="4009560" cy="437967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3"/>
          <p:cNvSpPr txBox="1">
            <a:spLocks noGrp="1"/>
          </p:cNvSpPr>
          <p:nvPr>
            <p:ph type="title"/>
          </p:nvPr>
        </p:nvSpPr>
        <p:spPr>
          <a:xfrm>
            <a:off x="304800" y="228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a:t>Another Multimedia Document Search example ***</a:t>
            </a:r>
            <a:endParaRPr sz="3200"/>
          </a:p>
        </p:txBody>
      </p:sp>
      <p:sp>
        <p:nvSpPr>
          <p:cNvPr id="477" name="Google Shape;477;p63"/>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50</a:t>
            </a:fld>
            <a:endParaRPr sz="1000" b="0" i="0" u="none" strike="noStrike" cap="none">
              <a:solidFill>
                <a:schemeClr val="dk1"/>
              </a:solidFill>
              <a:latin typeface="Arial"/>
              <a:ea typeface="Arial"/>
              <a:cs typeface="Arial"/>
              <a:sym typeface="Arial"/>
            </a:endParaRPr>
          </a:p>
        </p:txBody>
      </p:sp>
      <p:sp>
        <p:nvSpPr>
          <p:cNvPr id="478" name="Google Shape;478;p63"/>
          <p:cNvSpPr txBox="1"/>
          <p:nvPr/>
        </p:nvSpPr>
        <p:spPr>
          <a:xfrm>
            <a:off x="419098" y="5228074"/>
            <a:ext cx="8305800" cy="738664"/>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ForkBrowser of the MediaMill semantic video search engine (de Rooij, 2008) which allows the user to browse the video collection along various dimensions exploring different characteristics of the collection </a:t>
            </a:r>
            <a:r>
              <a:rPr lang="en-US" sz="1100" u="sng">
                <a:solidFill>
                  <a:schemeClr val="hlink"/>
                </a:solidFill>
                <a:hlinkClick r:id="rId3"/>
              </a:rPr>
              <a:t>https://www.youtube.com/watch?v=IPq_LanED60</a:t>
            </a:r>
            <a:endParaRPr sz="1400" b="0" i="0" u="none" strike="noStrike" cap="none">
              <a:solidFill>
                <a:schemeClr val="dk1"/>
              </a:solidFill>
              <a:latin typeface="Arial"/>
              <a:ea typeface="Arial"/>
              <a:cs typeface="Arial"/>
              <a:sym typeface="Arial"/>
            </a:endParaRPr>
          </a:p>
        </p:txBody>
      </p:sp>
      <p:pic>
        <p:nvPicPr>
          <p:cNvPr id="479" name="Google Shape;479;p63" descr="Macintosh HD:Users:plaisant:Documents:Dropbox:DTUI6 shared:DTUI6-Drafts:Chapter 15 new - old chapter 13 - search:Figures 15 search:forkbrowser-mediamill.png"/>
          <p:cNvPicPr preferRelativeResize="0"/>
          <p:nvPr/>
        </p:nvPicPr>
        <p:blipFill rotWithShape="1">
          <a:blip r:embed="rId4">
            <a:alphaModFix/>
          </a:blip>
          <a:srcRect/>
          <a:stretch/>
        </p:blipFill>
        <p:spPr>
          <a:xfrm>
            <a:off x="1828800" y="1371600"/>
            <a:ext cx="5181600" cy="371919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4"/>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Audio Search***</a:t>
            </a:r>
            <a:endParaRPr/>
          </a:p>
        </p:txBody>
      </p:sp>
      <p:sp>
        <p:nvSpPr>
          <p:cNvPr id="486" name="Google Shape;486;p64"/>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Music-information retrieval systems can now use audio input</a:t>
            </a:r>
            <a:endParaRPr/>
          </a:p>
          <a:p>
            <a:pPr marL="914400" lvl="1" indent="-342900" algn="l" rtl="0">
              <a:spcBef>
                <a:spcPts val="0"/>
              </a:spcBef>
              <a:spcAft>
                <a:spcPts val="0"/>
              </a:spcAft>
              <a:buSzPts val="1800"/>
              <a:buChar char="–"/>
            </a:pPr>
            <a:r>
              <a:rPr lang="en-US"/>
              <a:t>Shazam or Soundhound</a:t>
            </a:r>
            <a:endParaRPr/>
          </a:p>
          <a:p>
            <a:pPr marL="457200" lvl="0" indent="-342900" algn="l" rtl="0">
              <a:spcBef>
                <a:spcPts val="0"/>
              </a:spcBef>
              <a:spcAft>
                <a:spcPts val="0"/>
              </a:spcAft>
              <a:buSzPts val="1800"/>
              <a:buChar char="•"/>
            </a:pPr>
            <a:r>
              <a:rPr lang="en-US"/>
              <a:t>Using your voice to search</a:t>
            </a:r>
            <a:endParaRPr/>
          </a:p>
          <a:p>
            <a:pPr marL="457200" lvl="0" indent="-342900" algn="l" rtl="0">
              <a:spcBef>
                <a:spcPts val="0"/>
              </a:spcBef>
              <a:spcAft>
                <a:spcPts val="0"/>
              </a:spcAft>
              <a:buSzPts val="1800"/>
              <a:buChar char="•"/>
            </a:pPr>
            <a:r>
              <a:rPr lang="en-US"/>
              <a:t>Speaker identification (voice biometrics)</a:t>
            </a:r>
            <a:endParaRPr/>
          </a:p>
        </p:txBody>
      </p:sp>
      <p:sp>
        <p:nvSpPr>
          <p:cNvPr id="487" name="Google Shape;487;p64"/>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pic>
        <p:nvPicPr>
          <p:cNvPr id="488" name="Google Shape;488;p64"/>
          <p:cNvPicPr preferRelativeResize="0"/>
          <p:nvPr/>
        </p:nvPicPr>
        <p:blipFill>
          <a:blip r:embed="rId3">
            <a:alphaModFix/>
          </a:blip>
          <a:stretch>
            <a:fillRect/>
          </a:stretch>
        </p:blipFill>
        <p:spPr>
          <a:xfrm>
            <a:off x="862013" y="4551463"/>
            <a:ext cx="7419975" cy="9429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5"/>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Geographic information search***</a:t>
            </a:r>
            <a:endParaRPr/>
          </a:p>
        </p:txBody>
      </p:sp>
      <p:sp>
        <p:nvSpPr>
          <p:cNvPr id="495" name="Google Shape;495;p65"/>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Looking for geographic information: Google maps</a:t>
            </a:r>
            <a:endParaRPr/>
          </a:p>
          <a:p>
            <a:pPr marL="457200" lvl="0" indent="-342900" algn="l" rtl="0">
              <a:spcBef>
                <a:spcPts val="0"/>
              </a:spcBef>
              <a:spcAft>
                <a:spcPts val="0"/>
              </a:spcAft>
              <a:buSzPts val="1800"/>
              <a:buChar char="•"/>
            </a:pPr>
            <a:r>
              <a:rPr lang="en-US"/>
              <a:t>Geographic information is complex, and many challenges need to be addressed: deciding what to show the map, designing dynamic legends that could summarize results, etc.</a:t>
            </a:r>
            <a:endParaRPr/>
          </a:p>
          <a:p>
            <a:pPr marL="457200" lvl="0" indent="-342900" algn="l" rtl="0">
              <a:spcBef>
                <a:spcPts val="0"/>
              </a:spcBef>
              <a:spcAft>
                <a:spcPts val="0"/>
              </a:spcAft>
              <a:buSzPts val="1800"/>
              <a:buChar char="•"/>
            </a:pPr>
            <a:endParaRPr/>
          </a:p>
        </p:txBody>
      </p:sp>
      <p:sp>
        <p:nvSpPr>
          <p:cNvPr id="496" name="Google Shape;496;p65"/>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6"/>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Multilingual searches and other specialized searches</a:t>
            </a:r>
            <a:endParaRPr/>
          </a:p>
        </p:txBody>
      </p:sp>
      <p:sp>
        <p:nvSpPr>
          <p:cNvPr id="503" name="Google Shape;503;p66"/>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342900" algn="l" rtl="0">
              <a:spcBef>
                <a:spcPts val="360"/>
              </a:spcBef>
              <a:spcAft>
                <a:spcPts val="0"/>
              </a:spcAft>
              <a:buSzPts val="1800"/>
              <a:buChar char="•"/>
            </a:pPr>
            <a:r>
              <a:rPr lang="en-US"/>
              <a:t>Not just translation but also a way to search for something that is in a language the user does not know</a:t>
            </a:r>
            <a:endParaRPr/>
          </a:p>
          <a:p>
            <a:pPr marL="457200" lvl="0" indent="-342900" algn="l" rtl="0">
              <a:spcBef>
                <a:spcPts val="0"/>
              </a:spcBef>
              <a:spcAft>
                <a:spcPts val="0"/>
              </a:spcAft>
              <a:buSzPts val="1800"/>
              <a:buChar char="•"/>
            </a:pPr>
            <a:r>
              <a:rPr lang="en-US"/>
              <a:t>Many other search interfaces are being designed to tackle specialized data types such as event sequences, graphs, structure document layouts, engineering diagrams, and so on.</a:t>
            </a:r>
            <a:endParaRPr/>
          </a:p>
        </p:txBody>
      </p:sp>
      <p:sp>
        <p:nvSpPr>
          <p:cNvPr id="504" name="Google Shape;504;p66"/>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7"/>
          <p:cNvSpPr txBox="1">
            <a:spLocks noGrp="1"/>
          </p:cNvSpPr>
          <p:nvPr>
            <p:ph type="title"/>
          </p:nvPr>
        </p:nvSpPr>
        <p:spPr>
          <a:xfrm>
            <a:off x="419100" y="2645850"/>
            <a:ext cx="8305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4000"/>
              <a:t>The Social Aspects of Search</a:t>
            </a:r>
            <a:endParaRPr sz="4000">
              <a:solidFill>
                <a:srgbClr val="D125F3"/>
              </a:solidFill>
            </a:endParaRPr>
          </a:p>
        </p:txBody>
      </p:sp>
      <p:sp>
        <p:nvSpPr>
          <p:cNvPr id="511" name="Google Shape;511;p67"/>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68"/>
          <p:cNvSpPr txBox="1">
            <a:spLocks noGrp="1"/>
          </p:cNvSpPr>
          <p:nvPr>
            <p:ph type="title"/>
          </p:nvPr>
        </p:nvSpPr>
        <p:spPr>
          <a:xfrm>
            <a:off x="304800" y="381000"/>
            <a:ext cx="8382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social aspects of search</a:t>
            </a:r>
            <a:endParaRPr/>
          </a:p>
        </p:txBody>
      </p:sp>
      <p:sp>
        <p:nvSpPr>
          <p:cNvPr id="517" name="Google Shape;517;p68"/>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55</a:t>
            </a:fld>
            <a:endParaRPr sz="1000" b="0" i="0" u="none" strike="noStrike" cap="none">
              <a:solidFill>
                <a:schemeClr val="dk1"/>
              </a:solidFill>
              <a:latin typeface="Arial"/>
              <a:ea typeface="Arial"/>
              <a:cs typeface="Arial"/>
              <a:sym typeface="Arial"/>
            </a:endParaRPr>
          </a:p>
        </p:txBody>
      </p:sp>
      <p:sp>
        <p:nvSpPr>
          <p:cNvPr id="518" name="Google Shape;518;p68"/>
          <p:cNvSpPr txBox="1"/>
          <p:nvPr/>
        </p:nvSpPr>
        <p:spPr>
          <a:xfrm>
            <a:off x="304800" y="1828800"/>
            <a:ext cx="8229600" cy="4267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rgbClr val="9E2600"/>
              </a:buClr>
              <a:buSzPts val="2800"/>
              <a:buFont typeface="Arial"/>
              <a:buChar char="•"/>
            </a:pPr>
            <a:r>
              <a:rPr lang="en-US" sz="2800" b="0" i="1" u="none" strike="noStrike" cap="none">
                <a:solidFill>
                  <a:schemeClr val="dk1"/>
                </a:solidFill>
                <a:latin typeface="Arial"/>
                <a:ea typeface="Arial"/>
                <a:cs typeface="Arial"/>
                <a:sym typeface="Arial"/>
              </a:rPr>
              <a:t>Social search </a:t>
            </a:r>
            <a:r>
              <a:rPr lang="en-US" sz="2800" b="0" i="0" u="none" strike="noStrike" cap="none">
                <a:solidFill>
                  <a:schemeClr val="dk1"/>
                </a:solidFill>
                <a:latin typeface="Arial"/>
                <a:ea typeface="Arial"/>
                <a:cs typeface="Arial"/>
                <a:sym typeface="Arial"/>
              </a:rPr>
              <a:t>as “an umbrella term” describing search acts that make use of social interactions with others</a:t>
            </a:r>
            <a:endParaRPr/>
          </a:p>
          <a:p>
            <a:pPr marL="914400" marR="0" lvl="1" indent="-457200" algn="l" rtl="0">
              <a:lnSpc>
                <a:spcPct val="90000"/>
              </a:lnSpc>
              <a:spcBef>
                <a:spcPts val="400"/>
              </a:spcBef>
              <a:spcAft>
                <a:spcPts val="0"/>
              </a:spcAft>
              <a:buClr>
                <a:srgbClr val="9E2600"/>
              </a:buClr>
              <a:buSzPts val="2000"/>
              <a:buFont typeface="Arial"/>
              <a:buChar char="‒"/>
            </a:pPr>
            <a:r>
              <a:rPr lang="en-US" sz="2000" b="0" i="0" u="none" strike="noStrike" cap="none">
                <a:solidFill>
                  <a:schemeClr val="dk1"/>
                </a:solidFill>
                <a:latin typeface="Arial"/>
                <a:ea typeface="Arial"/>
                <a:cs typeface="Arial"/>
                <a:sym typeface="Arial"/>
              </a:rPr>
              <a:t>May be explicit or implicit, co-located or remote, synchronous or asynchronous</a:t>
            </a:r>
            <a:endParaRPr/>
          </a:p>
          <a:p>
            <a:pPr marL="914400" marR="0" lvl="1" indent="-457200" algn="l" rtl="0">
              <a:lnSpc>
                <a:spcPct val="90000"/>
              </a:lnSpc>
              <a:spcBef>
                <a:spcPts val="400"/>
              </a:spcBef>
              <a:spcAft>
                <a:spcPts val="0"/>
              </a:spcAft>
              <a:buClr>
                <a:srgbClr val="9E2600"/>
              </a:buClr>
              <a:buSzPts val="2000"/>
              <a:buFont typeface="Arial"/>
              <a:buChar char="‒"/>
            </a:pPr>
            <a:r>
              <a:rPr lang="en-US" sz="2000" b="0" i="0" u="none" strike="noStrike" cap="none">
                <a:solidFill>
                  <a:schemeClr val="dk1"/>
                </a:solidFill>
                <a:latin typeface="Arial"/>
                <a:ea typeface="Arial"/>
                <a:cs typeface="Arial"/>
                <a:sym typeface="Arial"/>
              </a:rPr>
              <a:t>Social bookmarking and ranking, e.g. Reddit</a:t>
            </a:r>
            <a:endParaRPr/>
          </a:p>
          <a:p>
            <a:pPr marL="914400" marR="0" lvl="1" indent="-457200" algn="l" rtl="0">
              <a:lnSpc>
                <a:spcPct val="90000"/>
              </a:lnSpc>
              <a:spcBef>
                <a:spcPts val="400"/>
              </a:spcBef>
              <a:spcAft>
                <a:spcPts val="0"/>
              </a:spcAft>
              <a:buClr>
                <a:srgbClr val="9E2600"/>
              </a:buClr>
              <a:buSzPts val="2000"/>
              <a:buFont typeface="Arial"/>
              <a:buChar char="‒"/>
            </a:pPr>
            <a:r>
              <a:rPr lang="en-US" sz="2000" b="0" i="0" u="none" strike="noStrike" cap="none">
                <a:solidFill>
                  <a:schemeClr val="dk1"/>
                </a:solidFill>
                <a:latin typeface="Arial"/>
                <a:ea typeface="Arial"/>
                <a:cs typeface="Arial"/>
                <a:sym typeface="Arial"/>
              </a:rPr>
              <a:t>Personalized search built on user profiles, e.g. past site visits</a:t>
            </a:r>
            <a:endParaRPr/>
          </a:p>
          <a:p>
            <a:pPr marL="914400" marR="0" lvl="1" indent="-457200" algn="l" rtl="0">
              <a:lnSpc>
                <a:spcPct val="90000"/>
              </a:lnSpc>
              <a:spcBef>
                <a:spcPts val="400"/>
              </a:spcBef>
              <a:spcAft>
                <a:spcPts val="0"/>
              </a:spcAft>
              <a:buClr>
                <a:srgbClr val="9E2600"/>
              </a:buClr>
              <a:buSzPts val="2000"/>
              <a:buFont typeface="Arial"/>
              <a:buChar char="‒"/>
            </a:pPr>
            <a:r>
              <a:rPr lang="en-US" sz="2000" b="0" i="0" u="none" strike="noStrike" cap="none">
                <a:solidFill>
                  <a:schemeClr val="dk1"/>
                </a:solidFill>
                <a:latin typeface="Arial"/>
                <a:ea typeface="Arial"/>
                <a:cs typeface="Arial"/>
                <a:sym typeface="Arial"/>
              </a:rPr>
              <a:t>Collaborative filtering and recommender systems, e.g Netflix</a:t>
            </a:r>
            <a:endParaRPr/>
          </a:p>
          <a:p>
            <a:pPr marL="914400" marR="0" lvl="1" indent="-457200" algn="l" rtl="0">
              <a:lnSpc>
                <a:spcPct val="90000"/>
              </a:lnSpc>
              <a:spcBef>
                <a:spcPts val="400"/>
              </a:spcBef>
              <a:spcAft>
                <a:spcPts val="0"/>
              </a:spcAft>
              <a:buClr>
                <a:srgbClr val="9E2600"/>
              </a:buClr>
              <a:buSzPts val="2000"/>
              <a:buFont typeface="Arial"/>
              <a:buChar char="‒"/>
            </a:pPr>
            <a:r>
              <a:rPr lang="en-US" sz="2000" b="0" i="0" u="none" strike="noStrike" cap="none">
                <a:solidFill>
                  <a:schemeClr val="dk1"/>
                </a:solidFill>
                <a:latin typeface="Arial"/>
                <a:ea typeface="Arial"/>
                <a:cs typeface="Arial"/>
                <a:sym typeface="Arial"/>
              </a:rPr>
              <a:t>Music recommendation, e.g. Pandora</a:t>
            </a:r>
            <a:endParaRPr/>
          </a:p>
          <a:p>
            <a:pPr marL="457200" marR="0" lvl="0" indent="-279400" algn="l" rtl="0">
              <a:lnSpc>
                <a:spcPct val="90000"/>
              </a:lnSpc>
              <a:spcBef>
                <a:spcPts val="560"/>
              </a:spcBef>
              <a:spcAft>
                <a:spcPts val="0"/>
              </a:spcAft>
              <a:buClr>
                <a:srgbClr val="9E2600"/>
              </a:buClr>
              <a:buSzPts val="2800"/>
              <a:buFont typeface="Arial"/>
              <a:buNone/>
            </a:pPr>
            <a:endParaRPr sz="2800" b="0" i="0" u="none" strike="noStrike" cap="none">
              <a:solidFill>
                <a:schemeClr val="dk1"/>
              </a:solidFill>
              <a:latin typeface="Arial"/>
              <a:ea typeface="Arial"/>
              <a:cs typeface="Arial"/>
              <a:sym typeface="Arial"/>
            </a:endParaRPr>
          </a:p>
          <a:p>
            <a:pPr marL="457200" marR="0" lvl="0" indent="-279400" algn="l" rtl="0">
              <a:lnSpc>
                <a:spcPct val="90000"/>
              </a:lnSpc>
              <a:spcBef>
                <a:spcPts val="560"/>
              </a:spcBef>
              <a:spcAft>
                <a:spcPts val="0"/>
              </a:spcAft>
              <a:buClr>
                <a:srgbClr val="9E26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9"/>
          <p:cNvSpPr txBox="1">
            <a:spLocks noGrp="1"/>
          </p:cNvSpPr>
          <p:nvPr>
            <p:ph type="title"/>
          </p:nvPr>
        </p:nvSpPr>
        <p:spPr>
          <a:xfrm>
            <a:off x="304800" y="381000"/>
            <a:ext cx="83820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social aspects of search (example)</a:t>
            </a:r>
            <a:endParaRPr/>
          </a:p>
        </p:txBody>
      </p:sp>
      <p:sp>
        <p:nvSpPr>
          <p:cNvPr id="525" name="Google Shape;525;p69"/>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56</a:t>
            </a:fld>
            <a:endParaRPr sz="1000" b="0" i="0" u="none" strike="noStrike" cap="none">
              <a:solidFill>
                <a:schemeClr val="dk1"/>
              </a:solidFill>
              <a:latin typeface="Arial"/>
              <a:ea typeface="Arial"/>
              <a:cs typeface="Arial"/>
              <a:sym typeface="Arial"/>
            </a:endParaRPr>
          </a:p>
        </p:txBody>
      </p:sp>
      <p:pic>
        <p:nvPicPr>
          <p:cNvPr id="526" name="Google Shape;526;p69"/>
          <p:cNvPicPr preferRelativeResize="0"/>
          <p:nvPr/>
        </p:nvPicPr>
        <p:blipFill rotWithShape="1">
          <a:blip r:embed="rId3">
            <a:alphaModFix/>
          </a:blip>
          <a:srcRect/>
          <a:stretch/>
        </p:blipFill>
        <p:spPr>
          <a:xfrm>
            <a:off x="2399665" y="1810702"/>
            <a:ext cx="4344670" cy="3236595"/>
          </a:xfrm>
          <a:prstGeom prst="rect">
            <a:avLst/>
          </a:prstGeom>
          <a:noFill/>
          <a:ln>
            <a:noFill/>
          </a:ln>
        </p:spPr>
      </p:pic>
      <p:sp>
        <p:nvSpPr>
          <p:cNvPr id="527" name="Google Shape;527;p69"/>
          <p:cNvSpPr txBox="1"/>
          <p:nvPr/>
        </p:nvSpPr>
        <p:spPr>
          <a:xfrm>
            <a:off x="419098" y="5228074"/>
            <a:ext cx="8305800" cy="738664"/>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Last.fm is an example of online radio using playlists created automatically</a:t>
            </a:r>
            <a:endParaRPr/>
          </a:p>
          <a:p>
            <a:pPr marL="171450" marR="0" lvl="0" indent="-171450" algn="l" rtl="0">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process starts by users selecting a start point (e.g. a song or artist they like) then users provide feedback on the suggestions by clicking on the heart or skipping the track</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0"/>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Explicit Search</a:t>
            </a:r>
            <a:endParaRPr/>
          </a:p>
        </p:txBody>
      </p:sp>
      <p:sp>
        <p:nvSpPr>
          <p:cNvPr id="534" name="Google Shape;534;p70"/>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To directly search for information</a:t>
            </a:r>
            <a:endParaRPr sz="2800"/>
          </a:p>
          <a:p>
            <a:pPr marL="914400" lvl="1" indent="-457200" algn="l" rtl="0">
              <a:lnSpc>
                <a:spcPct val="100000"/>
              </a:lnSpc>
              <a:spcBef>
                <a:spcPts val="400"/>
              </a:spcBef>
              <a:spcAft>
                <a:spcPts val="0"/>
              </a:spcAft>
              <a:buClr>
                <a:srgbClr val="9E2600"/>
              </a:buClr>
              <a:buSzPts val="2000"/>
              <a:buChar char="‒"/>
            </a:pPr>
            <a:r>
              <a:rPr lang="en-US" sz="2000"/>
              <a:t>Searching for a restaurant on </a:t>
            </a:r>
            <a:r>
              <a:rPr lang="en-US" sz="2000" i="1"/>
              <a:t>Yelp, </a:t>
            </a:r>
            <a:r>
              <a:rPr lang="en-US" sz="2000"/>
              <a:t>then filtering results by ratings</a:t>
            </a:r>
            <a:endParaRPr sz="2000"/>
          </a:p>
          <a:p>
            <a:pPr marL="914400" lvl="1" indent="-457200" algn="l" rtl="0">
              <a:lnSpc>
                <a:spcPct val="100000"/>
              </a:lnSpc>
              <a:spcBef>
                <a:spcPts val="400"/>
              </a:spcBef>
              <a:spcAft>
                <a:spcPts val="0"/>
              </a:spcAft>
              <a:buClr>
                <a:srgbClr val="9E2600"/>
              </a:buClr>
              <a:buSzPts val="2000"/>
              <a:buChar char="‒"/>
            </a:pPr>
            <a:r>
              <a:rPr lang="en-US" sz="2000"/>
              <a:t>Posting on Facebook for restaurant recommendations from friends</a:t>
            </a:r>
            <a:endParaRPr sz="2000"/>
          </a:p>
          <a:p>
            <a:pPr marL="0" lvl="0" indent="0" algn="l" rtl="0">
              <a:lnSpc>
                <a:spcPct val="90000"/>
              </a:lnSpc>
              <a:spcBef>
                <a:spcPts val="400"/>
              </a:spcBef>
              <a:spcAft>
                <a:spcPts val="0"/>
              </a:spcAft>
              <a:buNone/>
            </a:pPr>
            <a:endParaRPr sz="2000"/>
          </a:p>
          <a:p>
            <a:pPr marL="457200" lvl="0" indent="-406400" algn="l" rtl="0">
              <a:lnSpc>
                <a:spcPct val="90000"/>
              </a:lnSpc>
              <a:spcBef>
                <a:spcPts val="400"/>
              </a:spcBef>
              <a:spcAft>
                <a:spcPts val="0"/>
              </a:spcAft>
              <a:buSzPts val="2800"/>
              <a:buChar char="•"/>
            </a:pPr>
            <a:r>
              <a:rPr lang="en-US" sz="2800"/>
              <a:t>Explicit Filters</a:t>
            </a:r>
            <a:endParaRPr sz="2800"/>
          </a:p>
          <a:p>
            <a:pPr marL="914400" lvl="1" indent="-355600" algn="l" rtl="0">
              <a:lnSpc>
                <a:spcPct val="100000"/>
              </a:lnSpc>
              <a:spcBef>
                <a:spcPts val="0"/>
              </a:spcBef>
              <a:spcAft>
                <a:spcPts val="0"/>
              </a:spcAft>
              <a:buSzPts val="2000"/>
              <a:buChar char="–"/>
            </a:pPr>
            <a:r>
              <a:rPr lang="en-US" sz="2000"/>
              <a:t>Dropdown menu to select options such as: “Most Viewed” or “Most Popular”</a:t>
            </a:r>
            <a:endParaRPr sz="2000"/>
          </a:p>
          <a:p>
            <a:pPr marL="914400" lvl="1" indent="-355600" algn="l" rtl="0">
              <a:lnSpc>
                <a:spcPct val="100000"/>
              </a:lnSpc>
              <a:spcBef>
                <a:spcPts val="0"/>
              </a:spcBef>
              <a:spcAft>
                <a:spcPts val="0"/>
              </a:spcAft>
              <a:buSzPts val="2000"/>
              <a:buChar char="–"/>
            </a:pPr>
            <a:r>
              <a:rPr lang="en-US" sz="2000"/>
              <a:t>Social Bookmarking/Ranking (The wisdom of the crowd)</a:t>
            </a:r>
            <a:endParaRPr sz="2000"/>
          </a:p>
        </p:txBody>
      </p:sp>
      <p:sp>
        <p:nvSpPr>
          <p:cNvPr id="535" name="Google Shape;535;p70"/>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1"/>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Implicit Search</a:t>
            </a:r>
            <a:endParaRPr/>
          </a:p>
        </p:txBody>
      </p:sp>
      <p:sp>
        <p:nvSpPr>
          <p:cNvPr id="542" name="Google Shape;542;p71"/>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Results presented to the user without ever making a query</a:t>
            </a:r>
            <a:endParaRPr sz="2800"/>
          </a:p>
          <a:p>
            <a:pPr marL="457200" lvl="0" indent="-406400" algn="l" rtl="0">
              <a:spcBef>
                <a:spcPts val="0"/>
              </a:spcBef>
              <a:spcAft>
                <a:spcPts val="0"/>
              </a:spcAft>
              <a:buSzPts val="2800"/>
              <a:buChar char="•"/>
            </a:pPr>
            <a:r>
              <a:rPr lang="en-US" sz="2800"/>
              <a:t>An implicit “search” is an algorithm deciding what it believes you want to be shown</a:t>
            </a:r>
            <a:endParaRPr sz="2800"/>
          </a:p>
          <a:p>
            <a:pPr marL="457200" lvl="0" indent="-406400" algn="l" rtl="0">
              <a:spcBef>
                <a:spcPts val="0"/>
              </a:spcBef>
              <a:spcAft>
                <a:spcPts val="0"/>
              </a:spcAft>
              <a:buSzPts val="2800"/>
              <a:buChar char="•"/>
            </a:pPr>
            <a:r>
              <a:rPr lang="en-US" sz="2800"/>
              <a:t>Implicit search signals</a:t>
            </a:r>
            <a:endParaRPr sz="2800"/>
          </a:p>
          <a:p>
            <a:pPr marL="914400" lvl="1" indent="-355600" algn="l" rtl="0">
              <a:spcBef>
                <a:spcPts val="0"/>
              </a:spcBef>
              <a:spcAft>
                <a:spcPts val="0"/>
              </a:spcAft>
              <a:buSzPts val="2000"/>
              <a:buChar char="–"/>
            </a:pPr>
            <a:r>
              <a:rPr lang="en-US" sz="2000"/>
              <a:t>Time spent on a page, mouse trails, social media connections</a:t>
            </a:r>
            <a:endParaRPr sz="2000"/>
          </a:p>
          <a:p>
            <a:pPr marL="457200" lvl="0" indent="-406400" algn="l" rtl="0">
              <a:spcBef>
                <a:spcPts val="0"/>
              </a:spcBef>
              <a:spcAft>
                <a:spcPts val="0"/>
              </a:spcAft>
              <a:buSzPts val="2800"/>
              <a:buChar char="•"/>
            </a:pPr>
            <a:r>
              <a:rPr lang="en-US" sz="2800"/>
              <a:t>Personalized Search</a:t>
            </a:r>
            <a:endParaRPr sz="2800"/>
          </a:p>
          <a:p>
            <a:pPr marL="914400" lvl="1" indent="-355600" algn="l" rtl="0">
              <a:spcBef>
                <a:spcPts val="0"/>
              </a:spcBef>
              <a:spcAft>
                <a:spcPts val="0"/>
              </a:spcAft>
              <a:buSzPts val="2000"/>
              <a:buChar char="–"/>
            </a:pPr>
            <a:r>
              <a:rPr lang="en-US" sz="2000"/>
              <a:t>A profile is built about the user and personalized data is displayed that the user might search for</a:t>
            </a:r>
            <a:endParaRPr sz="2000"/>
          </a:p>
        </p:txBody>
      </p:sp>
      <p:sp>
        <p:nvSpPr>
          <p:cNvPr id="543" name="Google Shape;543;p71"/>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2"/>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Implicit Search</a:t>
            </a:r>
            <a:endParaRPr/>
          </a:p>
        </p:txBody>
      </p:sp>
      <p:sp>
        <p:nvSpPr>
          <p:cNvPr id="550" name="Google Shape;550;p72"/>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Problem: implicit search creates</a:t>
            </a:r>
            <a:r>
              <a:rPr lang="en-US" sz="2800" i="1"/>
              <a:t> filter bubbles</a:t>
            </a:r>
            <a:endParaRPr sz="2800" i="1"/>
          </a:p>
          <a:p>
            <a:pPr marL="914400" lvl="1" indent="-355600" algn="l" rtl="0">
              <a:spcBef>
                <a:spcPts val="0"/>
              </a:spcBef>
              <a:spcAft>
                <a:spcPts val="0"/>
              </a:spcAft>
              <a:buSzPts val="2000"/>
              <a:buChar char="–"/>
            </a:pPr>
            <a:r>
              <a:rPr lang="en-US" sz="2000"/>
              <a:t>Filter bubbles are when the user is not being shown new ideas, subjects, products, or important information</a:t>
            </a:r>
            <a:endParaRPr sz="2000"/>
          </a:p>
          <a:p>
            <a:pPr marL="914400" lvl="1" indent="-355600" algn="l" rtl="0">
              <a:spcBef>
                <a:spcPts val="0"/>
              </a:spcBef>
              <a:spcAft>
                <a:spcPts val="0"/>
              </a:spcAft>
              <a:buSzPts val="2000"/>
              <a:buChar char="–"/>
            </a:pPr>
            <a:r>
              <a:rPr lang="en-US" sz="2000"/>
              <a:t>Users are generally more satisfied when they known why the information is being shown to them</a:t>
            </a:r>
            <a:endParaRPr sz="2000"/>
          </a:p>
          <a:p>
            <a:pPr marL="914400" lvl="1" indent="-355600" algn="l" rtl="0">
              <a:spcBef>
                <a:spcPts val="0"/>
              </a:spcBef>
              <a:spcAft>
                <a:spcPts val="0"/>
              </a:spcAft>
              <a:buSzPts val="2000"/>
              <a:buChar char="–"/>
            </a:pPr>
            <a:r>
              <a:rPr lang="en-US" sz="2000"/>
              <a:t>They like to know what those implicit filters are</a:t>
            </a:r>
            <a:endParaRPr sz="2000"/>
          </a:p>
          <a:p>
            <a:pPr marL="0" lvl="0" indent="0" algn="l" rtl="0">
              <a:spcBef>
                <a:spcPts val="360"/>
              </a:spcBef>
              <a:spcAft>
                <a:spcPts val="0"/>
              </a:spcAft>
              <a:buNone/>
            </a:pPr>
            <a:endParaRPr sz="2000"/>
          </a:p>
        </p:txBody>
      </p:sp>
      <p:sp>
        <p:nvSpPr>
          <p:cNvPr id="551" name="Google Shape;551;p72"/>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a:t>Search terminology </a:t>
            </a:r>
            <a:endParaRPr/>
          </a:p>
        </p:txBody>
      </p:sp>
      <p:sp>
        <p:nvSpPr>
          <p:cNvPr id="113" name="Google Shape;113;p19"/>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6</a:t>
            </a:fld>
            <a:endParaRPr sz="1000" b="0" i="0" u="none" strike="noStrike" cap="none">
              <a:solidFill>
                <a:schemeClr val="dk1"/>
              </a:solidFill>
              <a:latin typeface="Arial"/>
              <a:ea typeface="Arial"/>
              <a:cs typeface="Arial"/>
              <a:sym typeface="Arial"/>
            </a:endParaRPr>
          </a:p>
        </p:txBody>
      </p:sp>
      <p:sp>
        <p:nvSpPr>
          <p:cNvPr id="114" name="Google Shape;114;p19"/>
          <p:cNvSpPr txBox="1"/>
          <p:nvPr/>
        </p:nvSpPr>
        <p:spPr>
          <a:xfrm>
            <a:off x="381000" y="15240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E2600"/>
              </a:buClr>
              <a:buSzPts val="2400"/>
              <a:buFont typeface="Times"/>
              <a:buChar char="•"/>
            </a:pPr>
            <a:r>
              <a:rPr lang="en-US" sz="2400" b="0" i="1" u="none" strike="noStrike" cap="none">
                <a:solidFill>
                  <a:schemeClr val="dk1"/>
                </a:solidFill>
                <a:latin typeface="Arial"/>
                <a:ea typeface="Arial"/>
                <a:cs typeface="Arial"/>
                <a:sym typeface="Arial"/>
              </a:rPr>
              <a:t>Task objects </a:t>
            </a:r>
            <a:r>
              <a:rPr lang="en-US" sz="2400" b="0" i="0" u="none" strike="noStrike" cap="none">
                <a:solidFill>
                  <a:schemeClr val="dk1"/>
                </a:solidFill>
                <a:latin typeface="Arial"/>
                <a:ea typeface="Arial"/>
                <a:cs typeface="Arial"/>
                <a:sym typeface="Arial"/>
              </a:rPr>
              <a:t>(such as movies for rent) are stored in structured relational databases, textual document libraries, or multimedia document libraries</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0" u="none" strike="noStrike" cap="none">
                <a:solidFill>
                  <a:schemeClr val="dk1"/>
                </a:solidFill>
                <a:latin typeface="Arial"/>
                <a:ea typeface="Arial"/>
                <a:cs typeface="Arial"/>
                <a:sym typeface="Arial"/>
              </a:rPr>
              <a:t>A </a:t>
            </a:r>
            <a:r>
              <a:rPr lang="en-US" sz="2400" b="0" i="1" u="none" strike="noStrike" cap="none">
                <a:solidFill>
                  <a:schemeClr val="dk1"/>
                </a:solidFill>
                <a:latin typeface="Arial"/>
                <a:ea typeface="Arial"/>
                <a:cs typeface="Arial"/>
                <a:sym typeface="Arial"/>
              </a:rPr>
              <a:t>structured relational database </a:t>
            </a:r>
            <a:r>
              <a:rPr lang="en-US" sz="2400" b="0" i="0" u="none" strike="noStrike" cap="none">
                <a:solidFill>
                  <a:schemeClr val="dk1"/>
                </a:solidFill>
                <a:latin typeface="Arial"/>
                <a:ea typeface="Arial"/>
                <a:cs typeface="Arial"/>
                <a:sym typeface="Arial"/>
              </a:rPr>
              <a:t>consists of </a:t>
            </a:r>
            <a:r>
              <a:rPr lang="en-US" sz="2400" b="0" i="1" u="none" strike="noStrike" cap="none">
                <a:solidFill>
                  <a:schemeClr val="dk1"/>
                </a:solidFill>
                <a:latin typeface="Arial"/>
                <a:ea typeface="Arial"/>
                <a:cs typeface="Arial"/>
                <a:sym typeface="Arial"/>
              </a:rPr>
              <a:t>relations</a:t>
            </a:r>
            <a:r>
              <a:rPr lang="en-US" sz="2400" b="0" i="0" u="none" strike="noStrike" cap="none">
                <a:solidFill>
                  <a:schemeClr val="dk1"/>
                </a:solidFill>
                <a:latin typeface="Arial"/>
                <a:ea typeface="Arial"/>
                <a:cs typeface="Arial"/>
                <a:sym typeface="Arial"/>
              </a:rPr>
              <a:t> and a </a:t>
            </a:r>
            <a:r>
              <a:rPr lang="en-US" sz="2400" b="0" i="1" u="none" strike="noStrike" cap="none">
                <a:solidFill>
                  <a:schemeClr val="dk1"/>
                </a:solidFill>
                <a:latin typeface="Arial"/>
                <a:ea typeface="Arial"/>
                <a:cs typeface="Arial"/>
                <a:sym typeface="Arial"/>
              </a:rPr>
              <a:t>schema</a:t>
            </a:r>
            <a:r>
              <a:rPr lang="en-US" sz="2400" b="0" i="0" u="none" strike="noStrike" cap="none">
                <a:solidFill>
                  <a:schemeClr val="dk1"/>
                </a:solidFill>
                <a:latin typeface="Arial"/>
                <a:ea typeface="Arial"/>
                <a:cs typeface="Arial"/>
                <a:sym typeface="Arial"/>
              </a:rPr>
              <a:t> to describe the relations</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1" u="none" strike="noStrike" cap="none">
                <a:solidFill>
                  <a:schemeClr val="dk1"/>
                </a:solidFill>
                <a:latin typeface="Arial"/>
                <a:ea typeface="Arial"/>
                <a:cs typeface="Arial"/>
                <a:sym typeface="Arial"/>
              </a:rPr>
              <a:t>Relations</a:t>
            </a:r>
            <a:r>
              <a:rPr lang="en-US" sz="2400" b="0" i="0" u="none" strike="noStrike" cap="none">
                <a:solidFill>
                  <a:schemeClr val="dk1"/>
                </a:solidFill>
                <a:latin typeface="Arial"/>
                <a:ea typeface="Arial"/>
                <a:cs typeface="Arial"/>
                <a:sym typeface="Arial"/>
              </a:rPr>
              <a:t> have </a:t>
            </a:r>
            <a:r>
              <a:rPr lang="en-US" sz="2400" b="0" i="1" u="none" strike="noStrike" cap="none">
                <a:solidFill>
                  <a:schemeClr val="dk1"/>
                </a:solidFill>
                <a:latin typeface="Arial"/>
                <a:ea typeface="Arial"/>
                <a:cs typeface="Arial"/>
                <a:sym typeface="Arial"/>
              </a:rPr>
              <a:t>items</a:t>
            </a:r>
            <a:r>
              <a:rPr lang="en-US" sz="2400" b="0" i="0" u="none" strike="noStrike" cap="none">
                <a:solidFill>
                  <a:schemeClr val="dk1"/>
                </a:solidFill>
                <a:latin typeface="Arial"/>
                <a:ea typeface="Arial"/>
                <a:cs typeface="Arial"/>
                <a:sym typeface="Arial"/>
              </a:rPr>
              <a:t> (usually called </a:t>
            </a:r>
            <a:r>
              <a:rPr lang="en-US" sz="2400" b="0" i="1" u="none" strike="noStrike" cap="none">
                <a:solidFill>
                  <a:schemeClr val="dk1"/>
                </a:solidFill>
                <a:latin typeface="Arial"/>
                <a:ea typeface="Arial"/>
                <a:cs typeface="Arial"/>
                <a:sym typeface="Arial"/>
              </a:rPr>
              <a:t>tuples</a:t>
            </a:r>
            <a:r>
              <a:rPr lang="en-US" sz="2400" b="0" i="0" u="none" strike="noStrike" cap="none">
                <a:solidFill>
                  <a:schemeClr val="dk1"/>
                </a:solidFill>
                <a:latin typeface="Arial"/>
                <a:ea typeface="Arial"/>
                <a:cs typeface="Arial"/>
                <a:sym typeface="Arial"/>
              </a:rPr>
              <a:t> or </a:t>
            </a:r>
            <a:r>
              <a:rPr lang="en-US" sz="2400" b="0" i="1" u="none" strike="noStrike" cap="none">
                <a:solidFill>
                  <a:schemeClr val="dk1"/>
                </a:solidFill>
                <a:latin typeface="Arial"/>
                <a:ea typeface="Arial"/>
                <a:cs typeface="Arial"/>
                <a:sym typeface="Arial"/>
              </a:rPr>
              <a:t>records</a:t>
            </a:r>
            <a:r>
              <a:rPr lang="en-US" sz="2400" b="0" i="0" u="none" strike="noStrike" cap="none">
                <a:solidFill>
                  <a:schemeClr val="dk1"/>
                </a:solidFill>
                <a:latin typeface="Arial"/>
                <a:ea typeface="Arial"/>
                <a:cs typeface="Arial"/>
                <a:sym typeface="Arial"/>
              </a:rPr>
              <a:t>), and each item has multiple </a:t>
            </a:r>
            <a:r>
              <a:rPr lang="en-US" sz="2400" b="0" i="1" u="none" strike="noStrike" cap="none">
                <a:solidFill>
                  <a:schemeClr val="dk1"/>
                </a:solidFill>
                <a:latin typeface="Arial"/>
                <a:ea typeface="Arial"/>
                <a:cs typeface="Arial"/>
                <a:sym typeface="Arial"/>
              </a:rPr>
              <a:t>attributes</a:t>
            </a:r>
            <a:r>
              <a:rPr lang="en-US" sz="2400" b="0" i="0" u="none" strike="noStrike" cap="none">
                <a:solidFill>
                  <a:schemeClr val="dk1"/>
                </a:solidFill>
                <a:latin typeface="Arial"/>
                <a:ea typeface="Arial"/>
                <a:cs typeface="Arial"/>
                <a:sym typeface="Arial"/>
              </a:rPr>
              <a:t> (often called </a:t>
            </a:r>
            <a:r>
              <a:rPr lang="en-US" sz="2400" b="0" i="1" u="none" strike="noStrike" cap="none">
                <a:solidFill>
                  <a:schemeClr val="dk1"/>
                </a:solidFill>
                <a:latin typeface="Arial"/>
                <a:ea typeface="Arial"/>
                <a:cs typeface="Arial"/>
                <a:sym typeface="Arial"/>
              </a:rPr>
              <a:t>fields</a:t>
            </a:r>
            <a:r>
              <a:rPr lang="en-US" sz="2400" b="0" i="0" u="none" strike="noStrike" cap="none">
                <a:solidFill>
                  <a:schemeClr val="dk1"/>
                </a:solidFill>
                <a:latin typeface="Arial"/>
                <a:ea typeface="Arial"/>
                <a:cs typeface="Arial"/>
                <a:sym typeface="Arial"/>
              </a:rPr>
              <a:t>), which each have </a:t>
            </a:r>
            <a:r>
              <a:rPr lang="en-US" sz="2400" b="0" i="1" u="none" strike="noStrike" cap="none">
                <a:solidFill>
                  <a:schemeClr val="dk1"/>
                </a:solidFill>
                <a:latin typeface="Arial"/>
                <a:ea typeface="Arial"/>
                <a:cs typeface="Arial"/>
                <a:sym typeface="Arial"/>
              </a:rPr>
              <a:t>attribute values</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0" u="none" strike="noStrike" cap="none">
                <a:solidFill>
                  <a:schemeClr val="dk1"/>
                </a:solidFill>
                <a:latin typeface="Arial"/>
                <a:ea typeface="Arial"/>
                <a:cs typeface="Arial"/>
                <a:sym typeface="Arial"/>
              </a:rPr>
              <a:t>A </a:t>
            </a:r>
            <a:r>
              <a:rPr lang="en-US" sz="2400" b="0" i="1" u="none" strike="noStrike" cap="none">
                <a:solidFill>
                  <a:schemeClr val="dk1"/>
                </a:solidFill>
                <a:latin typeface="Arial"/>
                <a:ea typeface="Arial"/>
                <a:cs typeface="Arial"/>
                <a:sym typeface="Arial"/>
              </a:rPr>
              <a:t>library </a:t>
            </a:r>
            <a:r>
              <a:rPr lang="en-US" sz="2400" b="0" i="0" u="none" strike="noStrike" cap="none">
                <a:solidFill>
                  <a:schemeClr val="dk1"/>
                </a:solidFill>
                <a:latin typeface="Arial"/>
                <a:ea typeface="Arial"/>
                <a:cs typeface="Arial"/>
                <a:sym typeface="Arial"/>
              </a:rPr>
              <a:t>consists of a set of </a:t>
            </a:r>
            <a:r>
              <a:rPr lang="en-US" sz="2400" b="0" i="1" u="none" strike="noStrike" cap="none">
                <a:solidFill>
                  <a:schemeClr val="dk1"/>
                </a:solidFill>
                <a:latin typeface="Arial"/>
                <a:ea typeface="Arial"/>
                <a:cs typeface="Arial"/>
                <a:sym typeface="Arial"/>
              </a:rPr>
              <a:t>collections</a:t>
            </a:r>
            <a:r>
              <a:rPr lang="en-US" sz="2400" b="0" i="0" u="none" strike="noStrike" cap="none">
                <a:solidFill>
                  <a:schemeClr val="dk1"/>
                </a:solidFill>
                <a:latin typeface="Arial"/>
                <a:ea typeface="Arial"/>
                <a:cs typeface="Arial"/>
                <a:sym typeface="Arial"/>
              </a:rPr>
              <a:t> (typically up to a few hundred collections per library) plus some </a:t>
            </a:r>
            <a:r>
              <a:rPr lang="en-US" sz="2400" b="0" i="1" u="none" strike="noStrike" cap="none">
                <a:solidFill>
                  <a:schemeClr val="dk1"/>
                </a:solidFill>
                <a:latin typeface="Arial"/>
                <a:ea typeface="Arial"/>
                <a:cs typeface="Arial"/>
                <a:sym typeface="Arial"/>
              </a:rPr>
              <a:t>descriptive attributes</a:t>
            </a:r>
            <a:r>
              <a:rPr lang="en-US" sz="2400" b="0" i="0" u="none" strike="noStrike" cap="none">
                <a:solidFill>
                  <a:schemeClr val="dk1"/>
                </a:solidFill>
                <a:latin typeface="Arial"/>
                <a:ea typeface="Arial"/>
                <a:cs typeface="Arial"/>
                <a:sym typeface="Arial"/>
              </a:rPr>
              <a:t> or </a:t>
            </a:r>
            <a:r>
              <a:rPr lang="en-US" sz="2400" b="0" i="1" u="none" strike="noStrike" cap="none">
                <a:solidFill>
                  <a:schemeClr val="dk1"/>
                </a:solidFill>
                <a:latin typeface="Arial"/>
                <a:ea typeface="Arial"/>
                <a:cs typeface="Arial"/>
                <a:sym typeface="Arial"/>
              </a:rPr>
              <a:t>metadata</a:t>
            </a:r>
            <a:r>
              <a:rPr lang="en-US" sz="2400" b="0" i="0" u="none" strike="noStrike" cap="none">
                <a:solidFill>
                  <a:schemeClr val="dk1"/>
                </a:solidFill>
                <a:latin typeface="Arial"/>
                <a:ea typeface="Arial"/>
                <a:cs typeface="Arial"/>
                <a:sym typeface="Arial"/>
              </a:rPr>
              <a:t> about the library (for example, name, location, owner)</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3"/>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Implicit Search</a:t>
            </a:r>
            <a:endParaRPr/>
          </a:p>
        </p:txBody>
      </p:sp>
      <p:sp>
        <p:nvSpPr>
          <p:cNvPr id="558" name="Google Shape;558;p73"/>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Solutions</a:t>
            </a:r>
            <a:endParaRPr sz="2800"/>
          </a:p>
          <a:p>
            <a:pPr marL="914400" lvl="1" indent="-355600" algn="l" rtl="0">
              <a:spcBef>
                <a:spcPts val="0"/>
              </a:spcBef>
              <a:spcAft>
                <a:spcPts val="0"/>
              </a:spcAft>
              <a:buSzPts val="2000"/>
              <a:buChar char="–"/>
            </a:pPr>
            <a:r>
              <a:rPr lang="en-US" sz="2000"/>
              <a:t>Designing algorithms differently to bring in new ideas</a:t>
            </a:r>
            <a:endParaRPr sz="2000"/>
          </a:p>
          <a:p>
            <a:pPr marL="914400" lvl="1" indent="-355600" algn="l" rtl="0">
              <a:spcBef>
                <a:spcPts val="0"/>
              </a:spcBef>
              <a:spcAft>
                <a:spcPts val="0"/>
              </a:spcAft>
              <a:buSzPts val="2000"/>
              <a:buChar char="–"/>
            </a:pPr>
            <a:r>
              <a:rPr lang="en-US" sz="2000"/>
              <a:t>Users should be consciously looking for new information </a:t>
            </a:r>
            <a:endParaRPr sz="2000"/>
          </a:p>
          <a:p>
            <a:pPr marL="914400" lvl="1" indent="-355600" algn="l" rtl="0">
              <a:spcBef>
                <a:spcPts val="0"/>
              </a:spcBef>
              <a:spcAft>
                <a:spcPts val="0"/>
              </a:spcAft>
              <a:buSzPts val="2000"/>
              <a:buChar char="–"/>
            </a:pPr>
            <a:r>
              <a:rPr lang="en-US" sz="2000"/>
              <a:t>Government regulation on information filtering</a:t>
            </a:r>
            <a:endParaRPr sz="2000"/>
          </a:p>
          <a:p>
            <a:pPr marL="914400" lvl="1" indent="-355600" algn="l" rtl="0">
              <a:spcBef>
                <a:spcPts val="0"/>
              </a:spcBef>
              <a:spcAft>
                <a:spcPts val="0"/>
              </a:spcAft>
              <a:buSzPts val="2000"/>
              <a:buChar char="–"/>
            </a:pPr>
            <a:r>
              <a:rPr lang="en-US" sz="2000"/>
              <a:t>Removal of explicit/implicit search bias from social platforms </a:t>
            </a:r>
            <a:endParaRPr/>
          </a:p>
        </p:txBody>
      </p:sp>
      <p:sp>
        <p:nvSpPr>
          <p:cNvPr id="559" name="Google Shape;559;p73"/>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4"/>
          <p:cNvSpPr txBox="1">
            <a:spLocks noGrp="1"/>
          </p:cNvSpPr>
          <p:nvPr>
            <p:ph type="title"/>
          </p:nvPr>
        </p:nvSpPr>
        <p:spPr>
          <a:xfrm>
            <a:off x="457200" y="76200"/>
            <a:ext cx="8305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Collaborative Search</a:t>
            </a:r>
            <a:endParaRPr/>
          </a:p>
        </p:txBody>
      </p:sp>
      <p:sp>
        <p:nvSpPr>
          <p:cNvPr id="566" name="Google Shape;566;p74"/>
          <p:cNvSpPr txBox="1">
            <a:spLocks noGrp="1"/>
          </p:cNvSpPr>
          <p:nvPr>
            <p:ph type="body" idx="1"/>
          </p:nvPr>
        </p:nvSpPr>
        <p:spPr>
          <a:xfrm>
            <a:off x="457200" y="1600200"/>
            <a:ext cx="8305800" cy="41148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Char char="•"/>
            </a:pPr>
            <a:r>
              <a:rPr lang="en-US" sz="2800"/>
              <a:t>Users work together to accomplish a search task</a:t>
            </a:r>
            <a:endParaRPr sz="2800"/>
          </a:p>
          <a:p>
            <a:pPr marL="457200" lvl="0" indent="-406400" algn="l" rtl="0">
              <a:spcBef>
                <a:spcPts val="0"/>
              </a:spcBef>
              <a:spcAft>
                <a:spcPts val="0"/>
              </a:spcAft>
              <a:buSzPts val="2800"/>
              <a:buChar char="•"/>
            </a:pPr>
            <a:r>
              <a:rPr lang="en-US" sz="2800"/>
              <a:t>One person will do general search while another analyzes the searches information</a:t>
            </a:r>
            <a:endParaRPr sz="2800"/>
          </a:p>
          <a:p>
            <a:pPr marL="914400" lvl="1" indent="-355600" algn="l" rtl="0">
              <a:spcBef>
                <a:spcPts val="0"/>
              </a:spcBef>
              <a:spcAft>
                <a:spcPts val="0"/>
              </a:spcAft>
              <a:buSzPts val="2000"/>
              <a:buChar char="–"/>
            </a:pPr>
            <a:r>
              <a:rPr lang="en-US" sz="2000"/>
              <a:t>ex: Family members planning a vacation </a:t>
            </a:r>
            <a:endParaRPr sz="2000"/>
          </a:p>
          <a:p>
            <a:pPr marL="457200" lvl="0" indent="-406400" algn="l" rtl="0">
              <a:spcBef>
                <a:spcPts val="0"/>
              </a:spcBef>
              <a:spcAft>
                <a:spcPts val="0"/>
              </a:spcAft>
              <a:buSzPts val="2800"/>
              <a:buChar char="•"/>
            </a:pPr>
            <a:r>
              <a:rPr lang="en-US" sz="2800"/>
              <a:t>Collaborative Filtering</a:t>
            </a:r>
            <a:endParaRPr sz="2800"/>
          </a:p>
          <a:p>
            <a:pPr marL="914400" lvl="1" indent="-355600" algn="l" rtl="0">
              <a:spcBef>
                <a:spcPts val="0"/>
              </a:spcBef>
              <a:spcAft>
                <a:spcPts val="0"/>
              </a:spcAft>
              <a:buSzPts val="2000"/>
              <a:buChar char="–"/>
            </a:pPr>
            <a:r>
              <a:rPr lang="en-US" sz="2000"/>
              <a:t>A user who rated a movie a 6/10 will be shown other movies watched by users that rated that movie the same way</a:t>
            </a:r>
            <a:endParaRPr sz="2000"/>
          </a:p>
          <a:p>
            <a:pPr marL="914400" lvl="1" indent="-355600" algn="l" rtl="0">
              <a:spcBef>
                <a:spcPts val="0"/>
              </a:spcBef>
              <a:spcAft>
                <a:spcPts val="0"/>
              </a:spcAft>
              <a:buSzPts val="2000"/>
              <a:buChar char="–"/>
            </a:pPr>
            <a:r>
              <a:rPr lang="en-US" sz="2000"/>
              <a:t>ex: Netflix percentage “rating” based on how much they think you’d a movie</a:t>
            </a:r>
            <a:endParaRPr sz="2000"/>
          </a:p>
        </p:txBody>
      </p:sp>
      <p:sp>
        <p:nvSpPr>
          <p:cNvPr id="567" name="Google Shape;567;p74"/>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5"/>
          <p:cNvSpPr txBox="1">
            <a:spLocks noGrp="1"/>
          </p:cNvSpPr>
          <p:nvPr>
            <p:ph type="title"/>
          </p:nvPr>
        </p:nvSpPr>
        <p:spPr>
          <a:xfrm>
            <a:off x="419100" y="2645850"/>
            <a:ext cx="8305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4000"/>
              <a:t>Questions?</a:t>
            </a:r>
            <a:endParaRPr sz="4000">
              <a:solidFill>
                <a:srgbClr val="D125F3"/>
              </a:solidFill>
            </a:endParaRPr>
          </a:p>
        </p:txBody>
      </p:sp>
      <p:sp>
        <p:nvSpPr>
          <p:cNvPr id="574" name="Google Shape;574;p75"/>
          <p:cNvSpPr txBox="1">
            <a:spLocks noGrp="1"/>
          </p:cNvSpPr>
          <p:nvPr>
            <p:ph type="sldNum" idx="12"/>
          </p:nvPr>
        </p:nvSpPr>
        <p:spPr>
          <a:xfrm>
            <a:off x="7162800" y="6397625"/>
            <a:ext cx="1905000" cy="457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62</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a:t>Search terminology (continued) </a:t>
            </a:r>
            <a:endParaRPr/>
          </a:p>
        </p:txBody>
      </p:sp>
      <p:sp>
        <p:nvSpPr>
          <p:cNvPr id="120" name="Google Shape;120;p20"/>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7</a:t>
            </a:fld>
            <a:endParaRPr sz="1000" b="0" i="0" u="none" strike="noStrike" cap="none">
              <a:solidFill>
                <a:schemeClr val="dk1"/>
              </a:solidFill>
              <a:latin typeface="Arial"/>
              <a:ea typeface="Arial"/>
              <a:cs typeface="Arial"/>
              <a:sym typeface="Arial"/>
            </a:endParaRPr>
          </a:p>
        </p:txBody>
      </p:sp>
      <p:sp>
        <p:nvSpPr>
          <p:cNvPr id="121" name="Google Shape;121;p20"/>
          <p:cNvSpPr txBox="1"/>
          <p:nvPr/>
        </p:nvSpPr>
        <p:spPr>
          <a:xfrm>
            <a:off x="381000" y="15240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E2600"/>
              </a:buClr>
              <a:buSzPts val="2400"/>
              <a:buFont typeface="Times"/>
              <a:buChar char="•"/>
            </a:pPr>
            <a:r>
              <a:rPr lang="en-US" sz="2400" b="0" i="1" u="none" strike="noStrike" cap="none">
                <a:solidFill>
                  <a:schemeClr val="dk1"/>
                </a:solidFill>
                <a:latin typeface="Arial"/>
                <a:ea typeface="Arial"/>
                <a:cs typeface="Arial"/>
                <a:sym typeface="Arial"/>
              </a:rPr>
              <a:t>Digital libraries</a:t>
            </a:r>
            <a:r>
              <a:rPr lang="en-US" sz="2400" b="0" i="0" u="none" strike="noStrike" cap="none">
                <a:solidFill>
                  <a:schemeClr val="dk1"/>
                </a:solidFill>
                <a:latin typeface="Arial"/>
                <a:ea typeface="Arial"/>
                <a:cs typeface="Arial"/>
                <a:sym typeface="Arial"/>
              </a:rPr>
              <a:t> are generally sets of carefully selected and cataloged collections</a:t>
            </a:r>
            <a:endParaRPr/>
          </a:p>
          <a:p>
            <a:pPr marL="800100" marR="0" lvl="1" indent="-342900" algn="l" rtl="0">
              <a:lnSpc>
                <a:spcPct val="90000"/>
              </a:lnSpc>
              <a:spcBef>
                <a:spcPts val="480"/>
              </a:spcBef>
              <a:spcAft>
                <a:spcPts val="0"/>
              </a:spcAft>
              <a:buClr>
                <a:srgbClr val="9E2600"/>
              </a:buClr>
              <a:buSzPts val="2400"/>
              <a:buFont typeface="Arial"/>
              <a:buChar char="‒"/>
            </a:pPr>
            <a:r>
              <a:rPr lang="en-US" sz="2400" b="0" i="1" u="none" strike="noStrike" cap="none">
                <a:solidFill>
                  <a:schemeClr val="dk1"/>
                </a:solidFill>
                <a:latin typeface="Arial"/>
                <a:ea typeface="Arial"/>
                <a:cs typeface="Arial"/>
                <a:sym typeface="Arial"/>
              </a:rPr>
              <a:t>Digital archives</a:t>
            </a:r>
            <a:r>
              <a:rPr lang="en-US" sz="2400" b="0" i="0" u="none" strike="noStrike" cap="none">
                <a:solidFill>
                  <a:schemeClr val="dk1"/>
                </a:solidFill>
                <a:latin typeface="Arial"/>
                <a:ea typeface="Arial"/>
                <a:cs typeface="Arial"/>
                <a:sym typeface="Arial"/>
              </a:rPr>
              <a:t> tend to be more loosely organized</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1" u="none" strike="noStrike" cap="none">
                <a:solidFill>
                  <a:schemeClr val="dk1"/>
                </a:solidFill>
                <a:latin typeface="Arial"/>
                <a:ea typeface="Arial"/>
                <a:cs typeface="Arial"/>
                <a:sym typeface="Arial"/>
              </a:rPr>
              <a:t>Directories</a:t>
            </a:r>
            <a:r>
              <a:rPr lang="en-US" sz="2400" b="0" i="0" u="none" strike="noStrike" cap="none">
                <a:solidFill>
                  <a:schemeClr val="dk1"/>
                </a:solidFill>
                <a:latin typeface="Arial"/>
                <a:ea typeface="Arial"/>
                <a:cs typeface="Arial"/>
                <a:sym typeface="Arial"/>
              </a:rPr>
              <a:t> hold metadata about the items in a library and point users to the appropriate locations</a:t>
            </a:r>
            <a:endParaRPr/>
          </a:p>
          <a:p>
            <a:pPr marL="800100" marR="0" lvl="1" indent="-342900" algn="l" rtl="0">
              <a:lnSpc>
                <a:spcPct val="90000"/>
              </a:lnSpc>
              <a:spcBef>
                <a:spcPts val="480"/>
              </a:spcBef>
              <a:spcAft>
                <a:spcPts val="0"/>
              </a:spcAft>
              <a:buClr>
                <a:srgbClr val="9E2600"/>
              </a:buClr>
              <a:buSzPts val="2400"/>
              <a:buFont typeface="Arial"/>
              <a:buChar char="‒"/>
            </a:pPr>
            <a:r>
              <a:rPr lang="en-US" sz="2400" b="0" i="0" u="none" strike="noStrike" cap="none">
                <a:solidFill>
                  <a:schemeClr val="dk1"/>
                </a:solidFill>
                <a:latin typeface="Arial"/>
                <a:ea typeface="Arial"/>
                <a:cs typeface="Arial"/>
                <a:sym typeface="Arial"/>
              </a:rPr>
              <a:t>for example, the NASA Global Change Master Directory helps scientists locate datasets in the many NASA’s archives</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0" u="none" strike="noStrike" cap="none">
                <a:solidFill>
                  <a:schemeClr val="dk1"/>
                </a:solidFill>
                <a:latin typeface="Arial"/>
                <a:ea typeface="Arial"/>
                <a:cs typeface="Arial"/>
                <a:sym typeface="Arial"/>
              </a:rPr>
              <a:t>Items in </a:t>
            </a:r>
            <a:r>
              <a:rPr lang="en-US" sz="2400" b="0" i="1" u="none" strike="noStrike" cap="none">
                <a:solidFill>
                  <a:schemeClr val="dk1"/>
                </a:solidFill>
                <a:latin typeface="Arial"/>
                <a:ea typeface="Arial"/>
                <a:cs typeface="Arial"/>
                <a:sym typeface="Arial"/>
              </a:rPr>
              <a:t>unstructured collections</a:t>
            </a:r>
            <a:r>
              <a:rPr lang="en-US" sz="2400" b="0" i="0" u="none" strike="noStrike" cap="none">
                <a:solidFill>
                  <a:schemeClr val="dk1"/>
                </a:solidFill>
                <a:latin typeface="Arial"/>
                <a:ea typeface="Arial"/>
                <a:cs typeface="Arial"/>
                <a:sym typeface="Arial"/>
              </a:rPr>
              <a:t> like the web have no (or very few) attributes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a:t>Search terminology (continued) </a:t>
            </a:r>
            <a:endParaRPr/>
          </a:p>
        </p:txBody>
      </p:sp>
      <p:sp>
        <p:nvSpPr>
          <p:cNvPr id="127" name="Google Shape;127;p21"/>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8</a:t>
            </a:fld>
            <a:endParaRPr sz="1000" b="0" i="0" u="none" strike="noStrike" cap="none">
              <a:solidFill>
                <a:schemeClr val="dk1"/>
              </a:solidFill>
              <a:latin typeface="Arial"/>
              <a:ea typeface="Arial"/>
              <a:cs typeface="Arial"/>
              <a:sym typeface="Arial"/>
            </a:endParaRPr>
          </a:p>
        </p:txBody>
      </p:sp>
      <p:sp>
        <p:nvSpPr>
          <p:cNvPr id="128" name="Google Shape;128;p21"/>
          <p:cNvSpPr txBox="1"/>
          <p:nvPr/>
        </p:nvSpPr>
        <p:spPr>
          <a:xfrm>
            <a:off x="304800" y="10668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E2600"/>
              </a:buClr>
              <a:buSzPts val="2300"/>
              <a:buFont typeface="Times"/>
              <a:buChar char="•"/>
            </a:pPr>
            <a:r>
              <a:rPr lang="en-US" sz="2300" b="0" i="1" u="none" strike="noStrike" cap="none">
                <a:solidFill>
                  <a:schemeClr val="dk1"/>
                </a:solidFill>
                <a:latin typeface="Arial"/>
                <a:ea typeface="Arial"/>
                <a:cs typeface="Arial"/>
                <a:sym typeface="Arial"/>
              </a:rPr>
              <a:t>Task actions </a:t>
            </a:r>
            <a:r>
              <a:rPr lang="en-US" sz="2300" b="0" i="0" u="none" strike="noStrike" cap="none">
                <a:solidFill>
                  <a:schemeClr val="dk1"/>
                </a:solidFill>
                <a:latin typeface="Arial"/>
                <a:ea typeface="Arial"/>
                <a:cs typeface="Arial"/>
                <a:sym typeface="Arial"/>
              </a:rPr>
              <a:t>are decomposed into </a:t>
            </a:r>
            <a:r>
              <a:rPr lang="en-US" sz="2300" b="0" i="1" u="none" strike="noStrike" cap="none">
                <a:solidFill>
                  <a:schemeClr val="dk1"/>
                </a:solidFill>
                <a:latin typeface="Arial"/>
                <a:ea typeface="Arial"/>
                <a:cs typeface="Arial"/>
                <a:sym typeface="Arial"/>
              </a:rPr>
              <a:t>browsing</a:t>
            </a:r>
            <a:r>
              <a:rPr lang="en-US" sz="2300" b="0" i="0" u="none" strike="noStrike" cap="none">
                <a:solidFill>
                  <a:schemeClr val="dk1"/>
                </a:solidFill>
                <a:latin typeface="Arial"/>
                <a:ea typeface="Arial"/>
                <a:cs typeface="Arial"/>
                <a:sym typeface="Arial"/>
              </a:rPr>
              <a:t> or </a:t>
            </a:r>
            <a:r>
              <a:rPr lang="en-US" sz="2300" b="0" i="1" u="none" strike="noStrike" cap="none">
                <a:solidFill>
                  <a:schemeClr val="dk1"/>
                </a:solidFill>
                <a:latin typeface="Arial"/>
                <a:ea typeface="Arial"/>
                <a:cs typeface="Arial"/>
                <a:sym typeface="Arial"/>
              </a:rPr>
              <a:t>searching</a:t>
            </a:r>
            <a:endParaRPr/>
          </a:p>
          <a:p>
            <a:pPr marL="342900" marR="0" lvl="0" indent="-342900" algn="l" rtl="0">
              <a:lnSpc>
                <a:spcPct val="90000"/>
              </a:lnSpc>
              <a:spcBef>
                <a:spcPts val="460"/>
              </a:spcBef>
              <a:spcAft>
                <a:spcPts val="0"/>
              </a:spcAft>
              <a:buClr>
                <a:srgbClr val="9E2600"/>
              </a:buClr>
              <a:buSzPts val="2300"/>
              <a:buFont typeface="Times"/>
              <a:buChar char="•"/>
            </a:pPr>
            <a:r>
              <a:rPr lang="en-US" sz="2300" b="0" i="0" u="none" strike="noStrike" cap="none">
                <a:solidFill>
                  <a:schemeClr val="dk1"/>
                </a:solidFill>
                <a:latin typeface="Arial"/>
                <a:ea typeface="Arial"/>
                <a:cs typeface="Arial"/>
                <a:sym typeface="Arial"/>
              </a:rPr>
              <a:t>Here are some examples of task actions:</a:t>
            </a:r>
            <a:endParaRPr/>
          </a:p>
          <a:p>
            <a:pPr marL="800100" marR="0" lvl="1" indent="-342900" algn="l" rtl="0">
              <a:lnSpc>
                <a:spcPct val="90000"/>
              </a:lnSpc>
              <a:spcBef>
                <a:spcPts val="460"/>
              </a:spcBef>
              <a:spcAft>
                <a:spcPts val="0"/>
              </a:spcAft>
              <a:buClr>
                <a:srgbClr val="9E2600"/>
              </a:buClr>
              <a:buSzPts val="2300"/>
              <a:buFont typeface="Arial"/>
              <a:buChar char="-"/>
            </a:pPr>
            <a:r>
              <a:rPr lang="en-US" sz="2300" b="0" i="1" u="none" strike="noStrike" cap="none">
                <a:solidFill>
                  <a:schemeClr val="dk1"/>
                </a:solidFill>
                <a:latin typeface="Arial"/>
                <a:ea typeface="Arial"/>
                <a:cs typeface="Arial"/>
                <a:sym typeface="Arial"/>
              </a:rPr>
              <a:t>Specific fact finding (known-item search)</a:t>
            </a:r>
            <a:endParaRPr/>
          </a:p>
          <a:p>
            <a:pPr marL="1257300" marR="0" lvl="2" indent="-342900" algn="l" rtl="0">
              <a:lnSpc>
                <a:spcPct val="90000"/>
              </a:lnSpc>
              <a:spcBef>
                <a:spcPts val="460"/>
              </a:spcBef>
              <a:spcAft>
                <a:spcPts val="0"/>
              </a:spcAft>
              <a:buClr>
                <a:srgbClr val="9E2600"/>
              </a:buClr>
              <a:buSzPts val="2300"/>
              <a:buFont typeface="Times"/>
              <a:buChar char="•"/>
            </a:pPr>
            <a:r>
              <a:rPr lang="en-US" sz="2300" b="0" i="0" u="none" strike="noStrike" cap="none">
                <a:solidFill>
                  <a:schemeClr val="dk1"/>
                </a:solidFill>
                <a:latin typeface="Arial"/>
                <a:ea typeface="Arial"/>
                <a:cs typeface="Arial"/>
                <a:sym typeface="Arial"/>
              </a:rPr>
              <a:t>Find the e-mail address of the President of the United States.</a:t>
            </a:r>
            <a:endParaRPr/>
          </a:p>
          <a:p>
            <a:pPr marL="800100" marR="0" lvl="1" indent="-342900" algn="l" rtl="0">
              <a:lnSpc>
                <a:spcPct val="90000"/>
              </a:lnSpc>
              <a:spcBef>
                <a:spcPts val="460"/>
              </a:spcBef>
              <a:spcAft>
                <a:spcPts val="0"/>
              </a:spcAft>
              <a:buClr>
                <a:srgbClr val="9E2600"/>
              </a:buClr>
              <a:buSzPts val="2300"/>
              <a:buFont typeface="Arial"/>
              <a:buChar char="-"/>
            </a:pPr>
            <a:r>
              <a:rPr lang="en-US" sz="2300" b="0" i="1" u="none" strike="noStrike" cap="none">
                <a:solidFill>
                  <a:schemeClr val="dk1"/>
                </a:solidFill>
                <a:latin typeface="Arial"/>
                <a:ea typeface="Arial"/>
                <a:cs typeface="Arial"/>
                <a:sym typeface="Arial"/>
              </a:rPr>
              <a:t>Extended fact finding</a:t>
            </a:r>
            <a:endParaRPr/>
          </a:p>
          <a:p>
            <a:pPr marL="1257300" marR="0" lvl="2" indent="-342900" algn="l" rtl="0">
              <a:lnSpc>
                <a:spcPct val="90000"/>
              </a:lnSpc>
              <a:spcBef>
                <a:spcPts val="460"/>
              </a:spcBef>
              <a:spcAft>
                <a:spcPts val="0"/>
              </a:spcAft>
              <a:buClr>
                <a:srgbClr val="9E2600"/>
              </a:buClr>
              <a:buSzPts val="2300"/>
              <a:buFont typeface="Times"/>
              <a:buChar char="•"/>
            </a:pPr>
            <a:r>
              <a:rPr lang="en-US" sz="2300" b="0" i="0" u="none" strike="noStrike" cap="none">
                <a:solidFill>
                  <a:schemeClr val="dk1"/>
                </a:solidFill>
                <a:latin typeface="Arial"/>
                <a:ea typeface="Arial"/>
                <a:cs typeface="Arial"/>
                <a:sym typeface="Arial"/>
              </a:rPr>
              <a:t>What other books are by the author of “Jurassic Park”?</a:t>
            </a:r>
            <a:endParaRPr/>
          </a:p>
          <a:p>
            <a:pPr marL="800100" marR="0" lvl="1" indent="-342900" algn="l" rtl="0">
              <a:lnSpc>
                <a:spcPct val="90000"/>
              </a:lnSpc>
              <a:spcBef>
                <a:spcPts val="460"/>
              </a:spcBef>
              <a:spcAft>
                <a:spcPts val="0"/>
              </a:spcAft>
              <a:buClr>
                <a:srgbClr val="9E2600"/>
              </a:buClr>
              <a:buSzPts val="2300"/>
              <a:buFont typeface="Arial"/>
              <a:buChar char="-"/>
            </a:pPr>
            <a:r>
              <a:rPr lang="en-US" sz="2300" b="0" i="1" u="none" strike="noStrike" cap="none">
                <a:solidFill>
                  <a:schemeClr val="dk1"/>
                </a:solidFill>
                <a:latin typeface="Arial"/>
                <a:ea typeface="Arial"/>
                <a:cs typeface="Arial"/>
                <a:sym typeface="Arial"/>
              </a:rPr>
              <a:t>Exploration of availability</a:t>
            </a:r>
            <a:endParaRPr/>
          </a:p>
          <a:p>
            <a:pPr marL="1257300" marR="0" lvl="2" indent="-342900" algn="l" rtl="0">
              <a:lnSpc>
                <a:spcPct val="90000"/>
              </a:lnSpc>
              <a:spcBef>
                <a:spcPts val="460"/>
              </a:spcBef>
              <a:spcAft>
                <a:spcPts val="0"/>
              </a:spcAft>
              <a:buClr>
                <a:srgbClr val="9E2600"/>
              </a:buClr>
              <a:buSzPts val="2300"/>
              <a:buFont typeface="Times"/>
              <a:buChar char="•"/>
            </a:pPr>
            <a:r>
              <a:rPr lang="en-US" sz="2300" b="0" i="0" u="none" strike="noStrike" cap="none">
                <a:solidFill>
                  <a:schemeClr val="dk1"/>
                </a:solidFill>
                <a:latin typeface="Arial"/>
                <a:ea typeface="Arial"/>
                <a:cs typeface="Arial"/>
                <a:sym typeface="Arial"/>
              </a:rPr>
              <a:t>Is there new work on voice recognition in the ACM digital library?</a:t>
            </a:r>
            <a:endParaRPr/>
          </a:p>
          <a:p>
            <a:pPr marL="800100" marR="0" lvl="1" indent="-342900" algn="l" rtl="0">
              <a:lnSpc>
                <a:spcPct val="90000"/>
              </a:lnSpc>
              <a:spcBef>
                <a:spcPts val="460"/>
              </a:spcBef>
              <a:spcAft>
                <a:spcPts val="0"/>
              </a:spcAft>
              <a:buClr>
                <a:srgbClr val="9E2600"/>
              </a:buClr>
              <a:buSzPts val="2300"/>
              <a:buFont typeface="Arial"/>
              <a:buChar char="-"/>
            </a:pPr>
            <a:r>
              <a:rPr lang="en-US" sz="2300" b="0" i="1" u="none" strike="noStrike" cap="none">
                <a:solidFill>
                  <a:schemeClr val="dk1"/>
                </a:solidFill>
                <a:latin typeface="Arial"/>
                <a:ea typeface="Arial"/>
                <a:cs typeface="Arial"/>
                <a:sym typeface="Arial"/>
              </a:rPr>
              <a:t>Open-ended browsing and problem analysis</a:t>
            </a:r>
            <a:endParaRPr/>
          </a:p>
          <a:p>
            <a:pPr marL="1257300" marR="0" lvl="2" indent="-342900" algn="l" rtl="0">
              <a:lnSpc>
                <a:spcPct val="90000"/>
              </a:lnSpc>
              <a:spcBef>
                <a:spcPts val="460"/>
              </a:spcBef>
              <a:spcAft>
                <a:spcPts val="0"/>
              </a:spcAft>
              <a:buClr>
                <a:srgbClr val="9E2600"/>
              </a:buClr>
              <a:buSzPts val="2300"/>
              <a:buFont typeface="Times"/>
              <a:buChar char="•"/>
            </a:pPr>
            <a:r>
              <a:rPr lang="en-US" sz="2300" b="0" i="0" u="none" strike="noStrike" cap="none">
                <a:solidFill>
                  <a:schemeClr val="dk1"/>
                </a:solidFill>
                <a:latin typeface="Arial"/>
                <a:ea typeface="Arial"/>
                <a:cs typeface="Arial"/>
                <a:sym typeface="Arial"/>
              </a:rPr>
              <a:t>Is there promising new research on fibromyalgia that might help my patient?</a:t>
            </a:r>
            <a:endParaRPr/>
          </a:p>
          <a:p>
            <a:pPr marL="342900" marR="0" lvl="0" indent="-196850" algn="l" rtl="0">
              <a:lnSpc>
                <a:spcPct val="90000"/>
              </a:lnSpc>
              <a:spcBef>
                <a:spcPts val="460"/>
              </a:spcBef>
              <a:spcAft>
                <a:spcPts val="0"/>
              </a:spcAft>
              <a:buClr>
                <a:srgbClr val="9E2600"/>
              </a:buClr>
              <a:buSzPts val="2300"/>
              <a:buFont typeface="Times"/>
              <a:buNone/>
            </a:pPr>
            <a:endParaRPr sz="23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457200" y="76200"/>
            <a:ext cx="8305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a:t>Search terminology (concluded) </a:t>
            </a:r>
            <a:endParaRPr/>
          </a:p>
        </p:txBody>
      </p:sp>
      <p:sp>
        <p:nvSpPr>
          <p:cNvPr id="134" name="Google Shape;134;p22"/>
          <p:cNvSpPr txBox="1">
            <a:spLocks noGrp="1"/>
          </p:cNvSpPr>
          <p:nvPr>
            <p:ph type="sldNum" idx="12"/>
          </p:nvPr>
        </p:nvSpPr>
        <p:spPr>
          <a:xfrm>
            <a:off x="7162800" y="6397625"/>
            <a:ext cx="1905000" cy="457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sz="1000" b="0" i="0" u="none" strike="noStrike" cap="none">
                <a:solidFill>
                  <a:schemeClr val="dk1"/>
                </a:solidFill>
                <a:latin typeface="Arial"/>
                <a:ea typeface="Arial"/>
                <a:cs typeface="Arial"/>
                <a:sym typeface="Arial"/>
              </a:rPr>
              <a:t>15-</a:t>
            </a:r>
            <a:fld id="{00000000-1234-1234-1234-123412341234}" type="slidenum">
              <a:rPr lang="en-US" sz="1000" b="0" i="0" u="none" strike="noStrike" cap="none">
                <a:solidFill>
                  <a:schemeClr val="dk1"/>
                </a:solidFill>
                <a:latin typeface="Arial"/>
                <a:ea typeface="Arial"/>
                <a:cs typeface="Arial"/>
                <a:sym typeface="Arial"/>
              </a:rPr>
              <a:t>9</a:t>
            </a:fld>
            <a:endParaRPr sz="1000" b="0" i="0" u="none" strike="noStrike" cap="none">
              <a:solidFill>
                <a:schemeClr val="dk1"/>
              </a:solidFill>
              <a:latin typeface="Arial"/>
              <a:ea typeface="Arial"/>
              <a:cs typeface="Arial"/>
              <a:sym typeface="Arial"/>
            </a:endParaRPr>
          </a:p>
        </p:txBody>
      </p:sp>
      <p:sp>
        <p:nvSpPr>
          <p:cNvPr id="135" name="Google Shape;135;p22"/>
          <p:cNvSpPr txBox="1"/>
          <p:nvPr/>
        </p:nvSpPr>
        <p:spPr>
          <a:xfrm>
            <a:off x="304800" y="1295400"/>
            <a:ext cx="82296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E2600"/>
              </a:buClr>
              <a:buSzPts val="2400"/>
              <a:buFont typeface="Times"/>
              <a:buChar char="•"/>
            </a:pPr>
            <a:r>
              <a:rPr lang="en-US" sz="2400" b="0" i="0" u="none" strike="noStrike" cap="none">
                <a:solidFill>
                  <a:schemeClr val="dk1"/>
                </a:solidFill>
                <a:latin typeface="Arial"/>
                <a:ea typeface="Arial"/>
                <a:cs typeface="Arial"/>
                <a:sym typeface="Arial"/>
              </a:rPr>
              <a:t>Once users have clarified their information needs, the first step towards satisfying those needs is </a:t>
            </a:r>
            <a:r>
              <a:rPr lang="en-US" sz="2400" b="0" i="1" u="none" strike="noStrike" cap="none">
                <a:solidFill>
                  <a:schemeClr val="dk1"/>
                </a:solidFill>
                <a:latin typeface="Arial"/>
                <a:ea typeface="Arial"/>
                <a:cs typeface="Arial"/>
                <a:sym typeface="Arial"/>
              </a:rPr>
              <a:t>deciding where to search</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0" u="none" strike="noStrike" cap="none">
                <a:solidFill>
                  <a:schemeClr val="dk1"/>
                </a:solidFill>
                <a:latin typeface="Arial"/>
                <a:ea typeface="Arial"/>
                <a:cs typeface="Arial"/>
                <a:sym typeface="Arial"/>
              </a:rPr>
              <a:t>Supplemental </a:t>
            </a:r>
            <a:r>
              <a:rPr lang="en-US" sz="2400" b="0" i="1" u="none" strike="noStrike" cap="none">
                <a:solidFill>
                  <a:schemeClr val="dk1"/>
                </a:solidFill>
                <a:latin typeface="Arial"/>
                <a:ea typeface="Arial"/>
                <a:cs typeface="Arial"/>
                <a:sym typeface="Arial"/>
              </a:rPr>
              <a:t>finding aids </a:t>
            </a:r>
            <a:r>
              <a:rPr lang="en-US" sz="2400" b="0" i="0" u="none" strike="noStrike" cap="none">
                <a:solidFill>
                  <a:schemeClr val="dk1"/>
                </a:solidFill>
                <a:latin typeface="Arial"/>
                <a:ea typeface="Arial"/>
                <a:cs typeface="Arial"/>
                <a:sym typeface="Arial"/>
              </a:rPr>
              <a:t>can help users to clarify and pursue their information needs, e.g. table of contents or indexes</a:t>
            </a:r>
            <a:endParaRPr/>
          </a:p>
          <a:p>
            <a:pPr marL="342900" marR="0" lvl="0" indent="-342900" algn="l" rtl="0">
              <a:lnSpc>
                <a:spcPct val="90000"/>
              </a:lnSpc>
              <a:spcBef>
                <a:spcPts val="480"/>
              </a:spcBef>
              <a:spcAft>
                <a:spcPts val="0"/>
              </a:spcAft>
              <a:buClr>
                <a:srgbClr val="9E2600"/>
              </a:buClr>
              <a:buSzPts val="2400"/>
              <a:buFont typeface="Times"/>
              <a:buChar char="•"/>
            </a:pPr>
            <a:r>
              <a:rPr lang="en-US" sz="2400" b="0" i="0" u="none" strike="noStrike" cap="none">
                <a:solidFill>
                  <a:schemeClr val="dk1"/>
                </a:solidFill>
                <a:latin typeface="Arial"/>
                <a:ea typeface="Arial"/>
                <a:cs typeface="Arial"/>
                <a:sym typeface="Arial"/>
              </a:rPr>
              <a:t>Additional </a:t>
            </a:r>
            <a:r>
              <a:rPr lang="en-US" sz="2400" b="0" i="1" u="none" strike="noStrike" cap="none">
                <a:solidFill>
                  <a:schemeClr val="dk1"/>
                </a:solidFill>
                <a:latin typeface="Arial"/>
                <a:ea typeface="Arial"/>
                <a:cs typeface="Arial"/>
                <a:sym typeface="Arial"/>
              </a:rPr>
              <a:t>preview and overview surrogates </a:t>
            </a:r>
            <a:r>
              <a:rPr lang="en-US" sz="2400" b="0" i="0" u="none" strike="noStrike" cap="none">
                <a:solidFill>
                  <a:schemeClr val="dk1"/>
                </a:solidFill>
                <a:latin typeface="Arial"/>
                <a:ea typeface="Arial"/>
                <a:cs typeface="Arial"/>
                <a:sym typeface="Arial"/>
              </a:rPr>
              <a:t>for items and collections can be created to facilitate browsing</a:t>
            </a:r>
            <a:endParaRPr/>
          </a:p>
        </p:txBody>
      </p:sp>
    </p:spTree>
  </p:cSld>
  <p:clrMapOvr>
    <a:masterClrMapping/>
  </p:clrMapOvr>
</p:sld>
</file>

<file path=ppt/theme/theme1.xml><?xml version="1.0" encoding="utf-8"?>
<a:theme xmlns:a="http://schemas.openxmlformats.org/drawingml/2006/main" name="Presentation4">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3107</Words>
  <Application>Microsoft Office PowerPoint</Application>
  <PresentationFormat>On-screen Show (4:3)</PresentationFormat>
  <Paragraphs>454</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Times</vt:lpstr>
      <vt:lpstr>Arial Narrow</vt:lpstr>
      <vt:lpstr>Times New Roman</vt:lpstr>
      <vt:lpstr>Presentation4</vt:lpstr>
      <vt:lpstr>CHAPTER 15:  Information Search</vt:lpstr>
      <vt:lpstr>Introduction to Information Search</vt:lpstr>
      <vt:lpstr>Introduction to Information Search (continued) </vt:lpstr>
      <vt:lpstr>Introduction to Information Search (continued) </vt:lpstr>
      <vt:lpstr>Introduction to Information Search (concluded) </vt:lpstr>
      <vt:lpstr>Search terminology </vt:lpstr>
      <vt:lpstr>Search terminology (continued) </vt:lpstr>
      <vt:lpstr>Search terminology (continued) </vt:lpstr>
      <vt:lpstr>Search terminology (concluded) </vt:lpstr>
      <vt:lpstr>Five-phase framework for search user interfaces</vt:lpstr>
      <vt:lpstr>Five-phase framework for search user interfaces (continued)***</vt:lpstr>
      <vt:lpstr>Five-phase framework for search user interfaces (continued)***</vt:lpstr>
      <vt:lpstr>Five-phase framework for search user interfaces (continued)***</vt:lpstr>
      <vt:lpstr>Five-phase framework for search user interfaces (continued)***</vt:lpstr>
      <vt:lpstr>Five-phase framework for search user interfaces (continued)***</vt:lpstr>
      <vt:lpstr>Dynamic Queries and Faceted Search (Presented by Christopher Eichstedt) </vt:lpstr>
      <vt:lpstr>What is Metadata?***</vt:lpstr>
      <vt:lpstr>What are Dynamic Queries?***</vt:lpstr>
      <vt:lpstr>Why use Dynamic Queries?***</vt:lpstr>
      <vt:lpstr>Why use Dynamic Queries? (cont.)***</vt:lpstr>
      <vt:lpstr>Early Development for Dynamic Queries*** </vt:lpstr>
      <vt:lpstr>Example of Early Dynamic Queries***</vt:lpstr>
      <vt:lpstr>Example of Modern Dynamic Queries***</vt:lpstr>
      <vt:lpstr>What is a Faceted Search?***</vt:lpstr>
      <vt:lpstr>How does Faceted search work?***</vt:lpstr>
      <vt:lpstr>What are the benefits of a Faceted search?***</vt:lpstr>
      <vt:lpstr>Interactive Faceted Search***</vt:lpstr>
      <vt:lpstr>Example of a Faceted Search***</vt:lpstr>
      <vt:lpstr>Search Design Consistency***</vt:lpstr>
      <vt:lpstr>Further reading on Dynamic Queries and Faceted Search***</vt:lpstr>
      <vt:lpstr>Command Language and Natural Language Queries</vt:lpstr>
      <vt:lpstr>***Command languages and “natural” language queries</vt:lpstr>
      <vt:lpstr>***Command languages and “natural” language queries</vt:lpstr>
      <vt:lpstr>***Command languages and “natural” language queries</vt:lpstr>
      <vt:lpstr>***Command languages and “natural” language queries</vt:lpstr>
      <vt:lpstr>***Command languages and “natural” language queries</vt:lpstr>
      <vt:lpstr>***Command languages and “natural” language queries</vt:lpstr>
      <vt:lpstr>***Command languages and “natural” language queries</vt:lpstr>
      <vt:lpstr>Command languages and “natural” language queries (example)</vt:lpstr>
      <vt:lpstr>***Command languages and “natural” language queries</vt:lpstr>
      <vt:lpstr>***Command languages and “natural” language queries</vt:lpstr>
      <vt:lpstr>***Command languages and “natural” language queries</vt:lpstr>
      <vt:lpstr>***Command languages and “natural” language queries</vt:lpstr>
      <vt:lpstr>Multimedia Document Search and Specialized Search</vt:lpstr>
      <vt:lpstr>Multimedia Document Search and other specialized searches</vt:lpstr>
      <vt:lpstr>Image Search ***</vt:lpstr>
      <vt:lpstr>Image Search *** </vt:lpstr>
      <vt:lpstr>Multimedia Document Search (example)</vt:lpstr>
      <vt:lpstr>Video Search ***</vt:lpstr>
      <vt:lpstr>Another Multimedia Document Search example ***</vt:lpstr>
      <vt:lpstr>Audio Search***</vt:lpstr>
      <vt:lpstr>Geographic information search***</vt:lpstr>
      <vt:lpstr>Multilingual searches and other specialized searches</vt:lpstr>
      <vt:lpstr>The Social Aspects of Search</vt:lpstr>
      <vt:lpstr>The social aspects of search</vt:lpstr>
      <vt:lpstr>The social aspects of search (example)</vt:lpstr>
      <vt:lpstr>Explicit Search</vt:lpstr>
      <vt:lpstr>Implicit Search</vt:lpstr>
      <vt:lpstr>Implicit Search</vt:lpstr>
      <vt:lpstr>Implicit Search</vt:lpstr>
      <vt:lpstr>Collaborative Search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Information Search</dc:title>
  <dc:creator>Sergiu-mihai Dascalu</dc:creator>
  <cp:lastModifiedBy>Sergiu Dascalu</cp:lastModifiedBy>
  <cp:revision>1</cp:revision>
  <dcterms:modified xsi:type="dcterms:W3CDTF">2019-11-11T21:43:54Z</dcterms:modified>
</cp:coreProperties>
</file>