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02" r:id="rId4"/>
    <p:sldId id="336" r:id="rId5"/>
    <p:sldId id="337" r:id="rId6"/>
    <p:sldId id="338" r:id="rId7"/>
    <p:sldId id="339" r:id="rId8"/>
    <p:sldId id="340" r:id="rId9"/>
    <p:sldId id="342" r:id="rId10"/>
    <p:sldId id="341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3" r:id="rId21"/>
    <p:sldId id="352" r:id="rId22"/>
    <p:sldId id="354" r:id="rId23"/>
    <p:sldId id="355" r:id="rId24"/>
    <p:sldId id="356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33FF"/>
    <a:srgbClr val="009999"/>
    <a:srgbClr val="FF6600"/>
    <a:srgbClr val="FFFF99"/>
    <a:srgbClr val="D60093"/>
    <a:srgbClr val="FF5050"/>
    <a:srgbClr val="00CC00"/>
    <a:srgbClr val="CC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>
        <p:scale>
          <a:sx n="118" d="100"/>
          <a:sy n="118" d="100"/>
        </p:scale>
        <p:origin x="-17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30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C4478626-FC1B-4A98-BCAC-9B791EAD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57969-7B19-42D1-9EEF-F47AD99C2602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F0CF24-5974-43E4-9724-33AB29AE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F4878E-8565-4059-A2A6-DAE86B360867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EEDA-E6FD-4419-81CC-5166310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A52B-89AF-4118-B31A-BEF7364F1539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E75-50A4-430E-B22E-4BA634C88DF3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EFC1-6F9F-4888-A831-0FC1C72F96FE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6ABF3BA0-4505-4BA0-B458-CC3002707C31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Futura" pitchFamily="64" charset="0"/>
              </a:rPr>
              <a:t>Chapter 14: Activity Diagrams</a:t>
            </a: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1608186" y="3224320"/>
            <a:ext cx="6248400" cy="165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 smtClean="0">
                <a:solidFill>
                  <a:srgbClr val="FFF875"/>
                </a:solidFill>
                <a:latin typeface="Corbel" pitchFamily="34" charset="0"/>
              </a:rPr>
              <a:t> </a:t>
            </a: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rgbClr val="29C2FF"/>
                </a:solidFill>
              </a:rPr>
              <a:t>[</a:t>
            </a:r>
            <a:r>
              <a:rPr lang="en-US" dirty="0" err="1" smtClean="0">
                <a:solidFill>
                  <a:srgbClr val="29C2FF"/>
                </a:solidFill>
              </a:rPr>
              <a:t>Arlow</a:t>
            </a:r>
            <a:r>
              <a:rPr lang="en-US" dirty="0" smtClean="0">
                <a:solidFill>
                  <a:srgbClr val="29C2FF"/>
                </a:solidFill>
              </a:rPr>
              <a:t> and Neustadt, 2005] </a:t>
            </a: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410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</a:t>
            </a:r>
            <a:r>
              <a:rPr lang="en-US" sz="4000" dirty="0" smtClean="0">
                <a:solidFill>
                  <a:srgbClr val="29C2FF"/>
                </a:solidFill>
              </a:rPr>
              <a:t>420/620</a:t>
            </a:r>
          </a:p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Preparation Project Part 3 (Design)</a:t>
            </a:r>
            <a:endParaRPr lang="en-US" sz="4000" dirty="0" smtClean="0">
              <a:solidFill>
                <a:srgbClr val="29C2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10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have semantics based on </a:t>
            </a:r>
            <a:r>
              <a:rPr lang="en-US" sz="2000" dirty="0" smtClean="0">
                <a:solidFill>
                  <a:srgbClr val="6600CC"/>
                </a:solidFill>
              </a:rPr>
              <a:t>Petri Nets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They model behavior using the </a:t>
            </a:r>
            <a:r>
              <a:rPr lang="en-US" sz="2000" dirty="0" smtClean="0">
                <a:solidFill>
                  <a:srgbClr val="6600CC"/>
                </a:solidFill>
              </a:rPr>
              <a:t>token game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Tokens move through the network subject to 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nodes represent objects flowing around the system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flow of control token, Fig. 14.5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2" name="Picture 6" descr="fig14_05"/>
          <p:cNvPicPr>
            <a:picLocks noChangeAspect="1" noChangeArrowheads="1"/>
          </p:cNvPicPr>
          <p:nvPr/>
        </p:nvPicPr>
        <p:blipFill>
          <a:blip r:embed="rId3" cstate="print"/>
          <a:srcRect l="19632" t="-1" r="3804" b="4651"/>
          <a:stretch>
            <a:fillRect/>
          </a:stretch>
        </p:blipFill>
        <p:spPr bwMode="auto">
          <a:xfrm>
            <a:off x="3276600" y="3429000"/>
            <a:ext cx="338997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11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be divided in </a:t>
            </a:r>
            <a:r>
              <a:rPr lang="en-US" sz="2000" i="1" dirty="0" smtClean="0">
                <a:solidFill>
                  <a:srgbClr val="6600CC"/>
                </a:solidFill>
              </a:rPr>
              <a:t>partitions</a:t>
            </a:r>
            <a:r>
              <a:rPr lang="en-US" sz="2000" dirty="0" smtClean="0"/>
              <a:t> (</a:t>
            </a:r>
            <a:r>
              <a:rPr lang="en-US" sz="2000" i="1" dirty="0" err="1" smtClean="0">
                <a:solidFill>
                  <a:srgbClr val="6600CC"/>
                </a:solidFill>
              </a:rPr>
              <a:t>swimlanes</a:t>
            </a:r>
            <a:r>
              <a:rPr lang="en-US" sz="2000" dirty="0" smtClean="0"/>
              <a:t>) using vertical, horizontal, or curved lines. Example, Fig. 14.6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***** </a:t>
            </a:r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5" descr="fig14_06"/>
          <p:cNvPicPr>
            <a:picLocks noChangeAspect="1" noChangeArrowheads="1"/>
          </p:cNvPicPr>
          <p:nvPr/>
        </p:nvPicPr>
        <p:blipFill>
          <a:blip r:embed="rId3" cstate="print"/>
          <a:srcRect l="15385" t="5430" r="5128" b="9502"/>
          <a:stretch>
            <a:fillRect/>
          </a:stretch>
        </p:blipFill>
        <p:spPr bwMode="auto">
          <a:xfrm>
            <a:off x="2286000" y="2209799"/>
            <a:ext cx="5486400" cy="41590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12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524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Action nodes </a:t>
            </a:r>
            <a:r>
              <a:rPr lang="en-US" sz="2000" dirty="0" smtClean="0"/>
              <a:t>execute when: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There are tokens present at all their input nodes AND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 input tokens satisfy all action node’s local preconditions</a:t>
            </a:r>
          </a:p>
          <a:p>
            <a:pPr marL="895350" lvl="1" indent="-319088">
              <a:buClr>
                <a:schemeClr val="accent1"/>
              </a:buClr>
              <a:buSzPct val="80000"/>
            </a:pPr>
            <a:r>
              <a:rPr lang="en-US" sz="2000" dirty="0" smtClean="0"/>
              <a:t>	Fig. 14.9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895600"/>
            <a:ext cx="3962400" cy="3505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fig14_09"/>
          <p:cNvPicPr>
            <a:picLocks noChangeAspect="1" noChangeArrowheads="1"/>
          </p:cNvPicPr>
          <p:nvPr/>
        </p:nvPicPr>
        <p:blipFill>
          <a:blip r:embed="rId3" cstate="print"/>
          <a:srcRect l="24324" t="5778" r="5405" b="5618"/>
          <a:stretch>
            <a:fillRect/>
          </a:stretch>
        </p:blipFill>
        <p:spPr bwMode="auto">
          <a:xfrm>
            <a:off x="2895600" y="3048000"/>
            <a:ext cx="3657600" cy="32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13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After execution, the local </a:t>
            </a:r>
            <a:r>
              <a:rPr lang="en-US" sz="2000" dirty="0" err="1" smtClean="0"/>
              <a:t>postconditions</a:t>
            </a:r>
            <a:r>
              <a:rPr lang="en-US" sz="2000" dirty="0" smtClean="0"/>
              <a:t> are checked; if all are satisfied, the node simultaneously offers tokens to all its output edges (this is an </a:t>
            </a:r>
            <a:r>
              <a:rPr lang="en-US" sz="2000" dirty="0" smtClean="0">
                <a:solidFill>
                  <a:srgbClr val="6600CC"/>
                </a:solidFill>
              </a:rPr>
              <a:t>implicit fork </a:t>
            </a:r>
            <a:r>
              <a:rPr lang="en-US" sz="2000" dirty="0" smtClean="0"/>
              <a:t>that may give rise to many flows)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Naming convention, Fig. 14.10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3276600"/>
            <a:ext cx="3962400" cy="2362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9" descr="fig14_10"/>
          <p:cNvPicPr>
            <a:picLocks noChangeAspect="1" noChangeArrowheads="1"/>
          </p:cNvPicPr>
          <p:nvPr/>
        </p:nvPicPr>
        <p:blipFill>
          <a:blip r:embed="rId3" cstate="print"/>
          <a:srcRect l="29122" t="7476" r="2767" b="12819"/>
          <a:stretch>
            <a:fillRect/>
          </a:stretch>
        </p:blipFill>
        <p:spPr bwMode="auto">
          <a:xfrm rot="120000">
            <a:off x="3074813" y="3646119"/>
            <a:ext cx="3736844" cy="160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14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Types of </a:t>
            </a:r>
            <a:r>
              <a:rPr lang="en-US" sz="2000" i="1" dirty="0" smtClean="0">
                <a:solidFill>
                  <a:srgbClr val="7030A0"/>
                </a:solidFill>
              </a:rPr>
              <a:t>action nodes</a:t>
            </a:r>
            <a:r>
              <a:rPr lang="en-US" sz="2000" dirty="0" smtClean="0"/>
              <a:t>, Table. 14.1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2209800"/>
            <a:ext cx="7696200" cy="4114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5" descr="tab14_01"/>
          <p:cNvPicPr>
            <a:picLocks noChangeAspect="1" noChangeArrowheads="1"/>
          </p:cNvPicPr>
          <p:nvPr/>
        </p:nvPicPr>
        <p:blipFill>
          <a:blip r:embed="rId3" cstate="print"/>
          <a:srcRect l="2041" t="8942"/>
          <a:stretch>
            <a:fillRect/>
          </a:stretch>
        </p:blipFill>
        <p:spPr bwMode="auto">
          <a:xfrm>
            <a:off x="990600" y="2362200"/>
            <a:ext cx="7315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15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7030A0"/>
                </a:solidFill>
              </a:rPr>
              <a:t>call action node </a:t>
            </a:r>
            <a:r>
              <a:rPr lang="en-US" sz="2000" dirty="0" smtClean="0"/>
              <a:t>invokes an activity, behavior, or operation, Fig. 14.11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438400"/>
            <a:ext cx="5867400" cy="3810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5" descr="fig14_11"/>
          <p:cNvPicPr preferRelativeResize="0">
            <a:picLocks noChangeArrowheads="1"/>
          </p:cNvPicPr>
          <p:nvPr/>
        </p:nvPicPr>
        <p:blipFill>
          <a:blip r:embed="rId3" cstate="print"/>
          <a:srcRect l="19277" r="-1284" b="7737"/>
          <a:stretch>
            <a:fillRect/>
          </a:stretch>
        </p:blipFill>
        <p:spPr bwMode="auto">
          <a:xfrm rot="-60000">
            <a:off x="2607702" y="2592187"/>
            <a:ext cx="4936641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16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An </a:t>
            </a:r>
            <a:r>
              <a:rPr lang="en-US" sz="2000" i="1" dirty="0" smtClean="0">
                <a:solidFill>
                  <a:srgbClr val="7030A0"/>
                </a:solidFill>
              </a:rPr>
              <a:t>accept time event</a:t>
            </a:r>
            <a:r>
              <a:rPr lang="en-US" sz="2000" dirty="0" smtClean="0"/>
              <a:t> action node responds to time, Fig. 14.12 and Fig. 14.13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r>
              <a:rPr lang="en-US" sz="4000" dirty="0" smtClean="0">
                <a:solidFill>
                  <a:srgbClr val="29C2FF"/>
                </a:solidFill>
              </a:rPr>
              <a:t> 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419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2514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2"/>
          <p:cNvPicPr>
            <a:picLocks noChangeAspect="1" noChangeArrowheads="1"/>
          </p:cNvPicPr>
          <p:nvPr/>
        </p:nvPicPr>
        <p:blipFill>
          <a:blip r:embed="rId3" cstate="print"/>
          <a:srcRect l="26973" t="-6463" r="-2336" b="25030"/>
          <a:stretch>
            <a:fillRect/>
          </a:stretch>
        </p:blipFill>
        <p:spPr bwMode="auto">
          <a:xfrm>
            <a:off x="2971800" y="2590800"/>
            <a:ext cx="3962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fig14_13"/>
          <p:cNvPicPr>
            <a:picLocks noChangeAspect="1" noChangeArrowheads="1"/>
          </p:cNvPicPr>
          <p:nvPr/>
        </p:nvPicPr>
        <p:blipFill>
          <a:blip r:embed="rId4" cstate="print"/>
          <a:srcRect l="23188" b="30578"/>
          <a:stretch>
            <a:fillRect/>
          </a:stretch>
        </p:blipFill>
        <p:spPr bwMode="auto">
          <a:xfrm>
            <a:off x="2819400" y="4724400"/>
            <a:ext cx="40386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17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i="1" dirty="0" smtClean="0">
                <a:solidFill>
                  <a:srgbClr val="7030A0"/>
                </a:solidFill>
              </a:rPr>
              <a:t>Control nodes </a:t>
            </a:r>
            <a:r>
              <a:rPr lang="en-US" sz="2000" dirty="0" smtClean="0"/>
              <a:t>manage the flow of control within an activity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Table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shows the types of control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438400"/>
            <a:ext cx="6553200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tab14_02"/>
          <p:cNvPicPr>
            <a:picLocks noChangeAspect="1" noChangeArrowheads="1"/>
          </p:cNvPicPr>
          <p:nvPr/>
        </p:nvPicPr>
        <p:blipFill>
          <a:blip r:embed="rId3" cstate="print"/>
          <a:srcRect l="1099" t="8795" r="4396" b="3261"/>
          <a:stretch>
            <a:fillRect/>
          </a:stretch>
        </p:blipFill>
        <p:spPr bwMode="auto">
          <a:xfrm>
            <a:off x="1786128" y="2514600"/>
            <a:ext cx="629107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18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6600CC"/>
                </a:solidFill>
              </a:rPr>
              <a:t>decision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6600CC"/>
                </a:solidFill>
              </a:rPr>
              <a:t>merge</a:t>
            </a:r>
            <a:r>
              <a:rPr lang="en-US" sz="2000" dirty="0" smtClean="0"/>
              <a:t> nodes, Fig. 14.14 and Fig 14.15 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r>
              <a:rPr lang="en-US" sz="36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3200400"/>
            <a:ext cx="4038600" cy="2133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743200"/>
            <a:ext cx="2743200" cy="3124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4"/>
          <p:cNvPicPr>
            <a:picLocks noChangeAspect="1" noChangeArrowheads="1"/>
          </p:cNvPicPr>
          <p:nvPr/>
        </p:nvPicPr>
        <p:blipFill>
          <a:blip r:embed="rId3" cstate="print"/>
          <a:srcRect l="31648" r="7166"/>
          <a:stretch>
            <a:fillRect/>
          </a:stretch>
        </p:blipFill>
        <p:spPr bwMode="auto">
          <a:xfrm>
            <a:off x="990600" y="2819400"/>
            <a:ext cx="26019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ig14_15"/>
          <p:cNvPicPr>
            <a:picLocks noChangeAspect="1" noChangeArrowheads="1"/>
          </p:cNvPicPr>
          <p:nvPr/>
        </p:nvPicPr>
        <p:blipFill>
          <a:blip r:embed="rId4" cstate="print"/>
          <a:srcRect l="23036" t="3297" r="3665" b="10989"/>
          <a:stretch>
            <a:fillRect/>
          </a:stretch>
        </p:blipFill>
        <p:spPr bwMode="auto">
          <a:xfrm>
            <a:off x="4724400" y="32766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19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6600CC"/>
                </a:solidFill>
              </a:rPr>
              <a:t>join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6600CC"/>
                </a:solidFill>
              </a:rPr>
              <a:t>fork</a:t>
            </a:r>
            <a:r>
              <a:rPr lang="en-US" sz="2000" dirty="0" smtClean="0"/>
              <a:t> nodes, Fig. 14.17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2057400"/>
            <a:ext cx="38862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6" descr="fig14_17"/>
          <p:cNvPicPr>
            <a:picLocks noChangeAspect="1" noChangeArrowheads="1"/>
          </p:cNvPicPr>
          <p:nvPr/>
        </p:nvPicPr>
        <p:blipFill>
          <a:blip r:embed="rId3" cstate="print"/>
          <a:srcRect l="36995" t="8197" b="6557"/>
          <a:stretch>
            <a:fillRect/>
          </a:stretch>
        </p:blipFill>
        <p:spPr bwMode="auto">
          <a:xfrm>
            <a:off x="3124200" y="22098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371600" y="1676400"/>
            <a:ext cx="6477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600" dirty="0" smtClean="0"/>
              <a:t>Activity diagrams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Introduction</a:t>
            </a: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Activities</a:t>
            </a: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Action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Control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Object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dirty="0" smtClean="0"/>
              <a:t>Activity parameters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 smtClean="0"/>
              <a:t>Pins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latin typeface="Corbel" pitchFamily="34" charset="0"/>
            </a:endParaRPr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29C2FF"/>
                </a:solidFill>
              </a:rPr>
              <a:t>Outline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20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6600CC"/>
                </a:solidFill>
              </a:rPr>
              <a:t>Object nodes </a:t>
            </a:r>
            <a:r>
              <a:rPr lang="en-US" dirty="0" smtClean="0">
                <a:solidFill>
                  <a:schemeClr val="accent4"/>
                </a:solidFill>
              </a:rPr>
              <a:t>indicate that instances of a particular classifier are available at a specific point in the activity</a:t>
            </a:r>
            <a:endParaRPr lang="en-US" i="1" dirty="0" smtClean="0">
              <a:solidFill>
                <a:schemeClr val="accent4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They are labeled with the name of the classifier and represent instances of that classifier or its subclasses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input and output edges are </a:t>
            </a:r>
            <a:r>
              <a:rPr lang="en-US" i="1" dirty="0" smtClean="0">
                <a:solidFill>
                  <a:srgbClr val="6600CC"/>
                </a:solidFill>
              </a:rPr>
              <a:t>object flows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Object flows are special types of flow that describe movement of objects within the activity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objects are created and consumed by action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When an object node receives an object token on one of its input edges, it offers this token to all its output edges, which </a:t>
            </a:r>
            <a:r>
              <a:rPr lang="en-US" dirty="0" smtClean="0">
                <a:solidFill>
                  <a:srgbClr val="6600CC"/>
                </a:solidFill>
              </a:rPr>
              <a:t>compete</a:t>
            </a:r>
            <a:r>
              <a:rPr lang="en-US" dirty="0" smtClean="0">
                <a:solidFill>
                  <a:schemeClr val="accent4"/>
                </a:solidFill>
              </a:rPr>
              <a:t> for the token.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21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 notation and their </a:t>
            </a:r>
            <a:r>
              <a:rPr lang="en-US" sz="2000" dirty="0" smtClean="0">
                <a:solidFill>
                  <a:srgbClr val="6600CC"/>
                </a:solidFill>
              </a:rPr>
              <a:t>buffer semantics</a:t>
            </a:r>
            <a:r>
              <a:rPr lang="en-US" sz="2000" dirty="0" smtClean="0"/>
              <a:t>: Figs. 14. 18, 14.20 and 14.21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Object nodes act as buffers – places in the activity diagram where object tokens can reside while waiting to be accepted by other nodes (via edges).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048000"/>
            <a:ext cx="22860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048000"/>
            <a:ext cx="46482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00200" y="5029200"/>
            <a:ext cx="6705600" cy="1295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5" descr="fig14_18"/>
          <p:cNvPicPr>
            <a:picLocks noChangeAspect="1" noChangeArrowheads="1"/>
          </p:cNvPicPr>
          <p:nvPr/>
        </p:nvPicPr>
        <p:blipFill>
          <a:blip r:embed="rId3" cstate="print"/>
          <a:srcRect l="50026"/>
          <a:stretch>
            <a:fillRect/>
          </a:stretch>
        </p:blipFill>
        <p:spPr bwMode="auto">
          <a:xfrm>
            <a:off x="1295400" y="3124200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ig14_21"/>
          <p:cNvPicPr>
            <a:picLocks noChangeAspect="1" noChangeArrowheads="1"/>
          </p:cNvPicPr>
          <p:nvPr/>
        </p:nvPicPr>
        <p:blipFill>
          <a:blip r:embed="rId4" cstate="print"/>
          <a:srcRect l="17403" t="8719" b="12806"/>
          <a:stretch>
            <a:fillRect/>
          </a:stretch>
        </p:blipFill>
        <p:spPr bwMode="auto">
          <a:xfrm>
            <a:off x="4114801" y="31242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ig14_20"/>
          <p:cNvPicPr>
            <a:picLocks noChangeAspect="1" noChangeArrowheads="1"/>
          </p:cNvPicPr>
          <p:nvPr/>
        </p:nvPicPr>
        <p:blipFill>
          <a:blip r:embed="rId5" cstate="print"/>
          <a:srcRect b="22246"/>
          <a:stretch>
            <a:fillRect/>
          </a:stretch>
        </p:blipFill>
        <p:spPr bwMode="auto">
          <a:xfrm>
            <a:off x="167640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22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using object nodes: Figs. 14. 19 and 14.22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Note that object nodes can represent objects in </a:t>
            </a:r>
            <a:r>
              <a:rPr lang="en-US" sz="2000" dirty="0" smtClean="0">
                <a:solidFill>
                  <a:srgbClr val="6600CC"/>
                </a:solidFill>
              </a:rPr>
              <a:t>particular states</a:t>
            </a:r>
            <a:r>
              <a:rPr lang="en-US" sz="2000" dirty="0" smtClean="0"/>
              <a:t>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667000"/>
            <a:ext cx="3429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5800" y="3505200"/>
            <a:ext cx="3810000" cy="1905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7" descr="fig14_19"/>
          <p:cNvPicPr>
            <a:picLocks noChangeAspect="1" noChangeArrowheads="1"/>
          </p:cNvPicPr>
          <p:nvPr/>
        </p:nvPicPr>
        <p:blipFill>
          <a:blip r:embed="rId3" cstate="print"/>
          <a:srcRect l="27056" t="5940" r="1737" b="6946"/>
          <a:stretch>
            <a:fillRect/>
          </a:stretch>
        </p:blipFill>
        <p:spPr bwMode="auto">
          <a:xfrm>
            <a:off x="762000" y="27432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ig14_22"/>
          <p:cNvPicPr>
            <a:picLocks noChangeAspect="1" noChangeArrowheads="1"/>
          </p:cNvPicPr>
          <p:nvPr/>
        </p:nvPicPr>
        <p:blipFill>
          <a:blip r:embed="rId4" cstate="print"/>
          <a:srcRect l="22092" t="8458" r="1590" b="6960"/>
          <a:stretch>
            <a:fillRect/>
          </a:stretch>
        </p:blipFill>
        <p:spPr bwMode="auto">
          <a:xfrm rot="60000">
            <a:off x="4685163" y="3686756"/>
            <a:ext cx="3405120" cy="161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23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Activities can have object nodes to provide </a:t>
            </a:r>
            <a:r>
              <a:rPr lang="en-US" sz="2000" dirty="0" smtClean="0">
                <a:solidFill>
                  <a:srgbClr val="6600CC"/>
                </a:solidFill>
              </a:rPr>
              <a:t>inputs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6600CC"/>
                </a:solidFill>
              </a:rPr>
              <a:t>outputs</a:t>
            </a:r>
            <a:r>
              <a:rPr lang="en-US" sz="2000" dirty="0" smtClean="0"/>
              <a:t>, Fig. 14. 23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Activity parameters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2514600"/>
            <a:ext cx="6858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6" descr="fig14_23"/>
          <p:cNvPicPr>
            <a:picLocks noChangeAspect="1" noChangeArrowheads="1"/>
          </p:cNvPicPr>
          <p:nvPr/>
        </p:nvPicPr>
        <p:blipFill>
          <a:blip r:embed="rId3" cstate="print"/>
          <a:srcRect l="5319" t="3823" r="1064" b="8244"/>
          <a:stretch>
            <a:fillRect/>
          </a:stretch>
        </p:blipFill>
        <p:spPr bwMode="auto">
          <a:xfrm>
            <a:off x="1600200" y="25908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24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6600CC"/>
                </a:solidFill>
              </a:rPr>
              <a:t>pin</a:t>
            </a:r>
            <a:r>
              <a:rPr lang="en-US" sz="2000" dirty="0" smtClean="0"/>
              <a:t> is an object node that represents an input to or output from an action node. Pins can simplify activity diagrams that use many object nodes. Example: Figs. 14. 23 and 14. 25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Pins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67000" y="2667000"/>
            <a:ext cx="44196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4724400"/>
            <a:ext cx="4419600" cy="1676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5" descr="fig14_24"/>
          <p:cNvPicPr>
            <a:picLocks noChangeAspect="1" noChangeArrowheads="1"/>
          </p:cNvPicPr>
          <p:nvPr/>
        </p:nvPicPr>
        <p:blipFill>
          <a:blip r:embed="rId3" cstate="print"/>
          <a:srcRect l="19526" t="19481" r="6834" b="12685"/>
          <a:stretch>
            <a:fillRect/>
          </a:stretch>
        </p:blipFill>
        <p:spPr bwMode="auto">
          <a:xfrm rot="-60000">
            <a:off x="2895884" y="2785841"/>
            <a:ext cx="3885607" cy="1523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fig14_25"/>
          <p:cNvPicPr>
            <a:picLocks noChangeAspect="1" noChangeArrowheads="1"/>
          </p:cNvPicPr>
          <p:nvPr/>
        </p:nvPicPr>
        <p:blipFill>
          <a:blip r:embed="rId4" cstate="print"/>
          <a:srcRect l="17294" t="16035" r="4681" b="20720"/>
          <a:stretch>
            <a:fillRect/>
          </a:stretch>
        </p:blipFill>
        <p:spPr bwMode="auto">
          <a:xfrm>
            <a:off x="2900082" y="4876800"/>
            <a:ext cx="4034118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D17A1-41CC-4C2E-B7CB-86FC7CA28B8E}" type="slidenum">
              <a:rPr lang="en-US" smtClean="0">
                <a:cs typeface="Arial" pitchFamily="34" charset="0"/>
              </a:rPr>
              <a:pPr/>
              <a:t>3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05000"/>
            <a:ext cx="7010400" cy="4016375"/>
          </a:xfrm>
        </p:spPr>
        <p:txBody>
          <a:bodyPr/>
          <a:lstStyle/>
          <a:p>
            <a:pPr lvl="2" eaLnBrk="1" hangingPunct="1">
              <a:buFont typeface="Arial" pitchFamily="34" charset="0"/>
              <a:buNone/>
            </a:pPr>
            <a:endParaRPr lang="en-US" sz="1600" smtClean="0">
              <a:latin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29C2FF"/>
                </a:solidFill>
              </a:rPr>
              <a:t>Introduction: Chapter roadmap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447800"/>
            <a:ext cx="7467600" cy="4953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4800" y="1600201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2" descr="fig14_01"/>
          <p:cNvPicPr>
            <a:picLocks noChangeAspect="1" noChangeArrowheads="1"/>
          </p:cNvPicPr>
          <p:nvPr/>
        </p:nvPicPr>
        <p:blipFill>
          <a:blip r:embed="rId3" cstate="print"/>
          <a:srcRect l="5882" t="2899" r="1961" b="5797"/>
          <a:stretch>
            <a:fillRect/>
          </a:stretch>
        </p:blipFill>
        <p:spPr bwMode="auto">
          <a:xfrm>
            <a:off x="1066800" y="15240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4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1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i="1" dirty="0" smtClean="0">
                <a:solidFill>
                  <a:srgbClr val="6600CC"/>
                </a:solidFill>
              </a:rPr>
              <a:t>Activity diagrams</a:t>
            </a:r>
            <a:r>
              <a:rPr lang="en-US" sz="3200" dirty="0" smtClean="0"/>
              <a:t>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 form of “object-oriented flowcharts”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In UML 1 they were special cases of state machines; in UML 2 they have new semantics, based on </a:t>
            </a:r>
            <a:r>
              <a:rPr lang="en-US" dirty="0" smtClean="0">
                <a:solidFill>
                  <a:srgbClr val="6600CC"/>
                </a:solidFill>
              </a:rPr>
              <a:t>Petri Nets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Greater flexibility to model different types of flow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6600CC"/>
                </a:solidFill>
              </a:rPr>
              <a:t>Clearer distinction between activity diagrams and state machines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Attached to modeling elements to describe behavior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Typically attached to use cases, classes, components, interfaces, and operations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Can also be used to model business processes and workflows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728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9C2FF"/>
                </a:solidFill>
              </a:rPr>
              <a:t>Introduction: What are activity diagrams?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5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dirty="0" smtClean="0"/>
              <a:t>Commonly used in: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Analysis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of a use case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between use cases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Design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operation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algorithm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7030A0"/>
                </a:solidFill>
              </a:rPr>
              <a:t>Business modeling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a business process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As always in modeling, it is important to keep them </a:t>
            </a:r>
            <a:r>
              <a:rPr lang="en-US" dirty="0" smtClean="0">
                <a:solidFill>
                  <a:srgbClr val="6600CC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600CC"/>
                </a:solidFill>
              </a:rPr>
              <a:t>understandable</a:t>
            </a:r>
            <a:r>
              <a:rPr lang="en-US" dirty="0" smtClean="0"/>
              <a:t> by their intended audience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8600" y="6344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9C2FF"/>
                </a:solidFill>
              </a:rPr>
              <a:t>Introduction: Where are activity diagrams used?</a:t>
            </a:r>
            <a:endParaRPr lang="en-US" sz="32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6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i="1" dirty="0" smtClean="0">
                <a:solidFill>
                  <a:srgbClr val="7030A0"/>
                </a:solidFill>
              </a:rPr>
              <a:t>Activity diagrams </a:t>
            </a:r>
            <a:r>
              <a:rPr lang="en-US" sz="2800" dirty="0" smtClean="0">
                <a:solidFill>
                  <a:srgbClr val="002060"/>
                </a:solidFill>
              </a:rPr>
              <a:t>are networks of </a:t>
            </a:r>
            <a:r>
              <a:rPr lang="en-US" sz="2800" i="1" dirty="0" smtClean="0">
                <a:solidFill>
                  <a:srgbClr val="7030A0"/>
                </a:solidFill>
              </a:rPr>
              <a:t>nodes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connected by </a:t>
            </a:r>
            <a:r>
              <a:rPr lang="en-US" sz="2800" i="1" dirty="0" smtClean="0">
                <a:solidFill>
                  <a:srgbClr val="7030A0"/>
                </a:solidFill>
              </a:rPr>
              <a:t>edges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solidFill>
                  <a:srgbClr val="7030A0"/>
                </a:solidFill>
              </a:rPr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Action nodes – atomic units of work within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Control nodes – control the flow through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Object nodes – represent objects used in the activity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solidFill>
                  <a:srgbClr val="7030A0"/>
                </a:solidFill>
              </a:rPr>
              <a:t>Edges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Control flows – depict the flow of control through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Object flows – depict the flow of objects through activity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7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7030A0"/>
                </a:solidFill>
              </a:rPr>
              <a:t>Activities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i="1" dirty="0" smtClean="0">
                <a:solidFill>
                  <a:srgbClr val="7030A0"/>
                </a:solidFill>
              </a:rPr>
              <a:t>actions</a:t>
            </a:r>
            <a:r>
              <a:rPr lang="en-US" dirty="0" smtClean="0">
                <a:solidFill>
                  <a:srgbClr val="002060"/>
                </a:solidFill>
              </a:rPr>
              <a:t> can have pre- and post-conditions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7030A0"/>
                </a:solidFill>
              </a:rPr>
              <a:t>Tokens</a:t>
            </a:r>
            <a:r>
              <a:rPr lang="en-US" dirty="0" smtClean="0">
                <a:solidFill>
                  <a:srgbClr val="002060"/>
                </a:solidFill>
              </a:rPr>
              <a:t> (part of semantics but not shown graphically) abstractly flow in the network and can represent: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flow of control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 object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data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A token moves from a source node to a target node across an edge depending on: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Source node post-conditions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Edge guard conditions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Target node preconditions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8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an activity (“send letter”), Fig.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2362200"/>
            <a:ext cx="5029200" cy="3733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" name="Picture 4" descr="fig14_02"/>
          <p:cNvPicPr>
            <a:picLocks noChangeAspect="1" noChangeArrowheads="1"/>
          </p:cNvPicPr>
          <p:nvPr/>
        </p:nvPicPr>
        <p:blipFill>
          <a:blip r:embed="rId3" cstate="print"/>
          <a:srcRect l="20838" t="5919" b="5302"/>
          <a:stretch>
            <a:fillRect/>
          </a:stretch>
        </p:blipFill>
        <p:spPr bwMode="auto">
          <a:xfrm>
            <a:off x="2743200" y="2514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9</a:t>
            </a:fld>
            <a:r>
              <a:rPr lang="en-US" dirty="0" smtClean="0">
                <a:cs typeface="Arial" pitchFamily="34" charset="0"/>
              </a:rPr>
              <a:t> / 24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model </a:t>
            </a:r>
            <a:r>
              <a:rPr lang="en-US" sz="2000" dirty="0" smtClean="0">
                <a:solidFill>
                  <a:srgbClr val="6600CC"/>
                </a:solidFill>
              </a:rPr>
              <a:t>use cases </a:t>
            </a:r>
            <a:r>
              <a:rPr lang="en-US" sz="2000" dirty="0" smtClean="0"/>
              <a:t>as a series of actions. Example: Fig. 14.3 and Fig. 14.4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2590800"/>
            <a:ext cx="4572000" cy="3733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200" y="3200400"/>
            <a:ext cx="3886200" cy="2286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5" descr="fig14_03"/>
          <p:cNvPicPr>
            <a:picLocks noChangeAspect="1" noChangeArrowheads="1"/>
          </p:cNvPicPr>
          <p:nvPr/>
        </p:nvPicPr>
        <p:blipFill>
          <a:blip r:embed="rId3" cstate="print"/>
          <a:srcRect l="16908" t="9434" r="1826" b="5660"/>
          <a:stretch>
            <a:fillRect/>
          </a:stretch>
        </p:blipFill>
        <p:spPr bwMode="auto">
          <a:xfrm>
            <a:off x="914400" y="27432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ig14_04"/>
          <p:cNvPicPr>
            <a:picLocks noChangeAspect="1" noChangeArrowheads="1"/>
          </p:cNvPicPr>
          <p:nvPr/>
        </p:nvPicPr>
        <p:blipFill>
          <a:blip r:embed="rId4" cstate="print"/>
          <a:srcRect l="19713" t="8862" b="14338"/>
          <a:stretch>
            <a:fillRect/>
          </a:stretch>
        </p:blipFill>
        <p:spPr bwMode="auto">
          <a:xfrm>
            <a:off x="5181600" y="33528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3291</TotalTime>
  <Words>1059</Words>
  <Application>Microsoft Office PowerPoint</Application>
  <PresentationFormat>On-screen Show (4:3)</PresentationFormat>
  <Paragraphs>229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 &amp; H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Sergiu Dascalu</cp:lastModifiedBy>
  <cp:revision>215</cp:revision>
  <dcterms:created xsi:type="dcterms:W3CDTF">2007-04-16T03:37:25Z</dcterms:created>
  <dcterms:modified xsi:type="dcterms:W3CDTF">2019-10-30T05:30:28Z</dcterms:modified>
</cp:coreProperties>
</file>