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vsdx" ContentType="application/vnd.ms-visio.drawing"/>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1B1B1B"/>
    <a:srgbClr val="532929"/>
    <a:srgbClr val="0800B0"/>
    <a:srgbClr val="282828"/>
    <a:srgbClr val="4F4F4F"/>
    <a:srgbClr val="4B4B4B"/>
    <a:srgbClr val="558E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30" d="100"/>
          <a:sy n="30" d="100"/>
        </p:scale>
        <p:origin x="-72" y="1218"/>
      </p:cViewPr>
      <p:guideLst>
        <p:guide orient="horz" pos="10368"/>
        <p:guide pos="13824"/>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B1B5D9-BCCD-42C0-B5DD-359A0B57C9C7}"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B1643-C0E2-4FBF-830B-B3927E5E25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1B5D9-BCCD-42C0-B5DD-359A0B57C9C7}"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B1643-C0E2-4FBF-830B-B3927E5E25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1B5D9-BCCD-42C0-B5DD-359A0B57C9C7}"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B1643-C0E2-4FBF-830B-B3927E5E25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1B5D9-BCCD-42C0-B5DD-359A0B57C9C7}"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B1643-C0E2-4FBF-830B-B3927E5E25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B1B5D9-BCCD-42C0-B5DD-359A0B57C9C7}"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B1643-C0E2-4FBF-830B-B3927E5E25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B1B5D9-BCCD-42C0-B5DD-359A0B57C9C7}"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B1643-C0E2-4FBF-830B-B3927E5E25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B1B5D9-BCCD-42C0-B5DD-359A0B57C9C7}" type="datetimeFigureOut">
              <a:rPr lang="en-US" smtClean="0"/>
              <a:pPr/>
              <a:t>4/21/2014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5B1643-C0E2-4FBF-830B-B3927E5E25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1B5D9-BCCD-42C0-B5DD-359A0B57C9C7}" type="datetimeFigureOut">
              <a:rPr lang="en-US" smtClean="0"/>
              <a:pPr/>
              <a:t>4/21/2014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5B1643-C0E2-4FBF-830B-B3927E5E25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1B5D9-BCCD-42C0-B5DD-359A0B57C9C7}" type="datetimeFigureOut">
              <a:rPr lang="en-US" smtClean="0"/>
              <a:pPr/>
              <a:t>4/21/2014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5B1643-C0E2-4FBF-830B-B3927E5E25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1B5D9-BCCD-42C0-B5DD-359A0B57C9C7}"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B1643-C0E2-4FBF-830B-B3927E5E25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1B5D9-BCCD-42C0-B5DD-359A0B57C9C7}"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B1643-C0E2-4FBF-830B-B3927E5E25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B6B1B5D9-BCCD-42C0-B5DD-359A0B57C9C7}" type="datetimeFigureOut">
              <a:rPr lang="en-US" smtClean="0"/>
              <a:pPr/>
              <a:t>4/21/2014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ED5B1643-C0E2-4FBF-830B-B3927E5E25C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package" Target="../embeddings/Microsoft_Visio_Drawing1.vsdx"/><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95000">
              <a:schemeClr val="bg1">
                <a:lumMod val="95000"/>
                <a:lumOff val="5000"/>
              </a:schemeClr>
            </a:gs>
            <a:gs pos="100000">
              <a:schemeClr val="bg1">
                <a:lumMod val="75000"/>
                <a:lumOff val="2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2" name="Rectangle 7"/>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 name="Rectangle 8"/>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24" name="Group 83"/>
          <p:cNvGrpSpPr>
            <a:grpSpLocks/>
          </p:cNvGrpSpPr>
          <p:nvPr/>
        </p:nvGrpSpPr>
        <p:grpSpPr bwMode="auto">
          <a:xfrm>
            <a:off x="1161542" y="762000"/>
            <a:ext cx="41658731" cy="4343400"/>
            <a:chOff x="1436688" y="762000"/>
            <a:chExt cx="41017825" cy="4343400"/>
          </a:xfrm>
        </p:grpSpPr>
        <p:sp>
          <p:nvSpPr>
            <p:cNvPr id="25" name="Rounded Rectangle 24"/>
            <p:cNvSpPr/>
            <p:nvPr/>
          </p:nvSpPr>
          <p:spPr bwMode="auto">
            <a:xfrm>
              <a:off x="1436688" y="762000"/>
              <a:ext cx="41017825" cy="4343400"/>
            </a:xfrm>
            <a:prstGeom prst="roundRect">
              <a:avLst/>
            </a:prstGeom>
            <a:solidFill>
              <a:srgbClr val="7F7F7F"/>
            </a:solidFill>
            <a:ln w="82550">
              <a:solidFill>
                <a:schemeClr val="bg1"/>
              </a:solid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438912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lumMod val="75000"/>
                  </a:sysClr>
                </a:solidFill>
                <a:effectLst/>
                <a:uLnTx/>
                <a:uFillTx/>
                <a:latin typeface="Calibri"/>
                <a:ea typeface="+mn-ea"/>
                <a:cs typeface="+mn-cs"/>
              </a:endParaRPr>
            </a:p>
          </p:txBody>
        </p:sp>
        <p:sp>
          <p:nvSpPr>
            <p:cNvPr id="26" name="TextBox 5"/>
            <p:cNvSpPr txBox="1">
              <a:spLocks noChangeArrowheads="1"/>
            </p:cNvSpPr>
            <p:nvPr/>
          </p:nvSpPr>
          <p:spPr bwMode="auto">
            <a:xfrm>
              <a:off x="1436689" y="840820"/>
              <a:ext cx="41017824" cy="4093428"/>
            </a:xfrm>
            <a:prstGeom prst="rect">
              <a:avLst/>
            </a:prstGeom>
            <a:noFill/>
            <a:ln w="9525">
              <a:noFill/>
              <a:miter lim="800000"/>
              <a:headEnd/>
              <a:tailEnd/>
            </a:ln>
          </p:spPr>
          <p:txBody>
            <a:bodyPr wrap="square" lIns="0" tIns="0" rIns="0" bIns="0" anchor="ctr" anchorCtr="0">
              <a:spAutoFit/>
            </a:bodyPr>
            <a:lstStyle/>
            <a:p>
              <a:pPr marL="0" marR="0" lvl="0" indent="0" algn="ctr" defTabSz="652463" eaLnBrk="0" fontAlgn="auto" latinLnBrk="0" hangingPunct="0">
                <a:lnSpc>
                  <a:spcPct val="100000"/>
                </a:lnSpc>
                <a:spcBef>
                  <a:spcPts val="0"/>
                </a:spcBef>
                <a:spcAft>
                  <a:spcPts val="0"/>
                </a:spcAft>
                <a:buClrTx/>
                <a:buSzTx/>
                <a:buFontTx/>
                <a:buNone/>
                <a:tabLst/>
                <a:defRPr/>
              </a:pPr>
              <a:r>
                <a:rPr kumimoji="0" lang="en-US" sz="9000" b="1"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MARS: Mobile Application for Router</a:t>
              </a:r>
              <a:r>
                <a:rPr kumimoji="0" lang="en-US" sz="9000" b="1" i="0" u="none" strike="noStrike" kern="0" cap="none" spc="0" normalizeH="0" noProof="0" dirty="0" smtClean="0">
                  <a:ln>
                    <a:noFill/>
                  </a:ln>
                  <a:solidFill>
                    <a:sysClr val="window" lastClr="FFFFFF"/>
                  </a:solidFill>
                  <a:effectLst/>
                  <a:uLnTx/>
                  <a:uFillTx/>
                  <a:latin typeface="Arial" pitchFamily="34" charset="0"/>
                  <a:cs typeface="Arial" pitchFamily="34" charset="0"/>
                </a:rPr>
                <a:t> Status</a:t>
              </a:r>
              <a:endParaRPr kumimoji="0" lang="en-US" sz="9000" b="1" i="0" u="none" strike="noStrike" kern="0" cap="none" spc="0" normalizeH="0" baseline="0" noProof="0" dirty="0" smtClean="0">
                <a:ln>
                  <a:noFill/>
                </a:ln>
                <a:solidFill>
                  <a:sysClr val="window" lastClr="FFFFFF"/>
                </a:solidFill>
                <a:effectLst/>
                <a:uLnTx/>
                <a:uFillTx/>
                <a:latin typeface="Arial" pitchFamily="34" charset="0"/>
                <a:cs typeface="Arial" pitchFamily="34" charset="0"/>
              </a:endParaRPr>
            </a:p>
            <a:p>
              <a:pPr marL="0" marR="0" lvl="0" indent="0" algn="ctr" defTabSz="652463" eaLnBrk="0"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CS 426 Senior Project - Spring 2014 </a:t>
              </a:r>
            </a:p>
            <a:p>
              <a:pPr marL="0" marR="0" lvl="0" indent="0" algn="ctr" defTabSz="652463"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ysClr val="window" lastClr="FFFFFF"/>
                </a:solidFill>
                <a:effectLst/>
                <a:uLnTx/>
                <a:uFillTx/>
                <a:latin typeface="Arial" pitchFamily="34" charset="0"/>
                <a:cs typeface="Arial" pitchFamily="34" charset="0"/>
              </a:endParaRPr>
            </a:p>
            <a:p>
              <a:pPr marL="0" marR="0" lvl="0" indent="0" algn="ctr" defTabSz="652463" eaLnBrk="0" fontAlgn="auto" latinLnBrk="0" hangingPunct="0">
                <a:lnSpc>
                  <a:spcPct val="100000"/>
                </a:lnSpc>
                <a:spcBef>
                  <a:spcPts val="0"/>
                </a:spcBef>
                <a:spcAft>
                  <a:spcPts val="0"/>
                </a:spcAft>
                <a:buClrTx/>
                <a:buSzTx/>
                <a:buFontTx/>
                <a:buNone/>
                <a:tabLst/>
                <a:defRPr/>
              </a:pPr>
              <a:r>
                <a:rPr lang="en-US" sz="4400" b="1" kern="0" dirty="0" smtClean="0">
                  <a:solidFill>
                    <a:sysClr val="window" lastClr="FFFFFF"/>
                  </a:solidFill>
                  <a:latin typeface="Arial" pitchFamily="34" charset="0"/>
                  <a:cs typeface="Arial" pitchFamily="34" charset="0"/>
                </a:rPr>
                <a:t>Christine Johnson </a:t>
              </a:r>
              <a:r>
                <a:rPr kumimoji="0" lang="en-US" sz="4400" b="1"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 Eric Klukovich ● Matthew </a:t>
              </a:r>
              <a:r>
                <a:rPr kumimoji="0" lang="en-US" sz="4400" b="1" i="0" u="none" strike="noStrike" kern="0" cap="none" spc="0" normalizeH="0" baseline="0" noProof="0" dirty="0" err="1" smtClean="0">
                  <a:ln>
                    <a:noFill/>
                  </a:ln>
                  <a:solidFill>
                    <a:sysClr val="window" lastClr="FFFFFF"/>
                  </a:solidFill>
                  <a:effectLst/>
                  <a:uLnTx/>
                  <a:uFillTx/>
                  <a:latin typeface="Arial" pitchFamily="34" charset="0"/>
                  <a:cs typeface="Arial" pitchFamily="34" charset="0"/>
                </a:rPr>
                <a:t>VanCompernolle</a:t>
              </a:r>
              <a:endParaRPr kumimoji="0" lang="en-US" sz="4400" b="1" i="0" u="none" strike="noStrike" kern="0" cap="none" spc="0" normalizeH="0" baseline="0" noProof="0" dirty="0" smtClean="0">
                <a:ln>
                  <a:noFill/>
                </a:ln>
                <a:solidFill>
                  <a:sysClr val="window" lastClr="FFFFFF"/>
                </a:solidFill>
                <a:effectLst/>
                <a:uLnTx/>
                <a:uFillTx/>
                <a:latin typeface="Arial" pitchFamily="34" charset="0"/>
                <a:cs typeface="Arial" pitchFamily="34" charset="0"/>
              </a:endParaRPr>
            </a:p>
            <a:p>
              <a:pPr marL="0" marR="0" lvl="0" indent="0" algn="ctr" defTabSz="652463" eaLnBrk="0" fontAlgn="auto" latinLnBrk="0" hangingPunct="0">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Department of  Computer Science and Engineering, University of Nevada, Reno</a:t>
              </a:r>
            </a:p>
            <a:p>
              <a:pPr algn="ctr" defTabSz="652463" eaLnBrk="0" hangingPunct="0"/>
              <a:r>
                <a:rPr kumimoji="0" lang="en-US" sz="36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Dr. </a:t>
              </a:r>
              <a:r>
                <a:rPr kumimoji="0" lang="en-US" sz="3600" b="0" i="0" u="none" strike="noStrike" kern="0" cap="none" spc="0" normalizeH="0" baseline="0" noProof="0" dirty="0" err="1" smtClean="0">
                  <a:ln>
                    <a:noFill/>
                  </a:ln>
                  <a:solidFill>
                    <a:sysClr val="window" lastClr="FFFFFF"/>
                  </a:solidFill>
                  <a:effectLst/>
                  <a:uLnTx/>
                  <a:uFillTx/>
                  <a:latin typeface="Arial" pitchFamily="34" charset="0"/>
                  <a:cs typeface="Arial" pitchFamily="34" charset="0"/>
                </a:rPr>
                <a:t>Sergiu</a:t>
              </a:r>
              <a:r>
                <a:rPr kumimoji="0" lang="en-US" sz="36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 </a:t>
              </a:r>
              <a:r>
                <a:rPr kumimoji="0" lang="en-US" sz="3600" b="0" i="0" u="none" strike="noStrike" kern="0" cap="none" spc="0" normalizeH="0" baseline="0" noProof="0" dirty="0" err="1" smtClean="0">
                  <a:ln>
                    <a:noFill/>
                  </a:ln>
                  <a:solidFill>
                    <a:sysClr val="window" lastClr="FFFFFF"/>
                  </a:solidFill>
                  <a:effectLst/>
                  <a:uLnTx/>
                  <a:uFillTx/>
                  <a:latin typeface="Arial" pitchFamily="34" charset="0"/>
                  <a:cs typeface="Arial" pitchFamily="34" charset="0"/>
                </a:rPr>
                <a:t>Dascalu</a:t>
              </a:r>
              <a:r>
                <a:rPr kumimoji="0" lang="en-US" sz="36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 UNR CSE Department ○ </a:t>
              </a:r>
              <a:r>
                <a:rPr lang="en-US" sz="3600" kern="0" dirty="0" smtClean="0">
                  <a:solidFill>
                    <a:sysClr val="window" lastClr="FFFFFF"/>
                  </a:solidFill>
                  <a:latin typeface="Arial" pitchFamily="34" charset="0"/>
                  <a:cs typeface="Arial" pitchFamily="34" charset="0"/>
                </a:rPr>
                <a:t>Bob </a:t>
              </a:r>
              <a:r>
                <a:rPr lang="en-US" sz="3600" kern="0" dirty="0" err="1" smtClean="0">
                  <a:solidFill>
                    <a:sysClr val="window" lastClr="FFFFFF"/>
                  </a:solidFill>
                  <a:latin typeface="Arial" pitchFamily="34" charset="0"/>
                  <a:cs typeface="Arial" pitchFamily="34" charset="0"/>
                </a:rPr>
                <a:t>Hudelson</a:t>
              </a:r>
              <a:r>
                <a:rPr kumimoji="0" lang="en-US" sz="36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 Miranda</a:t>
              </a:r>
              <a:r>
                <a:rPr kumimoji="0" lang="en-US" sz="3600" b="0" i="0" u="none" strike="noStrike" kern="0" cap="none" spc="0" normalizeH="0" noProof="0" dirty="0" smtClean="0">
                  <a:ln>
                    <a:noFill/>
                  </a:ln>
                  <a:solidFill>
                    <a:sysClr val="window" lastClr="FFFFFF"/>
                  </a:solidFill>
                  <a:effectLst/>
                  <a:uLnTx/>
                  <a:uFillTx/>
                  <a:latin typeface="Arial" pitchFamily="34" charset="0"/>
                  <a:cs typeface="Arial" pitchFamily="34" charset="0"/>
                </a:rPr>
                <a:t> Technologies </a:t>
              </a:r>
              <a:r>
                <a:rPr lang="en-US" sz="3600" kern="0" dirty="0" smtClean="0">
                  <a:solidFill>
                    <a:sysClr val="window" lastClr="FFFFFF"/>
                  </a:solidFill>
                  <a:latin typeface="Arial" pitchFamily="34" charset="0"/>
                  <a:cs typeface="Arial" pitchFamily="34" charset="0"/>
                </a:rPr>
                <a:t>○ Tim Walker, Miranda Technologies</a:t>
              </a:r>
              <a:endParaRPr kumimoji="0" lang="en-US" sz="3600" b="0" i="0" u="none" strike="noStrike" kern="0" cap="none" spc="0" normalizeH="0" baseline="0" noProof="0" dirty="0" smtClean="0">
                <a:ln>
                  <a:noFill/>
                </a:ln>
                <a:solidFill>
                  <a:sysClr val="window" lastClr="FFFFFF"/>
                </a:solidFill>
                <a:effectLst/>
                <a:uLnTx/>
                <a:uFillTx/>
                <a:latin typeface="Arial" pitchFamily="34" charset="0"/>
                <a:cs typeface="Arial" pitchFamily="34" charset="0"/>
              </a:endParaRPr>
            </a:p>
          </p:txBody>
        </p:sp>
      </p:grpSp>
      <p:pic>
        <p:nvPicPr>
          <p:cNvPr id="2" name="Picture 1" descr="nevada-master-stack-no-tagline-rgb.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81400" y="10668000"/>
            <a:ext cx="5077956" cy="3657600"/>
          </a:xfrm>
          <a:prstGeom prst="rect">
            <a:avLst/>
          </a:prstGeom>
        </p:spPr>
      </p:pic>
      <p:sp>
        <p:nvSpPr>
          <p:cNvPr id="224" name="TextBox 223"/>
          <p:cNvSpPr txBox="1"/>
          <p:nvPr/>
        </p:nvSpPr>
        <p:spPr>
          <a:xfrm>
            <a:off x="13830300" y="30638006"/>
            <a:ext cx="16230600" cy="1731169"/>
          </a:xfrm>
          <a:prstGeom prst="roundRect">
            <a:avLst>
              <a:gd name="adj" fmla="val 50000"/>
            </a:avLst>
          </a:prstGeom>
          <a:solidFill>
            <a:srgbClr val="4F4F4F"/>
          </a:solidFill>
          <a:ln w="76200">
            <a:solidFill>
              <a:srgbClr val="1B1B1B"/>
            </a:solidFill>
          </a:ln>
        </p:spPr>
        <p:txBody>
          <a:bodyPr wrap="square" lIns="0" tIns="0" rIns="0" bIns="0" anchor="ctr" anchorCtr="0">
            <a:spAutoFit/>
          </a:bodyPr>
          <a:lstStyle/>
          <a:p>
            <a:pPr lvl="0" algn="ctr">
              <a:defRPr/>
            </a:pPr>
            <a:r>
              <a:rPr lang="en-US" sz="4000" b="1" kern="0" dirty="0" smtClean="0">
                <a:solidFill>
                  <a:sysClr val="window" lastClr="FFFFFF"/>
                </a:solidFill>
              </a:rPr>
              <a:t>This project was developed in Spring 2014 as part of the course</a:t>
            </a:r>
          </a:p>
          <a:p>
            <a:pPr lvl="0" algn="ctr">
              <a:defRPr/>
            </a:pPr>
            <a:r>
              <a:rPr lang="en-US" sz="4000" b="1" kern="0" dirty="0" smtClean="0">
                <a:solidFill>
                  <a:sysClr val="window" lastClr="FFFFFF"/>
                </a:solidFill>
              </a:rPr>
              <a:t> CS 426 Senior Projects in Computer Science</a:t>
            </a:r>
            <a:endParaRPr kumimoji="0" lang="en-US" sz="4000" b="1" i="0" u="none" strike="noStrike" kern="0" cap="none" spc="0" normalizeH="0" baseline="0" noProof="0" dirty="0">
              <a:ln>
                <a:noFill/>
              </a:ln>
              <a:solidFill>
                <a:sysClr val="window" lastClr="FFFFFF"/>
              </a:solidFill>
              <a:effectLst/>
              <a:uLnTx/>
              <a:uFillTx/>
              <a:latin typeface="Calibri"/>
              <a:cs typeface="+mn-cs"/>
            </a:endParaRPr>
          </a:p>
        </p:txBody>
      </p:sp>
      <p:grpSp>
        <p:nvGrpSpPr>
          <p:cNvPr id="247" name="Group 246"/>
          <p:cNvGrpSpPr/>
          <p:nvPr/>
        </p:nvGrpSpPr>
        <p:grpSpPr>
          <a:xfrm>
            <a:off x="1249680" y="5674007"/>
            <a:ext cx="12161520" cy="9773310"/>
            <a:chOff x="1295400" y="5486400"/>
            <a:chExt cx="12161520" cy="9451501"/>
          </a:xfrm>
        </p:grpSpPr>
        <p:grpSp>
          <p:nvGrpSpPr>
            <p:cNvPr id="240" name="Group 239"/>
            <p:cNvGrpSpPr/>
            <p:nvPr/>
          </p:nvGrpSpPr>
          <p:grpSpPr>
            <a:xfrm>
              <a:off x="1295400" y="5486400"/>
              <a:ext cx="12161520" cy="9451501"/>
              <a:chOff x="1295400" y="5791200"/>
              <a:chExt cx="12161520" cy="9451501"/>
            </a:xfrm>
          </p:grpSpPr>
          <p:sp>
            <p:nvSpPr>
              <p:cNvPr id="237" name="Rounded Rectangle 236"/>
              <p:cNvSpPr/>
              <p:nvPr/>
            </p:nvSpPr>
            <p:spPr bwMode="auto">
              <a:xfrm>
                <a:off x="1447800" y="6172201"/>
                <a:ext cx="11887200" cy="9070500"/>
              </a:xfrm>
              <a:prstGeom prst="roundRect">
                <a:avLst>
                  <a:gd name="adj" fmla="val 5761"/>
                </a:avLst>
              </a:prstGeom>
              <a:solidFill>
                <a:srgbClr val="7F7F7F"/>
              </a:solidFill>
              <a:ln w="7620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indent="0" algn="ctr" defTabSz="438912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ysClr val="window" lastClr="FFFFFF">
                      <a:lumMod val="75000"/>
                    </a:sysClr>
                  </a:solidFill>
                  <a:effectLst/>
                  <a:uLnTx/>
                  <a:uFillTx/>
                  <a:latin typeface="Calibri"/>
                  <a:ea typeface="+mn-ea"/>
                  <a:cs typeface="+mn-cs"/>
                </a:endParaRPr>
              </a:p>
            </p:txBody>
          </p:sp>
          <p:sp>
            <p:nvSpPr>
              <p:cNvPr id="175" name="TextBox 20"/>
              <p:cNvSpPr txBox="1">
                <a:spLocks noChangeArrowheads="1"/>
              </p:cNvSpPr>
              <p:nvPr/>
            </p:nvSpPr>
            <p:spPr bwMode="auto">
              <a:xfrm>
                <a:off x="1295400" y="5791200"/>
                <a:ext cx="12161520" cy="1558052"/>
              </a:xfrm>
              <a:prstGeom prst="roundRect">
                <a:avLst>
                  <a:gd name="adj" fmla="val 50000"/>
                </a:avLst>
              </a:prstGeom>
              <a:solidFill>
                <a:srgbClr val="4F4F4F"/>
              </a:solidFill>
              <a:ln w="82550">
                <a:solidFill>
                  <a:srgbClr val="1B1B1B"/>
                </a:solidFill>
                <a:miter lim="800000"/>
                <a:headEnd/>
                <a:tailEnd/>
              </a:ln>
            </p:spPr>
            <p:txBody>
              <a:bodyPr wrap="squar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200" b="1" kern="0" dirty="0" smtClean="0">
                    <a:solidFill>
                      <a:sysClr val="window" lastClr="FFFFFF"/>
                    </a:solidFill>
                    <a:latin typeface="Calibri" pitchFamily="-107" charset="0"/>
                  </a:rPr>
                  <a:t>Abstract</a:t>
                </a:r>
                <a:endParaRPr kumimoji="0" lang="en-US" sz="7200" b="1" i="0" u="none" strike="noStrike" kern="0" cap="none" spc="0" normalizeH="0" baseline="0" noProof="0" dirty="0" smtClean="0">
                  <a:ln>
                    <a:noFill/>
                  </a:ln>
                  <a:solidFill>
                    <a:sysClr val="window" lastClr="FFFFFF"/>
                  </a:solidFill>
                  <a:effectLst/>
                  <a:uLnTx/>
                  <a:uFillTx/>
                  <a:latin typeface="Calibri" pitchFamily="-107" charset="0"/>
                </a:endParaRPr>
              </a:p>
            </p:txBody>
          </p:sp>
        </p:grpSp>
        <p:sp>
          <p:nvSpPr>
            <p:cNvPr id="165" name="TextBox 87"/>
            <p:cNvSpPr txBox="1">
              <a:spLocks noChangeArrowheads="1"/>
            </p:cNvSpPr>
            <p:nvPr/>
          </p:nvSpPr>
          <p:spPr bwMode="auto">
            <a:xfrm>
              <a:off x="1779587" y="7109908"/>
              <a:ext cx="11201365" cy="7589878"/>
            </a:xfrm>
            <a:prstGeom prst="rect">
              <a:avLst/>
            </a:prstGeom>
            <a:noFill/>
            <a:ln w="9525">
              <a:noFill/>
              <a:miter lim="800000"/>
              <a:headEnd/>
              <a:tailEnd/>
            </a:ln>
          </p:spPr>
          <p:txBody>
            <a:bodyPr wrap="square">
              <a:spAutoFit/>
            </a:bodyPr>
            <a:lstStyle/>
            <a:p>
              <a:pPr algn="just"/>
              <a:r>
                <a:rPr lang="en-US" sz="3600" dirty="0" smtClean="0">
                  <a:latin typeface="Verdana" pitchFamily="34" charset="0"/>
                  <a:ea typeface="Verdana" pitchFamily="34" charset="0"/>
                  <a:cs typeface="Verdana" pitchFamily="34" charset="0"/>
                </a:rPr>
                <a:t>MARS is an Android application that has been developed for Miranda Technologies, a company that designs and develops television broadcasting equipment. MARS allows router status monitoring, configuration and control, self-diagnosis, and resolution planning from the front panel of the router. The demand for an application of this type is very high because the router is the core of a broadcast facility; any amount of time that it is not operational is lost revenue and viewership.</a:t>
              </a:r>
              <a:r>
                <a:rPr lang="en-US" sz="3600" b="1" dirty="0" smtClean="0">
                  <a:latin typeface="Verdana" pitchFamily="34" charset="0"/>
                  <a:ea typeface="Verdana" pitchFamily="34" charset="0"/>
                  <a:cs typeface="Verdana" pitchFamily="34" charset="0"/>
                </a:rPr>
                <a:t> </a:t>
              </a:r>
              <a:r>
                <a:rPr lang="en-US" sz="3600" dirty="0" smtClean="0">
                  <a:latin typeface="Verdana" pitchFamily="34" charset="0"/>
                  <a:ea typeface="Verdana" pitchFamily="34" charset="0"/>
                  <a:cs typeface="Verdana" pitchFamily="34" charset="0"/>
                </a:rPr>
                <a:t>MARS provides a tool that assists with maintaining routers through a graphical user interface that is visually appealing and easy to navigate. </a:t>
              </a:r>
              <a:endParaRPr lang="en-US" sz="3600" dirty="0">
                <a:latin typeface="Verdana" pitchFamily="34" charset="0"/>
                <a:ea typeface="Verdana" pitchFamily="34" charset="0"/>
                <a:cs typeface="Verdana" pitchFamily="34" charset="0"/>
              </a:endParaRPr>
            </a:p>
          </p:txBody>
        </p:sp>
      </p:grpSp>
      <p:grpSp>
        <p:nvGrpSpPr>
          <p:cNvPr id="248" name="Group 247"/>
          <p:cNvGrpSpPr/>
          <p:nvPr/>
        </p:nvGrpSpPr>
        <p:grpSpPr>
          <a:xfrm>
            <a:off x="1249680" y="15826989"/>
            <a:ext cx="12161520" cy="6752511"/>
            <a:chOff x="1295400" y="23575089"/>
            <a:chExt cx="12161520" cy="6752511"/>
          </a:xfrm>
        </p:grpSpPr>
        <p:sp>
          <p:nvSpPr>
            <p:cNvPr id="243" name="Rounded Rectangle 242"/>
            <p:cNvSpPr/>
            <p:nvPr/>
          </p:nvSpPr>
          <p:spPr bwMode="auto">
            <a:xfrm>
              <a:off x="1447800" y="24155400"/>
              <a:ext cx="11887200" cy="6172200"/>
            </a:xfrm>
            <a:prstGeom prst="roundRect">
              <a:avLst>
                <a:gd name="adj" fmla="val 5761"/>
              </a:avLst>
            </a:prstGeom>
            <a:solidFill>
              <a:srgbClr val="7F7F7F"/>
            </a:solidFill>
            <a:ln w="7620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indent="0" algn="ctr" defTabSz="438912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ysClr val="window" lastClr="FFFFFF">
                    <a:lumMod val="75000"/>
                  </a:sysClr>
                </a:solidFill>
                <a:effectLst/>
                <a:uLnTx/>
                <a:uFillTx/>
                <a:latin typeface="Calibri"/>
                <a:ea typeface="+mn-ea"/>
                <a:cs typeface="+mn-cs"/>
              </a:endParaRPr>
            </a:p>
          </p:txBody>
        </p:sp>
        <p:sp>
          <p:nvSpPr>
            <p:cNvPr id="166" name="TextBox 90"/>
            <p:cNvSpPr txBox="1">
              <a:spLocks noChangeArrowheads="1"/>
            </p:cNvSpPr>
            <p:nvPr/>
          </p:nvSpPr>
          <p:spPr bwMode="auto">
            <a:xfrm>
              <a:off x="1752600" y="25234643"/>
              <a:ext cx="11201365" cy="5078313"/>
            </a:xfrm>
            <a:prstGeom prst="rect">
              <a:avLst/>
            </a:prstGeom>
            <a:noFill/>
            <a:ln w="9525">
              <a:noFill/>
              <a:miter lim="800000"/>
              <a:headEnd/>
              <a:tailEnd/>
            </a:ln>
          </p:spPr>
          <p:txBody>
            <a:bodyPr>
              <a:spAutoFit/>
            </a:bodyPr>
            <a:lstStyle/>
            <a:p>
              <a:pPr algn="just"/>
              <a:r>
                <a:rPr lang="en-US" sz="3600" dirty="0" smtClean="0">
                  <a:latin typeface="Verdana" pitchFamily="34" charset="0"/>
                  <a:ea typeface="Verdana" pitchFamily="34" charset="0"/>
                  <a:cs typeface="Verdana" pitchFamily="34" charset="0"/>
                </a:rPr>
                <a:t>The ultimate goal of MARS is  to create a user interface that is easy to navigate because MARS is a troubleshooting application, so it will be used in time critical situations. Other goals of MARS include providing real-time router status information, significant event notifications, troubleshooting assistance, and graphic data visualization to provide fast status viewing. </a:t>
              </a:r>
              <a:endParaRPr lang="en-US" sz="3600" dirty="0">
                <a:latin typeface="Verdana" pitchFamily="34" charset="0"/>
                <a:ea typeface="Verdana" pitchFamily="34" charset="0"/>
                <a:cs typeface="Verdana" pitchFamily="34" charset="0"/>
              </a:endParaRPr>
            </a:p>
          </p:txBody>
        </p:sp>
        <p:sp>
          <p:nvSpPr>
            <p:cNvPr id="244" name="TextBox 20"/>
            <p:cNvSpPr txBox="1">
              <a:spLocks noChangeArrowheads="1"/>
            </p:cNvSpPr>
            <p:nvPr/>
          </p:nvSpPr>
          <p:spPr bwMode="auto">
            <a:xfrm>
              <a:off x="1295400" y="23575089"/>
              <a:ext cx="12161520" cy="1558052"/>
            </a:xfrm>
            <a:prstGeom prst="roundRect">
              <a:avLst>
                <a:gd name="adj" fmla="val 50000"/>
              </a:avLst>
            </a:prstGeom>
            <a:solidFill>
              <a:srgbClr val="4F4F4F"/>
            </a:solidFill>
            <a:ln w="82550">
              <a:solidFill>
                <a:srgbClr val="1B1B1B"/>
              </a:solidFill>
              <a:miter lim="800000"/>
              <a:headEnd/>
              <a:tailEnd/>
            </a:ln>
          </p:spPr>
          <p:txBody>
            <a:bodyPr wrap="squar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200" b="1" kern="0" dirty="0" smtClean="0">
                  <a:solidFill>
                    <a:sysClr val="window" lastClr="FFFFFF"/>
                  </a:solidFill>
                  <a:latin typeface="Calibri" pitchFamily="-107" charset="0"/>
                </a:rPr>
                <a:t>Goals</a:t>
              </a:r>
              <a:endParaRPr kumimoji="0" lang="en-US" sz="7200" b="1" i="0" u="none" strike="noStrike" kern="0" cap="none" spc="0" normalizeH="0" baseline="0" noProof="0" dirty="0" smtClean="0">
                <a:ln>
                  <a:noFill/>
                </a:ln>
                <a:solidFill>
                  <a:sysClr val="window" lastClr="FFFFFF"/>
                </a:solidFill>
                <a:effectLst/>
                <a:uLnTx/>
                <a:uFillTx/>
                <a:latin typeface="Calibri" pitchFamily="-107" charset="0"/>
              </a:endParaRPr>
            </a:p>
          </p:txBody>
        </p:sp>
      </p:grpSp>
      <p:grpSp>
        <p:nvGrpSpPr>
          <p:cNvPr id="251" name="Group 250"/>
          <p:cNvGrpSpPr/>
          <p:nvPr/>
        </p:nvGrpSpPr>
        <p:grpSpPr>
          <a:xfrm>
            <a:off x="30536833" y="11254994"/>
            <a:ext cx="12161520" cy="9108757"/>
            <a:chOff x="1143000" y="19384089"/>
            <a:chExt cx="12161520" cy="9108757"/>
          </a:xfrm>
        </p:grpSpPr>
        <p:sp>
          <p:nvSpPr>
            <p:cNvPr id="249" name="Rounded Rectangle 248"/>
            <p:cNvSpPr/>
            <p:nvPr/>
          </p:nvSpPr>
          <p:spPr bwMode="auto">
            <a:xfrm>
              <a:off x="1295400" y="19964400"/>
              <a:ext cx="11887200" cy="8528446"/>
            </a:xfrm>
            <a:prstGeom prst="roundRect">
              <a:avLst>
                <a:gd name="adj" fmla="val 5761"/>
              </a:avLst>
            </a:prstGeom>
            <a:solidFill>
              <a:srgbClr val="7F7F7F"/>
            </a:solidFill>
            <a:ln w="7620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indent="0" algn="ctr" defTabSz="438912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ysClr val="window" lastClr="FFFFFF">
                    <a:lumMod val="75000"/>
                  </a:sysClr>
                </a:solidFill>
                <a:effectLst/>
                <a:uLnTx/>
                <a:uFillTx/>
                <a:latin typeface="Calibri"/>
                <a:ea typeface="+mn-ea"/>
                <a:cs typeface="+mn-cs"/>
              </a:endParaRPr>
            </a:p>
          </p:txBody>
        </p:sp>
        <p:sp>
          <p:nvSpPr>
            <p:cNvPr id="250" name="TextBox 20"/>
            <p:cNvSpPr txBox="1">
              <a:spLocks noChangeArrowheads="1"/>
            </p:cNvSpPr>
            <p:nvPr/>
          </p:nvSpPr>
          <p:spPr bwMode="auto">
            <a:xfrm>
              <a:off x="1143000" y="19384089"/>
              <a:ext cx="12161520" cy="1558052"/>
            </a:xfrm>
            <a:prstGeom prst="roundRect">
              <a:avLst>
                <a:gd name="adj" fmla="val 50000"/>
              </a:avLst>
            </a:prstGeom>
            <a:solidFill>
              <a:srgbClr val="4F4F4F"/>
            </a:solidFill>
            <a:ln w="82550">
              <a:solidFill>
                <a:srgbClr val="1B1B1B"/>
              </a:solidFill>
              <a:miter lim="800000"/>
              <a:headEnd/>
              <a:tailEnd/>
            </a:ln>
          </p:spPr>
          <p:txBody>
            <a:bodyPr wrap="squar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200" b="1" kern="0" dirty="0" smtClean="0">
                  <a:solidFill>
                    <a:sysClr val="window" lastClr="FFFFFF"/>
                  </a:solidFill>
                  <a:latin typeface="Calibri" pitchFamily="-107" charset="0"/>
                </a:rPr>
                <a:t>Future Development</a:t>
              </a:r>
              <a:endParaRPr kumimoji="0" lang="en-US" sz="7200" b="1" i="0" u="none" strike="noStrike" kern="0" cap="none" spc="0" normalizeH="0" baseline="0" noProof="0" dirty="0" smtClean="0">
                <a:ln>
                  <a:noFill/>
                </a:ln>
                <a:solidFill>
                  <a:sysClr val="window" lastClr="FFFFFF"/>
                </a:solidFill>
                <a:effectLst/>
                <a:uLnTx/>
                <a:uFillTx/>
                <a:latin typeface="Calibri" pitchFamily="-107" charset="0"/>
              </a:endParaRPr>
            </a:p>
          </p:txBody>
        </p:sp>
        <p:sp>
          <p:nvSpPr>
            <p:cNvPr id="230" name="TextBox 87"/>
            <p:cNvSpPr txBox="1">
              <a:spLocks noChangeArrowheads="1"/>
            </p:cNvSpPr>
            <p:nvPr/>
          </p:nvSpPr>
          <p:spPr bwMode="auto">
            <a:xfrm>
              <a:off x="1600200" y="21013876"/>
              <a:ext cx="11201365" cy="7294305"/>
            </a:xfrm>
            <a:prstGeom prst="rect">
              <a:avLst/>
            </a:prstGeom>
            <a:noFill/>
            <a:ln w="9525">
              <a:noFill/>
              <a:miter lim="800000"/>
              <a:headEnd/>
              <a:tailEnd/>
            </a:ln>
          </p:spPr>
          <p:txBody>
            <a:bodyPr>
              <a:spAutoFit/>
            </a:bodyPr>
            <a:lstStyle/>
            <a:p>
              <a:pPr algn="just"/>
              <a:r>
                <a:rPr lang="en-US" sz="3600" dirty="0" smtClean="0">
                  <a:latin typeface="Verdana" pitchFamily="34" charset="0"/>
                  <a:ea typeface="Verdana" pitchFamily="34" charset="0"/>
                  <a:cs typeface="Verdana" pitchFamily="34" charset="0"/>
                </a:rPr>
                <a:t>Currently MARS runs on a tablet mounted to the front of the router panel and communicates with the router via a wired Ethernet connection. Further developments for MARS include a wireless configuration allowing any Android mobile device with MARS installed to communicate with the router through a database. MARS could also be ported onto the </a:t>
              </a:r>
              <a:r>
                <a:rPr lang="en-US" sz="3600" dirty="0" err="1" smtClean="0">
                  <a:latin typeface="Verdana" pitchFamily="34" charset="0"/>
                  <a:ea typeface="Verdana" pitchFamily="34" charset="0"/>
                  <a:cs typeface="Verdana" pitchFamily="34" charset="0"/>
                </a:rPr>
                <a:t>iOS</a:t>
              </a:r>
              <a:r>
                <a:rPr lang="en-US" sz="3600" dirty="0" smtClean="0">
                  <a:latin typeface="Verdana" pitchFamily="34" charset="0"/>
                  <a:ea typeface="Verdana" pitchFamily="34" charset="0"/>
                  <a:cs typeface="Verdana" pitchFamily="34" charset="0"/>
                </a:rPr>
                <a:t> platform for the </a:t>
              </a:r>
              <a:r>
                <a:rPr lang="en-US" sz="3600" dirty="0" err="1" smtClean="0">
                  <a:latin typeface="Verdana" pitchFamily="34" charset="0"/>
                  <a:ea typeface="Verdana" pitchFamily="34" charset="0"/>
                  <a:cs typeface="Verdana" pitchFamily="34" charset="0"/>
                </a:rPr>
                <a:t>iPhone</a:t>
              </a:r>
              <a:r>
                <a:rPr lang="en-US" sz="3600" dirty="0" smtClean="0">
                  <a:latin typeface="Verdana" pitchFamily="34" charset="0"/>
                  <a:ea typeface="Verdana" pitchFamily="34" charset="0"/>
                  <a:cs typeface="Verdana" pitchFamily="34" charset="0"/>
                </a:rPr>
                <a:t> and other mobile operating systems. Additional application features that could be developed include audio and video signal monitoring, advanced router configurations, and a dynamic heat map.</a:t>
              </a:r>
              <a:endParaRPr lang="en-US" sz="3600" dirty="0">
                <a:latin typeface="Verdana" pitchFamily="34" charset="0"/>
                <a:ea typeface="Verdana" pitchFamily="34" charset="0"/>
                <a:cs typeface="Verdana" pitchFamily="34" charset="0"/>
              </a:endParaRPr>
            </a:p>
          </p:txBody>
        </p:sp>
      </p:grpSp>
      <p:grpSp>
        <p:nvGrpSpPr>
          <p:cNvPr id="254" name="Group 253"/>
          <p:cNvGrpSpPr/>
          <p:nvPr/>
        </p:nvGrpSpPr>
        <p:grpSpPr>
          <a:xfrm>
            <a:off x="30658753" y="20710576"/>
            <a:ext cx="12161520" cy="11705511"/>
            <a:chOff x="685800" y="19583400"/>
            <a:chExt cx="12161520" cy="11705511"/>
          </a:xfrm>
        </p:grpSpPr>
        <p:sp>
          <p:nvSpPr>
            <p:cNvPr id="252" name="Rounded Rectangle 251"/>
            <p:cNvSpPr/>
            <p:nvPr/>
          </p:nvSpPr>
          <p:spPr bwMode="auto">
            <a:xfrm>
              <a:off x="838200" y="20163710"/>
              <a:ext cx="11887200" cy="11078289"/>
            </a:xfrm>
            <a:prstGeom prst="roundRect">
              <a:avLst>
                <a:gd name="adj" fmla="val 5761"/>
              </a:avLst>
            </a:prstGeom>
            <a:solidFill>
              <a:srgbClr val="7F7F7F"/>
            </a:solidFill>
            <a:ln w="7620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indent="0" algn="ctr" defTabSz="438912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ysClr val="window" lastClr="FFFFFF">
                    <a:lumMod val="75000"/>
                  </a:sysClr>
                </a:solidFill>
                <a:effectLst/>
                <a:uLnTx/>
                <a:uFillTx/>
                <a:latin typeface="Calibri"/>
                <a:ea typeface="+mn-ea"/>
                <a:cs typeface="+mn-cs"/>
              </a:endParaRPr>
            </a:p>
          </p:txBody>
        </p:sp>
        <p:sp>
          <p:nvSpPr>
            <p:cNvPr id="253" name="TextBox 20"/>
            <p:cNvSpPr txBox="1">
              <a:spLocks noChangeArrowheads="1"/>
            </p:cNvSpPr>
            <p:nvPr/>
          </p:nvSpPr>
          <p:spPr bwMode="auto">
            <a:xfrm>
              <a:off x="685800" y="19583400"/>
              <a:ext cx="12161520" cy="1558052"/>
            </a:xfrm>
            <a:prstGeom prst="roundRect">
              <a:avLst>
                <a:gd name="adj" fmla="val 50000"/>
              </a:avLst>
            </a:prstGeom>
            <a:solidFill>
              <a:srgbClr val="4F4F4F"/>
            </a:solidFill>
            <a:ln w="82550">
              <a:solidFill>
                <a:srgbClr val="1B1B1B"/>
              </a:solidFill>
              <a:miter lim="800000"/>
              <a:headEnd/>
              <a:tailEnd/>
            </a:ln>
          </p:spPr>
          <p:txBody>
            <a:bodyPr wrap="squar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200" b="1" kern="0" dirty="0" smtClean="0">
                  <a:solidFill>
                    <a:sysClr val="window" lastClr="FFFFFF"/>
                  </a:solidFill>
                  <a:latin typeface="Calibri" pitchFamily="-107" charset="0"/>
                </a:rPr>
                <a:t>Conclusion</a:t>
              </a:r>
              <a:endParaRPr kumimoji="0" lang="en-US" sz="7200" b="1" i="0" u="none" strike="noStrike" kern="0" cap="none" spc="0" normalizeH="0" baseline="0" noProof="0" dirty="0" smtClean="0">
                <a:ln>
                  <a:noFill/>
                </a:ln>
                <a:solidFill>
                  <a:sysClr val="window" lastClr="FFFFFF"/>
                </a:solidFill>
                <a:effectLst/>
                <a:uLnTx/>
                <a:uFillTx/>
                <a:latin typeface="Calibri" pitchFamily="-107" charset="0"/>
              </a:endParaRPr>
            </a:p>
          </p:txBody>
        </p:sp>
        <p:sp>
          <p:nvSpPr>
            <p:cNvPr id="183" name="TextBox 79"/>
            <p:cNvSpPr txBox="1">
              <a:spLocks noChangeArrowheads="1"/>
            </p:cNvSpPr>
            <p:nvPr/>
          </p:nvSpPr>
          <p:spPr bwMode="auto">
            <a:xfrm>
              <a:off x="1143000" y="21224617"/>
              <a:ext cx="11201399" cy="10064294"/>
            </a:xfrm>
            <a:prstGeom prst="rect">
              <a:avLst/>
            </a:prstGeom>
            <a:noFill/>
            <a:ln w="9525">
              <a:noFill/>
              <a:miter lim="800000"/>
              <a:headEnd/>
              <a:tailEnd/>
            </a:ln>
          </p:spPr>
          <p:txBody>
            <a:bodyPr>
              <a:spAutoFit/>
            </a:bodyPr>
            <a:lstStyle/>
            <a:p>
              <a:pPr algn="just"/>
              <a:r>
                <a:rPr lang="en-US" sz="3600" dirty="0" smtClean="0">
                  <a:latin typeface="Verdana" pitchFamily="34" charset="0"/>
                  <a:ea typeface="Verdana" pitchFamily="34" charset="0"/>
                  <a:cs typeface="Verdana" pitchFamily="34" charset="0"/>
                </a:rPr>
                <a:t>MARS was developed to conform to the ultimate goals of ease of use and comprehension by an international audience in time critical situations. It achieves this by having an intuitive interface and a unique set of features that it allow for easy and fast troubleshooting. MARS is innovative because it is the only application developed for a mobile device platform that provides broadcast router status and configuration. The features it provides are unique not only for Miranda products, but also for any monitoring and configuration software currently offered by Miranda’s competitors. The group has agreed to handoff MARS to Miranda Technologies, so it can continue to be developed, maintained, and hopefully sold with Miranda routers as a powerful troubleshooting tool.</a:t>
              </a:r>
              <a:endParaRPr lang="en-US" sz="3600" dirty="0">
                <a:latin typeface="Verdana" pitchFamily="34" charset="0"/>
                <a:ea typeface="Verdana" pitchFamily="34" charset="0"/>
                <a:cs typeface="Verdana" pitchFamily="34" charset="0"/>
              </a:endParaRPr>
            </a:p>
          </p:txBody>
        </p:sp>
      </p:grpSp>
      <p:grpSp>
        <p:nvGrpSpPr>
          <p:cNvPr id="259" name="Group 258"/>
          <p:cNvGrpSpPr/>
          <p:nvPr/>
        </p:nvGrpSpPr>
        <p:grpSpPr>
          <a:xfrm>
            <a:off x="1161542" y="22946520"/>
            <a:ext cx="12161520" cy="9411494"/>
            <a:chOff x="30556200" y="14630400"/>
            <a:chExt cx="12161520" cy="9411494"/>
          </a:xfrm>
        </p:grpSpPr>
        <p:sp>
          <p:nvSpPr>
            <p:cNvPr id="255" name="Rounded Rectangle 254"/>
            <p:cNvSpPr/>
            <p:nvPr/>
          </p:nvSpPr>
          <p:spPr bwMode="auto">
            <a:xfrm>
              <a:off x="30708600" y="15210712"/>
              <a:ext cx="11887200" cy="8831182"/>
            </a:xfrm>
            <a:prstGeom prst="roundRect">
              <a:avLst>
                <a:gd name="adj" fmla="val 5761"/>
              </a:avLst>
            </a:prstGeom>
            <a:solidFill>
              <a:srgbClr val="7F7F7F"/>
            </a:solidFill>
            <a:ln w="7620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indent="0" algn="ctr" defTabSz="438912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ysClr val="window" lastClr="FFFFFF">
                    <a:lumMod val="75000"/>
                  </a:sysClr>
                </a:solidFill>
                <a:effectLst/>
                <a:uLnTx/>
                <a:uFillTx/>
                <a:latin typeface="Calibri"/>
                <a:ea typeface="+mn-ea"/>
                <a:cs typeface="+mn-cs"/>
              </a:endParaRPr>
            </a:p>
          </p:txBody>
        </p:sp>
        <p:sp>
          <p:nvSpPr>
            <p:cNvPr id="256" name="TextBox 20"/>
            <p:cNvSpPr txBox="1">
              <a:spLocks noChangeArrowheads="1"/>
            </p:cNvSpPr>
            <p:nvPr/>
          </p:nvSpPr>
          <p:spPr bwMode="auto">
            <a:xfrm>
              <a:off x="30556200" y="14630400"/>
              <a:ext cx="12161520" cy="1558052"/>
            </a:xfrm>
            <a:prstGeom prst="roundRect">
              <a:avLst>
                <a:gd name="adj" fmla="val 50000"/>
              </a:avLst>
            </a:prstGeom>
            <a:solidFill>
              <a:srgbClr val="4F4F4F"/>
            </a:solidFill>
            <a:ln w="82550">
              <a:solidFill>
                <a:srgbClr val="1B1B1B"/>
              </a:solidFill>
              <a:miter lim="800000"/>
              <a:headEnd/>
              <a:tailEnd/>
            </a:ln>
          </p:spPr>
          <p:txBody>
            <a:bodyPr wrap="squar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200" b="1" kern="0" noProof="0" dirty="0" smtClean="0">
                  <a:solidFill>
                    <a:sysClr val="window" lastClr="FFFFFF"/>
                  </a:solidFill>
                  <a:latin typeface="Calibri" pitchFamily="-107" charset="0"/>
                </a:rPr>
                <a:t>Application Features</a:t>
              </a:r>
              <a:endParaRPr kumimoji="0" lang="en-US" sz="7200" b="1" i="0" u="none" strike="noStrike" kern="0" cap="none" spc="0" normalizeH="0" baseline="0" noProof="0" dirty="0" smtClean="0">
                <a:ln>
                  <a:noFill/>
                </a:ln>
                <a:solidFill>
                  <a:sysClr val="window" lastClr="FFFFFF"/>
                </a:solidFill>
                <a:effectLst/>
                <a:uLnTx/>
                <a:uFillTx/>
                <a:latin typeface="Calibri" pitchFamily="-107" charset="0"/>
              </a:endParaRPr>
            </a:p>
          </p:txBody>
        </p:sp>
        <p:sp>
          <p:nvSpPr>
            <p:cNvPr id="257" name="TextBox 79"/>
            <p:cNvSpPr txBox="1">
              <a:spLocks noChangeArrowheads="1"/>
            </p:cNvSpPr>
            <p:nvPr/>
          </p:nvSpPr>
          <p:spPr bwMode="auto">
            <a:xfrm>
              <a:off x="31089600" y="16306800"/>
              <a:ext cx="11201399" cy="7561044"/>
            </a:xfrm>
            <a:prstGeom prst="rect">
              <a:avLst/>
            </a:prstGeom>
            <a:noFill/>
            <a:ln w="9525">
              <a:noFill/>
              <a:miter lim="800000"/>
              <a:headEnd/>
              <a:tailEnd/>
            </a:ln>
          </p:spPr>
          <p:txBody>
            <a:bodyPr>
              <a:spAutoFit/>
            </a:bodyPr>
            <a:lstStyle/>
            <a:p>
              <a:pPr marL="342900" lvl="0" indent="-342900">
                <a:spcBef>
                  <a:spcPts val="800"/>
                </a:spcBef>
                <a:buFont typeface="Symbol"/>
                <a:buChar char=""/>
              </a:pPr>
              <a:r>
                <a:rPr lang="en-US" sz="3600" dirty="0" smtClean="0">
                  <a:latin typeface="Verdana" pitchFamily="34" charset="0"/>
                  <a:ea typeface="Verdana" pitchFamily="34" charset="0"/>
                  <a:cs typeface="Verdana" pitchFamily="34" charset="0"/>
                </a:rPr>
                <a:t>Router health displayed in all pages</a:t>
              </a:r>
            </a:p>
            <a:p>
              <a:pPr marL="342900" lvl="0" indent="-342900">
                <a:spcBef>
                  <a:spcPts val="800"/>
                </a:spcBef>
                <a:buFont typeface="Symbol"/>
                <a:buChar char=""/>
              </a:pPr>
              <a:r>
                <a:rPr lang="en-US" sz="3600" dirty="0" smtClean="0">
                  <a:latin typeface="Verdana" pitchFamily="34" charset="0"/>
                  <a:ea typeface="Verdana" pitchFamily="34" charset="0"/>
                  <a:cs typeface="Verdana" pitchFamily="34" charset="0"/>
                </a:rPr>
                <a:t>Component map with individual module status information</a:t>
              </a:r>
            </a:p>
            <a:p>
              <a:pPr marL="342900" lvl="0" indent="-342900">
                <a:spcBef>
                  <a:spcPts val="800"/>
                </a:spcBef>
                <a:buFont typeface="Symbol"/>
                <a:buChar char=""/>
              </a:pPr>
              <a:r>
                <a:rPr lang="en-US" sz="3600" dirty="0" smtClean="0">
                  <a:latin typeface="Verdana" pitchFamily="34" charset="0"/>
                  <a:ea typeface="Verdana" pitchFamily="34" charset="0"/>
                  <a:cs typeface="Verdana" pitchFamily="34" charset="0"/>
                </a:rPr>
                <a:t>Dynamic temperature, power, and fan speed graphs</a:t>
              </a:r>
            </a:p>
            <a:p>
              <a:pPr marL="342900" lvl="0" indent="-342900">
                <a:spcBef>
                  <a:spcPts val="800"/>
                </a:spcBef>
                <a:buFont typeface="Symbol"/>
                <a:buChar char=""/>
              </a:pPr>
              <a:r>
                <a:rPr lang="en-US" sz="3600" dirty="0" smtClean="0">
                  <a:latin typeface="Verdana" pitchFamily="34" charset="0"/>
                  <a:ea typeface="Verdana" pitchFamily="34" charset="0"/>
                  <a:cs typeface="Verdana" pitchFamily="34" charset="0"/>
                </a:rPr>
                <a:t>Event and error logging</a:t>
              </a:r>
            </a:p>
            <a:p>
              <a:pPr marL="342900" lvl="0" indent="-342900">
                <a:spcBef>
                  <a:spcPts val="800"/>
                </a:spcBef>
                <a:buFont typeface="Symbol"/>
                <a:buChar char=""/>
              </a:pPr>
              <a:r>
                <a:rPr lang="en-US" sz="3600" dirty="0" smtClean="0">
                  <a:latin typeface="Verdana" pitchFamily="34" charset="0"/>
                  <a:ea typeface="Verdana" pitchFamily="34" charset="0"/>
                  <a:cs typeface="Verdana" pitchFamily="34" charset="0"/>
                </a:rPr>
                <a:t>Error alerts</a:t>
              </a:r>
            </a:p>
            <a:p>
              <a:pPr marL="342900" lvl="0" indent="-342900">
                <a:spcBef>
                  <a:spcPts val="800"/>
                </a:spcBef>
                <a:buFont typeface="Symbol"/>
                <a:buChar char=""/>
              </a:pPr>
              <a:r>
                <a:rPr lang="en-US" sz="3600" dirty="0" smtClean="0">
                  <a:latin typeface="Verdana" pitchFamily="34" charset="0"/>
                  <a:ea typeface="Verdana" pitchFamily="34" charset="0"/>
                  <a:cs typeface="Verdana" pitchFamily="34" charset="0"/>
                </a:rPr>
                <a:t>Router configuration and settings controls</a:t>
              </a:r>
            </a:p>
            <a:p>
              <a:pPr marL="342900" lvl="0" indent="-342900">
                <a:spcBef>
                  <a:spcPts val="800"/>
                </a:spcBef>
                <a:buFont typeface="Symbol"/>
                <a:buChar char=""/>
              </a:pPr>
              <a:r>
                <a:rPr lang="en-US" sz="3600" dirty="0" smtClean="0">
                  <a:latin typeface="Verdana" pitchFamily="34" charset="0"/>
                  <a:ea typeface="Verdana" pitchFamily="34" charset="0"/>
                  <a:cs typeface="Verdana" pitchFamily="34" charset="0"/>
                </a:rPr>
                <a:t>Troubleshooting videos for simple maintenance procedures</a:t>
              </a:r>
            </a:p>
            <a:p>
              <a:pPr marL="342900" lvl="0" indent="-342900">
                <a:spcBef>
                  <a:spcPts val="800"/>
                </a:spcBef>
                <a:buFont typeface="Symbol"/>
                <a:buChar char=""/>
              </a:pPr>
              <a:r>
                <a:rPr lang="en-US" sz="3600" dirty="0" smtClean="0">
                  <a:latin typeface="Verdana" pitchFamily="34" charset="0"/>
                  <a:ea typeface="Verdana" pitchFamily="34" charset="0"/>
                  <a:cs typeface="Verdana" pitchFamily="34" charset="0"/>
                </a:rPr>
                <a:t>Ability to access router manual </a:t>
              </a:r>
            </a:p>
            <a:p>
              <a:pPr marL="342900" lvl="0" indent="-342900">
                <a:spcBef>
                  <a:spcPts val="800"/>
                </a:spcBef>
                <a:buFont typeface="Symbol"/>
                <a:buChar char=""/>
              </a:pPr>
              <a:r>
                <a:rPr lang="en-US" sz="3600" dirty="0" smtClean="0">
                  <a:latin typeface="Verdana" pitchFamily="34" charset="0"/>
                  <a:ea typeface="Verdana" pitchFamily="34" charset="0"/>
                  <a:cs typeface="Verdana" pitchFamily="34" charset="0"/>
                </a:rPr>
                <a:t>Gauge animations for instantaneous data</a:t>
              </a:r>
              <a:endParaRPr lang="en-US" sz="3600" dirty="0">
                <a:latin typeface="Verdana" pitchFamily="34" charset="0"/>
                <a:ea typeface="Verdana" pitchFamily="34" charset="0"/>
                <a:cs typeface="Verdana" pitchFamily="34" charset="0"/>
              </a:endParaRPr>
            </a:p>
          </p:txBody>
        </p:sp>
      </p:grpSp>
      <p:grpSp>
        <p:nvGrpSpPr>
          <p:cNvPr id="269" name="Group 268"/>
          <p:cNvGrpSpPr/>
          <p:nvPr/>
        </p:nvGrpSpPr>
        <p:grpSpPr>
          <a:xfrm>
            <a:off x="30536833" y="5674007"/>
            <a:ext cx="12161520" cy="5189615"/>
            <a:chOff x="1295400" y="23575089"/>
            <a:chExt cx="12161520" cy="5189615"/>
          </a:xfrm>
        </p:grpSpPr>
        <p:sp>
          <p:nvSpPr>
            <p:cNvPr id="270" name="Rounded Rectangle 269"/>
            <p:cNvSpPr/>
            <p:nvPr/>
          </p:nvSpPr>
          <p:spPr bwMode="auto">
            <a:xfrm>
              <a:off x="1447800" y="24155399"/>
              <a:ext cx="11887200" cy="4609305"/>
            </a:xfrm>
            <a:prstGeom prst="roundRect">
              <a:avLst>
                <a:gd name="adj" fmla="val 5761"/>
              </a:avLst>
            </a:prstGeom>
            <a:solidFill>
              <a:srgbClr val="7F7F7F"/>
            </a:solidFill>
            <a:ln w="7620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indent="0" algn="ctr" defTabSz="438912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ysClr val="window" lastClr="FFFFFF">
                    <a:lumMod val="75000"/>
                  </a:sysClr>
                </a:solidFill>
                <a:effectLst/>
                <a:uLnTx/>
                <a:uFillTx/>
                <a:latin typeface="Calibri"/>
                <a:ea typeface="+mn-ea"/>
                <a:cs typeface="+mn-cs"/>
              </a:endParaRPr>
            </a:p>
          </p:txBody>
        </p:sp>
        <p:sp>
          <p:nvSpPr>
            <p:cNvPr id="271" name="TextBox 90"/>
            <p:cNvSpPr txBox="1">
              <a:spLocks noChangeArrowheads="1"/>
            </p:cNvSpPr>
            <p:nvPr/>
          </p:nvSpPr>
          <p:spPr bwMode="auto">
            <a:xfrm>
              <a:off x="1752600" y="25234643"/>
              <a:ext cx="11201365" cy="707886"/>
            </a:xfrm>
            <a:prstGeom prst="rect">
              <a:avLst/>
            </a:prstGeom>
            <a:noFill/>
            <a:ln w="9525">
              <a:noFill/>
              <a:miter lim="800000"/>
              <a:headEnd/>
              <a:tailEnd/>
            </a:ln>
          </p:spPr>
          <p:txBody>
            <a:bodyPr>
              <a:spAutoFit/>
            </a:bodyPr>
            <a:lstStyle/>
            <a:p>
              <a:pPr algn="just"/>
              <a:endParaRPr lang="en-US" sz="4000" dirty="0"/>
            </a:p>
          </p:txBody>
        </p:sp>
        <p:sp>
          <p:nvSpPr>
            <p:cNvPr id="272" name="TextBox 20"/>
            <p:cNvSpPr txBox="1">
              <a:spLocks noChangeArrowheads="1"/>
            </p:cNvSpPr>
            <p:nvPr/>
          </p:nvSpPr>
          <p:spPr bwMode="auto">
            <a:xfrm>
              <a:off x="1295400" y="23575089"/>
              <a:ext cx="12161520" cy="1558052"/>
            </a:xfrm>
            <a:prstGeom prst="roundRect">
              <a:avLst>
                <a:gd name="adj" fmla="val 50000"/>
              </a:avLst>
            </a:prstGeom>
            <a:solidFill>
              <a:srgbClr val="4F4F4F"/>
            </a:solidFill>
            <a:ln w="82550">
              <a:solidFill>
                <a:srgbClr val="1B1B1B"/>
              </a:solidFill>
              <a:miter lim="800000"/>
              <a:headEnd/>
              <a:tailEnd/>
            </a:ln>
          </p:spPr>
          <p:txBody>
            <a:bodyPr wrap="squar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200" b="1" kern="0" noProof="0" dirty="0" smtClean="0">
                  <a:solidFill>
                    <a:sysClr val="window" lastClr="FFFFFF"/>
                  </a:solidFill>
                  <a:latin typeface="Calibri" pitchFamily="-107" charset="0"/>
                </a:rPr>
                <a:t>Communication</a:t>
              </a:r>
              <a:endParaRPr kumimoji="0" lang="en-US" sz="7200" b="1" i="0" u="none" strike="noStrike" kern="0" cap="none" spc="0" normalizeH="0" baseline="0" noProof="0" dirty="0" smtClean="0">
                <a:ln>
                  <a:noFill/>
                </a:ln>
                <a:solidFill>
                  <a:sysClr val="window" lastClr="FFFFFF"/>
                </a:solidFill>
                <a:effectLst/>
                <a:uLnTx/>
                <a:uFillTx/>
                <a:latin typeface="Calibri" pitchFamily="-107" charset="0"/>
              </a:endParaRPr>
            </a:p>
          </p:txBody>
        </p:sp>
      </p:grpSp>
      <p:grpSp>
        <p:nvGrpSpPr>
          <p:cNvPr id="69" name="Group 68"/>
          <p:cNvGrpSpPr/>
          <p:nvPr/>
        </p:nvGrpSpPr>
        <p:grpSpPr>
          <a:xfrm>
            <a:off x="14274800" y="5674007"/>
            <a:ext cx="15341600" cy="13119320"/>
            <a:chOff x="14376400" y="5674007"/>
            <a:chExt cx="15341600" cy="13119320"/>
          </a:xfrm>
        </p:grpSpPr>
        <p:grpSp>
          <p:nvGrpSpPr>
            <p:cNvPr id="260" name="Group 259"/>
            <p:cNvGrpSpPr/>
            <p:nvPr/>
          </p:nvGrpSpPr>
          <p:grpSpPr>
            <a:xfrm>
              <a:off x="14376400" y="5674007"/>
              <a:ext cx="15341600" cy="13119320"/>
              <a:chOff x="1295400" y="5486400"/>
              <a:chExt cx="12161520" cy="12687335"/>
            </a:xfrm>
          </p:grpSpPr>
          <p:grpSp>
            <p:nvGrpSpPr>
              <p:cNvPr id="261" name="Group 239"/>
              <p:cNvGrpSpPr/>
              <p:nvPr/>
            </p:nvGrpSpPr>
            <p:grpSpPr>
              <a:xfrm>
                <a:off x="1295400" y="5486400"/>
                <a:ext cx="12161520" cy="12687335"/>
                <a:chOff x="1295400" y="5791200"/>
                <a:chExt cx="12161520" cy="12687335"/>
              </a:xfrm>
            </p:grpSpPr>
            <p:sp>
              <p:nvSpPr>
                <p:cNvPr id="263" name="Rounded Rectangle 262"/>
                <p:cNvSpPr/>
                <p:nvPr/>
              </p:nvSpPr>
              <p:spPr bwMode="auto">
                <a:xfrm>
                  <a:off x="1447800" y="6172201"/>
                  <a:ext cx="11887200" cy="12306334"/>
                </a:xfrm>
                <a:prstGeom prst="roundRect">
                  <a:avLst>
                    <a:gd name="adj" fmla="val 5761"/>
                  </a:avLst>
                </a:prstGeom>
                <a:solidFill>
                  <a:srgbClr val="7F7F7F"/>
                </a:solidFill>
                <a:ln w="7620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indent="0" algn="ctr" defTabSz="438912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ysClr val="window" lastClr="FFFFFF">
                        <a:lumMod val="75000"/>
                      </a:sysClr>
                    </a:solidFill>
                    <a:effectLst/>
                    <a:uLnTx/>
                    <a:uFillTx/>
                    <a:latin typeface="Calibri"/>
                    <a:ea typeface="+mn-ea"/>
                    <a:cs typeface="+mn-cs"/>
                  </a:endParaRPr>
                </a:p>
              </p:txBody>
            </p:sp>
            <p:sp>
              <p:nvSpPr>
                <p:cNvPr id="264" name="TextBox 20"/>
                <p:cNvSpPr txBox="1">
                  <a:spLocks noChangeArrowheads="1"/>
                </p:cNvSpPr>
                <p:nvPr/>
              </p:nvSpPr>
              <p:spPr bwMode="auto">
                <a:xfrm>
                  <a:off x="1295400" y="5791200"/>
                  <a:ext cx="12161520" cy="1558052"/>
                </a:xfrm>
                <a:prstGeom prst="roundRect">
                  <a:avLst>
                    <a:gd name="adj" fmla="val 50000"/>
                  </a:avLst>
                </a:prstGeom>
                <a:solidFill>
                  <a:srgbClr val="4F4F4F"/>
                </a:solidFill>
                <a:ln w="82550">
                  <a:solidFill>
                    <a:srgbClr val="1B1B1B"/>
                  </a:solidFill>
                  <a:miter lim="800000"/>
                  <a:headEnd/>
                  <a:tailEnd/>
                </a:ln>
              </p:spPr>
              <p:txBody>
                <a:bodyPr wrap="squar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200" b="1" kern="0" dirty="0" smtClean="0">
                      <a:solidFill>
                        <a:sysClr val="window" lastClr="FFFFFF"/>
                      </a:solidFill>
                      <a:latin typeface="Calibri" pitchFamily="-107" charset="0"/>
                    </a:rPr>
                    <a:t>Interface</a:t>
                  </a:r>
                  <a:endParaRPr kumimoji="0" lang="en-US" sz="7200" b="1" i="0" u="none" strike="noStrike" kern="0" cap="none" spc="0" normalizeH="0" baseline="0" noProof="0" dirty="0" smtClean="0">
                    <a:ln>
                      <a:noFill/>
                    </a:ln>
                    <a:solidFill>
                      <a:sysClr val="window" lastClr="FFFFFF"/>
                    </a:solidFill>
                    <a:effectLst/>
                    <a:uLnTx/>
                    <a:uFillTx/>
                    <a:latin typeface="Calibri" pitchFamily="-107" charset="0"/>
                  </a:endParaRPr>
                </a:p>
              </p:txBody>
            </p:sp>
          </p:grpSp>
          <p:sp>
            <p:nvSpPr>
              <p:cNvPr id="262" name="TextBox 87"/>
              <p:cNvSpPr txBox="1">
                <a:spLocks noChangeArrowheads="1"/>
              </p:cNvSpPr>
              <p:nvPr/>
            </p:nvSpPr>
            <p:spPr bwMode="auto">
              <a:xfrm>
                <a:off x="1779587" y="7109908"/>
                <a:ext cx="11201365" cy="684577"/>
              </a:xfrm>
              <a:prstGeom prst="rect">
                <a:avLst/>
              </a:prstGeom>
              <a:noFill/>
              <a:ln w="9525">
                <a:noFill/>
                <a:miter lim="800000"/>
                <a:headEnd/>
                <a:tailEnd/>
              </a:ln>
            </p:spPr>
            <p:txBody>
              <a:bodyPr wrap="square">
                <a:spAutoFit/>
              </a:bodyPr>
              <a:lstStyle/>
              <a:p>
                <a:pPr algn="just"/>
                <a:endParaRPr lang="en-US" sz="4000" dirty="0"/>
              </a:p>
            </p:txBody>
          </p:sp>
        </p:grpSp>
        <p:pic>
          <p:nvPicPr>
            <p:cNvPr id="1027" name="Picture 3" descr="D:\Users\Eric\Dropbox\UNR Projects\Miranda Project\Screenshots\Screenshot_2014-04-15-14-44-37.png"/>
            <p:cNvPicPr>
              <a:picLocks noChangeAspect="1" noChangeArrowheads="1"/>
            </p:cNvPicPr>
            <p:nvPr/>
          </p:nvPicPr>
          <p:blipFill>
            <a:blip r:embed="rId4" cstate="print"/>
            <a:srcRect/>
            <a:stretch>
              <a:fillRect/>
            </a:stretch>
          </p:blipFill>
          <p:spPr bwMode="auto">
            <a:xfrm>
              <a:off x="14987196" y="7699734"/>
              <a:ext cx="6858000" cy="4286250"/>
            </a:xfrm>
            <a:prstGeom prst="rect">
              <a:avLst/>
            </a:prstGeom>
            <a:noFill/>
          </p:spPr>
        </p:pic>
        <p:pic>
          <p:nvPicPr>
            <p:cNvPr id="1028" name="Picture 4" descr="D:\Users\Eric\Dropbox\UNR Projects\Miranda Project\Screenshots\Screenshot_2014-04-15-14-45-18.png"/>
            <p:cNvPicPr>
              <a:picLocks noChangeAspect="1" noChangeArrowheads="1"/>
            </p:cNvPicPr>
            <p:nvPr/>
          </p:nvPicPr>
          <p:blipFill>
            <a:blip r:embed="rId5" cstate="print"/>
            <a:srcRect/>
            <a:stretch>
              <a:fillRect/>
            </a:stretch>
          </p:blipFill>
          <p:spPr bwMode="auto">
            <a:xfrm>
              <a:off x="22259573" y="7699734"/>
              <a:ext cx="6858000" cy="4286250"/>
            </a:xfrm>
            <a:prstGeom prst="rect">
              <a:avLst/>
            </a:prstGeom>
            <a:noFill/>
          </p:spPr>
        </p:pic>
        <p:pic>
          <p:nvPicPr>
            <p:cNvPr id="1029" name="Picture 5" descr="D:\Users\Eric\Dropbox\UNR Projects\Miranda Project\Screenshots\Screenshot_2014-04-15-14-46-12.png"/>
            <p:cNvPicPr>
              <a:picLocks noChangeAspect="1" noChangeArrowheads="1"/>
            </p:cNvPicPr>
            <p:nvPr/>
          </p:nvPicPr>
          <p:blipFill>
            <a:blip r:embed="rId6" cstate="print"/>
            <a:srcRect/>
            <a:stretch>
              <a:fillRect/>
            </a:stretch>
          </p:blipFill>
          <p:spPr bwMode="auto">
            <a:xfrm>
              <a:off x="14997643" y="13098791"/>
              <a:ext cx="6858000" cy="4286250"/>
            </a:xfrm>
            <a:prstGeom prst="rect">
              <a:avLst/>
            </a:prstGeom>
            <a:noFill/>
          </p:spPr>
        </p:pic>
        <p:pic>
          <p:nvPicPr>
            <p:cNvPr id="1030" name="Picture 6" descr="D:\Users\Eric\Dropbox\UNR Projects\Miranda Project\Screenshots\Screenshot_2014-04-15-14-47-48.png"/>
            <p:cNvPicPr>
              <a:picLocks noChangeAspect="1" noChangeArrowheads="1"/>
            </p:cNvPicPr>
            <p:nvPr/>
          </p:nvPicPr>
          <p:blipFill>
            <a:blip r:embed="rId7" cstate="print"/>
            <a:srcRect/>
            <a:stretch>
              <a:fillRect/>
            </a:stretch>
          </p:blipFill>
          <p:spPr bwMode="auto">
            <a:xfrm>
              <a:off x="22259573" y="13098791"/>
              <a:ext cx="6858000" cy="4286250"/>
            </a:xfrm>
            <a:prstGeom prst="rect">
              <a:avLst/>
            </a:prstGeom>
            <a:noFill/>
          </p:spPr>
        </p:pic>
        <p:sp>
          <p:nvSpPr>
            <p:cNvPr id="291" name="TextBox 290"/>
            <p:cNvSpPr txBox="1"/>
            <p:nvPr/>
          </p:nvSpPr>
          <p:spPr>
            <a:xfrm>
              <a:off x="14997643" y="11966934"/>
              <a:ext cx="6858000" cy="553998"/>
            </a:xfrm>
            <a:prstGeom prst="rect">
              <a:avLst/>
            </a:prstGeom>
            <a:noFill/>
          </p:spPr>
          <p:txBody>
            <a:bodyPr wrap="square" rtlCol="0">
              <a:spAutoFit/>
            </a:bodyPr>
            <a:lstStyle/>
            <a:p>
              <a:pPr algn="ctr"/>
              <a:r>
                <a:rPr lang="en-US" sz="3000" b="1" dirty="0" smtClean="0">
                  <a:latin typeface="Verdana" pitchFamily="34" charset="0"/>
                  <a:ea typeface="Verdana" pitchFamily="34" charset="0"/>
                  <a:cs typeface="Verdana" pitchFamily="34" charset="0"/>
                </a:rPr>
                <a:t>Main Page – Healthy State</a:t>
              </a:r>
              <a:endParaRPr lang="en-US" sz="3000" b="1" dirty="0">
                <a:latin typeface="Verdana" pitchFamily="34" charset="0"/>
                <a:ea typeface="Verdana" pitchFamily="34" charset="0"/>
                <a:cs typeface="Verdana" pitchFamily="34" charset="0"/>
              </a:endParaRPr>
            </a:p>
          </p:txBody>
        </p:sp>
        <p:sp>
          <p:nvSpPr>
            <p:cNvPr id="292" name="TextBox 291"/>
            <p:cNvSpPr txBox="1"/>
            <p:nvPr/>
          </p:nvSpPr>
          <p:spPr>
            <a:xfrm>
              <a:off x="21855642" y="11985984"/>
              <a:ext cx="7708557" cy="553998"/>
            </a:xfrm>
            <a:prstGeom prst="rect">
              <a:avLst/>
            </a:prstGeom>
            <a:noFill/>
          </p:spPr>
          <p:txBody>
            <a:bodyPr wrap="square" rtlCol="0">
              <a:spAutoFit/>
            </a:bodyPr>
            <a:lstStyle/>
            <a:p>
              <a:pPr algn="ctr"/>
              <a:r>
                <a:rPr lang="en-US" sz="3000" b="1" dirty="0" smtClean="0">
                  <a:latin typeface="Verdana" pitchFamily="34" charset="0"/>
                  <a:ea typeface="Verdana" pitchFamily="34" charset="0"/>
                  <a:cs typeface="Verdana" pitchFamily="34" charset="0"/>
                </a:rPr>
                <a:t>Current Health Page – Error State</a:t>
              </a:r>
              <a:endParaRPr lang="en-US" sz="3000" b="1" dirty="0">
                <a:latin typeface="Verdana" pitchFamily="34" charset="0"/>
                <a:ea typeface="Verdana" pitchFamily="34" charset="0"/>
                <a:cs typeface="Verdana" pitchFamily="34" charset="0"/>
              </a:endParaRPr>
            </a:p>
          </p:txBody>
        </p:sp>
        <p:sp>
          <p:nvSpPr>
            <p:cNvPr id="293" name="TextBox 292"/>
            <p:cNvSpPr txBox="1"/>
            <p:nvPr/>
          </p:nvSpPr>
          <p:spPr>
            <a:xfrm>
              <a:off x="14726306" y="17404091"/>
              <a:ext cx="7276545" cy="553998"/>
            </a:xfrm>
            <a:prstGeom prst="rect">
              <a:avLst/>
            </a:prstGeom>
            <a:noFill/>
          </p:spPr>
          <p:txBody>
            <a:bodyPr wrap="square" rtlCol="0">
              <a:spAutoFit/>
            </a:bodyPr>
            <a:lstStyle/>
            <a:p>
              <a:pPr algn="ctr"/>
              <a:r>
                <a:rPr lang="en-US" sz="3000" b="1" dirty="0" smtClean="0">
                  <a:latin typeface="Verdana" pitchFamily="34" charset="0"/>
                  <a:ea typeface="Verdana" pitchFamily="34" charset="0"/>
                  <a:cs typeface="Verdana" pitchFamily="34" charset="0"/>
                </a:rPr>
                <a:t>Module Status Page – Error Card</a:t>
              </a:r>
              <a:endParaRPr lang="en-US" sz="3000" b="1" dirty="0">
                <a:latin typeface="Verdana" pitchFamily="34" charset="0"/>
                <a:ea typeface="Verdana" pitchFamily="34" charset="0"/>
                <a:cs typeface="Verdana" pitchFamily="34" charset="0"/>
              </a:endParaRPr>
            </a:p>
          </p:txBody>
        </p:sp>
        <p:sp>
          <p:nvSpPr>
            <p:cNvPr id="294" name="TextBox 293"/>
            <p:cNvSpPr txBox="1"/>
            <p:nvPr/>
          </p:nvSpPr>
          <p:spPr>
            <a:xfrm>
              <a:off x="22259573" y="17404091"/>
              <a:ext cx="6858000" cy="553998"/>
            </a:xfrm>
            <a:prstGeom prst="rect">
              <a:avLst/>
            </a:prstGeom>
            <a:noFill/>
          </p:spPr>
          <p:txBody>
            <a:bodyPr wrap="square" rtlCol="0">
              <a:spAutoFit/>
            </a:bodyPr>
            <a:lstStyle/>
            <a:p>
              <a:pPr algn="ctr"/>
              <a:r>
                <a:rPr lang="en-US" sz="3000" b="1" dirty="0" smtClean="0">
                  <a:latin typeface="Verdana" pitchFamily="34" charset="0"/>
                  <a:ea typeface="Verdana" pitchFamily="34" charset="0"/>
                  <a:cs typeface="Verdana" pitchFamily="34" charset="0"/>
                </a:rPr>
                <a:t>Help – Video Tutorials</a:t>
              </a:r>
              <a:endParaRPr lang="en-US" sz="3000" b="1" dirty="0">
                <a:latin typeface="Verdana" pitchFamily="34" charset="0"/>
                <a:ea typeface="Verdana" pitchFamily="34" charset="0"/>
                <a:cs typeface="Verdana" pitchFamily="34" charset="0"/>
              </a:endParaRPr>
            </a:p>
          </p:txBody>
        </p:sp>
      </p:grpSp>
      <p:sp>
        <p:nvSpPr>
          <p:cNvPr id="5" name="Rectangle 5"/>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70" name="Group 69"/>
          <p:cNvGrpSpPr/>
          <p:nvPr/>
        </p:nvGrpSpPr>
        <p:grpSpPr>
          <a:xfrm>
            <a:off x="14274800" y="19245531"/>
            <a:ext cx="15341600" cy="10953731"/>
            <a:chOff x="14568651" y="19245531"/>
            <a:chExt cx="15341600" cy="10953731"/>
          </a:xfrm>
        </p:grpSpPr>
        <p:grpSp>
          <p:nvGrpSpPr>
            <p:cNvPr id="278" name="Group 277"/>
            <p:cNvGrpSpPr/>
            <p:nvPr/>
          </p:nvGrpSpPr>
          <p:grpSpPr>
            <a:xfrm>
              <a:off x="14568651" y="19245531"/>
              <a:ext cx="15341600" cy="10953731"/>
              <a:chOff x="1295400" y="5486400"/>
              <a:chExt cx="12161520" cy="10593053"/>
            </a:xfrm>
          </p:grpSpPr>
          <p:grpSp>
            <p:nvGrpSpPr>
              <p:cNvPr id="279" name="Group 239"/>
              <p:cNvGrpSpPr/>
              <p:nvPr/>
            </p:nvGrpSpPr>
            <p:grpSpPr>
              <a:xfrm>
                <a:off x="1295400" y="5486400"/>
                <a:ext cx="12161520" cy="10593053"/>
                <a:chOff x="1295400" y="5791200"/>
                <a:chExt cx="12161520" cy="10593053"/>
              </a:xfrm>
            </p:grpSpPr>
            <p:sp>
              <p:nvSpPr>
                <p:cNvPr id="281" name="Rounded Rectangle 280"/>
                <p:cNvSpPr/>
                <p:nvPr/>
              </p:nvSpPr>
              <p:spPr bwMode="auto">
                <a:xfrm>
                  <a:off x="1447800" y="6172201"/>
                  <a:ext cx="11887200" cy="10212052"/>
                </a:xfrm>
                <a:prstGeom prst="roundRect">
                  <a:avLst>
                    <a:gd name="adj" fmla="val 5761"/>
                  </a:avLst>
                </a:prstGeom>
                <a:solidFill>
                  <a:srgbClr val="7F7F7F"/>
                </a:solidFill>
                <a:ln w="7620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indent="0" algn="ctr" defTabSz="438912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ysClr val="window" lastClr="FFFFFF">
                        <a:lumMod val="75000"/>
                      </a:sysClr>
                    </a:solidFill>
                    <a:effectLst/>
                    <a:uLnTx/>
                    <a:uFillTx/>
                    <a:latin typeface="Calibri"/>
                    <a:ea typeface="+mn-ea"/>
                    <a:cs typeface="+mn-cs"/>
                  </a:endParaRPr>
                </a:p>
              </p:txBody>
            </p:sp>
            <p:sp>
              <p:nvSpPr>
                <p:cNvPr id="282" name="TextBox 20"/>
                <p:cNvSpPr txBox="1">
                  <a:spLocks noChangeArrowheads="1"/>
                </p:cNvSpPr>
                <p:nvPr/>
              </p:nvSpPr>
              <p:spPr bwMode="auto">
                <a:xfrm>
                  <a:off x="1295400" y="5791200"/>
                  <a:ext cx="12161520" cy="1558052"/>
                </a:xfrm>
                <a:prstGeom prst="roundRect">
                  <a:avLst>
                    <a:gd name="adj" fmla="val 50000"/>
                  </a:avLst>
                </a:prstGeom>
                <a:solidFill>
                  <a:srgbClr val="4F4F4F"/>
                </a:solidFill>
                <a:ln w="82550">
                  <a:solidFill>
                    <a:srgbClr val="1B1B1B"/>
                  </a:solidFill>
                  <a:miter lim="800000"/>
                  <a:headEnd/>
                  <a:tailEnd/>
                </a:ln>
              </p:spPr>
              <p:txBody>
                <a:bodyPr wrap="square" lIns="0" tIns="0" rIns="0" bIns="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200" b="1" kern="0" dirty="0" smtClean="0">
                      <a:solidFill>
                        <a:sysClr val="window" lastClr="FFFFFF"/>
                      </a:solidFill>
                      <a:latin typeface="Calibri" pitchFamily="-107" charset="0"/>
                    </a:rPr>
                    <a:t>Architecture</a:t>
                  </a:r>
                  <a:endParaRPr kumimoji="0" lang="en-US" sz="7200" b="1" i="0" u="none" strike="noStrike" kern="0" cap="none" spc="0" normalizeH="0" baseline="0" noProof="0" dirty="0" smtClean="0">
                    <a:ln>
                      <a:noFill/>
                    </a:ln>
                    <a:solidFill>
                      <a:sysClr val="window" lastClr="FFFFFF"/>
                    </a:solidFill>
                    <a:effectLst/>
                    <a:uLnTx/>
                    <a:uFillTx/>
                    <a:latin typeface="Calibri" pitchFamily="-107" charset="0"/>
                  </a:endParaRPr>
                </a:p>
              </p:txBody>
            </p:sp>
          </p:grpSp>
          <p:sp>
            <p:nvSpPr>
              <p:cNvPr id="280" name="TextBox 87"/>
              <p:cNvSpPr txBox="1">
                <a:spLocks noChangeArrowheads="1"/>
              </p:cNvSpPr>
              <p:nvPr/>
            </p:nvSpPr>
            <p:spPr bwMode="auto">
              <a:xfrm>
                <a:off x="1779587" y="7109908"/>
                <a:ext cx="11201365" cy="684577"/>
              </a:xfrm>
              <a:prstGeom prst="rect">
                <a:avLst/>
              </a:prstGeom>
              <a:noFill/>
              <a:ln w="9525">
                <a:noFill/>
                <a:miter lim="800000"/>
                <a:headEnd/>
                <a:tailEnd/>
              </a:ln>
            </p:spPr>
            <p:txBody>
              <a:bodyPr wrap="square">
                <a:spAutoFit/>
              </a:bodyPr>
              <a:lstStyle/>
              <a:p>
                <a:pPr algn="just"/>
                <a:endParaRPr lang="en-US" sz="4000" dirty="0"/>
              </a:p>
            </p:txBody>
          </p:sp>
        </p:grpSp>
        <p:sp>
          <p:nvSpPr>
            <p:cNvPr id="56" name="TextBox 79"/>
            <p:cNvSpPr txBox="1">
              <a:spLocks noChangeArrowheads="1"/>
            </p:cNvSpPr>
            <p:nvPr/>
          </p:nvSpPr>
          <p:spPr bwMode="auto">
            <a:xfrm>
              <a:off x="15281421" y="21073205"/>
              <a:ext cx="5815817" cy="8248412"/>
            </a:xfrm>
            <a:prstGeom prst="rect">
              <a:avLst/>
            </a:prstGeom>
            <a:noFill/>
            <a:ln w="9525">
              <a:noFill/>
              <a:miter lim="800000"/>
              <a:headEnd/>
              <a:tailEnd/>
            </a:ln>
          </p:spPr>
          <p:txBody>
            <a:bodyPr wrap="square" tIns="0" bIns="0">
              <a:spAutoFit/>
            </a:bodyPr>
            <a:lstStyle/>
            <a:p>
              <a:pPr marL="457200" lvl="0" indent="-457200">
                <a:spcBef>
                  <a:spcPts val="1200"/>
                </a:spcBef>
                <a:buFont typeface="Calibri" pitchFamily="34" charset="0"/>
                <a:buChar char="•"/>
              </a:pPr>
              <a:r>
                <a:rPr lang="fr-FR" sz="3600" b="1" dirty="0" smtClean="0">
                  <a:latin typeface="Verdana" pitchFamily="34" charset="0"/>
                  <a:ea typeface="Verdana" pitchFamily="34" charset="0"/>
                  <a:cs typeface="Verdana" pitchFamily="34" charset="0"/>
                </a:rPr>
                <a:t>Interface</a:t>
              </a:r>
            </a:p>
            <a:p>
              <a:pPr marL="1203325" lvl="1" indent="-452438">
                <a:spcBef>
                  <a:spcPts val="600"/>
                </a:spcBef>
                <a:buFont typeface="Calibri" pitchFamily="34" charset="0"/>
                <a:buChar char="•"/>
              </a:pPr>
              <a:r>
                <a:rPr lang="fr-FR" sz="3200" dirty="0" err="1" smtClean="0">
                  <a:latin typeface="Verdana" pitchFamily="34" charset="0"/>
                  <a:ea typeface="Verdana" pitchFamily="34" charset="0"/>
                  <a:cs typeface="Verdana" pitchFamily="34" charset="0"/>
                </a:rPr>
                <a:t>Styling</a:t>
              </a:r>
              <a:r>
                <a:rPr lang="fr-FR" sz="3200" dirty="0" smtClean="0">
                  <a:latin typeface="Verdana" pitchFamily="34" charset="0"/>
                  <a:ea typeface="Verdana" pitchFamily="34" charset="0"/>
                  <a:cs typeface="Verdana" pitchFamily="34" charset="0"/>
                </a:rPr>
                <a:t>/</a:t>
              </a:r>
              <a:r>
                <a:rPr lang="fr-FR" sz="3200" dirty="0" err="1" smtClean="0">
                  <a:latin typeface="Verdana" pitchFamily="34" charset="0"/>
                  <a:ea typeface="Verdana" pitchFamily="34" charset="0"/>
                  <a:cs typeface="Verdana" pitchFamily="34" charset="0"/>
                </a:rPr>
                <a:t>Layout</a:t>
              </a:r>
              <a:endParaRPr lang="fr-FR" sz="3200" dirty="0" smtClean="0">
                <a:latin typeface="Verdana" pitchFamily="34" charset="0"/>
                <a:ea typeface="Verdana" pitchFamily="34" charset="0"/>
                <a:cs typeface="Verdana" pitchFamily="34" charset="0"/>
              </a:endParaRPr>
            </a:p>
            <a:p>
              <a:pPr marL="1203325" lvl="1" indent="-452438">
                <a:spcBef>
                  <a:spcPts val="600"/>
                </a:spcBef>
                <a:buFont typeface="Calibri" pitchFamily="34" charset="0"/>
                <a:buChar char="•"/>
              </a:pPr>
              <a:r>
                <a:rPr lang="fr-FR" sz="3200" dirty="0" smtClean="0">
                  <a:latin typeface="Verdana" pitchFamily="34" charset="0"/>
                  <a:ea typeface="Verdana" pitchFamily="34" charset="0"/>
                  <a:cs typeface="Verdana" pitchFamily="34" charset="0"/>
                </a:rPr>
                <a:t>Navigation</a:t>
              </a:r>
            </a:p>
            <a:p>
              <a:pPr marL="457200" lvl="0" indent="-457200">
                <a:spcBef>
                  <a:spcPts val="1800"/>
                </a:spcBef>
                <a:buFont typeface="Calibri" pitchFamily="34" charset="0"/>
                <a:buChar char="•"/>
              </a:pPr>
              <a:r>
                <a:rPr lang="fr-FR" sz="3600" b="1" dirty="0" err="1" smtClean="0">
                  <a:latin typeface="Verdana" pitchFamily="34" charset="0"/>
                  <a:ea typeface="Verdana" pitchFamily="34" charset="0"/>
                  <a:cs typeface="Verdana" pitchFamily="34" charset="0"/>
                </a:rPr>
                <a:t>Status</a:t>
              </a:r>
              <a:r>
                <a:rPr lang="fr-FR" sz="3600" b="1" dirty="0" smtClean="0">
                  <a:latin typeface="Verdana" pitchFamily="34" charset="0"/>
                  <a:ea typeface="Verdana" pitchFamily="34" charset="0"/>
                  <a:cs typeface="Verdana" pitchFamily="34" charset="0"/>
                </a:rPr>
                <a:t> Information</a:t>
              </a:r>
            </a:p>
            <a:p>
              <a:pPr marL="1203325" lvl="0" indent="-409575">
                <a:spcBef>
                  <a:spcPts val="600"/>
                </a:spcBef>
                <a:buFont typeface="Calibri" pitchFamily="34" charset="0"/>
                <a:buChar char="•"/>
              </a:pPr>
              <a:r>
                <a:rPr lang="fr-FR" sz="3200" dirty="0" smtClean="0">
                  <a:latin typeface="Verdana" pitchFamily="34" charset="0"/>
                  <a:ea typeface="Verdana" pitchFamily="34" charset="0"/>
                  <a:cs typeface="Verdana" pitchFamily="34" charset="0"/>
                </a:rPr>
                <a:t>Graphs/Logs</a:t>
              </a:r>
            </a:p>
            <a:p>
              <a:pPr marL="1203325" lvl="0" indent="-409575">
                <a:spcBef>
                  <a:spcPts val="600"/>
                </a:spcBef>
                <a:buFont typeface="Calibri" pitchFamily="34" charset="0"/>
                <a:buChar char="•"/>
              </a:pPr>
              <a:r>
                <a:rPr lang="fr-FR" sz="3200" dirty="0" smtClean="0">
                  <a:latin typeface="Verdana" pitchFamily="34" charset="0"/>
                  <a:ea typeface="Verdana" pitchFamily="34" charset="0"/>
                  <a:cs typeface="Verdana" pitchFamily="34" charset="0"/>
                </a:rPr>
                <a:t>Module </a:t>
              </a:r>
              <a:r>
                <a:rPr lang="fr-FR" sz="3200" dirty="0" err="1" smtClean="0">
                  <a:latin typeface="Verdana" pitchFamily="34" charset="0"/>
                  <a:ea typeface="Verdana" pitchFamily="34" charset="0"/>
                  <a:cs typeface="Verdana" pitchFamily="34" charset="0"/>
                </a:rPr>
                <a:t>Status</a:t>
              </a:r>
              <a:endParaRPr lang="fr-FR" sz="3200" dirty="0" smtClean="0">
                <a:latin typeface="Verdana" pitchFamily="34" charset="0"/>
                <a:ea typeface="Verdana" pitchFamily="34" charset="0"/>
                <a:cs typeface="Verdana" pitchFamily="34" charset="0"/>
              </a:endParaRPr>
            </a:p>
            <a:p>
              <a:pPr marL="457200" lvl="0" indent="-457200">
                <a:spcBef>
                  <a:spcPts val="1800"/>
                </a:spcBef>
                <a:buFont typeface="Calibri" pitchFamily="34" charset="0"/>
                <a:buChar char="•"/>
              </a:pPr>
              <a:r>
                <a:rPr lang="fr-FR" sz="3600" b="1" dirty="0" err="1" smtClean="0">
                  <a:latin typeface="Verdana" pitchFamily="34" charset="0"/>
                  <a:ea typeface="Verdana" pitchFamily="34" charset="0"/>
                  <a:cs typeface="Verdana" pitchFamily="34" charset="0"/>
                </a:rPr>
                <a:t>Troubleshooting</a:t>
              </a:r>
              <a:endParaRPr lang="fr-FR" sz="3600" b="1" dirty="0" smtClean="0">
                <a:latin typeface="Verdana" pitchFamily="34" charset="0"/>
                <a:ea typeface="Verdana" pitchFamily="34" charset="0"/>
                <a:cs typeface="Verdana" pitchFamily="34" charset="0"/>
              </a:endParaRPr>
            </a:p>
            <a:p>
              <a:pPr marL="1203325" lvl="1" indent="-454025">
                <a:spcBef>
                  <a:spcPts val="600"/>
                </a:spcBef>
                <a:buFont typeface="Calibri" pitchFamily="34" charset="0"/>
                <a:buChar char="•"/>
              </a:pPr>
              <a:r>
                <a:rPr lang="fr-FR" sz="3200" dirty="0" err="1" smtClean="0">
                  <a:latin typeface="Verdana" pitchFamily="34" charset="0"/>
                  <a:ea typeface="Verdana" pitchFamily="34" charset="0"/>
                  <a:cs typeface="Verdana" pitchFamily="34" charset="0"/>
                </a:rPr>
                <a:t>Videos</a:t>
              </a:r>
              <a:r>
                <a:rPr lang="fr-FR" sz="3200" dirty="0" smtClean="0">
                  <a:latin typeface="Verdana" pitchFamily="34" charset="0"/>
                  <a:ea typeface="Verdana" pitchFamily="34" charset="0"/>
                  <a:cs typeface="Verdana" pitchFamily="34" charset="0"/>
                </a:rPr>
                <a:t>/</a:t>
              </a:r>
              <a:r>
                <a:rPr lang="fr-FR" sz="3200" dirty="0" err="1" smtClean="0">
                  <a:latin typeface="Verdana" pitchFamily="34" charset="0"/>
                  <a:ea typeface="Verdana" pitchFamily="34" charset="0"/>
                  <a:cs typeface="Verdana" pitchFamily="34" charset="0"/>
                </a:rPr>
                <a:t>Manual</a:t>
              </a:r>
              <a:endParaRPr lang="fr-FR" sz="3200" dirty="0" smtClean="0">
                <a:latin typeface="Verdana" pitchFamily="34" charset="0"/>
                <a:ea typeface="Verdana" pitchFamily="34" charset="0"/>
                <a:cs typeface="Verdana" pitchFamily="34" charset="0"/>
              </a:endParaRPr>
            </a:p>
            <a:p>
              <a:pPr marL="457200" indent="-457200">
                <a:spcBef>
                  <a:spcPts val="1800"/>
                </a:spcBef>
                <a:buFont typeface="Calibri" pitchFamily="34" charset="0"/>
                <a:buChar char="•"/>
              </a:pPr>
              <a:r>
                <a:rPr lang="fr-FR" sz="3600" b="1" dirty="0" err="1" smtClean="0">
                  <a:latin typeface="Verdana" pitchFamily="34" charset="0"/>
                  <a:ea typeface="Verdana" pitchFamily="34" charset="0"/>
                  <a:cs typeface="Verdana" pitchFamily="34" charset="0"/>
                </a:rPr>
                <a:t>Alerts</a:t>
              </a:r>
              <a:endParaRPr lang="fr-FR" sz="3600" b="1" dirty="0" smtClean="0">
                <a:latin typeface="Verdana" pitchFamily="34" charset="0"/>
                <a:ea typeface="Verdana" pitchFamily="34" charset="0"/>
                <a:cs typeface="Verdana" pitchFamily="34" charset="0"/>
              </a:endParaRPr>
            </a:p>
            <a:p>
              <a:pPr marL="1212850" lvl="1" indent="-466725">
                <a:spcBef>
                  <a:spcPts val="600"/>
                </a:spcBef>
                <a:buFont typeface="Calibri" pitchFamily="34" charset="0"/>
                <a:buChar char="•"/>
              </a:pPr>
              <a:r>
                <a:rPr lang="fr-FR" sz="3200" dirty="0" err="1" smtClean="0">
                  <a:latin typeface="Verdana" pitchFamily="34" charset="0"/>
                  <a:ea typeface="Verdana" pitchFamily="34" charset="0"/>
                  <a:cs typeface="Verdana" pitchFamily="34" charset="0"/>
                </a:rPr>
                <a:t>Error</a:t>
              </a:r>
              <a:r>
                <a:rPr lang="fr-FR" sz="3200" dirty="0" smtClean="0">
                  <a:latin typeface="Verdana" pitchFamily="34" charset="0"/>
                  <a:ea typeface="Verdana" pitchFamily="34" charset="0"/>
                  <a:cs typeface="Verdana" pitchFamily="34" charset="0"/>
                </a:rPr>
                <a:t> Notifications</a:t>
              </a:r>
            </a:p>
            <a:p>
              <a:pPr marL="457200" indent="-457200">
                <a:spcBef>
                  <a:spcPts val="1800"/>
                </a:spcBef>
                <a:buFont typeface="Calibri" pitchFamily="34" charset="0"/>
                <a:buChar char="•"/>
              </a:pPr>
              <a:r>
                <a:rPr lang="fr-FR" sz="3600" b="1" dirty="0" smtClean="0">
                  <a:latin typeface="Verdana" pitchFamily="34" charset="0"/>
                  <a:ea typeface="Verdana" pitchFamily="34" charset="0"/>
                  <a:cs typeface="Verdana" pitchFamily="34" charset="0"/>
                </a:rPr>
                <a:t>Communications</a:t>
              </a:r>
            </a:p>
            <a:p>
              <a:pPr marL="1212850" lvl="1" indent="-419100">
                <a:spcBef>
                  <a:spcPts val="600"/>
                </a:spcBef>
                <a:buFont typeface="Calibri" pitchFamily="34" charset="0"/>
                <a:buChar char="•"/>
              </a:pPr>
              <a:r>
                <a:rPr lang="fr-FR" sz="3200" dirty="0" smtClean="0">
                  <a:latin typeface="Verdana" pitchFamily="34" charset="0"/>
                  <a:ea typeface="Verdana" pitchFamily="34" charset="0"/>
                  <a:cs typeface="Verdana" pitchFamily="34" charset="0"/>
                </a:rPr>
                <a:t>Data Polling</a:t>
              </a:r>
            </a:p>
            <a:p>
              <a:pPr marL="1212850" lvl="1" indent="-419100">
                <a:spcBef>
                  <a:spcPts val="600"/>
                </a:spcBef>
                <a:buFont typeface="Calibri" pitchFamily="34" charset="0"/>
                <a:buChar char="•"/>
              </a:pPr>
              <a:r>
                <a:rPr lang="fr-FR" sz="3200" dirty="0" smtClean="0">
                  <a:latin typeface="Verdana" pitchFamily="34" charset="0"/>
                  <a:ea typeface="Verdana" pitchFamily="34" charset="0"/>
                  <a:cs typeface="Verdana" pitchFamily="34" charset="0"/>
                </a:rPr>
                <a:t>Configuration</a:t>
              </a:r>
            </a:p>
          </p:txBody>
        </p:sp>
        <p:graphicFrame>
          <p:nvGraphicFramePr>
            <p:cNvPr id="6" name="Object 4"/>
            <p:cNvGraphicFramePr>
              <a:graphicFrameLocks noChangeAspect="1"/>
            </p:cNvGraphicFramePr>
            <p:nvPr/>
          </p:nvGraphicFramePr>
          <p:xfrm>
            <a:off x="21097239" y="21263705"/>
            <a:ext cx="8020334" cy="8020334"/>
          </p:xfrm>
          <a:graphic>
            <a:graphicData uri="http://schemas.openxmlformats.org/presentationml/2006/ole">
              <p:oleObj spid="_x0000_s1028" name="Visio" r:id="rId8" imgW="7657999" imgH="7667730" progId="Visio.Drawing.15">
                <p:embed/>
              </p:oleObj>
            </a:graphicData>
          </a:graphic>
        </p:graphicFrame>
        <p:sp>
          <p:nvSpPr>
            <p:cNvPr id="64" name="TextBox 63"/>
            <p:cNvSpPr txBox="1"/>
            <p:nvPr/>
          </p:nvSpPr>
          <p:spPr>
            <a:xfrm>
              <a:off x="21097239" y="29262979"/>
              <a:ext cx="8020334" cy="553998"/>
            </a:xfrm>
            <a:prstGeom prst="rect">
              <a:avLst/>
            </a:prstGeom>
            <a:noFill/>
          </p:spPr>
          <p:txBody>
            <a:bodyPr wrap="square" rtlCol="0">
              <a:spAutoFit/>
            </a:bodyPr>
            <a:lstStyle/>
            <a:p>
              <a:pPr algn="ctr"/>
              <a:r>
                <a:rPr lang="en-US" sz="3000" b="1" dirty="0" smtClean="0">
                  <a:latin typeface="Verdana" pitchFamily="34" charset="0"/>
                  <a:ea typeface="Verdana" pitchFamily="34" charset="0"/>
                  <a:cs typeface="Verdana" pitchFamily="34" charset="0"/>
                </a:rPr>
                <a:t>MARS Main Activity Chart</a:t>
              </a:r>
              <a:endParaRPr lang="en-US" sz="3000" b="1" dirty="0">
                <a:latin typeface="Verdana" pitchFamily="34" charset="0"/>
                <a:ea typeface="Verdana" pitchFamily="34" charset="0"/>
                <a:cs typeface="Verdana" pitchFamily="34" charset="0"/>
              </a:endParaRPr>
            </a:p>
          </p:txBody>
        </p:sp>
      </p:grpSp>
      <p:pic>
        <p:nvPicPr>
          <p:cNvPr id="1032" name="Picture 8"/>
          <p:cNvPicPr>
            <a:picLocks noChangeAspect="1" noChangeArrowheads="1"/>
          </p:cNvPicPr>
          <p:nvPr/>
        </p:nvPicPr>
        <p:blipFill>
          <a:blip r:embed="rId9" cstate="print"/>
          <a:srcRect/>
          <a:stretch>
            <a:fillRect/>
          </a:stretch>
        </p:blipFill>
        <p:spPr bwMode="auto">
          <a:xfrm>
            <a:off x="31115953" y="7415854"/>
            <a:ext cx="11079445" cy="2571415"/>
          </a:xfrm>
          <a:prstGeom prst="rect">
            <a:avLst/>
          </a:prstGeom>
          <a:noFill/>
          <a:ln w="9525">
            <a:noFill/>
            <a:miter lim="800000"/>
            <a:headEnd/>
            <a:tailEnd/>
          </a:ln>
        </p:spPr>
      </p:pic>
      <p:sp>
        <p:nvSpPr>
          <p:cNvPr id="68" name="TextBox 67"/>
          <p:cNvSpPr txBox="1"/>
          <p:nvPr/>
        </p:nvSpPr>
        <p:spPr>
          <a:xfrm>
            <a:off x="31115952" y="9987269"/>
            <a:ext cx="11079445" cy="553998"/>
          </a:xfrm>
          <a:prstGeom prst="rect">
            <a:avLst/>
          </a:prstGeom>
          <a:noFill/>
        </p:spPr>
        <p:txBody>
          <a:bodyPr wrap="square" rtlCol="0">
            <a:spAutoFit/>
          </a:bodyPr>
          <a:lstStyle/>
          <a:p>
            <a:pPr algn="ctr"/>
            <a:r>
              <a:rPr lang="en-US" sz="3000" b="1" dirty="0" smtClean="0">
                <a:latin typeface="Verdana" pitchFamily="34" charset="0"/>
                <a:ea typeface="Verdana" pitchFamily="34" charset="0"/>
                <a:cs typeface="Verdana" pitchFamily="34" charset="0"/>
              </a:rPr>
              <a:t>MARS Communication Diagram</a:t>
            </a:r>
            <a:endParaRPr lang="en-US" sz="3000" b="1" dirty="0">
              <a:latin typeface="Verdana" pitchFamily="34" charset="0"/>
              <a:ea typeface="Verdana" pitchFamily="34" charset="0"/>
              <a:cs typeface="Verdana" pitchFamily="34" charset="0"/>
            </a:endParaRPr>
          </a:p>
        </p:txBody>
      </p:sp>
      <p:pic>
        <p:nvPicPr>
          <p:cNvPr id="1036" name="Picture 12" descr="C:\Users\Eric\Desktop\Miranda_logo_for_white_bkg_hi.png"/>
          <p:cNvPicPr>
            <a:picLocks noChangeAspect="1" noChangeArrowheads="1"/>
          </p:cNvPicPr>
          <p:nvPr/>
        </p:nvPicPr>
        <p:blipFill>
          <a:blip r:embed="rId10" cstate="print"/>
          <a:srcRect/>
          <a:stretch>
            <a:fillRect/>
          </a:stretch>
        </p:blipFill>
        <p:spPr bwMode="auto">
          <a:xfrm>
            <a:off x="35280600" y="1931076"/>
            <a:ext cx="6400800" cy="2080120"/>
          </a:xfrm>
          <a:prstGeom prst="rect">
            <a:avLst/>
          </a:prstGeom>
          <a:noFill/>
        </p:spPr>
      </p:pic>
      <p:pic>
        <p:nvPicPr>
          <p:cNvPr id="1037" name="Picture 13" descr="D:\Users\Eric\Downloads\nevada-master-stack-no-tagline-rgb.png"/>
          <p:cNvPicPr>
            <a:picLocks noChangeAspect="1" noChangeArrowheads="1"/>
          </p:cNvPicPr>
          <p:nvPr/>
        </p:nvPicPr>
        <p:blipFill>
          <a:blip r:embed="rId11" cstate="print"/>
          <a:srcRect/>
          <a:stretch>
            <a:fillRect/>
          </a:stretch>
        </p:blipFill>
        <p:spPr bwMode="auto">
          <a:xfrm>
            <a:off x="2597451" y="1073369"/>
            <a:ext cx="5077036" cy="3657600"/>
          </a:xfrm>
          <a:prstGeom prst="rect">
            <a:avLst/>
          </a:prstGeom>
          <a:noFill/>
        </p:spPr>
      </p:pic>
    </p:spTree>
  </p:cSld>
  <p:clrMapOvr>
    <a:masterClrMapping/>
  </p:clrMapOvr>
</p:sld>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50000"/>
            <a:lumOff val="50000"/>
          </a:schemeClr>
        </a:solidFill>
        <a:ln w="82550">
          <a:solidFill>
            <a:schemeClr val="bg1"/>
          </a:solidFill>
        </a:ln>
      </a:spPr>
      <a:bodyPr anchor="ctr"/>
      <a:lstStyle>
        <a:defPPr marL="0" marR="0" indent="0" algn="ctr" defTabSz="438912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a:ln>
              <a:noFill/>
            </a:ln>
            <a:solidFill>
              <a:sysClr val="window" lastClr="FFFFFF">
                <a:lumMod val="75000"/>
              </a:sysClr>
            </a:solidFill>
            <a:effectLst/>
            <a:uLnTx/>
            <a:uFillTx/>
            <a:latin typeface="Calibri"/>
            <a:ea typeface="+mn-ea"/>
            <a:cs typeface="+mn-cs"/>
          </a:defRPr>
        </a:defPPr>
      </a:lstStyle>
      <a:style>
        <a:lnRef idx="3">
          <a:schemeClr val="lt1"/>
        </a:lnRef>
        <a:fillRef idx="1">
          <a:schemeClr val="accent1"/>
        </a:fillRef>
        <a:effectRef idx="1">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2322</TotalTime>
  <Words>566</Words>
  <Application>Microsoft Office PowerPoint</Application>
  <PresentationFormat>Custom</PresentationFormat>
  <Paragraphs>48</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Theme1</vt:lpstr>
      <vt:lpstr>Visio</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dc:creator>
  <cp:lastModifiedBy>Clareblend</cp:lastModifiedBy>
  <cp:revision>152</cp:revision>
  <dcterms:created xsi:type="dcterms:W3CDTF">2014-04-13T17:59:26Z</dcterms:created>
  <dcterms:modified xsi:type="dcterms:W3CDTF">2014-04-21T21:05:16Z</dcterms:modified>
</cp:coreProperties>
</file>