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34"/>
  </p:notesMasterIdLst>
  <p:handoutMasterIdLst>
    <p:handoutMasterId r:id="rId35"/>
  </p:handoutMasterIdLst>
  <p:sldIdLst>
    <p:sldId id="256" r:id="rId2"/>
    <p:sldId id="344" r:id="rId3"/>
    <p:sldId id="345" r:id="rId4"/>
    <p:sldId id="346" r:id="rId5"/>
    <p:sldId id="347" r:id="rId6"/>
    <p:sldId id="348" r:id="rId7"/>
    <p:sldId id="349" r:id="rId8"/>
    <p:sldId id="353" r:id="rId9"/>
    <p:sldId id="354" r:id="rId10"/>
    <p:sldId id="355" r:id="rId11"/>
    <p:sldId id="369" r:id="rId12"/>
    <p:sldId id="370" r:id="rId13"/>
    <p:sldId id="372" r:id="rId14"/>
    <p:sldId id="356" r:id="rId15"/>
    <p:sldId id="381" r:id="rId16"/>
    <p:sldId id="382" r:id="rId17"/>
    <p:sldId id="357" r:id="rId18"/>
    <p:sldId id="360" r:id="rId19"/>
    <p:sldId id="373" r:id="rId20"/>
    <p:sldId id="361" r:id="rId21"/>
    <p:sldId id="365" r:id="rId22"/>
    <p:sldId id="366" r:id="rId23"/>
    <p:sldId id="367" r:id="rId24"/>
    <p:sldId id="368" r:id="rId25"/>
    <p:sldId id="374" r:id="rId26"/>
    <p:sldId id="375" r:id="rId27"/>
    <p:sldId id="376" r:id="rId28"/>
    <p:sldId id="377" r:id="rId29"/>
    <p:sldId id="378" r:id="rId30"/>
    <p:sldId id="379" r:id="rId31"/>
    <p:sldId id="363" r:id="rId32"/>
    <p:sldId id="380" r:id="rId33"/>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9999"/>
    <a:srgbClr val="6600CC"/>
    <a:srgbClr val="000099"/>
    <a:srgbClr val="4B9F74"/>
    <a:srgbClr val="9933FF"/>
    <a:srgbClr val="FF6600"/>
    <a:srgbClr val="FFFF99"/>
    <a:srgbClr val="D60093"/>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2" autoAdjust="0"/>
    <p:restoredTop sz="94718" autoAdjust="0"/>
  </p:normalViewPr>
  <p:slideViewPr>
    <p:cSldViewPr>
      <p:cViewPr>
        <p:scale>
          <a:sx n="100" d="100"/>
          <a:sy n="100" d="100"/>
        </p:scale>
        <p:origin x="-1206" y="-2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526" y="-10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orbel" pitchFamily="34" charset="0"/>
                <a:cs typeface="Arial" charset="0"/>
              </a:defRPr>
            </a:lvl1pPr>
          </a:lstStyle>
          <a:p>
            <a:pPr>
              <a:defRPr/>
            </a:pPr>
            <a:endParaRPr lang="en-US"/>
          </a:p>
        </p:txBody>
      </p:sp>
      <p:sp>
        <p:nvSpPr>
          <p:cNvPr id="60419"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orbel" pitchFamily="34" charset="0"/>
                <a:cs typeface="Arial" charset="0"/>
              </a:defRPr>
            </a:lvl1pPr>
          </a:lstStyle>
          <a:p>
            <a:pPr>
              <a:defRPr/>
            </a:pPr>
            <a:r>
              <a:rPr lang="en-US"/>
              <a:t>2/16/2010</a:t>
            </a:r>
          </a:p>
        </p:txBody>
      </p:sp>
      <p:sp>
        <p:nvSpPr>
          <p:cNvPr id="60420"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orbel" pitchFamily="34" charset="0"/>
                <a:cs typeface="Arial" charset="0"/>
              </a:defRPr>
            </a:lvl1pPr>
          </a:lstStyle>
          <a:p>
            <a:pPr>
              <a:defRPr/>
            </a:pPr>
            <a:r>
              <a:rPr lang="en-US"/>
              <a:t>CS 426/CPE 426</a:t>
            </a:r>
          </a:p>
        </p:txBody>
      </p:sp>
      <p:sp>
        <p:nvSpPr>
          <p:cNvPr id="60421"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orbel" pitchFamily="34" charset="0"/>
                <a:cs typeface="Arial" charset="0"/>
              </a:defRPr>
            </a:lvl1pPr>
          </a:lstStyle>
          <a:p>
            <a:pPr>
              <a:defRPr/>
            </a:pPr>
            <a:fld id="{E393C091-0A43-4B7D-A77D-60D475477333}" type="slidenum">
              <a:rPr lang="en-US"/>
              <a:pPr>
                <a:defRPr/>
              </a:pPr>
              <a:t>‹#›</a:t>
            </a:fld>
            <a:endParaRPr lang="en-US"/>
          </a:p>
        </p:txBody>
      </p:sp>
    </p:spTree>
    <p:extLst>
      <p:ext uri="{BB962C8B-B14F-4D97-AF65-F5344CB8AC3E}">
        <p14:creationId xmlns:p14="http://schemas.microsoft.com/office/powerpoint/2010/main" val="3384342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EDA1D97-953D-4946-9152-D3224315A717}" type="datetimeFigureOut">
              <a:rPr lang="en-US"/>
              <a:pPr>
                <a:defRPr/>
              </a:pPr>
              <a:t>1/19/2016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42EAC7A-A98A-406A-99EF-8B3A799DAA7E}" type="slidenum">
              <a:rPr lang="en-US"/>
              <a:pPr>
                <a:defRPr/>
              </a:pPr>
              <a:t>‹#›</a:t>
            </a:fld>
            <a:endParaRPr lang="en-US"/>
          </a:p>
        </p:txBody>
      </p:sp>
    </p:spTree>
    <p:extLst>
      <p:ext uri="{BB962C8B-B14F-4D97-AF65-F5344CB8AC3E}">
        <p14:creationId xmlns:p14="http://schemas.microsoft.com/office/powerpoint/2010/main" val="35096465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Rot="1" noChangeAspect="1" noTextEdit="1"/>
          </p:cNvSpPr>
          <p:nvPr>
            <p:ph type="sldImg"/>
          </p:nvPr>
        </p:nvSpPr>
        <p:spPr bwMode="auto">
          <a:noFill/>
          <a:ln>
            <a:solidFill>
              <a:srgbClr val="000000"/>
            </a:solidFill>
            <a:miter lim="800000"/>
            <a:headEnd/>
            <a:tailEnd/>
          </a:ln>
        </p:spPr>
      </p:sp>
      <p:sp>
        <p:nvSpPr>
          <p:cNvPr id="717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cap="flat"/>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cap="flat"/>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cap="flat"/>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cap="flat"/>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cap="flat"/>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cap="flat"/>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cap="flat"/>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cap="flat"/>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cap="flat"/>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cap="flat"/>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cap="flat"/>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cap="flat"/>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cap="flat"/>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cap="flat"/>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cap="flat"/>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cap="flat"/>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cap="flat"/>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cap="flat"/>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cap="flat"/>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cap="flat"/>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cap="flat"/>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cap="flat"/>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cap="flat"/>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cap="flat"/>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cap="flat"/>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cap="flat"/>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cap="flat"/>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cap="flat"/>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cap="flat"/>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cap="flat"/>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cap="flat"/>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sz="1800"/>
          </a:p>
        </p:txBody>
      </p:sp>
      <p:sp>
        <p:nvSpPr>
          <p:cNvPr id="5" name="Rectangle 4"/>
          <p:cNvSpPr>
            <a:spLocks noChangeArrowheads="1"/>
          </p:cNvSpPr>
          <p:nvPr/>
        </p:nvSpPr>
        <p:spPr bwMode="invGray">
          <a:xfrm>
            <a:off x="0" y="5127625"/>
            <a:ext cx="9144000" cy="46038"/>
          </a:xfrm>
          <a:prstGeom prst="rect">
            <a:avLst/>
          </a:prstGeom>
          <a:solidFill>
            <a:srgbClr val="FFFFFF"/>
          </a:solidFill>
          <a:ln w="48000" cmpd="thickThin" algn="ctr">
            <a:noFill/>
            <a:miter lim="800000"/>
            <a:headEnd/>
            <a:tailEnd/>
          </a:ln>
          <a:effectLst>
            <a:outerShdw dist="10160" dir="5400000" algn="tl" rotWithShape="0">
              <a:srgbClr val="808080">
                <a:alpha val="59999"/>
              </a:srgbClr>
            </a:outerShdw>
          </a:effectLst>
        </p:spPr>
        <p:txBody>
          <a:bodyPr anchor="ctr"/>
          <a:lstStyle>
            <a:extLst/>
          </a:lstStyle>
          <a:p>
            <a:pPr algn="ctr" fontAlgn="auto">
              <a:spcBef>
                <a:spcPts val="0"/>
              </a:spcBef>
              <a:spcAft>
                <a:spcPts val="0"/>
              </a:spcAft>
              <a:defRPr/>
            </a:pPr>
            <a:endParaRPr lang="en-US" sz="1800">
              <a:solidFill>
                <a:schemeClr val="lt1"/>
              </a:solidFill>
              <a:latin typeface="+mn-lt"/>
              <a:cs typeface="+mn-cs"/>
            </a:endParaRPr>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a:xfrm>
            <a:off x="457200" y="6477000"/>
            <a:ext cx="2133600" cy="274638"/>
          </a:xfrm>
        </p:spPr>
        <p:txBody>
          <a:bodyPr rtlCol="0"/>
          <a:lstStyle>
            <a:lvl1pPr fontAlgn="auto">
              <a:spcBef>
                <a:spcPts val="0"/>
              </a:spcBef>
              <a:spcAft>
                <a:spcPts val="0"/>
              </a:spcAft>
              <a:defRPr sz="1200">
                <a:solidFill>
                  <a:schemeClr val="tx1">
                    <a:tint val="95000"/>
                  </a:schemeClr>
                </a:solidFill>
                <a:latin typeface="+mn-lt"/>
                <a:cs typeface="+mn-cs"/>
              </a:defRPr>
            </a:lvl1pPr>
          </a:lstStyle>
          <a:p>
            <a:pPr>
              <a:defRPr/>
            </a:pPr>
            <a:r>
              <a:rPr lang="en-US"/>
              <a:t>February 2, 2010</a:t>
            </a:r>
          </a:p>
          <a:p>
            <a:pPr>
              <a:defRPr/>
            </a:pPr>
            <a:endParaRPr lang="en-US"/>
          </a:p>
        </p:txBody>
      </p:sp>
      <p:sp>
        <p:nvSpPr>
          <p:cNvPr id="7" name="Footer Placeholder 4"/>
          <p:cNvSpPr>
            <a:spLocks noGrp="1"/>
          </p:cNvSpPr>
          <p:nvPr>
            <p:ph type="ftr" sz="quarter" idx="11"/>
          </p:nvPr>
        </p:nvSpPr>
        <p:spPr>
          <a:xfrm>
            <a:off x="2640013" y="6477000"/>
            <a:ext cx="5508625" cy="274638"/>
          </a:xfrm>
        </p:spPr>
        <p:txBody>
          <a:bodyPr/>
          <a:lstStyle>
            <a:lvl1pPr algn="l">
              <a:defRPr sz="1200">
                <a:solidFill>
                  <a:srgbClr val="FFFFFF"/>
                </a:solidFill>
              </a:defRPr>
            </a:lvl1pPr>
          </a:lstStyle>
          <a:p>
            <a:pPr>
              <a:defRPr/>
            </a:pPr>
            <a:endParaRPr lang="en-US"/>
          </a:p>
        </p:txBody>
      </p:sp>
      <p:sp>
        <p:nvSpPr>
          <p:cNvPr id="8" name="Slide Number Placeholder 5"/>
          <p:cNvSpPr>
            <a:spLocks noGrp="1"/>
          </p:cNvSpPr>
          <p:nvPr>
            <p:ph type="sldNum" sz="quarter" idx="12"/>
          </p:nvPr>
        </p:nvSpPr>
        <p:spPr>
          <a:xfrm>
            <a:off x="8204200" y="6477000"/>
            <a:ext cx="733425" cy="274638"/>
          </a:xfrm>
        </p:spPr>
        <p:txBody>
          <a:bodyPr rtlCol="0"/>
          <a:lstStyle>
            <a:lvl1pPr fontAlgn="auto">
              <a:spcBef>
                <a:spcPts val="0"/>
              </a:spcBef>
              <a:spcAft>
                <a:spcPts val="0"/>
              </a:spcAft>
              <a:defRPr sz="1200">
                <a:solidFill>
                  <a:schemeClr val="tx1">
                    <a:tint val="95000"/>
                  </a:schemeClr>
                </a:solidFill>
                <a:latin typeface="+mn-lt"/>
                <a:cs typeface="+mn-cs"/>
              </a:defRPr>
            </a:lvl1pPr>
          </a:lstStyle>
          <a:p>
            <a:pPr>
              <a:defRPr/>
            </a:pPr>
            <a:fld id="{EBA6F2F3-097F-421E-B36A-73CA0C0BDDE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9"/>
          <p:cNvSpPr>
            <a:spLocks noChangeArrowheads="1"/>
          </p:cNvSpPr>
          <p:nvPr/>
        </p:nvSpPr>
        <p:spPr bwMode="invGray">
          <a:xfrm>
            <a:off x="0" y="1436688"/>
            <a:ext cx="9144000" cy="44450"/>
          </a:xfrm>
          <a:prstGeom prst="rect">
            <a:avLst/>
          </a:prstGeom>
          <a:solidFill>
            <a:srgbClr val="FFFFFF"/>
          </a:solidFill>
          <a:ln w="48000" cmpd="thickThin" algn="ctr">
            <a:noFill/>
            <a:miter lim="800000"/>
            <a:headEnd/>
            <a:tailEnd/>
          </a:ln>
          <a:effectLst>
            <a:outerShdw dist="10160" dir="5400000" algn="tl" rotWithShape="0">
              <a:srgbClr val="808080">
                <a:alpha val="59999"/>
              </a:srgbClr>
            </a:outerShdw>
          </a:effectLst>
        </p:spPr>
        <p:txBody>
          <a:bodyPr anchor="ctr"/>
          <a:lstStyle>
            <a:extLst/>
          </a:lstStyle>
          <a:p>
            <a:pPr algn="ctr" fontAlgn="auto">
              <a:spcBef>
                <a:spcPts val="0"/>
              </a:spcBef>
              <a:spcAft>
                <a:spcPts val="0"/>
              </a:spcAft>
              <a:defRPr/>
            </a:pPr>
            <a:endParaRPr lang="en-US" sz="1800">
              <a:solidFill>
                <a:schemeClr val="lt1"/>
              </a:solidFill>
              <a:latin typeface="+mn-lt"/>
              <a:cs typeface="+mn-cs"/>
            </a:endParaRPr>
          </a:p>
        </p:txBody>
      </p:sp>
      <p:sp>
        <p:nvSpPr>
          <p:cNvPr id="5"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sz="1800"/>
          </a:p>
        </p:txBody>
      </p:sp>
      <p:sp>
        <p:nvSpPr>
          <p:cNvPr id="2" name="Title 1"/>
          <p:cNvSpPr>
            <a:spLocks noGrp="1"/>
          </p:cNvSpPr>
          <p:nvPr>
            <p:ph type="title"/>
          </p:nvPr>
        </p:nvSpPr>
        <p:spPr>
          <a:xfrm>
            <a:off x="457200" y="155448"/>
            <a:ext cx="8229600" cy="1252728"/>
          </a:xfrm>
        </p:spPr>
        <p:txBody>
          <a:bodyPr/>
          <a:lstStyle>
            <a:extLst/>
          </a:lstStyle>
          <a:p>
            <a:r>
              <a:rPr lang="en-US" dirty="0" smtClean="0"/>
              <a:t>Click to edit Master title style</a:t>
            </a:r>
            <a:endParaRPr lang="en-US" dirty="0"/>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r>
              <a:rPr lang="en-US"/>
              <a:t>February 2, 2010</a:t>
            </a:r>
          </a:p>
        </p:txBody>
      </p:sp>
      <p:sp>
        <p:nvSpPr>
          <p:cNvPr id="7" name="Footer Placeholder 4"/>
          <p:cNvSpPr>
            <a:spLocks noGrp="1"/>
          </p:cNvSpPr>
          <p:nvPr>
            <p:ph type="ftr" sz="quarter" idx="11"/>
          </p:nvPr>
        </p:nvSpPr>
        <p:spPr/>
        <p:txBody>
          <a:bodyPr/>
          <a:lstStyle>
            <a:lvl1pPr>
              <a:defRPr/>
            </a:lvl1pPr>
          </a:lstStyle>
          <a:p>
            <a:pPr>
              <a:defRPr/>
            </a:pPr>
            <a:r>
              <a:rPr lang="en-US"/>
              <a:t>CS 425 / 625 Software Engineering</a:t>
            </a:r>
          </a:p>
        </p:txBody>
      </p:sp>
      <p:sp>
        <p:nvSpPr>
          <p:cNvPr id="8" name="Slide Number Placeholder 5"/>
          <p:cNvSpPr>
            <a:spLocks noGrp="1"/>
          </p:cNvSpPr>
          <p:nvPr>
            <p:ph type="sldNum" sz="quarter" idx="12"/>
          </p:nvPr>
        </p:nvSpPr>
        <p:spPr/>
        <p:txBody>
          <a:bodyPr/>
          <a:lstStyle>
            <a:lvl1pPr>
              <a:defRPr/>
            </a:lvl1pPr>
          </a:lstStyle>
          <a:p>
            <a:pPr>
              <a:defRPr/>
            </a:pPr>
            <a:fld id="{8DEB4C8C-257E-476A-A454-0ACBC4887AD5}" type="slidenum">
              <a:rPr lang="en-US"/>
              <a:pPr>
                <a:defRPr/>
              </a:pPr>
              <a:t>‹#›</a:t>
            </a:fld>
            <a:r>
              <a:rPr lang="en-US" dirty="0"/>
              <a:t> / 15</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fld id="{10522750-7879-C543-9428-92AEF8F92580}" type="slidenum">
              <a:rPr lang="en-US"/>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351914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1027" name="Text Placeholder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Date Placeholder 3"/>
          <p:cNvSpPr>
            <a:spLocks noGrp="1"/>
          </p:cNvSpPr>
          <p:nvPr>
            <p:ph type="dt" sz="half" idx="2"/>
          </p:nvPr>
        </p:nvSpPr>
        <p:spPr>
          <a:xfrm>
            <a:off x="457200" y="6400800"/>
            <a:ext cx="2057400" cy="274638"/>
          </a:xfrm>
          <a:prstGeom prst="rect">
            <a:avLst/>
          </a:prstGeom>
        </p:spPr>
        <p:txBody>
          <a:bodyPr vert="horz" wrap="square" lIns="109728" tIns="45720" rIns="45720" bIns="0" numCol="1" anchor="b" anchorCtr="0" compatLnSpc="1">
            <a:prstTxWarp prst="textNoShape">
              <a:avLst/>
            </a:prstTxWarp>
          </a:bodyPr>
          <a:lstStyle>
            <a:lvl1pPr>
              <a:defRPr sz="1400">
                <a:solidFill>
                  <a:srgbClr val="0D62AF"/>
                </a:solidFill>
                <a:latin typeface="Corbel" pitchFamily="34" charset="0"/>
              </a:defRPr>
            </a:lvl1pPr>
          </a:lstStyle>
          <a:p>
            <a:pPr>
              <a:defRPr/>
            </a:pPr>
            <a:r>
              <a:rPr lang="en-US"/>
              <a:t>February 2, 2010</a:t>
            </a:r>
          </a:p>
        </p:txBody>
      </p:sp>
      <p:sp>
        <p:nvSpPr>
          <p:cNvPr id="11" name="Footer Placeholder 4"/>
          <p:cNvSpPr>
            <a:spLocks noGrp="1"/>
          </p:cNvSpPr>
          <p:nvPr>
            <p:ph type="ftr" sz="quarter" idx="3"/>
          </p:nvPr>
        </p:nvSpPr>
        <p:spPr>
          <a:xfrm>
            <a:off x="2286000" y="6400800"/>
            <a:ext cx="5737225" cy="274638"/>
          </a:xfrm>
          <a:prstGeom prst="rect">
            <a:avLst/>
          </a:prstGeom>
        </p:spPr>
        <p:txBody>
          <a:bodyPr vert="horz" wrap="square" lIns="45720" tIns="45720" rIns="45720" bIns="0" numCol="1" anchor="b" anchorCtr="0" compatLnSpc="1">
            <a:prstTxWarp prst="textNoShape">
              <a:avLst/>
            </a:prstTxWarp>
          </a:bodyPr>
          <a:lstStyle>
            <a:lvl1pPr algn="ctr">
              <a:defRPr sz="1400">
                <a:solidFill>
                  <a:srgbClr val="0D62AF"/>
                </a:solidFill>
                <a:latin typeface="Corbel" pitchFamily="34" charset="0"/>
              </a:defRPr>
            </a:lvl1pPr>
          </a:lstStyle>
          <a:p>
            <a:pPr>
              <a:defRPr/>
            </a:pPr>
            <a:r>
              <a:rPr lang="en-US"/>
              <a:t>CS 425 / 625 Software Engineering</a:t>
            </a:r>
          </a:p>
        </p:txBody>
      </p:sp>
      <p:sp>
        <p:nvSpPr>
          <p:cNvPr id="12" name="Slide Number Placeholder 5"/>
          <p:cNvSpPr>
            <a:spLocks noGrp="1"/>
          </p:cNvSpPr>
          <p:nvPr>
            <p:ph type="sldNum" sz="quarter" idx="4"/>
          </p:nvPr>
        </p:nvSpPr>
        <p:spPr>
          <a:xfrm>
            <a:off x="8001000" y="6400800"/>
            <a:ext cx="762000" cy="274638"/>
          </a:xfrm>
          <a:prstGeom prst="rect">
            <a:avLst/>
          </a:prstGeom>
        </p:spPr>
        <p:txBody>
          <a:bodyPr vert="horz" wrap="square" lIns="91440" tIns="45720" rIns="91440" bIns="0" numCol="1" anchor="b" anchorCtr="0" compatLnSpc="1">
            <a:prstTxWarp prst="textNoShape">
              <a:avLst/>
            </a:prstTxWarp>
          </a:bodyPr>
          <a:lstStyle>
            <a:lvl1pPr algn="r">
              <a:defRPr sz="1400">
                <a:solidFill>
                  <a:srgbClr val="0D62AF"/>
                </a:solidFill>
                <a:latin typeface="Corbel" pitchFamily="34" charset="0"/>
              </a:defRPr>
            </a:lvl1pPr>
          </a:lstStyle>
          <a:p>
            <a:pPr>
              <a:defRPr/>
            </a:pPr>
            <a:fld id="{F675FFBD-B04A-43AF-A996-3B784E94DB33}" type="slidenum">
              <a:rPr lang="en-US"/>
              <a:pPr>
                <a:defRPr/>
              </a:pPr>
              <a:t>‹#›</a:t>
            </a:fld>
            <a:r>
              <a:rPr lang="en-US" dirty="0"/>
              <a:t> / 15</a:t>
            </a: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hf hdr="0"/>
  <p:txStyles>
    <p:titleStyle>
      <a:lvl1pPr algn="l" rtl="0" eaLnBrk="0" fontAlgn="base" hangingPunct="0">
        <a:spcBef>
          <a:spcPct val="0"/>
        </a:spcBef>
        <a:spcAft>
          <a:spcPct val="0"/>
        </a:spcAft>
        <a:defRPr sz="4500" b="1" kern="1200">
          <a:solidFill>
            <a:srgbClr val="0071F4"/>
          </a:solidFill>
          <a:latin typeface="Arial" charset="0"/>
          <a:ea typeface="+mj-ea"/>
          <a:cs typeface="+mj-cs"/>
        </a:defRPr>
      </a:lvl1pPr>
      <a:lvl2pPr algn="l" rtl="0" eaLnBrk="0" fontAlgn="base" hangingPunct="0">
        <a:spcBef>
          <a:spcPct val="0"/>
        </a:spcBef>
        <a:spcAft>
          <a:spcPct val="0"/>
        </a:spcAft>
        <a:defRPr sz="4500" b="1">
          <a:solidFill>
            <a:srgbClr val="0071F4"/>
          </a:solidFill>
          <a:latin typeface="Arial" charset="0"/>
        </a:defRPr>
      </a:lvl2pPr>
      <a:lvl3pPr algn="l" rtl="0" eaLnBrk="0" fontAlgn="base" hangingPunct="0">
        <a:spcBef>
          <a:spcPct val="0"/>
        </a:spcBef>
        <a:spcAft>
          <a:spcPct val="0"/>
        </a:spcAft>
        <a:defRPr sz="4500" b="1">
          <a:solidFill>
            <a:srgbClr val="0071F4"/>
          </a:solidFill>
          <a:latin typeface="Arial" charset="0"/>
        </a:defRPr>
      </a:lvl3pPr>
      <a:lvl4pPr algn="l" rtl="0" eaLnBrk="0" fontAlgn="base" hangingPunct="0">
        <a:spcBef>
          <a:spcPct val="0"/>
        </a:spcBef>
        <a:spcAft>
          <a:spcPct val="0"/>
        </a:spcAft>
        <a:defRPr sz="4500" b="1">
          <a:solidFill>
            <a:srgbClr val="0071F4"/>
          </a:solidFill>
          <a:latin typeface="Arial" charset="0"/>
        </a:defRPr>
      </a:lvl4pPr>
      <a:lvl5pPr algn="l" rtl="0" eaLnBrk="0" fontAlgn="base" hangingPunct="0">
        <a:spcBef>
          <a:spcPct val="0"/>
        </a:spcBef>
        <a:spcAft>
          <a:spcPct val="0"/>
        </a:spcAft>
        <a:defRPr sz="4500" b="1">
          <a:solidFill>
            <a:srgbClr val="0071F4"/>
          </a:solidFill>
          <a:latin typeface="Arial" charset="0"/>
        </a:defRPr>
      </a:lvl5pPr>
      <a:lvl6pPr marL="457200" algn="l" rtl="0" fontAlgn="base">
        <a:spcBef>
          <a:spcPct val="0"/>
        </a:spcBef>
        <a:spcAft>
          <a:spcPct val="0"/>
        </a:spcAft>
        <a:defRPr sz="4500" b="1">
          <a:solidFill>
            <a:srgbClr val="0071F4"/>
          </a:solidFill>
          <a:latin typeface="Corbel" pitchFamily="34" charset="0"/>
        </a:defRPr>
      </a:lvl6pPr>
      <a:lvl7pPr marL="914400" algn="l" rtl="0" fontAlgn="base">
        <a:spcBef>
          <a:spcPct val="0"/>
        </a:spcBef>
        <a:spcAft>
          <a:spcPct val="0"/>
        </a:spcAft>
        <a:defRPr sz="4500" b="1">
          <a:solidFill>
            <a:srgbClr val="0071F4"/>
          </a:solidFill>
          <a:latin typeface="Corbel" pitchFamily="34" charset="0"/>
        </a:defRPr>
      </a:lvl7pPr>
      <a:lvl8pPr marL="1371600" algn="l" rtl="0" fontAlgn="base">
        <a:spcBef>
          <a:spcPct val="0"/>
        </a:spcBef>
        <a:spcAft>
          <a:spcPct val="0"/>
        </a:spcAft>
        <a:defRPr sz="4500" b="1">
          <a:solidFill>
            <a:srgbClr val="0071F4"/>
          </a:solidFill>
          <a:latin typeface="Corbel" pitchFamily="34" charset="0"/>
        </a:defRPr>
      </a:lvl8pPr>
      <a:lvl9pPr marL="1828800" algn="l" rtl="0" fontAlgn="base">
        <a:spcBef>
          <a:spcPct val="0"/>
        </a:spcBef>
        <a:spcAft>
          <a:spcPct val="0"/>
        </a:spcAft>
        <a:defRPr sz="4500" b="1">
          <a:solidFill>
            <a:srgbClr val="0071F4"/>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Arial" charset="0"/>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Arial" charset="0"/>
          <a:ea typeface="+mn-ea"/>
          <a:cs typeface="+mn-cs"/>
        </a:defRPr>
      </a:lvl2pPr>
      <a:lvl3pPr marL="995363" indent="-228600" algn="l" rtl="0" eaLnBrk="0" fontAlgn="base" hangingPunct="0">
        <a:spcBef>
          <a:spcPct val="20000"/>
        </a:spcBef>
        <a:spcAft>
          <a:spcPct val="0"/>
        </a:spcAft>
        <a:buClr>
          <a:srgbClr val="0BD0D9"/>
        </a:buClr>
        <a:buFont typeface="Arial" charset="0"/>
        <a:buChar char="▪"/>
        <a:defRPr sz="2400" kern="1200">
          <a:solidFill>
            <a:schemeClr val="tx1"/>
          </a:solidFill>
          <a:latin typeface="Arial" charset="0"/>
          <a:ea typeface="+mn-ea"/>
          <a:cs typeface="+mn-cs"/>
        </a:defRPr>
      </a:lvl3pPr>
      <a:lvl4pPr marL="1216025" indent="-182563" algn="l" rtl="0" eaLnBrk="0" fontAlgn="base" hangingPunct="0">
        <a:spcBef>
          <a:spcPct val="20000"/>
        </a:spcBef>
        <a:spcAft>
          <a:spcPct val="0"/>
        </a:spcAft>
        <a:buClr>
          <a:srgbClr val="10CF9B"/>
        </a:buClr>
        <a:buFont typeface="Arial" charset="0"/>
        <a:buChar char="▪"/>
        <a:defRPr sz="2000" kern="1200">
          <a:solidFill>
            <a:schemeClr val="tx1"/>
          </a:solidFill>
          <a:latin typeface="Arial" charset="0"/>
          <a:ea typeface="+mn-ea"/>
          <a:cs typeface="+mn-cs"/>
        </a:defRPr>
      </a:lvl4pPr>
      <a:lvl5pPr marL="1425575" indent="-182563" algn="l" rtl="0" eaLnBrk="0" fontAlgn="base" hangingPunct="0">
        <a:spcBef>
          <a:spcPct val="20000"/>
        </a:spcBef>
        <a:spcAft>
          <a:spcPct val="0"/>
        </a:spcAft>
        <a:buClr>
          <a:srgbClr val="7CCA62"/>
        </a:buClr>
        <a:buFont typeface="Wingdings 3" pitchFamily="18" charset="2"/>
        <a:buChar char=""/>
        <a:defRPr lang="en-US" sz="2000" kern="1200">
          <a:solidFill>
            <a:schemeClr val="tx1"/>
          </a:solidFill>
          <a:latin typeface="Arial" charset="0"/>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s.unr.edu/~dascalus/sp2014.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omg.org/"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unr.edu/mathcenter/"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hyperlink" Target="http://www.unr.edu/writing_center/" TargetMode="External"/><Relationship Id="rId4" Type="http://schemas.openxmlformats.org/officeDocument/2006/relationships/hyperlink" Target="http://www.unr.edu/tutoring/"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dascalus@cse.unr.ed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cse.unr.edu/~dascalus"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ubtitle 2"/>
          <p:cNvSpPr>
            <a:spLocks noGrp="1"/>
          </p:cNvSpPr>
          <p:nvPr>
            <p:ph type="subTitle" idx="1"/>
          </p:nvPr>
        </p:nvSpPr>
        <p:spPr>
          <a:xfrm>
            <a:off x="152400" y="3048000"/>
            <a:ext cx="8610600" cy="1295400"/>
          </a:xfrm>
        </p:spPr>
        <p:txBody>
          <a:bodyPr/>
          <a:lstStyle/>
          <a:p>
            <a:pPr algn="ctr" eaLnBrk="1" hangingPunct="1">
              <a:lnSpc>
                <a:spcPct val="90000"/>
              </a:lnSpc>
            </a:pPr>
            <a:r>
              <a:rPr lang="en-US" sz="3200" dirty="0" smtClean="0">
                <a:solidFill>
                  <a:srgbClr val="FFFF99"/>
                </a:solidFill>
                <a:latin typeface="Franklin Gothic Book"/>
                <a:cs typeface="Franklin Gothic Book"/>
              </a:rPr>
              <a:t>Course Syllabus</a:t>
            </a:r>
          </a:p>
          <a:p>
            <a:pPr algn="ctr" eaLnBrk="1" hangingPunct="1">
              <a:lnSpc>
                <a:spcPct val="90000"/>
              </a:lnSpc>
            </a:pPr>
            <a:endParaRPr lang="en-US" sz="3200" dirty="0">
              <a:solidFill>
                <a:srgbClr val="FFFF99"/>
              </a:solidFill>
              <a:latin typeface="Franklin Gothic Book"/>
              <a:cs typeface="Franklin Gothic Book"/>
            </a:endParaRPr>
          </a:p>
          <a:p>
            <a:pPr algn="ctr" eaLnBrk="1" hangingPunct="1">
              <a:lnSpc>
                <a:spcPct val="90000"/>
              </a:lnSpc>
            </a:pPr>
            <a:r>
              <a:rPr lang="en-US" dirty="0" smtClean="0">
                <a:solidFill>
                  <a:srgbClr val="FFFF99"/>
                </a:solidFill>
                <a:latin typeface="Franklin Gothic Book"/>
                <a:cs typeface="Franklin Gothic Book"/>
              </a:rPr>
              <a:t>January 19, 2016</a:t>
            </a:r>
          </a:p>
        </p:txBody>
      </p:sp>
      <p:pic>
        <p:nvPicPr>
          <p:cNvPr id="6147" name="Picture 2"/>
          <p:cNvPicPr>
            <a:picLocks noChangeArrowheads="1"/>
          </p:cNvPicPr>
          <p:nvPr/>
        </p:nvPicPr>
        <p:blipFill>
          <a:blip r:embed="rId3"/>
          <a:srcRect/>
          <a:stretch>
            <a:fillRect/>
          </a:stretch>
        </p:blipFill>
        <p:spPr bwMode="auto">
          <a:xfrm>
            <a:off x="0" y="5181600"/>
            <a:ext cx="1752600" cy="1676400"/>
          </a:xfrm>
          <a:prstGeom prst="rect">
            <a:avLst/>
          </a:prstGeom>
          <a:noFill/>
          <a:ln w="9525">
            <a:noFill/>
            <a:miter lim="800000"/>
            <a:headEnd/>
            <a:tailEnd/>
          </a:ln>
        </p:spPr>
      </p:pic>
      <p:sp>
        <p:nvSpPr>
          <p:cNvPr id="6148" name="Text Box 8"/>
          <p:cNvSpPr txBox="1">
            <a:spLocks noChangeArrowheads="1"/>
          </p:cNvSpPr>
          <p:nvPr/>
        </p:nvSpPr>
        <p:spPr bwMode="auto">
          <a:xfrm>
            <a:off x="762000" y="685800"/>
            <a:ext cx="7848600" cy="1938992"/>
          </a:xfrm>
          <a:prstGeom prst="rect">
            <a:avLst/>
          </a:prstGeom>
          <a:noFill/>
          <a:ln w="9525">
            <a:noFill/>
            <a:miter lim="800000"/>
            <a:headEnd/>
            <a:tailEnd/>
          </a:ln>
        </p:spPr>
        <p:txBody>
          <a:bodyPr wrap="square">
            <a:spAutoFit/>
          </a:bodyPr>
          <a:lstStyle/>
          <a:p>
            <a:pPr algn="ctr"/>
            <a:r>
              <a:rPr lang="en-US" sz="4000" dirty="0">
                <a:solidFill>
                  <a:srgbClr val="29C2FF"/>
                </a:solidFill>
              </a:rPr>
              <a:t>CS </a:t>
            </a:r>
            <a:r>
              <a:rPr lang="en-US" sz="4000" dirty="0" smtClean="0">
                <a:solidFill>
                  <a:srgbClr val="29C2FF"/>
                </a:solidFill>
              </a:rPr>
              <a:t>426</a:t>
            </a:r>
            <a:endParaRPr lang="en-US" sz="4000" dirty="0">
              <a:solidFill>
                <a:srgbClr val="29C2FF"/>
              </a:solidFill>
            </a:endParaRPr>
          </a:p>
          <a:p>
            <a:pPr algn="ctr"/>
            <a:r>
              <a:rPr lang="en-US" sz="4000" dirty="0">
                <a:solidFill>
                  <a:srgbClr val="29C2FF"/>
                </a:solidFill>
              </a:rPr>
              <a:t>Senior </a:t>
            </a:r>
            <a:r>
              <a:rPr lang="en-US" sz="4000" dirty="0" smtClean="0">
                <a:solidFill>
                  <a:srgbClr val="29C2FF"/>
                </a:solidFill>
              </a:rPr>
              <a:t>Projects in </a:t>
            </a:r>
          </a:p>
          <a:p>
            <a:pPr algn="ctr"/>
            <a:r>
              <a:rPr lang="en-US" sz="4000" dirty="0" smtClean="0">
                <a:solidFill>
                  <a:srgbClr val="29C2FF"/>
                </a:solidFill>
              </a:rPr>
              <a:t>Computer Science</a:t>
            </a:r>
            <a:endParaRPr lang="en-US" sz="4000" dirty="0">
              <a:solidFill>
                <a:srgbClr val="29C2FF"/>
              </a:solidFill>
            </a:endParaRPr>
          </a:p>
        </p:txBody>
      </p:sp>
      <p:sp>
        <p:nvSpPr>
          <p:cNvPr id="6149" name="Subtitle 2"/>
          <p:cNvSpPr txBox="1">
            <a:spLocks/>
          </p:cNvSpPr>
          <p:nvPr/>
        </p:nvSpPr>
        <p:spPr bwMode="auto">
          <a:xfrm>
            <a:off x="1905000" y="5562600"/>
            <a:ext cx="7010400" cy="838200"/>
          </a:xfrm>
          <a:prstGeom prst="rect">
            <a:avLst/>
          </a:prstGeom>
          <a:noFill/>
          <a:ln w="9525">
            <a:noFill/>
            <a:miter lim="800000"/>
            <a:headEnd/>
            <a:tailEnd/>
          </a:ln>
        </p:spPr>
        <p:txBody>
          <a:bodyPr lIns="118872" tIns="0" rIns="45720" bIns="0" anchor="b"/>
          <a:lstStyle/>
          <a:p>
            <a:pPr>
              <a:buClr>
                <a:schemeClr val="accent1"/>
              </a:buClr>
              <a:buSzPct val="80000"/>
              <a:buFont typeface="Wingdings 2" pitchFamily="18" charset="2"/>
              <a:buNone/>
            </a:pPr>
            <a:r>
              <a:rPr lang="en-US">
                <a:solidFill>
                  <a:srgbClr val="FFFFFF"/>
                </a:solidFill>
              </a:rPr>
              <a:t>University of Nevada, Reno</a:t>
            </a:r>
          </a:p>
          <a:p>
            <a:pPr>
              <a:buClr>
                <a:schemeClr val="accent1"/>
              </a:buClr>
              <a:buSzPct val="80000"/>
              <a:buFont typeface="Wingdings 2" pitchFamily="18" charset="2"/>
              <a:buNone/>
            </a:pPr>
            <a:r>
              <a:rPr lang="en-US">
                <a:solidFill>
                  <a:srgbClr val="FFFFFF"/>
                </a:solidFill>
              </a:rPr>
              <a:t>Department of Computer Science &amp; Engineering</a:t>
            </a:r>
            <a:endParaRPr lang="en-US" sz="2000">
              <a:solidFill>
                <a:srgbClr val="FFFFFF"/>
              </a:solidFill>
              <a:latin typeface="Corbel"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E290E0CD-1D24-1540-B2B4-F0C2BC4ACCFC}" type="slidenum">
              <a:rPr lang="en-US"/>
              <a:pPr/>
              <a:t>10</a:t>
            </a:fld>
            <a:endParaRPr lang="en-US"/>
          </a:p>
        </p:txBody>
      </p:sp>
      <p:sp>
        <p:nvSpPr>
          <p:cNvPr id="187394" name="Rectangle 2"/>
          <p:cNvSpPr>
            <a:spLocks noGrp="1" noChangeArrowheads="1"/>
          </p:cNvSpPr>
          <p:nvPr>
            <p:ph type="title"/>
          </p:nvPr>
        </p:nvSpPr>
        <p:spPr>
          <a:xfrm>
            <a:off x="762000" y="304800"/>
            <a:ext cx="8077200" cy="755650"/>
          </a:xfrm>
        </p:spPr>
        <p:txBody>
          <a:bodyPr lIns="92075" tIns="46038" rIns="92075" bIns="46038" anchorCtr="0">
            <a:normAutofit fontScale="90000"/>
          </a:bodyPr>
          <a:lstStyle/>
          <a:p>
            <a:pPr>
              <a:defRPr/>
            </a:pPr>
            <a:r>
              <a:rPr lang="en-US" b="0" dirty="0" smtClean="0">
                <a:solidFill>
                  <a:schemeClr val="accent2">
                    <a:lumMod val="40000"/>
                    <a:lumOff val="60000"/>
                  </a:schemeClr>
                </a:solidFill>
                <a:ea typeface="+mj-ea"/>
              </a:rPr>
              <a:t>Initial WWW </a:t>
            </a:r>
            <a:r>
              <a:rPr lang="en-US" b="0" dirty="0" smtClean="0">
                <a:solidFill>
                  <a:schemeClr val="accent2">
                    <a:lumMod val="40000"/>
                    <a:lumOff val="60000"/>
                  </a:schemeClr>
                </a:solidFill>
                <a:latin typeface="Tahoma"/>
                <a:ea typeface="+mj-ea"/>
                <a:cs typeface="Tahoma"/>
              </a:rPr>
              <a:t>Pointers</a:t>
            </a:r>
            <a:endParaRPr lang="en-CA" b="0" dirty="0" smtClean="0">
              <a:solidFill>
                <a:schemeClr val="accent2">
                  <a:lumMod val="40000"/>
                  <a:lumOff val="60000"/>
                </a:schemeClr>
              </a:solidFill>
              <a:latin typeface="Tahoma"/>
              <a:ea typeface="+mj-ea"/>
              <a:cs typeface="Tahoma"/>
            </a:endParaRPr>
          </a:p>
        </p:txBody>
      </p:sp>
      <p:sp>
        <p:nvSpPr>
          <p:cNvPr id="15364" name="Rectangle 3"/>
          <p:cNvSpPr>
            <a:spLocks noGrp="1" noChangeArrowheads="1"/>
          </p:cNvSpPr>
          <p:nvPr>
            <p:ph type="body" idx="1"/>
          </p:nvPr>
        </p:nvSpPr>
        <p:spPr>
          <a:xfrm>
            <a:off x="762000" y="1905000"/>
            <a:ext cx="8153400" cy="3525838"/>
          </a:xfrm>
          <a:noFill/>
          <a:extLst>
            <a:ext uri="{909E8E84-426E-40DD-AFC4-6F175D3DCCD1}">
              <a14:hiddenFill xmlns:a14="http://schemas.microsoft.com/office/drawing/2010/main">
                <a:solidFill>
                  <a:srgbClr val="FFFFFF"/>
                </a:solidFill>
              </a14:hiddenFill>
            </a:ext>
          </a:extLst>
        </p:spPr>
        <p:txBody>
          <a:bodyPr lIns="92075" tIns="46038" rIns="92075" bIns="46038"/>
          <a:lstStyle/>
          <a:p>
            <a:pPr eaLnBrk="1" hangingPunct="1">
              <a:lnSpc>
                <a:spcPct val="90000"/>
              </a:lnSpc>
            </a:pPr>
            <a:endParaRPr lang="en-US" sz="2400" dirty="0">
              <a:effectLst/>
              <a:latin typeface="Tahoma" charset="0"/>
            </a:endParaRPr>
          </a:p>
          <a:p>
            <a:pPr eaLnBrk="1" hangingPunct="1">
              <a:lnSpc>
                <a:spcPct val="90000"/>
              </a:lnSpc>
            </a:pPr>
            <a:r>
              <a:rPr lang="en-US" sz="2400" dirty="0">
                <a:effectLst/>
                <a:latin typeface="Cambria"/>
                <a:cs typeface="Cambria"/>
              </a:rPr>
              <a:t>Course website: </a:t>
            </a:r>
            <a:r>
              <a:rPr lang="en-US" sz="2400" dirty="0">
                <a:solidFill>
                  <a:srgbClr val="0000FF"/>
                </a:solidFill>
                <a:effectLst/>
                <a:latin typeface="Cambria"/>
                <a:cs typeface="Cambria"/>
                <a:hlinkClick r:id="rId3"/>
              </a:rPr>
              <a:t>www.cs.unr.edu/~</a:t>
            </a:r>
            <a:r>
              <a:rPr lang="en-US" sz="2400" dirty="0" smtClean="0">
                <a:solidFill>
                  <a:srgbClr val="0000FF"/>
                </a:solidFill>
                <a:effectLst/>
                <a:latin typeface="Cambria"/>
                <a:cs typeface="Cambria"/>
                <a:hlinkClick r:id="rId3"/>
              </a:rPr>
              <a:t>dascalus/sp2016.html</a:t>
            </a:r>
            <a:endParaRPr lang="en-US" sz="2400" dirty="0" smtClean="0">
              <a:solidFill>
                <a:srgbClr val="0000FF"/>
              </a:solidFill>
              <a:effectLst/>
              <a:latin typeface="Cambria"/>
              <a:cs typeface="Cambria"/>
            </a:endParaRPr>
          </a:p>
          <a:p>
            <a:pPr marL="119062" indent="0" eaLnBrk="1" hangingPunct="1">
              <a:lnSpc>
                <a:spcPct val="90000"/>
              </a:lnSpc>
              <a:buNone/>
            </a:pPr>
            <a:endParaRPr lang="en-US" sz="2400" dirty="0">
              <a:solidFill>
                <a:srgbClr val="0000FF"/>
              </a:solidFill>
              <a:effectLst/>
              <a:latin typeface="Cambria"/>
              <a:cs typeface="Cambria"/>
            </a:endParaRPr>
          </a:p>
          <a:p>
            <a:pPr eaLnBrk="1" hangingPunct="1">
              <a:lnSpc>
                <a:spcPct val="90000"/>
              </a:lnSpc>
            </a:pPr>
            <a:r>
              <a:rPr lang="en-US" sz="2400" dirty="0">
                <a:effectLst/>
                <a:latin typeface="Cambria"/>
                <a:cs typeface="Cambria"/>
              </a:rPr>
              <a:t>The Object Management Group: </a:t>
            </a:r>
            <a:r>
              <a:rPr lang="en-US" sz="2400" dirty="0" smtClean="0">
                <a:effectLst/>
                <a:latin typeface="Cambria"/>
                <a:cs typeface="Cambria"/>
                <a:hlinkClick r:id="rId4"/>
              </a:rPr>
              <a:t>www.omg.org</a:t>
            </a:r>
            <a:endParaRPr lang="en-US" sz="2400" dirty="0" smtClean="0">
              <a:effectLst/>
              <a:latin typeface="Cambria"/>
              <a:cs typeface="Cambria"/>
            </a:endParaRPr>
          </a:p>
          <a:p>
            <a:pPr marL="119062" indent="0" eaLnBrk="1" hangingPunct="1">
              <a:lnSpc>
                <a:spcPct val="90000"/>
              </a:lnSpc>
              <a:buNone/>
            </a:pPr>
            <a:endParaRPr lang="en-US" sz="2400" dirty="0">
              <a:effectLst/>
              <a:latin typeface="Cambria"/>
              <a:cs typeface="Cambria"/>
            </a:endParaRPr>
          </a:p>
          <a:p>
            <a:pPr eaLnBrk="1" hangingPunct="1">
              <a:lnSpc>
                <a:spcPct val="90000"/>
              </a:lnSpc>
            </a:pPr>
            <a:r>
              <a:rPr lang="en-US" sz="2400" dirty="0">
                <a:effectLst/>
                <a:latin typeface="Cambria"/>
                <a:cs typeface="Cambria"/>
              </a:rPr>
              <a:t>Several other addresses of websites that contain project-related resources will be indicated later</a:t>
            </a:r>
          </a:p>
        </p:txBody>
      </p:sp>
      <p:sp>
        <p:nvSpPr>
          <p:cNvPr id="15365"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81995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E290E0CD-1D24-1540-B2B4-F0C2BC4ACCFC}" type="slidenum">
              <a:rPr lang="en-US"/>
              <a:pPr/>
              <a:t>11</a:t>
            </a:fld>
            <a:endParaRPr lang="en-US"/>
          </a:p>
        </p:txBody>
      </p:sp>
      <p:sp>
        <p:nvSpPr>
          <p:cNvPr id="187394" name="Rectangle 2"/>
          <p:cNvSpPr>
            <a:spLocks noGrp="1" noChangeArrowheads="1"/>
          </p:cNvSpPr>
          <p:nvPr>
            <p:ph type="title"/>
          </p:nvPr>
        </p:nvSpPr>
        <p:spPr>
          <a:xfrm>
            <a:off x="76200" y="304800"/>
            <a:ext cx="9067800" cy="755650"/>
          </a:xfrm>
        </p:spPr>
        <p:txBody>
          <a:bodyPr lIns="92075" tIns="46038" rIns="92075" bIns="46038" anchorCtr="0">
            <a:normAutofit fontScale="90000"/>
          </a:bodyPr>
          <a:lstStyle/>
          <a:p>
            <a:pPr>
              <a:defRPr/>
            </a:pPr>
            <a:r>
              <a:rPr lang="en-US" b="0" dirty="0" smtClean="0">
                <a:solidFill>
                  <a:schemeClr val="accent2">
                    <a:lumMod val="40000"/>
                    <a:lumOff val="60000"/>
                  </a:schemeClr>
                </a:solidFill>
                <a:ea typeface="+mj-ea"/>
              </a:rPr>
              <a:t>Student Learning Outcomes (SLOs)</a:t>
            </a:r>
            <a:endParaRPr lang="en-CA" b="0" dirty="0" smtClean="0">
              <a:solidFill>
                <a:schemeClr val="accent2">
                  <a:lumMod val="40000"/>
                  <a:lumOff val="60000"/>
                </a:schemeClr>
              </a:solidFill>
              <a:latin typeface="Tahoma"/>
              <a:ea typeface="+mj-ea"/>
              <a:cs typeface="Tahoma"/>
            </a:endParaRPr>
          </a:p>
        </p:txBody>
      </p:sp>
      <p:sp>
        <p:nvSpPr>
          <p:cNvPr id="15365"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638230350"/>
              </p:ext>
            </p:extLst>
          </p:nvPr>
        </p:nvGraphicFramePr>
        <p:xfrm>
          <a:off x="762000" y="1523999"/>
          <a:ext cx="7772400" cy="4800601"/>
        </p:xfrm>
        <a:graphic>
          <a:graphicData uri="http://schemas.openxmlformats.org/drawingml/2006/table">
            <a:tbl>
              <a:tblPr firstRow="1" firstCol="1" lastRow="1" lastCol="1" bandRow="1" bandCol="1">
                <a:tableStyleId>{5C22544A-7EE6-4342-B048-85BDC9FD1C3A}</a:tableStyleId>
              </a:tblPr>
              <a:tblGrid>
                <a:gridCol w="908024"/>
                <a:gridCol w="6864376"/>
              </a:tblGrid>
              <a:tr h="847165">
                <a:tc>
                  <a:txBody>
                    <a:bodyPr/>
                    <a:lstStyle/>
                    <a:p>
                      <a:pPr marL="0" marR="0" algn="ctr">
                        <a:spcBef>
                          <a:spcPts val="0"/>
                        </a:spcBef>
                        <a:spcAft>
                          <a:spcPts val="0"/>
                        </a:spcAft>
                      </a:pPr>
                      <a:r>
                        <a:rPr lang="en-US" sz="1400" dirty="0">
                          <a:solidFill>
                            <a:srgbClr val="FFFF00"/>
                          </a:solidFill>
                          <a:effectLst/>
                        </a:rPr>
                        <a:t>3</a:t>
                      </a:r>
                      <a:endParaRPr lang="en-US" sz="1400" dirty="0">
                        <a:solidFill>
                          <a:srgbClr val="FFFF00"/>
                        </a:solidFill>
                        <a:effectLst/>
                        <a:latin typeface="Times New Roman"/>
                        <a:ea typeface="Times New Roman"/>
                      </a:endParaRPr>
                    </a:p>
                  </a:txBody>
                  <a:tcPr marL="68580" marR="68580" marT="0" marB="0" anchor="ctr"/>
                </a:tc>
                <a:tc>
                  <a:txBody>
                    <a:bodyPr/>
                    <a:lstStyle/>
                    <a:p>
                      <a:pPr marL="0" marR="0">
                        <a:spcBef>
                          <a:spcPts val="0"/>
                        </a:spcBef>
                        <a:spcAft>
                          <a:spcPts val="0"/>
                        </a:spcAft>
                      </a:pPr>
                      <a:r>
                        <a:rPr lang="en-US" sz="1600" dirty="0" smtClean="0">
                          <a:effectLst/>
                        </a:rPr>
                        <a:t>An </a:t>
                      </a:r>
                      <a:r>
                        <a:rPr lang="en-US" sz="1600" dirty="0">
                          <a:effectLst/>
                        </a:rPr>
                        <a:t>ability to </a:t>
                      </a:r>
                      <a:r>
                        <a:rPr lang="en-US" sz="1600" dirty="0">
                          <a:solidFill>
                            <a:srgbClr val="FFFF00"/>
                          </a:solidFill>
                          <a:effectLst/>
                        </a:rPr>
                        <a:t>design, implement, and evaluate </a:t>
                      </a:r>
                      <a:r>
                        <a:rPr lang="en-US" sz="1600" dirty="0">
                          <a:effectLst/>
                        </a:rPr>
                        <a:t>a computer-based system, process, component, or program to meet desired needs, </a:t>
                      </a:r>
                      <a:r>
                        <a:rPr lang="en-US" sz="1600" dirty="0">
                          <a:solidFill>
                            <a:srgbClr val="FFFF00"/>
                          </a:solidFill>
                          <a:effectLst/>
                        </a:rPr>
                        <a:t>within realistic constraints </a:t>
                      </a:r>
                      <a:r>
                        <a:rPr lang="en-US" sz="1600" dirty="0">
                          <a:effectLst/>
                        </a:rPr>
                        <a:t>specific to the field</a:t>
                      </a:r>
                      <a:endParaRPr lang="en-US" sz="1600" dirty="0">
                        <a:effectLst/>
                        <a:latin typeface="Times New Roman"/>
                        <a:ea typeface="Times New Roman"/>
                      </a:endParaRPr>
                    </a:p>
                  </a:txBody>
                  <a:tcPr marL="68580" marR="68580" marT="0" marB="0" anchor="ctr"/>
                </a:tc>
              </a:tr>
              <a:tr h="423582">
                <a:tc>
                  <a:txBody>
                    <a:bodyPr/>
                    <a:lstStyle/>
                    <a:p>
                      <a:pPr marL="0" marR="0" algn="ctr">
                        <a:spcBef>
                          <a:spcPts val="0"/>
                        </a:spcBef>
                        <a:spcAft>
                          <a:spcPts val="0"/>
                        </a:spcAft>
                      </a:pPr>
                      <a:r>
                        <a:rPr lang="en-US" sz="1400" dirty="0">
                          <a:effectLst/>
                        </a:rPr>
                        <a:t>4</a:t>
                      </a:r>
                      <a:endParaRPr lang="en-US" sz="1400" dirty="0">
                        <a:effectLst/>
                        <a:latin typeface="Times New Roman"/>
                        <a:ea typeface="Times New Roman"/>
                      </a:endParaRPr>
                    </a:p>
                  </a:txBody>
                  <a:tcPr marL="68580" marR="68580" marT="0" marB="0" anchor="ctr"/>
                </a:tc>
                <a:tc>
                  <a:txBody>
                    <a:bodyPr/>
                    <a:lstStyle/>
                    <a:p>
                      <a:pPr marL="0" marR="0">
                        <a:spcBef>
                          <a:spcPts val="0"/>
                        </a:spcBef>
                        <a:spcAft>
                          <a:spcPts val="0"/>
                        </a:spcAft>
                      </a:pPr>
                      <a:r>
                        <a:rPr lang="en-US" sz="1600" dirty="0" smtClean="0">
                          <a:effectLst/>
                        </a:rPr>
                        <a:t>An </a:t>
                      </a:r>
                      <a:r>
                        <a:rPr lang="en-US" sz="1600" dirty="0">
                          <a:effectLst/>
                        </a:rPr>
                        <a:t>ability to function effectively on multi-disciplinary teams</a:t>
                      </a:r>
                      <a:endParaRPr lang="en-US" sz="1600" dirty="0">
                        <a:effectLst/>
                        <a:latin typeface="Times New Roman"/>
                        <a:ea typeface="Times New Roman"/>
                      </a:endParaRPr>
                    </a:p>
                  </a:txBody>
                  <a:tcPr marL="68580" marR="68580" marT="0" marB="0" anchor="ctr"/>
                </a:tc>
              </a:tr>
              <a:tr h="847165">
                <a:tc>
                  <a:txBody>
                    <a:bodyPr/>
                    <a:lstStyle/>
                    <a:p>
                      <a:pPr marL="0" marR="0" algn="ctr">
                        <a:spcBef>
                          <a:spcPts val="0"/>
                        </a:spcBef>
                        <a:spcAft>
                          <a:spcPts val="0"/>
                        </a:spcAft>
                      </a:pPr>
                      <a:r>
                        <a:rPr lang="en-US" sz="1400" dirty="0">
                          <a:solidFill>
                            <a:srgbClr val="FFFF00"/>
                          </a:solidFill>
                          <a:effectLst/>
                        </a:rPr>
                        <a:t>5</a:t>
                      </a:r>
                      <a:endParaRPr lang="en-US" sz="1400" dirty="0">
                        <a:solidFill>
                          <a:srgbClr val="FFFF00"/>
                        </a:solidFill>
                        <a:effectLst/>
                        <a:latin typeface="Times New Roman"/>
                        <a:ea typeface="Times New Roman"/>
                      </a:endParaRPr>
                    </a:p>
                  </a:txBody>
                  <a:tcPr marL="68580" marR="68580" marT="0" marB="0" anchor="ctr"/>
                </a:tc>
                <a:tc>
                  <a:txBody>
                    <a:bodyPr/>
                    <a:lstStyle/>
                    <a:p>
                      <a:pPr marL="0" marR="0">
                        <a:spcBef>
                          <a:spcPts val="0"/>
                        </a:spcBef>
                        <a:spcAft>
                          <a:spcPts val="0"/>
                        </a:spcAft>
                      </a:pPr>
                      <a:r>
                        <a:rPr lang="en-US" sz="1600" dirty="0" smtClean="0">
                          <a:effectLst/>
                        </a:rPr>
                        <a:t>An </a:t>
                      </a:r>
                      <a:r>
                        <a:rPr lang="en-US" sz="1600" dirty="0">
                          <a:effectLst/>
                        </a:rPr>
                        <a:t>ability to </a:t>
                      </a:r>
                      <a:r>
                        <a:rPr lang="en-US" sz="1600" dirty="0">
                          <a:solidFill>
                            <a:srgbClr val="FFFF00"/>
                          </a:solidFill>
                          <a:effectLst/>
                        </a:rPr>
                        <a:t>analyze a problem, and identify</a:t>
                      </a:r>
                      <a:r>
                        <a:rPr lang="en-US" sz="1600" dirty="0">
                          <a:effectLst/>
                        </a:rPr>
                        <a:t>, formulate and use the appropriate computing and engineering </a:t>
                      </a:r>
                      <a:r>
                        <a:rPr lang="en-US" sz="1600" dirty="0">
                          <a:solidFill>
                            <a:srgbClr val="FFFF00"/>
                          </a:solidFill>
                          <a:effectLst/>
                        </a:rPr>
                        <a:t>requirements</a:t>
                      </a:r>
                      <a:r>
                        <a:rPr lang="en-US" sz="1600" dirty="0">
                          <a:effectLst/>
                        </a:rPr>
                        <a:t> for obtaining its </a:t>
                      </a:r>
                      <a:r>
                        <a:rPr lang="en-US" sz="1600" dirty="0">
                          <a:solidFill>
                            <a:srgbClr val="FFFF00"/>
                          </a:solidFill>
                          <a:effectLst/>
                        </a:rPr>
                        <a:t>solution</a:t>
                      </a:r>
                      <a:endParaRPr lang="en-US" sz="1600" dirty="0">
                        <a:solidFill>
                          <a:srgbClr val="FFFF00"/>
                        </a:solidFill>
                        <a:effectLst/>
                        <a:latin typeface="Times New Roman"/>
                        <a:ea typeface="Times New Roman"/>
                      </a:endParaRPr>
                    </a:p>
                  </a:txBody>
                  <a:tcPr marL="68580" marR="68580" marT="0" marB="0" anchor="ctr"/>
                </a:tc>
              </a:tr>
              <a:tr h="564777">
                <a:tc>
                  <a:txBody>
                    <a:bodyPr/>
                    <a:lstStyle/>
                    <a:p>
                      <a:pPr marL="0" marR="0" algn="ctr">
                        <a:spcBef>
                          <a:spcPts val="0"/>
                        </a:spcBef>
                        <a:spcAft>
                          <a:spcPts val="0"/>
                        </a:spcAft>
                      </a:pPr>
                      <a:r>
                        <a:rPr lang="en-US" sz="1400" dirty="0">
                          <a:effectLst/>
                        </a:rPr>
                        <a:t>6</a:t>
                      </a:r>
                      <a:endParaRPr lang="en-US" sz="1400" dirty="0">
                        <a:effectLst/>
                        <a:latin typeface="Times New Roman"/>
                        <a:ea typeface="Times New Roman"/>
                      </a:endParaRPr>
                    </a:p>
                  </a:txBody>
                  <a:tcPr marL="68580" marR="68580" marT="0" marB="0" anchor="ctr"/>
                </a:tc>
                <a:tc>
                  <a:txBody>
                    <a:bodyPr/>
                    <a:lstStyle/>
                    <a:p>
                      <a:pPr marL="0" marR="0">
                        <a:spcBef>
                          <a:spcPts val="0"/>
                        </a:spcBef>
                        <a:spcAft>
                          <a:spcPts val="0"/>
                        </a:spcAft>
                      </a:pPr>
                      <a:r>
                        <a:rPr lang="en-US" sz="1600" dirty="0" smtClean="0">
                          <a:effectLst/>
                        </a:rPr>
                        <a:t>An </a:t>
                      </a:r>
                      <a:r>
                        <a:rPr lang="en-US" sz="1600" dirty="0">
                          <a:effectLst/>
                        </a:rPr>
                        <a:t>understanding of professional, ethical, legal, security and social issues and responsibilities</a:t>
                      </a:r>
                      <a:endParaRPr lang="en-US" sz="1600" dirty="0">
                        <a:effectLst/>
                        <a:latin typeface="Times New Roman"/>
                        <a:ea typeface="Times New Roman"/>
                      </a:endParaRPr>
                    </a:p>
                  </a:txBody>
                  <a:tcPr marL="68580" marR="68580" marT="0" marB="0" anchor="ctr"/>
                </a:tc>
              </a:tr>
              <a:tr h="423582">
                <a:tc>
                  <a:txBody>
                    <a:bodyPr/>
                    <a:lstStyle/>
                    <a:p>
                      <a:pPr marL="0" marR="0" algn="ctr">
                        <a:spcBef>
                          <a:spcPts val="0"/>
                        </a:spcBef>
                        <a:spcAft>
                          <a:spcPts val="0"/>
                        </a:spcAft>
                      </a:pPr>
                      <a:r>
                        <a:rPr lang="en-US" sz="1400" dirty="0">
                          <a:effectLst/>
                        </a:rPr>
                        <a:t>7</a:t>
                      </a:r>
                      <a:endParaRPr lang="en-US" sz="1400" dirty="0">
                        <a:effectLst/>
                        <a:latin typeface="Times New Roman"/>
                        <a:ea typeface="Times New Roman"/>
                      </a:endParaRPr>
                    </a:p>
                  </a:txBody>
                  <a:tcPr marL="68580" marR="68580" marT="0" marB="0" anchor="ctr"/>
                </a:tc>
                <a:tc>
                  <a:txBody>
                    <a:bodyPr/>
                    <a:lstStyle/>
                    <a:p>
                      <a:pPr marL="0" marR="0">
                        <a:spcBef>
                          <a:spcPts val="0"/>
                        </a:spcBef>
                        <a:spcAft>
                          <a:spcPts val="0"/>
                        </a:spcAft>
                      </a:pPr>
                      <a:r>
                        <a:rPr lang="en-US" sz="1600" dirty="0" smtClean="0">
                          <a:effectLst/>
                        </a:rPr>
                        <a:t>An </a:t>
                      </a:r>
                      <a:r>
                        <a:rPr lang="en-US" sz="1600" dirty="0">
                          <a:effectLst/>
                        </a:rPr>
                        <a:t>ability to communicate effectively with a range of audiences</a:t>
                      </a:r>
                      <a:endParaRPr lang="en-US" sz="1600" dirty="0">
                        <a:effectLst/>
                        <a:latin typeface="Times New Roman"/>
                        <a:ea typeface="Times New Roman"/>
                      </a:endParaRPr>
                    </a:p>
                  </a:txBody>
                  <a:tcPr marL="68580" marR="68580" marT="0" marB="0" anchor="ctr"/>
                </a:tc>
              </a:tr>
              <a:tr h="847165">
                <a:tc>
                  <a:txBody>
                    <a:bodyPr/>
                    <a:lstStyle/>
                    <a:p>
                      <a:pPr marL="0" marR="0" algn="ctr">
                        <a:spcBef>
                          <a:spcPts val="0"/>
                        </a:spcBef>
                        <a:spcAft>
                          <a:spcPts val="0"/>
                        </a:spcAft>
                      </a:pPr>
                      <a:r>
                        <a:rPr lang="en-US" sz="1400" dirty="0">
                          <a:effectLst/>
                        </a:rPr>
                        <a:t>8</a:t>
                      </a:r>
                      <a:endParaRPr lang="en-US" sz="1400" dirty="0">
                        <a:effectLst/>
                        <a:latin typeface="Times New Roman"/>
                        <a:ea typeface="Times New Roman"/>
                      </a:endParaRPr>
                    </a:p>
                  </a:txBody>
                  <a:tcPr marL="68580" marR="68580" marT="0" marB="0" anchor="ctr"/>
                </a:tc>
                <a:tc>
                  <a:txBody>
                    <a:bodyPr/>
                    <a:lstStyle/>
                    <a:p>
                      <a:pPr marL="0" marR="0">
                        <a:spcBef>
                          <a:spcPts val="0"/>
                        </a:spcBef>
                        <a:spcAft>
                          <a:spcPts val="0"/>
                        </a:spcAft>
                      </a:pPr>
                      <a:r>
                        <a:rPr lang="en-US" sz="1600" dirty="0" smtClean="0">
                          <a:effectLst/>
                        </a:rPr>
                        <a:t>The </a:t>
                      </a:r>
                      <a:r>
                        <a:rPr lang="en-US" sz="1600" dirty="0">
                          <a:effectLst/>
                        </a:rPr>
                        <a:t>broad education necessary to analyze the local and global impact of computing and engineering solutions on individuals, organizations, and society</a:t>
                      </a:r>
                      <a:endParaRPr lang="en-US" sz="1600" dirty="0">
                        <a:effectLst/>
                        <a:latin typeface="Times New Roman"/>
                        <a:ea typeface="Times New Roman"/>
                      </a:endParaRPr>
                    </a:p>
                  </a:txBody>
                  <a:tcPr marL="68580" marR="68580" marT="0" marB="0" anchor="ctr"/>
                </a:tc>
              </a:tr>
              <a:tr h="847165">
                <a:tc>
                  <a:txBody>
                    <a:bodyPr/>
                    <a:lstStyle/>
                    <a:p>
                      <a:pPr marL="0" marR="0" algn="ctr">
                        <a:spcBef>
                          <a:spcPts val="0"/>
                        </a:spcBef>
                        <a:spcAft>
                          <a:spcPts val="0"/>
                        </a:spcAft>
                      </a:pPr>
                      <a:r>
                        <a:rPr lang="en-US" sz="1400" dirty="0">
                          <a:solidFill>
                            <a:srgbClr val="FFFF00"/>
                          </a:solidFill>
                          <a:effectLst/>
                        </a:rPr>
                        <a:t>13</a:t>
                      </a:r>
                      <a:endParaRPr lang="en-US" sz="1400" dirty="0">
                        <a:solidFill>
                          <a:srgbClr val="FFFF00"/>
                        </a:solidFill>
                        <a:effectLst/>
                        <a:latin typeface="Times New Roman"/>
                        <a:ea typeface="Times New Roman"/>
                      </a:endParaRPr>
                    </a:p>
                  </a:txBody>
                  <a:tcPr marL="68580" marR="68580" marT="0" marB="0" anchor="ctr"/>
                </a:tc>
                <a:tc>
                  <a:txBody>
                    <a:bodyPr/>
                    <a:lstStyle/>
                    <a:p>
                      <a:pPr marL="0" marR="0">
                        <a:spcBef>
                          <a:spcPts val="0"/>
                        </a:spcBef>
                        <a:spcAft>
                          <a:spcPts val="0"/>
                        </a:spcAft>
                      </a:pPr>
                      <a:r>
                        <a:rPr lang="en-US" sz="1600" dirty="0" smtClean="0">
                          <a:effectLst/>
                        </a:rPr>
                        <a:t>An </a:t>
                      </a:r>
                      <a:r>
                        <a:rPr lang="en-US" sz="1600" dirty="0">
                          <a:effectLst/>
                        </a:rPr>
                        <a:t>ability to </a:t>
                      </a:r>
                      <a:r>
                        <a:rPr lang="en-US" sz="1600" dirty="0">
                          <a:solidFill>
                            <a:srgbClr val="FFFF00"/>
                          </a:solidFill>
                          <a:effectLst/>
                        </a:rPr>
                        <a:t>apply design and development principles </a:t>
                      </a:r>
                      <a:r>
                        <a:rPr lang="en-US" sz="1600" dirty="0">
                          <a:solidFill>
                            <a:schemeClr val="bg1"/>
                          </a:solidFill>
                          <a:effectLst/>
                        </a:rPr>
                        <a:t>in the </a:t>
                      </a:r>
                      <a:r>
                        <a:rPr lang="en-US" sz="1600" dirty="0">
                          <a:solidFill>
                            <a:srgbClr val="FFFF00"/>
                          </a:solidFill>
                          <a:effectLst/>
                        </a:rPr>
                        <a:t>construction</a:t>
                      </a:r>
                      <a:r>
                        <a:rPr lang="en-US" sz="1600" dirty="0">
                          <a:effectLst/>
                        </a:rPr>
                        <a:t> of software systems or computer systems of varying complexity</a:t>
                      </a:r>
                      <a:endParaRPr lang="en-US" sz="16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2555154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E290E0CD-1D24-1540-B2B4-F0C2BC4ACCFC}" type="slidenum">
              <a:rPr lang="en-US"/>
              <a:pPr/>
              <a:t>12</a:t>
            </a:fld>
            <a:endParaRPr lang="en-US"/>
          </a:p>
        </p:txBody>
      </p:sp>
      <p:sp>
        <p:nvSpPr>
          <p:cNvPr id="187394" name="Rectangle 2"/>
          <p:cNvSpPr>
            <a:spLocks noGrp="1" noChangeArrowheads="1"/>
          </p:cNvSpPr>
          <p:nvPr>
            <p:ph type="title"/>
          </p:nvPr>
        </p:nvSpPr>
        <p:spPr>
          <a:xfrm>
            <a:off x="0" y="304800"/>
            <a:ext cx="9144000" cy="755650"/>
          </a:xfrm>
        </p:spPr>
        <p:txBody>
          <a:bodyPr lIns="92075" tIns="46038" rIns="92075" bIns="46038" anchorCtr="0">
            <a:normAutofit fontScale="90000"/>
          </a:bodyPr>
          <a:lstStyle/>
          <a:p>
            <a:pPr algn="ctr">
              <a:defRPr/>
            </a:pPr>
            <a:r>
              <a:rPr lang="en-US" dirty="0" smtClean="0">
                <a:solidFill>
                  <a:schemeClr val="accent2">
                    <a:lumMod val="40000"/>
                    <a:lumOff val="60000"/>
                  </a:schemeClr>
                </a:solidFill>
                <a:ea typeface="+mj-ea"/>
              </a:rPr>
              <a:t>Silver Core Objective 14 (CO-14)</a:t>
            </a:r>
            <a:endParaRPr lang="en-CA" dirty="0" smtClean="0">
              <a:solidFill>
                <a:schemeClr val="accent2">
                  <a:lumMod val="40000"/>
                  <a:lumOff val="60000"/>
                </a:schemeClr>
              </a:solidFill>
              <a:latin typeface="Tahoma"/>
              <a:ea typeface="+mj-ea"/>
              <a:cs typeface="Tahoma"/>
            </a:endParaRPr>
          </a:p>
        </p:txBody>
      </p:sp>
      <p:sp>
        <p:nvSpPr>
          <p:cNvPr id="15365"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 name="Rectangle 3"/>
          <p:cNvSpPr/>
          <p:nvPr/>
        </p:nvSpPr>
        <p:spPr>
          <a:xfrm>
            <a:off x="457200" y="1971675"/>
            <a:ext cx="8077200" cy="3293209"/>
          </a:xfrm>
          <a:prstGeom prst="rect">
            <a:avLst/>
          </a:prstGeom>
        </p:spPr>
        <p:txBody>
          <a:bodyPr wrap="square">
            <a:spAutoFit/>
          </a:bodyPr>
          <a:lstStyle/>
          <a:p>
            <a:r>
              <a:rPr lang="en-US" sz="2600" dirty="0"/>
              <a:t>This course satisfies </a:t>
            </a:r>
            <a:r>
              <a:rPr lang="en-US" sz="2600" dirty="0">
                <a:solidFill>
                  <a:srgbClr val="0000FF"/>
                </a:solidFill>
              </a:rPr>
              <a:t>Core Objective 14, Application</a:t>
            </a:r>
            <a:r>
              <a:rPr lang="en-US" sz="2600" dirty="0"/>
              <a:t>, with at least </a:t>
            </a:r>
            <a:r>
              <a:rPr lang="en-US" sz="2600" dirty="0">
                <a:solidFill>
                  <a:srgbClr val="0000FF"/>
                </a:solidFill>
              </a:rPr>
              <a:t>five weeks </a:t>
            </a:r>
            <a:r>
              <a:rPr lang="en-US" sz="2600" dirty="0"/>
              <a:t>of instruction. Part of Silver Vein IV, Integrative Experience, this learning objective’s brief description is: “</a:t>
            </a:r>
            <a:r>
              <a:rPr lang="en-US" sz="2600" dirty="0">
                <a:solidFill>
                  <a:srgbClr val="0000FF"/>
                </a:solidFill>
              </a:rPr>
              <a:t>Students will be able to demonstrate their knowledge and skills developed in previous Core and major classes by completing a project or structured experience of practical </a:t>
            </a:r>
            <a:r>
              <a:rPr lang="en-US" sz="2600" dirty="0" smtClean="0">
                <a:solidFill>
                  <a:srgbClr val="0000FF"/>
                </a:solidFill>
              </a:rPr>
              <a:t>significance”</a:t>
            </a:r>
            <a:endParaRPr lang="en-US" sz="2600" dirty="0">
              <a:solidFill>
                <a:srgbClr val="0000FF"/>
              </a:solidFill>
            </a:endParaRPr>
          </a:p>
        </p:txBody>
      </p:sp>
    </p:spTree>
    <p:extLst>
      <p:ext uri="{BB962C8B-B14F-4D97-AF65-F5344CB8AC3E}">
        <p14:creationId xmlns:p14="http://schemas.microsoft.com/office/powerpoint/2010/main" val="2021356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E290E0CD-1D24-1540-B2B4-F0C2BC4ACCFC}" type="slidenum">
              <a:rPr lang="en-US"/>
              <a:pPr/>
              <a:t>13</a:t>
            </a:fld>
            <a:endParaRPr lang="en-US"/>
          </a:p>
        </p:txBody>
      </p:sp>
      <p:sp>
        <p:nvSpPr>
          <p:cNvPr id="187394" name="Rectangle 2"/>
          <p:cNvSpPr>
            <a:spLocks noGrp="1" noChangeArrowheads="1"/>
          </p:cNvSpPr>
          <p:nvPr>
            <p:ph type="title"/>
          </p:nvPr>
        </p:nvSpPr>
        <p:spPr>
          <a:xfrm>
            <a:off x="0" y="304800"/>
            <a:ext cx="9144000" cy="755650"/>
          </a:xfrm>
        </p:spPr>
        <p:txBody>
          <a:bodyPr lIns="92075" tIns="46038" rIns="92075" bIns="46038" anchorCtr="0">
            <a:normAutofit fontScale="90000"/>
          </a:bodyPr>
          <a:lstStyle/>
          <a:p>
            <a:pPr algn="ctr">
              <a:defRPr/>
            </a:pPr>
            <a:r>
              <a:rPr lang="en-US" dirty="0" smtClean="0">
                <a:solidFill>
                  <a:schemeClr val="accent2">
                    <a:lumMod val="40000"/>
                    <a:lumOff val="60000"/>
                  </a:schemeClr>
                </a:solidFill>
                <a:ea typeface="+mj-ea"/>
              </a:rPr>
              <a:t>Silver Core Objective 14 (CO-14)</a:t>
            </a:r>
            <a:endParaRPr lang="en-CA" dirty="0" smtClean="0">
              <a:solidFill>
                <a:schemeClr val="accent2">
                  <a:lumMod val="40000"/>
                  <a:lumOff val="60000"/>
                </a:schemeClr>
              </a:solidFill>
              <a:latin typeface="Tahoma"/>
              <a:ea typeface="+mj-ea"/>
              <a:cs typeface="Tahoma"/>
            </a:endParaRPr>
          </a:p>
        </p:txBody>
      </p:sp>
      <p:sp>
        <p:nvSpPr>
          <p:cNvPr id="15365"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 name="Rectangle 5"/>
          <p:cNvSpPr/>
          <p:nvPr/>
        </p:nvSpPr>
        <p:spPr>
          <a:xfrm>
            <a:off x="457200" y="2661791"/>
            <a:ext cx="8458200" cy="1077218"/>
          </a:xfrm>
          <a:prstGeom prst="rect">
            <a:avLst/>
          </a:prstGeom>
        </p:spPr>
        <p:txBody>
          <a:bodyPr wrap="square">
            <a:spAutoFit/>
          </a:bodyPr>
          <a:lstStyle/>
          <a:p>
            <a:r>
              <a:rPr lang="en-US" sz="3200" dirty="0" smtClean="0"/>
              <a:t>SLOs 3, 5, and 13 are mapped </a:t>
            </a:r>
            <a:r>
              <a:rPr lang="en-US" sz="3200" dirty="0"/>
              <a:t>into </a:t>
            </a:r>
            <a:r>
              <a:rPr lang="en-US" sz="3200" dirty="0" smtClean="0">
                <a:solidFill>
                  <a:srgbClr val="0000FF"/>
                </a:solidFill>
              </a:rPr>
              <a:t>Core </a:t>
            </a:r>
            <a:r>
              <a:rPr lang="en-US" sz="3200" dirty="0">
                <a:solidFill>
                  <a:srgbClr val="0000FF"/>
                </a:solidFill>
              </a:rPr>
              <a:t>Objective 14, </a:t>
            </a:r>
            <a:r>
              <a:rPr lang="en-US" sz="3200" dirty="0" smtClean="0">
                <a:solidFill>
                  <a:srgbClr val="0000FF"/>
                </a:solidFill>
              </a:rPr>
              <a:t>Application</a:t>
            </a:r>
            <a:r>
              <a:rPr lang="en-US" sz="3200" dirty="0"/>
              <a:t> </a:t>
            </a:r>
            <a:r>
              <a:rPr lang="en-US" sz="3200" dirty="0" smtClean="0"/>
              <a:t>(CO-14) </a:t>
            </a:r>
            <a:endParaRPr lang="en-US" sz="3200" dirty="0">
              <a:solidFill>
                <a:srgbClr val="0000FF"/>
              </a:solidFill>
            </a:endParaRPr>
          </a:p>
        </p:txBody>
      </p:sp>
    </p:spTree>
    <p:extLst>
      <p:ext uri="{BB962C8B-B14F-4D97-AF65-F5344CB8AC3E}">
        <p14:creationId xmlns:p14="http://schemas.microsoft.com/office/powerpoint/2010/main" val="676484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F91A8F20-42AF-2F4C-B75F-8E3AF881A97D}" type="slidenum">
              <a:rPr lang="en-US"/>
              <a:pPr/>
              <a:t>14</a:t>
            </a:fld>
            <a:endParaRPr lang="en-US"/>
          </a:p>
        </p:txBody>
      </p:sp>
      <p:sp>
        <p:nvSpPr>
          <p:cNvPr id="189442" name="Rectangle 2"/>
          <p:cNvSpPr>
            <a:spLocks noGrp="1" noChangeArrowheads="1"/>
          </p:cNvSpPr>
          <p:nvPr>
            <p:ph type="title"/>
          </p:nvPr>
        </p:nvSpPr>
        <p:spPr>
          <a:xfrm>
            <a:off x="762000" y="304800"/>
            <a:ext cx="8077200" cy="755650"/>
          </a:xfrm>
        </p:spPr>
        <p:txBody>
          <a:bodyPr lIns="92075" tIns="46038" rIns="92075" bIns="46038" anchorCtr="0">
            <a:normAutofit fontScale="90000"/>
          </a:bodyPr>
          <a:lstStyle/>
          <a:p>
            <a:pPr>
              <a:defRPr/>
            </a:pPr>
            <a:r>
              <a:rPr lang="en-US" b="0" dirty="0" smtClean="0">
                <a:solidFill>
                  <a:schemeClr val="accent2">
                    <a:lumMod val="40000"/>
                    <a:lumOff val="60000"/>
                  </a:schemeClr>
                </a:solidFill>
                <a:latin typeface="Tahoma"/>
                <a:ea typeface="+mj-ea"/>
                <a:cs typeface="Tahoma"/>
              </a:rPr>
              <a:t>Grading Scheme CS 426</a:t>
            </a:r>
            <a:endParaRPr lang="en-CA" b="0" dirty="0" smtClean="0">
              <a:solidFill>
                <a:schemeClr val="accent2">
                  <a:lumMod val="40000"/>
                  <a:lumOff val="60000"/>
                </a:schemeClr>
              </a:solidFill>
              <a:latin typeface="Tahoma"/>
              <a:ea typeface="+mj-ea"/>
              <a:cs typeface="Tahoma"/>
            </a:endParaRPr>
          </a:p>
        </p:txBody>
      </p:sp>
      <p:sp>
        <p:nvSpPr>
          <p:cNvPr id="189443" name="Rectangle 3"/>
          <p:cNvSpPr>
            <a:spLocks noGrp="1" noChangeArrowheads="1"/>
          </p:cNvSpPr>
          <p:nvPr>
            <p:ph type="body" idx="1"/>
          </p:nvPr>
        </p:nvSpPr>
        <p:spPr>
          <a:xfrm>
            <a:off x="228600" y="1447800"/>
            <a:ext cx="8534400" cy="5181600"/>
          </a:xfrm>
        </p:spPr>
        <p:txBody>
          <a:bodyPr lIns="92075" tIns="46038" rIns="92075" bIns="46038"/>
          <a:lstStyle/>
          <a:p>
            <a:pPr eaLnBrk="1" hangingPunct="1">
              <a:lnSpc>
                <a:spcPct val="90000"/>
              </a:lnSpc>
              <a:buFont typeface="Wingdings" pitchFamily="2" charset="2"/>
              <a:buChar char="l"/>
              <a:defRPr/>
            </a:pPr>
            <a:r>
              <a:rPr lang="en-US" sz="2800" u="sng" dirty="0" smtClean="0">
                <a:effectLst/>
                <a:latin typeface="Cambria"/>
                <a:cs typeface="Cambria"/>
              </a:rPr>
              <a:t>Tentative</a:t>
            </a:r>
            <a:r>
              <a:rPr lang="en-US" sz="2800" dirty="0" smtClean="0">
                <a:effectLst/>
                <a:latin typeface="Cambria"/>
                <a:cs typeface="Cambria"/>
              </a:rPr>
              <a:t> </a:t>
            </a:r>
            <a:r>
              <a:rPr lang="en-US" sz="2400" dirty="0" smtClean="0">
                <a:effectLst/>
                <a:latin typeface="Cambria"/>
                <a:cs typeface="Cambria"/>
              </a:rPr>
              <a:t>(subject to modifications):</a:t>
            </a:r>
          </a:p>
          <a:p>
            <a:pPr lvl="1" eaLnBrk="1" hangingPunct="1">
              <a:lnSpc>
                <a:spcPct val="90000"/>
              </a:lnSpc>
              <a:buFont typeface="Wingdings" pitchFamily="2" charset="2"/>
              <a:buChar char="l"/>
              <a:defRPr/>
            </a:pPr>
            <a:r>
              <a:rPr lang="en-US" sz="2400" dirty="0" smtClean="0">
                <a:effectLst/>
                <a:latin typeface="Cambria"/>
                <a:cs typeface="Cambria"/>
              </a:rPr>
              <a:t>Project Deliverables </a:t>
            </a:r>
            <a:r>
              <a:rPr lang="en-US" sz="2400" dirty="0" smtClean="0">
                <a:solidFill>
                  <a:schemeClr val="hlink"/>
                </a:solidFill>
                <a:effectLst/>
                <a:latin typeface="Cambria"/>
                <a:cs typeface="Cambria"/>
              </a:rPr>
              <a:t>[</a:t>
            </a:r>
            <a:r>
              <a:rPr lang="en-US" sz="2400" dirty="0" smtClean="0">
                <a:solidFill>
                  <a:srgbClr val="0000FF"/>
                </a:solidFill>
                <a:effectLst/>
                <a:latin typeface="Cambria"/>
                <a:cs typeface="Cambria"/>
              </a:rPr>
              <a:t>62%</a:t>
            </a:r>
            <a:r>
              <a:rPr lang="en-US" sz="2400" dirty="0" smtClean="0">
                <a:solidFill>
                  <a:schemeClr val="hlink"/>
                </a:solidFill>
                <a:effectLst/>
                <a:latin typeface="Cambria"/>
                <a:cs typeface="Cambria"/>
              </a:rPr>
              <a:t>]</a:t>
            </a:r>
            <a:endParaRPr lang="en-US" sz="2400" dirty="0" smtClean="0">
              <a:solidFill>
                <a:schemeClr val="hlink"/>
              </a:solidFill>
              <a:effectLst/>
              <a:latin typeface="Cambria"/>
              <a:cs typeface="Cambria"/>
            </a:endParaRPr>
          </a:p>
          <a:p>
            <a:pPr lvl="2" eaLnBrk="1" hangingPunct="1">
              <a:lnSpc>
                <a:spcPct val="90000"/>
              </a:lnSpc>
              <a:buFont typeface="Wingdings" panose="05000000000000000000" pitchFamily="2" charset="2"/>
              <a:buChar char="§"/>
              <a:defRPr/>
            </a:pPr>
            <a:r>
              <a:rPr lang="en-US" sz="2000" dirty="0" smtClean="0">
                <a:latin typeface="Cambria"/>
                <a:cs typeface="Cambria"/>
              </a:rPr>
              <a:t>Concept &amp; Management (P1) 7%</a:t>
            </a:r>
            <a:endParaRPr lang="en-US" sz="2000" dirty="0">
              <a:latin typeface="Cambria"/>
              <a:cs typeface="Cambria"/>
            </a:endParaRPr>
          </a:p>
          <a:p>
            <a:pPr lvl="2" eaLnBrk="1" hangingPunct="1">
              <a:lnSpc>
                <a:spcPct val="90000"/>
              </a:lnSpc>
              <a:buFont typeface="Wingdings" panose="05000000000000000000" pitchFamily="2" charset="2"/>
              <a:buChar char="§"/>
              <a:defRPr/>
            </a:pPr>
            <a:r>
              <a:rPr lang="en-US" sz="2000" dirty="0" smtClean="0">
                <a:latin typeface="Cambria"/>
                <a:cs typeface="Cambria"/>
              </a:rPr>
              <a:t>Software Modeling I: Specification &amp; Analysis (P2) </a:t>
            </a:r>
            <a:r>
              <a:rPr lang="en-US" sz="2000" dirty="0" smtClean="0">
                <a:solidFill>
                  <a:schemeClr val="hlink"/>
                </a:solidFill>
                <a:latin typeface="Cambria"/>
                <a:cs typeface="Cambria"/>
              </a:rPr>
              <a:t>8%</a:t>
            </a:r>
          </a:p>
          <a:p>
            <a:pPr lvl="2" eaLnBrk="1" hangingPunct="1">
              <a:lnSpc>
                <a:spcPct val="90000"/>
              </a:lnSpc>
              <a:buFont typeface="Wingdings" panose="05000000000000000000" pitchFamily="2" charset="2"/>
              <a:buChar char="§"/>
              <a:defRPr/>
            </a:pPr>
            <a:r>
              <a:rPr lang="en-US" sz="2000" dirty="0" smtClean="0">
                <a:latin typeface="Cambria"/>
                <a:cs typeface="Cambria"/>
              </a:rPr>
              <a:t>Software Modeling II: Design (P3) </a:t>
            </a:r>
            <a:r>
              <a:rPr lang="en-US" sz="2000" dirty="0">
                <a:solidFill>
                  <a:schemeClr val="hlink"/>
                </a:solidFill>
                <a:latin typeface="Cambria"/>
                <a:cs typeface="Cambria"/>
              </a:rPr>
              <a:t>9</a:t>
            </a:r>
            <a:r>
              <a:rPr lang="en-US" sz="2000" dirty="0" smtClean="0">
                <a:solidFill>
                  <a:schemeClr val="hlink"/>
                </a:solidFill>
                <a:latin typeface="Cambria"/>
                <a:cs typeface="Cambria"/>
              </a:rPr>
              <a:t>%</a:t>
            </a:r>
          </a:p>
          <a:p>
            <a:pPr lvl="2" eaLnBrk="1" hangingPunct="1">
              <a:lnSpc>
                <a:spcPct val="90000"/>
              </a:lnSpc>
              <a:buFont typeface="Wingdings" panose="05000000000000000000" pitchFamily="2" charset="2"/>
              <a:buChar char="§"/>
              <a:defRPr/>
            </a:pPr>
            <a:r>
              <a:rPr lang="en-US" sz="2000" dirty="0" smtClean="0">
                <a:latin typeface="Cambria"/>
                <a:cs typeface="Cambria"/>
              </a:rPr>
              <a:t>Progress demo (P4) </a:t>
            </a:r>
            <a:r>
              <a:rPr lang="en-US" sz="2000" dirty="0" smtClean="0">
                <a:solidFill>
                  <a:schemeClr val="hlink"/>
                </a:solidFill>
                <a:latin typeface="Cambria"/>
                <a:cs typeface="Cambria"/>
              </a:rPr>
              <a:t>12%</a:t>
            </a:r>
            <a:endParaRPr lang="en-US" sz="2000" dirty="0" smtClean="0">
              <a:solidFill>
                <a:schemeClr val="hlink"/>
              </a:solidFill>
              <a:latin typeface="Cambria"/>
              <a:cs typeface="Cambria"/>
            </a:endParaRPr>
          </a:p>
          <a:p>
            <a:pPr lvl="2" eaLnBrk="1" hangingPunct="1">
              <a:lnSpc>
                <a:spcPct val="90000"/>
              </a:lnSpc>
              <a:buFont typeface="Wingdings" panose="05000000000000000000" pitchFamily="2" charset="2"/>
              <a:buChar char="§"/>
              <a:defRPr/>
            </a:pPr>
            <a:r>
              <a:rPr lang="en-US" sz="2000" dirty="0" smtClean="0">
                <a:latin typeface="Cambria"/>
                <a:cs typeface="Cambria"/>
              </a:rPr>
              <a:t>Implementation, Integration, and Testing (P5) </a:t>
            </a:r>
            <a:r>
              <a:rPr lang="en-US" sz="2000" dirty="0" smtClean="0">
                <a:solidFill>
                  <a:schemeClr val="hlink"/>
                </a:solidFill>
                <a:latin typeface="Cambria"/>
                <a:cs typeface="Cambria"/>
              </a:rPr>
              <a:t>26%</a:t>
            </a:r>
            <a:endParaRPr lang="en-US" sz="2000" dirty="0" smtClean="0">
              <a:solidFill>
                <a:schemeClr val="hlink"/>
              </a:solidFill>
              <a:latin typeface="Cambria"/>
              <a:cs typeface="Cambria"/>
              <a:sym typeface="Symbol" pitchFamily="18" charset="2"/>
            </a:endParaRPr>
          </a:p>
          <a:p>
            <a:pPr lvl="1" eaLnBrk="1" hangingPunct="1">
              <a:lnSpc>
                <a:spcPct val="90000"/>
              </a:lnSpc>
              <a:buFont typeface="Wingdings" pitchFamily="2" charset="2"/>
              <a:buChar char="l"/>
              <a:defRPr/>
            </a:pPr>
            <a:r>
              <a:rPr lang="en-US" sz="2400" dirty="0" smtClean="0">
                <a:effectLst/>
                <a:latin typeface="Cambria"/>
                <a:cs typeface="Cambria"/>
              </a:rPr>
              <a:t>Project Presentations and Publications </a:t>
            </a:r>
            <a:r>
              <a:rPr lang="en-US" sz="2400" dirty="0" smtClean="0">
                <a:solidFill>
                  <a:schemeClr val="hlink"/>
                </a:solidFill>
                <a:effectLst/>
                <a:latin typeface="Cambria"/>
                <a:cs typeface="Cambria"/>
              </a:rPr>
              <a:t>[</a:t>
            </a:r>
            <a:r>
              <a:rPr lang="en-US" sz="2400" dirty="0" smtClean="0">
                <a:solidFill>
                  <a:srgbClr val="0000FF"/>
                </a:solidFill>
                <a:effectLst/>
                <a:latin typeface="Cambria"/>
                <a:cs typeface="Cambria"/>
              </a:rPr>
              <a:t>25%</a:t>
            </a:r>
            <a:r>
              <a:rPr lang="en-US" sz="2400" dirty="0" smtClean="0">
                <a:solidFill>
                  <a:schemeClr val="hlink"/>
                </a:solidFill>
                <a:effectLst/>
                <a:latin typeface="Cambria"/>
                <a:cs typeface="Cambria"/>
              </a:rPr>
              <a:t>]</a:t>
            </a:r>
            <a:r>
              <a:rPr lang="en-US" sz="2000" dirty="0" smtClean="0">
                <a:effectLst/>
                <a:latin typeface="Cambria"/>
                <a:cs typeface="Cambria"/>
              </a:rPr>
              <a:t>	</a:t>
            </a:r>
            <a:endParaRPr lang="en-US" sz="1800" dirty="0" smtClean="0">
              <a:effectLst/>
              <a:latin typeface="Cambria"/>
              <a:cs typeface="Cambria"/>
            </a:endParaRPr>
          </a:p>
          <a:p>
            <a:pPr lvl="2" eaLnBrk="1" hangingPunct="1">
              <a:lnSpc>
                <a:spcPct val="90000"/>
              </a:lnSpc>
              <a:buFont typeface="Wingdings" panose="05000000000000000000" pitchFamily="2" charset="2"/>
              <a:buChar char="§"/>
              <a:defRPr/>
            </a:pPr>
            <a:r>
              <a:rPr lang="en-US" sz="2000" dirty="0" smtClean="0">
                <a:effectLst/>
                <a:latin typeface="Cambria"/>
                <a:cs typeface="Cambria"/>
              </a:rPr>
              <a:t>Presentations (</a:t>
            </a:r>
            <a:r>
              <a:rPr lang="en-US" sz="2000" dirty="0" smtClean="0">
                <a:latin typeface="Cambria"/>
                <a:cs typeface="Cambria"/>
              </a:rPr>
              <a:t>classroom</a:t>
            </a:r>
            <a:r>
              <a:rPr lang="en-US" sz="2000" dirty="0">
                <a:latin typeface="Cambria"/>
                <a:cs typeface="Cambria"/>
              </a:rPr>
              <a:t> </a:t>
            </a:r>
            <a:r>
              <a:rPr lang="en-US" sz="2000" dirty="0" smtClean="0">
                <a:latin typeface="Cambria"/>
                <a:cs typeface="Cambria"/>
              </a:rPr>
              <a:t>and/or</a:t>
            </a:r>
            <a:r>
              <a:rPr lang="en-US" sz="2000" dirty="0" smtClean="0">
                <a:effectLst/>
                <a:latin typeface="Cambria"/>
                <a:cs typeface="Cambria"/>
              </a:rPr>
              <a:t> workshop)  </a:t>
            </a:r>
            <a:r>
              <a:rPr lang="en-US" sz="2000" dirty="0">
                <a:solidFill>
                  <a:schemeClr val="hlink"/>
                </a:solidFill>
                <a:latin typeface="Cambria"/>
                <a:cs typeface="Cambria"/>
              </a:rPr>
              <a:t>5</a:t>
            </a:r>
            <a:r>
              <a:rPr lang="en-US" sz="2000" dirty="0" smtClean="0">
                <a:solidFill>
                  <a:schemeClr val="hlink"/>
                </a:solidFill>
                <a:effectLst/>
                <a:latin typeface="Cambria"/>
                <a:cs typeface="Cambria"/>
              </a:rPr>
              <a:t>%</a:t>
            </a:r>
          </a:p>
          <a:p>
            <a:pPr lvl="2" eaLnBrk="1" hangingPunct="1">
              <a:lnSpc>
                <a:spcPct val="90000"/>
              </a:lnSpc>
              <a:buFont typeface="Wingdings" panose="05000000000000000000" pitchFamily="2" charset="2"/>
              <a:buChar char="§"/>
              <a:defRPr/>
            </a:pPr>
            <a:r>
              <a:rPr lang="en-US" sz="2000" dirty="0" smtClean="0">
                <a:effectLst/>
                <a:latin typeface="Cambria"/>
                <a:cs typeface="Cambria"/>
              </a:rPr>
              <a:t>Project </a:t>
            </a:r>
            <a:r>
              <a:rPr lang="en-US" sz="2000" dirty="0" smtClean="0">
                <a:latin typeface="Cambria"/>
                <a:cs typeface="Cambria"/>
              </a:rPr>
              <a:t>video</a:t>
            </a:r>
            <a:r>
              <a:rPr lang="en-US" sz="2000" dirty="0" smtClean="0">
                <a:effectLst/>
                <a:latin typeface="Cambria"/>
                <a:cs typeface="Cambria"/>
              </a:rPr>
              <a:t> (VIDEO) </a:t>
            </a:r>
            <a:r>
              <a:rPr lang="en-US" sz="2000" dirty="0">
                <a:solidFill>
                  <a:schemeClr val="hlink"/>
                </a:solidFill>
                <a:latin typeface="Cambria"/>
                <a:cs typeface="Cambria"/>
              </a:rPr>
              <a:t>7</a:t>
            </a:r>
            <a:r>
              <a:rPr lang="en-US" sz="2000" dirty="0" smtClean="0">
                <a:solidFill>
                  <a:schemeClr val="hlink"/>
                </a:solidFill>
                <a:effectLst/>
                <a:latin typeface="Cambria"/>
                <a:cs typeface="Cambria"/>
              </a:rPr>
              <a:t>%</a:t>
            </a:r>
            <a:r>
              <a:rPr lang="en-US" sz="2000" dirty="0" smtClean="0">
                <a:solidFill>
                  <a:srgbClr val="FFFF00"/>
                </a:solidFill>
                <a:effectLst/>
                <a:latin typeface="Cambria"/>
                <a:cs typeface="Cambria"/>
              </a:rPr>
              <a:t>	</a:t>
            </a:r>
          </a:p>
          <a:p>
            <a:pPr lvl="2" eaLnBrk="1" hangingPunct="1">
              <a:lnSpc>
                <a:spcPct val="90000"/>
              </a:lnSpc>
              <a:buFont typeface="Wingdings" panose="05000000000000000000" pitchFamily="2" charset="2"/>
              <a:buChar char="§"/>
              <a:defRPr/>
            </a:pPr>
            <a:r>
              <a:rPr lang="en-US" sz="2000" dirty="0" smtClean="0">
                <a:effectLst/>
                <a:latin typeface="Cambria"/>
                <a:cs typeface="Cambria"/>
              </a:rPr>
              <a:t>Project </a:t>
            </a:r>
            <a:r>
              <a:rPr lang="en-US" sz="2000" dirty="0" smtClean="0">
                <a:latin typeface="Cambria"/>
                <a:cs typeface="Cambria"/>
              </a:rPr>
              <a:t>website</a:t>
            </a:r>
            <a:r>
              <a:rPr lang="en-US" sz="2000" dirty="0" smtClean="0">
                <a:effectLst/>
                <a:latin typeface="Cambria"/>
                <a:cs typeface="Cambria"/>
              </a:rPr>
              <a:t> (VIDEO)</a:t>
            </a:r>
            <a:r>
              <a:rPr lang="en-US" sz="2000" dirty="0" smtClean="0">
                <a:solidFill>
                  <a:schemeClr val="hlink"/>
                </a:solidFill>
                <a:effectLst/>
                <a:latin typeface="Cambria"/>
                <a:cs typeface="Cambria"/>
              </a:rPr>
              <a:t> 6%</a:t>
            </a:r>
            <a:endParaRPr lang="en-US" sz="2000" dirty="0" smtClean="0">
              <a:effectLst/>
              <a:latin typeface="Cambria"/>
              <a:cs typeface="Cambria"/>
            </a:endParaRPr>
          </a:p>
          <a:p>
            <a:pPr lvl="2" eaLnBrk="1" hangingPunct="1">
              <a:lnSpc>
                <a:spcPct val="90000"/>
              </a:lnSpc>
              <a:buFont typeface="Wingdings" panose="05000000000000000000" pitchFamily="2" charset="2"/>
              <a:buChar char="§"/>
              <a:defRPr/>
            </a:pPr>
            <a:r>
              <a:rPr lang="en-US" sz="2000" dirty="0" smtClean="0">
                <a:effectLst/>
                <a:latin typeface="Cambria"/>
                <a:cs typeface="Cambria"/>
              </a:rPr>
              <a:t>Poster (POSTER) </a:t>
            </a:r>
            <a:r>
              <a:rPr lang="en-US" sz="2000" dirty="0">
                <a:solidFill>
                  <a:srgbClr val="000090"/>
                </a:solidFill>
                <a:latin typeface="Cambria"/>
                <a:cs typeface="Cambria"/>
              </a:rPr>
              <a:t>7</a:t>
            </a:r>
            <a:r>
              <a:rPr lang="en-US" sz="2000" dirty="0" smtClean="0">
                <a:solidFill>
                  <a:srgbClr val="000090"/>
                </a:solidFill>
                <a:effectLst/>
                <a:latin typeface="Cambria"/>
                <a:cs typeface="Cambria"/>
              </a:rPr>
              <a:t>%</a:t>
            </a:r>
            <a:endParaRPr lang="en-US" sz="2000" dirty="0" smtClean="0">
              <a:solidFill>
                <a:srgbClr val="000090"/>
              </a:solidFill>
              <a:effectLst/>
              <a:latin typeface="Cambria"/>
              <a:cs typeface="Cambria"/>
            </a:endParaRPr>
          </a:p>
          <a:p>
            <a:pPr lvl="1" eaLnBrk="1" hangingPunct="1">
              <a:lnSpc>
                <a:spcPct val="90000"/>
              </a:lnSpc>
              <a:buFont typeface="Wingdings" pitchFamily="2" charset="2"/>
              <a:buChar char="l"/>
              <a:defRPr/>
            </a:pPr>
            <a:r>
              <a:rPr lang="en-US" sz="2400" dirty="0" smtClean="0">
                <a:effectLst/>
                <a:latin typeface="Cambria"/>
                <a:cs typeface="Cambria"/>
              </a:rPr>
              <a:t>Midterm examination (TEST) </a:t>
            </a:r>
            <a:r>
              <a:rPr lang="en-US" sz="2400" dirty="0" smtClean="0">
                <a:solidFill>
                  <a:schemeClr val="hlink"/>
                </a:solidFill>
                <a:effectLst/>
                <a:latin typeface="Cambria"/>
                <a:cs typeface="Cambria"/>
              </a:rPr>
              <a:t>[</a:t>
            </a:r>
            <a:r>
              <a:rPr lang="en-US" sz="2400" dirty="0" smtClean="0">
                <a:solidFill>
                  <a:srgbClr val="0000FF"/>
                </a:solidFill>
                <a:effectLst/>
                <a:latin typeface="Cambria"/>
                <a:cs typeface="Cambria"/>
              </a:rPr>
              <a:t>10%</a:t>
            </a:r>
            <a:r>
              <a:rPr lang="en-US" sz="2400" dirty="0" smtClean="0">
                <a:solidFill>
                  <a:schemeClr val="hlink"/>
                </a:solidFill>
                <a:effectLst/>
                <a:latin typeface="Cambria"/>
                <a:cs typeface="Cambria"/>
              </a:rPr>
              <a:t>]</a:t>
            </a:r>
          </a:p>
          <a:p>
            <a:pPr lvl="1" eaLnBrk="1" hangingPunct="1">
              <a:lnSpc>
                <a:spcPct val="90000"/>
              </a:lnSpc>
              <a:buFont typeface="Wingdings" pitchFamily="2" charset="2"/>
              <a:buChar char="l"/>
              <a:defRPr/>
            </a:pPr>
            <a:r>
              <a:rPr lang="en-US" sz="2400" dirty="0" smtClean="0">
                <a:effectLst/>
                <a:latin typeface="Cambria"/>
                <a:cs typeface="Cambria"/>
              </a:rPr>
              <a:t>Class participation (classes &amp; workshop) </a:t>
            </a:r>
            <a:r>
              <a:rPr lang="en-US" sz="2400" dirty="0" smtClean="0">
                <a:solidFill>
                  <a:schemeClr val="hlink"/>
                </a:solidFill>
                <a:effectLst/>
                <a:latin typeface="Cambria"/>
                <a:cs typeface="Cambria"/>
              </a:rPr>
              <a:t>[</a:t>
            </a:r>
            <a:r>
              <a:rPr lang="en-US" sz="2400" dirty="0" smtClean="0">
                <a:solidFill>
                  <a:srgbClr val="0000FF"/>
                </a:solidFill>
                <a:effectLst/>
                <a:latin typeface="Cambria"/>
                <a:cs typeface="Cambria"/>
              </a:rPr>
              <a:t>3%</a:t>
            </a:r>
            <a:r>
              <a:rPr lang="en-US" sz="2400" dirty="0" smtClean="0">
                <a:solidFill>
                  <a:schemeClr val="hlink"/>
                </a:solidFill>
                <a:effectLst/>
                <a:latin typeface="Cambria"/>
                <a:cs typeface="Cambria"/>
              </a:rPr>
              <a:t>]</a:t>
            </a:r>
          </a:p>
        </p:txBody>
      </p:sp>
      <p:sp>
        <p:nvSpPr>
          <p:cNvPr id="16389"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518956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F91A8F20-42AF-2F4C-B75F-8E3AF881A97D}" type="slidenum">
              <a:rPr lang="en-US"/>
              <a:pPr/>
              <a:t>15</a:t>
            </a:fld>
            <a:endParaRPr lang="en-US"/>
          </a:p>
        </p:txBody>
      </p:sp>
      <p:sp>
        <p:nvSpPr>
          <p:cNvPr id="189442" name="Rectangle 2"/>
          <p:cNvSpPr>
            <a:spLocks noGrp="1" noChangeArrowheads="1"/>
          </p:cNvSpPr>
          <p:nvPr>
            <p:ph type="title"/>
          </p:nvPr>
        </p:nvSpPr>
        <p:spPr>
          <a:xfrm>
            <a:off x="762000" y="304800"/>
            <a:ext cx="8077200" cy="755650"/>
          </a:xfrm>
        </p:spPr>
        <p:txBody>
          <a:bodyPr lIns="92075" tIns="46038" rIns="92075" bIns="46038" anchorCtr="0">
            <a:normAutofit fontScale="90000"/>
          </a:bodyPr>
          <a:lstStyle/>
          <a:p>
            <a:pPr>
              <a:defRPr/>
            </a:pPr>
            <a:r>
              <a:rPr lang="en-US" b="0" dirty="0" smtClean="0">
                <a:solidFill>
                  <a:schemeClr val="accent2">
                    <a:lumMod val="40000"/>
                    <a:lumOff val="60000"/>
                  </a:schemeClr>
                </a:solidFill>
                <a:latin typeface="Tahoma"/>
                <a:ea typeface="+mj-ea"/>
                <a:cs typeface="Tahoma"/>
              </a:rPr>
              <a:t>Grading Scheme CS </a:t>
            </a:r>
            <a:r>
              <a:rPr lang="en-US" b="0" dirty="0" smtClean="0">
                <a:solidFill>
                  <a:schemeClr val="accent2">
                    <a:lumMod val="40000"/>
                    <a:lumOff val="60000"/>
                  </a:schemeClr>
                </a:solidFill>
                <a:latin typeface="Tahoma"/>
                <a:ea typeface="+mj-ea"/>
                <a:cs typeface="Tahoma"/>
              </a:rPr>
              <a:t>426 </a:t>
            </a:r>
            <a:r>
              <a:rPr lang="en-US" sz="2200" b="0" dirty="0">
                <a:solidFill>
                  <a:schemeClr val="accent2">
                    <a:lumMod val="40000"/>
                    <a:lumOff val="60000"/>
                  </a:schemeClr>
                </a:solidFill>
                <a:latin typeface="Tahoma" charset="0"/>
              </a:rPr>
              <a:t>[continued]</a:t>
            </a:r>
            <a:endParaRPr lang="en-CA" sz="2200" dirty="0" smtClean="0">
              <a:solidFill>
                <a:schemeClr val="accent2">
                  <a:lumMod val="40000"/>
                  <a:lumOff val="60000"/>
                </a:schemeClr>
              </a:solidFill>
              <a:latin typeface="Tahoma"/>
              <a:cs typeface="Tahoma"/>
            </a:endParaRPr>
          </a:p>
        </p:txBody>
      </p:sp>
      <p:sp>
        <p:nvSpPr>
          <p:cNvPr id="189443" name="Rectangle 3"/>
          <p:cNvSpPr>
            <a:spLocks noGrp="1" noChangeArrowheads="1"/>
          </p:cNvSpPr>
          <p:nvPr>
            <p:ph type="body" idx="1"/>
          </p:nvPr>
        </p:nvSpPr>
        <p:spPr>
          <a:xfrm>
            <a:off x="228600" y="1524000"/>
            <a:ext cx="8534400" cy="5181600"/>
          </a:xfrm>
        </p:spPr>
        <p:txBody>
          <a:bodyPr lIns="92075" tIns="46038" rIns="92075" bIns="46038"/>
          <a:lstStyle/>
          <a:p>
            <a:pPr eaLnBrk="1" hangingPunct="1">
              <a:lnSpc>
                <a:spcPct val="90000"/>
              </a:lnSpc>
              <a:buFont typeface="Wingdings" pitchFamily="2" charset="2"/>
              <a:buChar char="l"/>
              <a:defRPr/>
            </a:pPr>
            <a:r>
              <a:rPr lang="en-US" sz="2800" u="sng" dirty="0" smtClean="0">
                <a:effectLst/>
                <a:latin typeface="Cambria"/>
                <a:cs typeface="Cambria"/>
              </a:rPr>
              <a:t>Tentative</a:t>
            </a:r>
            <a:r>
              <a:rPr lang="en-US" sz="2800" dirty="0" smtClean="0">
                <a:effectLst/>
                <a:latin typeface="Cambria"/>
                <a:cs typeface="Cambria"/>
              </a:rPr>
              <a:t> </a:t>
            </a:r>
            <a:r>
              <a:rPr lang="en-US" sz="2400" dirty="0" smtClean="0">
                <a:effectLst/>
                <a:latin typeface="Cambria"/>
                <a:cs typeface="Cambria"/>
              </a:rPr>
              <a:t>(subject to modifications):</a:t>
            </a:r>
          </a:p>
          <a:p>
            <a:pPr lvl="1" eaLnBrk="1" hangingPunct="1">
              <a:lnSpc>
                <a:spcPct val="90000"/>
              </a:lnSpc>
              <a:buFont typeface="Wingdings" pitchFamily="2" charset="2"/>
              <a:buChar char="l"/>
              <a:defRPr/>
            </a:pPr>
            <a:r>
              <a:rPr lang="en-US" dirty="0" smtClean="0">
                <a:effectLst/>
                <a:latin typeface="Cambria"/>
                <a:cs typeface="Cambria"/>
              </a:rPr>
              <a:t>Project Deliverables </a:t>
            </a:r>
            <a:r>
              <a:rPr lang="en-US" dirty="0" smtClean="0">
                <a:solidFill>
                  <a:schemeClr val="hlink"/>
                </a:solidFill>
                <a:effectLst/>
                <a:latin typeface="Cambria"/>
                <a:cs typeface="Cambria"/>
              </a:rPr>
              <a:t>[</a:t>
            </a:r>
            <a:r>
              <a:rPr lang="en-US" dirty="0" smtClean="0">
                <a:solidFill>
                  <a:srgbClr val="0000FF"/>
                </a:solidFill>
                <a:effectLst/>
                <a:latin typeface="Cambria"/>
                <a:cs typeface="Cambria"/>
              </a:rPr>
              <a:t>62%</a:t>
            </a:r>
            <a:r>
              <a:rPr lang="en-US" dirty="0" smtClean="0">
                <a:solidFill>
                  <a:schemeClr val="hlink"/>
                </a:solidFill>
                <a:effectLst/>
                <a:latin typeface="Cambria"/>
                <a:cs typeface="Cambria"/>
              </a:rPr>
              <a:t>]</a:t>
            </a:r>
            <a:endParaRPr lang="en-US" dirty="0" smtClean="0">
              <a:solidFill>
                <a:schemeClr val="hlink"/>
              </a:solidFill>
              <a:effectLst/>
              <a:latin typeface="Cambria"/>
              <a:cs typeface="Cambria"/>
            </a:endParaRPr>
          </a:p>
          <a:p>
            <a:pPr lvl="2" eaLnBrk="1" hangingPunct="1">
              <a:lnSpc>
                <a:spcPct val="90000"/>
              </a:lnSpc>
              <a:buFont typeface="Wingdings" panose="05000000000000000000" pitchFamily="2" charset="2"/>
              <a:buChar char="§"/>
              <a:defRPr/>
            </a:pPr>
            <a:r>
              <a:rPr lang="en-US" dirty="0" smtClean="0">
                <a:latin typeface="Cambria"/>
                <a:cs typeface="Cambria"/>
              </a:rPr>
              <a:t>Concept &amp; Management (P1) 7%</a:t>
            </a:r>
            <a:endParaRPr lang="en-US" dirty="0">
              <a:latin typeface="Cambria"/>
              <a:cs typeface="Cambria"/>
            </a:endParaRPr>
          </a:p>
          <a:p>
            <a:pPr lvl="2" eaLnBrk="1" hangingPunct="1">
              <a:lnSpc>
                <a:spcPct val="90000"/>
              </a:lnSpc>
              <a:buFont typeface="Wingdings" panose="05000000000000000000" pitchFamily="2" charset="2"/>
              <a:buChar char="§"/>
              <a:defRPr/>
            </a:pPr>
            <a:r>
              <a:rPr lang="en-US" dirty="0" smtClean="0">
                <a:latin typeface="Cambria"/>
                <a:cs typeface="Cambria"/>
              </a:rPr>
              <a:t>Software Modeling I: Specification &amp; Analysis (P2) </a:t>
            </a:r>
            <a:r>
              <a:rPr lang="en-US" dirty="0" smtClean="0">
                <a:solidFill>
                  <a:schemeClr val="hlink"/>
                </a:solidFill>
                <a:latin typeface="Cambria"/>
                <a:cs typeface="Cambria"/>
              </a:rPr>
              <a:t>8%</a:t>
            </a:r>
          </a:p>
          <a:p>
            <a:pPr lvl="2" eaLnBrk="1" hangingPunct="1">
              <a:lnSpc>
                <a:spcPct val="90000"/>
              </a:lnSpc>
              <a:buFont typeface="Wingdings" panose="05000000000000000000" pitchFamily="2" charset="2"/>
              <a:buChar char="§"/>
              <a:defRPr/>
            </a:pPr>
            <a:r>
              <a:rPr lang="en-US" dirty="0" smtClean="0">
                <a:latin typeface="Cambria"/>
                <a:cs typeface="Cambria"/>
              </a:rPr>
              <a:t>Software Modeling II: Design (P3) </a:t>
            </a:r>
            <a:r>
              <a:rPr lang="en-US" dirty="0">
                <a:solidFill>
                  <a:schemeClr val="hlink"/>
                </a:solidFill>
                <a:latin typeface="Cambria"/>
                <a:cs typeface="Cambria"/>
              </a:rPr>
              <a:t>9</a:t>
            </a:r>
            <a:r>
              <a:rPr lang="en-US" dirty="0" smtClean="0">
                <a:solidFill>
                  <a:schemeClr val="hlink"/>
                </a:solidFill>
                <a:latin typeface="Cambria"/>
                <a:cs typeface="Cambria"/>
              </a:rPr>
              <a:t>%</a:t>
            </a:r>
          </a:p>
          <a:p>
            <a:pPr lvl="2" eaLnBrk="1" hangingPunct="1">
              <a:lnSpc>
                <a:spcPct val="90000"/>
              </a:lnSpc>
              <a:buFont typeface="Wingdings" panose="05000000000000000000" pitchFamily="2" charset="2"/>
              <a:buChar char="§"/>
              <a:defRPr/>
            </a:pPr>
            <a:r>
              <a:rPr lang="en-US" dirty="0" smtClean="0">
                <a:latin typeface="Cambria"/>
                <a:cs typeface="Cambria"/>
              </a:rPr>
              <a:t>Progress demo (P4) </a:t>
            </a:r>
            <a:r>
              <a:rPr lang="en-US" dirty="0" smtClean="0">
                <a:solidFill>
                  <a:schemeClr val="hlink"/>
                </a:solidFill>
                <a:latin typeface="Cambria"/>
                <a:cs typeface="Cambria"/>
              </a:rPr>
              <a:t>12%</a:t>
            </a:r>
            <a:endParaRPr lang="en-US" dirty="0" smtClean="0">
              <a:solidFill>
                <a:schemeClr val="hlink"/>
              </a:solidFill>
              <a:latin typeface="Cambria"/>
              <a:cs typeface="Cambria"/>
            </a:endParaRPr>
          </a:p>
          <a:p>
            <a:pPr lvl="2" eaLnBrk="1" hangingPunct="1">
              <a:lnSpc>
                <a:spcPct val="90000"/>
              </a:lnSpc>
              <a:buFont typeface="Wingdings" panose="05000000000000000000" pitchFamily="2" charset="2"/>
              <a:buChar char="§"/>
              <a:defRPr/>
            </a:pPr>
            <a:r>
              <a:rPr lang="en-US" dirty="0" smtClean="0">
                <a:latin typeface="Cambria"/>
                <a:cs typeface="Cambria"/>
              </a:rPr>
              <a:t>Implementation, Integration, and Testing (P5) </a:t>
            </a:r>
            <a:r>
              <a:rPr lang="en-US" dirty="0" smtClean="0">
                <a:solidFill>
                  <a:schemeClr val="hlink"/>
                </a:solidFill>
                <a:latin typeface="Cambria"/>
                <a:cs typeface="Cambria"/>
              </a:rPr>
              <a:t>26%</a:t>
            </a:r>
            <a:endParaRPr lang="en-US" dirty="0" smtClean="0">
              <a:solidFill>
                <a:schemeClr val="hlink"/>
              </a:solidFill>
              <a:latin typeface="Cambria"/>
              <a:cs typeface="Cambria"/>
              <a:sym typeface="Symbol" pitchFamily="18" charset="2"/>
            </a:endParaRPr>
          </a:p>
        </p:txBody>
      </p:sp>
      <p:sp>
        <p:nvSpPr>
          <p:cNvPr id="16389"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65087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F91A8F20-42AF-2F4C-B75F-8E3AF881A97D}" type="slidenum">
              <a:rPr lang="en-US"/>
              <a:pPr/>
              <a:t>16</a:t>
            </a:fld>
            <a:endParaRPr lang="en-US"/>
          </a:p>
        </p:txBody>
      </p:sp>
      <p:sp>
        <p:nvSpPr>
          <p:cNvPr id="189442" name="Rectangle 2"/>
          <p:cNvSpPr>
            <a:spLocks noGrp="1" noChangeArrowheads="1"/>
          </p:cNvSpPr>
          <p:nvPr>
            <p:ph type="title"/>
          </p:nvPr>
        </p:nvSpPr>
        <p:spPr>
          <a:xfrm>
            <a:off x="762000" y="304800"/>
            <a:ext cx="8077200" cy="755650"/>
          </a:xfrm>
        </p:spPr>
        <p:txBody>
          <a:bodyPr lIns="92075" tIns="46038" rIns="92075" bIns="46038" anchorCtr="0">
            <a:normAutofit fontScale="90000"/>
          </a:bodyPr>
          <a:lstStyle/>
          <a:p>
            <a:pPr>
              <a:defRPr/>
            </a:pPr>
            <a:r>
              <a:rPr lang="en-US" b="0" dirty="0" smtClean="0">
                <a:solidFill>
                  <a:schemeClr val="accent2">
                    <a:lumMod val="40000"/>
                    <a:lumOff val="60000"/>
                  </a:schemeClr>
                </a:solidFill>
                <a:latin typeface="Tahoma"/>
                <a:ea typeface="+mj-ea"/>
                <a:cs typeface="Tahoma"/>
              </a:rPr>
              <a:t>Grading Scheme CS </a:t>
            </a:r>
            <a:r>
              <a:rPr lang="en-US" b="0" dirty="0" smtClean="0">
                <a:solidFill>
                  <a:schemeClr val="accent2">
                    <a:lumMod val="40000"/>
                    <a:lumOff val="60000"/>
                  </a:schemeClr>
                </a:solidFill>
                <a:latin typeface="Tahoma"/>
                <a:ea typeface="+mj-ea"/>
                <a:cs typeface="Tahoma"/>
              </a:rPr>
              <a:t>426 </a:t>
            </a:r>
            <a:r>
              <a:rPr lang="en-US" sz="2200" b="0" dirty="0" smtClean="0">
                <a:solidFill>
                  <a:schemeClr val="accent2">
                    <a:lumMod val="40000"/>
                    <a:lumOff val="60000"/>
                  </a:schemeClr>
                </a:solidFill>
                <a:latin typeface="Tahoma" charset="0"/>
              </a:rPr>
              <a:t>[</a:t>
            </a:r>
            <a:r>
              <a:rPr lang="en-US" sz="2200" b="0" dirty="0">
                <a:solidFill>
                  <a:schemeClr val="accent2">
                    <a:lumMod val="40000"/>
                    <a:lumOff val="60000"/>
                  </a:schemeClr>
                </a:solidFill>
                <a:latin typeface="Tahoma" charset="0"/>
              </a:rPr>
              <a:t>continued]</a:t>
            </a:r>
            <a:endParaRPr lang="en-CA" sz="2200" dirty="0" smtClean="0">
              <a:solidFill>
                <a:schemeClr val="accent2">
                  <a:lumMod val="40000"/>
                  <a:lumOff val="60000"/>
                </a:schemeClr>
              </a:solidFill>
              <a:latin typeface="Tahoma"/>
              <a:cs typeface="Tahoma"/>
            </a:endParaRPr>
          </a:p>
        </p:txBody>
      </p:sp>
      <p:sp>
        <p:nvSpPr>
          <p:cNvPr id="189443" name="Rectangle 3"/>
          <p:cNvSpPr>
            <a:spLocks noGrp="1" noChangeArrowheads="1"/>
          </p:cNvSpPr>
          <p:nvPr>
            <p:ph type="body" idx="1"/>
          </p:nvPr>
        </p:nvSpPr>
        <p:spPr>
          <a:xfrm>
            <a:off x="228600" y="1524000"/>
            <a:ext cx="8534400" cy="5181600"/>
          </a:xfrm>
        </p:spPr>
        <p:txBody>
          <a:bodyPr lIns="92075" tIns="46038" rIns="92075" bIns="46038"/>
          <a:lstStyle/>
          <a:p>
            <a:pPr eaLnBrk="1" hangingPunct="1">
              <a:lnSpc>
                <a:spcPct val="90000"/>
              </a:lnSpc>
              <a:buFont typeface="Wingdings" pitchFamily="2" charset="2"/>
              <a:buChar char="l"/>
              <a:defRPr/>
            </a:pPr>
            <a:r>
              <a:rPr lang="en-US" sz="2800" u="sng" dirty="0" smtClean="0">
                <a:effectLst/>
                <a:latin typeface="Cambria"/>
                <a:cs typeface="Cambria"/>
              </a:rPr>
              <a:t>Tentative</a:t>
            </a:r>
            <a:r>
              <a:rPr lang="en-US" sz="2800" dirty="0" smtClean="0">
                <a:effectLst/>
                <a:latin typeface="Cambria"/>
                <a:cs typeface="Cambria"/>
              </a:rPr>
              <a:t> </a:t>
            </a:r>
            <a:r>
              <a:rPr lang="en-US" sz="2400" dirty="0" smtClean="0">
                <a:effectLst/>
                <a:latin typeface="Cambria"/>
                <a:cs typeface="Cambria"/>
              </a:rPr>
              <a:t>(subject to modifications):</a:t>
            </a:r>
          </a:p>
          <a:p>
            <a:pPr lvl="1" eaLnBrk="1" hangingPunct="1">
              <a:lnSpc>
                <a:spcPct val="90000"/>
              </a:lnSpc>
              <a:buFont typeface="Wingdings" pitchFamily="2" charset="2"/>
              <a:buChar char="l"/>
              <a:defRPr/>
            </a:pPr>
            <a:r>
              <a:rPr lang="en-US" dirty="0" smtClean="0">
                <a:effectLst/>
                <a:latin typeface="Cambria"/>
                <a:cs typeface="Cambria"/>
              </a:rPr>
              <a:t>Project Presentations and Publications </a:t>
            </a:r>
            <a:r>
              <a:rPr lang="en-US" dirty="0" smtClean="0">
                <a:solidFill>
                  <a:schemeClr val="hlink"/>
                </a:solidFill>
                <a:effectLst/>
                <a:latin typeface="Cambria"/>
                <a:cs typeface="Cambria"/>
              </a:rPr>
              <a:t>[</a:t>
            </a:r>
            <a:r>
              <a:rPr lang="en-US" dirty="0" smtClean="0">
                <a:solidFill>
                  <a:srgbClr val="0000FF"/>
                </a:solidFill>
                <a:effectLst/>
                <a:latin typeface="Cambria"/>
                <a:cs typeface="Cambria"/>
              </a:rPr>
              <a:t>25%</a:t>
            </a:r>
            <a:r>
              <a:rPr lang="en-US" dirty="0" smtClean="0">
                <a:solidFill>
                  <a:schemeClr val="hlink"/>
                </a:solidFill>
                <a:effectLst/>
                <a:latin typeface="Cambria"/>
                <a:cs typeface="Cambria"/>
              </a:rPr>
              <a:t>]</a:t>
            </a:r>
            <a:r>
              <a:rPr lang="en-US" sz="2000" dirty="0" smtClean="0">
                <a:effectLst/>
                <a:latin typeface="Cambria"/>
                <a:cs typeface="Cambria"/>
              </a:rPr>
              <a:t>	</a:t>
            </a:r>
            <a:endParaRPr lang="en-US" sz="1800" dirty="0" smtClean="0">
              <a:effectLst/>
              <a:latin typeface="Cambria"/>
              <a:cs typeface="Cambria"/>
            </a:endParaRPr>
          </a:p>
          <a:p>
            <a:pPr lvl="2" eaLnBrk="1" hangingPunct="1">
              <a:lnSpc>
                <a:spcPct val="90000"/>
              </a:lnSpc>
              <a:buFont typeface="Wingdings" panose="05000000000000000000" pitchFamily="2" charset="2"/>
              <a:buChar char="§"/>
              <a:defRPr/>
            </a:pPr>
            <a:r>
              <a:rPr lang="en-US" dirty="0" smtClean="0">
                <a:effectLst/>
                <a:latin typeface="Cambria"/>
                <a:cs typeface="Cambria"/>
              </a:rPr>
              <a:t>Presentations (</a:t>
            </a:r>
            <a:r>
              <a:rPr lang="en-US" dirty="0" smtClean="0">
                <a:latin typeface="Cambria"/>
                <a:cs typeface="Cambria"/>
              </a:rPr>
              <a:t>classroom</a:t>
            </a:r>
            <a:r>
              <a:rPr lang="en-US" dirty="0">
                <a:latin typeface="Cambria"/>
                <a:cs typeface="Cambria"/>
              </a:rPr>
              <a:t> </a:t>
            </a:r>
            <a:r>
              <a:rPr lang="en-US" dirty="0" smtClean="0">
                <a:latin typeface="Cambria"/>
                <a:cs typeface="Cambria"/>
              </a:rPr>
              <a:t>and/or</a:t>
            </a:r>
            <a:r>
              <a:rPr lang="en-US" dirty="0" smtClean="0">
                <a:effectLst/>
                <a:latin typeface="Cambria"/>
                <a:cs typeface="Cambria"/>
              </a:rPr>
              <a:t> workshop)  </a:t>
            </a:r>
            <a:r>
              <a:rPr lang="en-US" dirty="0">
                <a:solidFill>
                  <a:schemeClr val="hlink"/>
                </a:solidFill>
                <a:latin typeface="Cambria"/>
                <a:cs typeface="Cambria"/>
              </a:rPr>
              <a:t>5</a:t>
            </a:r>
            <a:r>
              <a:rPr lang="en-US" dirty="0" smtClean="0">
                <a:solidFill>
                  <a:schemeClr val="hlink"/>
                </a:solidFill>
                <a:effectLst/>
                <a:latin typeface="Cambria"/>
                <a:cs typeface="Cambria"/>
              </a:rPr>
              <a:t>%</a:t>
            </a:r>
          </a:p>
          <a:p>
            <a:pPr lvl="2" eaLnBrk="1" hangingPunct="1">
              <a:lnSpc>
                <a:spcPct val="90000"/>
              </a:lnSpc>
              <a:buFont typeface="Wingdings" panose="05000000000000000000" pitchFamily="2" charset="2"/>
              <a:buChar char="§"/>
              <a:defRPr/>
            </a:pPr>
            <a:r>
              <a:rPr lang="en-US" dirty="0" smtClean="0">
                <a:effectLst/>
                <a:latin typeface="Cambria"/>
                <a:cs typeface="Cambria"/>
              </a:rPr>
              <a:t>Project </a:t>
            </a:r>
            <a:r>
              <a:rPr lang="en-US" dirty="0" smtClean="0">
                <a:latin typeface="Cambria"/>
                <a:cs typeface="Cambria"/>
              </a:rPr>
              <a:t>video</a:t>
            </a:r>
            <a:r>
              <a:rPr lang="en-US" dirty="0" smtClean="0">
                <a:effectLst/>
                <a:latin typeface="Cambria"/>
                <a:cs typeface="Cambria"/>
              </a:rPr>
              <a:t> (VIDEO) </a:t>
            </a:r>
            <a:r>
              <a:rPr lang="en-US" dirty="0">
                <a:solidFill>
                  <a:schemeClr val="hlink"/>
                </a:solidFill>
                <a:latin typeface="Cambria"/>
                <a:cs typeface="Cambria"/>
              </a:rPr>
              <a:t>7</a:t>
            </a:r>
            <a:r>
              <a:rPr lang="en-US" dirty="0" smtClean="0">
                <a:solidFill>
                  <a:schemeClr val="hlink"/>
                </a:solidFill>
                <a:effectLst/>
                <a:latin typeface="Cambria"/>
                <a:cs typeface="Cambria"/>
              </a:rPr>
              <a:t>%</a:t>
            </a:r>
            <a:r>
              <a:rPr lang="en-US" dirty="0" smtClean="0">
                <a:solidFill>
                  <a:srgbClr val="FFFF00"/>
                </a:solidFill>
                <a:effectLst/>
                <a:latin typeface="Cambria"/>
                <a:cs typeface="Cambria"/>
              </a:rPr>
              <a:t>	</a:t>
            </a:r>
          </a:p>
          <a:p>
            <a:pPr lvl="2" eaLnBrk="1" hangingPunct="1">
              <a:lnSpc>
                <a:spcPct val="90000"/>
              </a:lnSpc>
              <a:buFont typeface="Wingdings" panose="05000000000000000000" pitchFamily="2" charset="2"/>
              <a:buChar char="§"/>
              <a:defRPr/>
            </a:pPr>
            <a:r>
              <a:rPr lang="en-US" dirty="0" smtClean="0">
                <a:effectLst/>
                <a:latin typeface="Cambria"/>
                <a:cs typeface="Cambria"/>
              </a:rPr>
              <a:t>Project </a:t>
            </a:r>
            <a:r>
              <a:rPr lang="en-US" dirty="0" smtClean="0">
                <a:latin typeface="Cambria"/>
                <a:cs typeface="Cambria"/>
              </a:rPr>
              <a:t>website</a:t>
            </a:r>
            <a:r>
              <a:rPr lang="en-US" dirty="0" smtClean="0">
                <a:effectLst/>
                <a:latin typeface="Cambria"/>
                <a:cs typeface="Cambria"/>
              </a:rPr>
              <a:t> (VIDEO)</a:t>
            </a:r>
            <a:r>
              <a:rPr lang="en-US" dirty="0" smtClean="0">
                <a:solidFill>
                  <a:schemeClr val="hlink"/>
                </a:solidFill>
                <a:effectLst/>
                <a:latin typeface="Cambria"/>
                <a:cs typeface="Cambria"/>
              </a:rPr>
              <a:t> 6%</a:t>
            </a:r>
            <a:endParaRPr lang="en-US" dirty="0" smtClean="0">
              <a:effectLst/>
              <a:latin typeface="Cambria"/>
              <a:cs typeface="Cambria"/>
            </a:endParaRPr>
          </a:p>
          <a:p>
            <a:pPr lvl="2" eaLnBrk="1" hangingPunct="1">
              <a:lnSpc>
                <a:spcPct val="90000"/>
              </a:lnSpc>
              <a:buFont typeface="Wingdings" panose="05000000000000000000" pitchFamily="2" charset="2"/>
              <a:buChar char="§"/>
              <a:defRPr/>
            </a:pPr>
            <a:r>
              <a:rPr lang="en-US" dirty="0" smtClean="0">
                <a:effectLst/>
                <a:latin typeface="Cambria"/>
                <a:cs typeface="Cambria"/>
              </a:rPr>
              <a:t>Poster (POSTER) </a:t>
            </a:r>
            <a:r>
              <a:rPr lang="en-US" dirty="0">
                <a:solidFill>
                  <a:srgbClr val="000090"/>
                </a:solidFill>
                <a:latin typeface="Cambria"/>
                <a:cs typeface="Cambria"/>
              </a:rPr>
              <a:t>7</a:t>
            </a:r>
            <a:r>
              <a:rPr lang="en-US" dirty="0" smtClean="0">
                <a:solidFill>
                  <a:srgbClr val="000090"/>
                </a:solidFill>
                <a:effectLst/>
                <a:latin typeface="Cambria"/>
                <a:cs typeface="Cambria"/>
              </a:rPr>
              <a:t>%</a:t>
            </a:r>
            <a:endParaRPr lang="en-US" dirty="0" smtClean="0">
              <a:solidFill>
                <a:srgbClr val="000090"/>
              </a:solidFill>
              <a:effectLst/>
              <a:latin typeface="Cambria"/>
              <a:cs typeface="Cambria"/>
            </a:endParaRPr>
          </a:p>
          <a:p>
            <a:pPr lvl="1" eaLnBrk="1" hangingPunct="1">
              <a:lnSpc>
                <a:spcPct val="90000"/>
              </a:lnSpc>
              <a:buFont typeface="Wingdings" pitchFamily="2" charset="2"/>
              <a:buChar char="l"/>
              <a:defRPr/>
            </a:pPr>
            <a:r>
              <a:rPr lang="en-US" dirty="0" smtClean="0">
                <a:effectLst/>
                <a:latin typeface="Cambria"/>
                <a:cs typeface="Cambria"/>
              </a:rPr>
              <a:t>Midterm examination (TEST) </a:t>
            </a:r>
            <a:r>
              <a:rPr lang="en-US" dirty="0" smtClean="0">
                <a:solidFill>
                  <a:schemeClr val="hlink"/>
                </a:solidFill>
                <a:effectLst/>
                <a:latin typeface="Cambria"/>
                <a:cs typeface="Cambria"/>
              </a:rPr>
              <a:t>[</a:t>
            </a:r>
            <a:r>
              <a:rPr lang="en-US" dirty="0" smtClean="0">
                <a:solidFill>
                  <a:srgbClr val="0000FF"/>
                </a:solidFill>
                <a:effectLst/>
                <a:latin typeface="Cambria"/>
                <a:cs typeface="Cambria"/>
              </a:rPr>
              <a:t>10%</a:t>
            </a:r>
            <a:r>
              <a:rPr lang="en-US" dirty="0" smtClean="0">
                <a:solidFill>
                  <a:schemeClr val="hlink"/>
                </a:solidFill>
                <a:effectLst/>
                <a:latin typeface="Cambria"/>
                <a:cs typeface="Cambria"/>
              </a:rPr>
              <a:t>]</a:t>
            </a:r>
          </a:p>
          <a:p>
            <a:pPr lvl="1" eaLnBrk="1" hangingPunct="1">
              <a:lnSpc>
                <a:spcPct val="90000"/>
              </a:lnSpc>
              <a:buFont typeface="Wingdings" pitchFamily="2" charset="2"/>
              <a:buChar char="l"/>
              <a:defRPr/>
            </a:pPr>
            <a:r>
              <a:rPr lang="en-US" dirty="0" smtClean="0">
                <a:effectLst/>
                <a:latin typeface="Cambria"/>
                <a:cs typeface="Cambria"/>
              </a:rPr>
              <a:t>Class participation (classes &amp; workshop) </a:t>
            </a:r>
            <a:r>
              <a:rPr lang="en-US" dirty="0" smtClean="0">
                <a:solidFill>
                  <a:schemeClr val="hlink"/>
                </a:solidFill>
                <a:effectLst/>
                <a:latin typeface="Cambria"/>
                <a:cs typeface="Cambria"/>
              </a:rPr>
              <a:t>[</a:t>
            </a:r>
            <a:r>
              <a:rPr lang="en-US" dirty="0" smtClean="0">
                <a:solidFill>
                  <a:srgbClr val="0000FF"/>
                </a:solidFill>
                <a:effectLst/>
                <a:latin typeface="Cambria"/>
                <a:cs typeface="Cambria"/>
              </a:rPr>
              <a:t>3%</a:t>
            </a:r>
            <a:r>
              <a:rPr lang="en-US" dirty="0" smtClean="0">
                <a:solidFill>
                  <a:schemeClr val="hlink"/>
                </a:solidFill>
                <a:effectLst/>
                <a:latin typeface="Cambria"/>
                <a:cs typeface="Cambria"/>
              </a:rPr>
              <a:t>]</a:t>
            </a:r>
          </a:p>
        </p:txBody>
      </p:sp>
      <p:sp>
        <p:nvSpPr>
          <p:cNvPr id="16389"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65087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412D2D46-82F7-EF4B-BA04-337F974BDB9C}" type="slidenum">
              <a:rPr lang="en-US"/>
              <a:pPr/>
              <a:t>17</a:t>
            </a:fld>
            <a:endParaRPr lang="en-US"/>
          </a:p>
        </p:txBody>
      </p:sp>
      <p:sp>
        <p:nvSpPr>
          <p:cNvPr id="209922" name="Rectangle 2"/>
          <p:cNvSpPr>
            <a:spLocks noGrp="1" noChangeArrowheads="1"/>
          </p:cNvSpPr>
          <p:nvPr>
            <p:ph type="title"/>
          </p:nvPr>
        </p:nvSpPr>
        <p:spPr>
          <a:xfrm>
            <a:off x="152400" y="381000"/>
            <a:ext cx="8763000" cy="755650"/>
          </a:xfrm>
        </p:spPr>
        <p:txBody>
          <a:bodyPr lIns="92075" tIns="46038" rIns="92075" bIns="46038" anchorCtr="0">
            <a:normAutofit fontScale="90000"/>
          </a:bodyPr>
          <a:lstStyle/>
          <a:p>
            <a:pPr>
              <a:defRPr/>
            </a:pPr>
            <a:r>
              <a:rPr lang="en-US" b="0" dirty="0" smtClean="0">
                <a:solidFill>
                  <a:schemeClr val="accent2">
                    <a:lumMod val="40000"/>
                    <a:lumOff val="60000"/>
                  </a:schemeClr>
                </a:solidFill>
                <a:latin typeface="Tahoma"/>
                <a:ea typeface="+mj-ea"/>
                <a:cs typeface="Tahoma"/>
              </a:rPr>
              <a:t>Grading </a:t>
            </a:r>
            <a:r>
              <a:rPr lang="en-US" b="0" dirty="0" smtClean="0">
                <a:solidFill>
                  <a:schemeClr val="accent2">
                    <a:lumMod val="40000"/>
                    <a:lumOff val="60000"/>
                  </a:schemeClr>
                </a:solidFill>
                <a:latin typeface="Tahoma"/>
                <a:ea typeface="+mj-ea"/>
                <a:cs typeface="Tahoma"/>
              </a:rPr>
              <a:t>Scheme CS </a:t>
            </a:r>
            <a:r>
              <a:rPr lang="en-US" b="0" dirty="0" smtClean="0">
                <a:solidFill>
                  <a:schemeClr val="accent2">
                    <a:lumMod val="40000"/>
                    <a:lumOff val="60000"/>
                  </a:schemeClr>
                </a:solidFill>
                <a:latin typeface="Tahoma"/>
                <a:ea typeface="+mj-ea"/>
                <a:cs typeface="Tahoma"/>
              </a:rPr>
              <a:t>426 </a:t>
            </a:r>
            <a:r>
              <a:rPr lang="en-US" sz="3100" b="0" dirty="0">
                <a:solidFill>
                  <a:schemeClr val="accent2">
                    <a:lumMod val="40000"/>
                    <a:lumOff val="60000"/>
                  </a:schemeClr>
                </a:solidFill>
                <a:latin typeface="Tahoma" charset="0"/>
              </a:rPr>
              <a:t>[continued]</a:t>
            </a:r>
            <a:endParaRPr lang="en-CA" sz="3100" dirty="0" smtClean="0">
              <a:solidFill>
                <a:schemeClr val="accent2">
                  <a:lumMod val="40000"/>
                  <a:lumOff val="60000"/>
                </a:schemeClr>
              </a:solidFill>
              <a:latin typeface="Tahoma"/>
              <a:cs typeface="Tahoma"/>
            </a:endParaRPr>
          </a:p>
        </p:txBody>
      </p:sp>
      <p:sp>
        <p:nvSpPr>
          <p:cNvPr id="209923" name="Rectangle 3"/>
          <p:cNvSpPr>
            <a:spLocks noGrp="1" noChangeArrowheads="1"/>
          </p:cNvSpPr>
          <p:nvPr>
            <p:ph type="body" idx="1"/>
          </p:nvPr>
        </p:nvSpPr>
        <p:spPr>
          <a:xfrm>
            <a:off x="685800" y="2057400"/>
            <a:ext cx="8458200" cy="3886200"/>
          </a:xfrm>
        </p:spPr>
        <p:txBody>
          <a:bodyPr lIns="92075" tIns="46038" rIns="92075" bIns="46038"/>
          <a:lstStyle/>
          <a:p>
            <a:pPr eaLnBrk="1" hangingPunct="1">
              <a:buFont typeface="Wingdings" pitchFamily="2" charset="2"/>
              <a:buChar char="l"/>
              <a:defRPr/>
            </a:pPr>
            <a:r>
              <a:rPr lang="en-US" sz="2800" dirty="0" smtClean="0">
                <a:latin typeface="Cambria"/>
                <a:cs typeface="Cambria"/>
              </a:rPr>
              <a:t>Notes on grading:</a:t>
            </a:r>
          </a:p>
          <a:p>
            <a:pPr lvl="1" eaLnBrk="1" hangingPunct="1">
              <a:buFont typeface="Wingdings" pitchFamily="2" charset="2"/>
              <a:buChar char="l"/>
              <a:defRPr/>
            </a:pPr>
            <a:r>
              <a:rPr lang="en-US" sz="2400" dirty="0" smtClean="0">
                <a:latin typeface="Cambria"/>
                <a:cs typeface="Cambria"/>
              </a:rPr>
              <a:t>For grade A: at least 90% overall, at least 90% in class participation and at least 60% in test</a:t>
            </a:r>
          </a:p>
          <a:p>
            <a:pPr lvl="1" eaLnBrk="1" hangingPunct="1">
              <a:buFont typeface="Wingdings" pitchFamily="2" charset="2"/>
              <a:buChar char="l"/>
              <a:defRPr/>
            </a:pPr>
            <a:r>
              <a:rPr lang="en-US" sz="2400" dirty="0" smtClean="0">
                <a:latin typeface="Cambria"/>
                <a:cs typeface="Cambria"/>
              </a:rPr>
              <a:t>To pass the course: at least 50% overall and at least 50% in project parts P4 and P5 </a:t>
            </a:r>
          </a:p>
          <a:p>
            <a:pPr lvl="1" eaLnBrk="1" hangingPunct="1">
              <a:buFont typeface="Wingdings" pitchFamily="2" charset="2"/>
              <a:buChar char="l"/>
              <a:defRPr/>
            </a:pPr>
            <a:r>
              <a:rPr lang="en-US" sz="2400" dirty="0" smtClean="0">
                <a:effectLst/>
                <a:latin typeface="Cambria"/>
                <a:cs typeface="Cambria"/>
              </a:rPr>
              <a:t>There are no make-up tests or homework in this course</a:t>
            </a:r>
          </a:p>
          <a:p>
            <a:pPr lvl="1" eaLnBrk="1" hangingPunct="1">
              <a:buFont typeface="Wingdings" pitchFamily="2" charset="2"/>
              <a:buChar char="l"/>
              <a:defRPr/>
            </a:pPr>
            <a:r>
              <a:rPr lang="en-US" sz="2400" dirty="0" smtClean="0">
                <a:effectLst/>
                <a:latin typeface="Cambria"/>
                <a:cs typeface="Cambria"/>
              </a:rPr>
              <a:t>Note that poor class participation can significantly decrease your overall grade</a:t>
            </a:r>
            <a:endParaRPr lang="en-US" sz="2400" dirty="0" smtClean="0">
              <a:latin typeface="Cambria"/>
              <a:cs typeface="Cambria"/>
            </a:endParaRPr>
          </a:p>
          <a:p>
            <a:pPr lvl="1" eaLnBrk="1" hangingPunct="1">
              <a:buFont typeface="Wingdings" pitchFamily="2" charset="2"/>
              <a:buNone/>
              <a:defRPr/>
            </a:pPr>
            <a:endParaRPr lang="en-US" sz="2400" dirty="0" smtClean="0"/>
          </a:p>
          <a:p>
            <a:pPr eaLnBrk="1" hangingPunct="1">
              <a:buFont typeface="Wingdings" pitchFamily="2" charset="2"/>
              <a:buNone/>
              <a:defRPr/>
            </a:pPr>
            <a:endParaRPr lang="en-US" sz="2400" dirty="0" smtClean="0">
              <a:ea typeface="+mn-ea"/>
            </a:endParaRPr>
          </a:p>
        </p:txBody>
      </p:sp>
      <p:sp>
        <p:nvSpPr>
          <p:cNvPr id="17413"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540850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FDFC52BC-9132-B149-9C34-1CC44DFE9BB9}" type="slidenum">
              <a:rPr lang="en-US"/>
              <a:pPr/>
              <a:t>18</a:t>
            </a:fld>
            <a:endParaRPr lang="en-US"/>
          </a:p>
        </p:txBody>
      </p:sp>
      <p:sp>
        <p:nvSpPr>
          <p:cNvPr id="214018" name="Rectangle 2"/>
          <p:cNvSpPr>
            <a:spLocks noGrp="1" noChangeArrowheads="1"/>
          </p:cNvSpPr>
          <p:nvPr>
            <p:ph type="title"/>
          </p:nvPr>
        </p:nvSpPr>
        <p:spPr>
          <a:xfrm>
            <a:off x="914400" y="381000"/>
            <a:ext cx="8077200" cy="755650"/>
          </a:xfrm>
        </p:spPr>
        <p:txBody>
          <a:bodyPr lIns="92075" tIns="46038" rIns="92075" bIns="46038" anchorCtr="0">
            <a:normAutofit fontScale="90000"/>
          </a:bodyPr>
          <a:lstStyle/>
          <a:p>
            <a:pPr>
              <a:defRPr/>
            </a:pPr>
            <a:r>
              <a:rPr lang="en-US" b="0" dirty="0" smtClean="0">
                <a:solidFill>
                  <a:schemeClr val="accent2">
                    <a:lumMod val="40000"/>
                    <a:lumOff val="60000"/>
                  </a:schemeClr>
                </a:solidFill>
                <a:ea typeface="+mj-ea"/>
              </a:rPr>
              <a:t>Grading Scale</a:t>
            </a:r>
            <a:endParaRPr lang="en-CA" sz="3400" b="0" dirty="0" smtClean="0">
              <a:solidFill>
                <a:schemeClr val="accent2">
                  <a:lumMod val="40000"/>
                  <a:lumOff val="60000"/>
                </a:schemeClr>
              </a:solidFill>
              <a:ea typeface="+mj-ea"/>
            </a:endParaRPr>
          </a:p>
        </p:txBody>
      </p:sp>
      <p:sp>
        <p:nvSpPr>
          <p:cNvPr id="214019" name="Rectangle 3"/>
          <p:cNvSpPr>
            <a:spLocks noGrp="1" noChangeArrowheads="1"/>
          </p:cNvSpPr>
          <p:nvPr>
            <p:ph type="body" idx="1"/>
          </p:nvPr>
        </p:nvSpPr>
        <p:spPr>
          <a:xfrm>
            <a:off x="381000" y="1676400"/>
            <a:ext cx="7772400" cy="4648200"/>
          </a:xfrm>
        </p:spPr>
        <p:txBody>
          <a:bodyPr lIns="92075" tIns="46038" rIns="92075" bIns="46038"/>
          <a:lstStyle/>
          <a:p>
            <a:pPr eaLnBrk="1" hangingPunct="1">
              <a:lnSpc>
                <a:spcPct val="90000"/>
              </a:lnSpc>
              <a:buFont typeface="Wingdings" pitchFamily="2" charset="2"/>
              <a:buChar char="l"/>
              <a:defRPr/>
            </a:pPr>
            <a:r>
              <a:rPr lang="en-US" sz="2400" dirty="0" smtClean="0">
                <a:latin typeface="Cambria"/>
                <a:ea typeface="+mn-ea"/>
                <a:cs typeface="Cambria"/>
              </a:rPr>
              <a:t>Numerical-letter grade correspondence</a:t>
            </a:r>
          </a:p>
          <a:p>
            <a:pPr marL="119062" indent="0">
              <a:buNone/>
            </a:pPr>
            <a:r>
              <a:rPr lang="en-US" sz="2400" dirty="0" smtClean="0">
                <a:latin typeface="Cambria"/>
                <a:cs typeface="Cambria"/>
              </a:rPr>
              <a:t>	A</a:t>
            </a:r>
            <a:r>
              <a:rPr lang="en-US" sz="2400" dirty="0">
                <a:latin typeface="Cambria"/>
                <a:cs typeface="Cambria"/>
              </a:rPr>
              <a:t>		90 -100		[maximum 100]</a:t>
            </a:r>
          </a:p>
          <a:p>
            <a:pPr marL="119062" indent="0">
              <a:buNone/>
            </a:pPr>
            <a:r>
              <a:rPr lang="en-US" sz="2400" dirty="0">
                <a:latin typeface="Cambria"/>
                <a:cs typeface="Cambria"/>
              </a:rPr>
              <a:t>	A-		87 - 89</a:t>
            </a:r>
          </a:p>
          <a:p>
            <a:pPr marL="119062" indent="0">
              <a:buNone/>
            </a:pPr>
            <a:r>
              <a:rPr lang="en-US" sz="2400" dirty="0">
                <a:latin typeface="Cambria"/>
                <a:cs typeface="Cambria"/>
              </a:rPr>
              <a:t>	B+		</a:t>
            </a:r>
            <a:r>
              <a:rPr lang="en-US" sz="2400" dirty="0" smtClean="0">
                <a:latin typeface="Cambria"/>
                <a:cs typeface="Cambria"/>
              </a:rPr>
              <a:t>84 </a:t>
            </a:r>
            <a:r>
              <a:rPr lang="en-US" sz="2400" dirty="0">
                <a:latin typeface="Cambria"/>
                <a:cs typeface="Cambria"/>
              </a:rPr>
              <a:t>- 86</a:t>
            </a:r>
          </a:p>
          <a:p>
            <a:pPr marL="119062" indent="0">
              <a:buNone/>
            </a:pPr>
            <a:r>
              <a:rPr lang="en-US" sz="2400" dirty="0">
                <a:latin typeface="Cambria"/>
                <a:cs typeface="Cambria"/>
              </a:rPr>
              <a:t>	B		78 - </a:t>
            </a:r>
            <a:r>
              <a:rPr lang="en-US" sz="2400" dirty="0" smtClean="0">
                <a:latin typeface="Cambria"/>
                <a:cs typeface="Cambria"/>
              </a:rPr>
              <a:t>83</a:t>
            </a:r>
            <a:endParaRPr lang="en-US" sz="2400" dirty="0">
              <a:latin typeface="Cambria"/>
              <a:cs typeface="Cambria"/>
            </a:endParaRPr>
          </a:p>
          <a:p>
            <a:pPr marL="119062" indent="0">
              <a:buNone/>
            </a:pPr>
            <a:r>
              <a:rPr lang="en-US" sz="2400" dirty="0">
                <a:latin typeface="Cambria"/>
                <a:cs typeface="Cambria"/>
              </a:rPr>
              <a:t>	B-		75 - 77</a:t>
            </a:r>
          </a:p>
          <a:p>
            <a:pPr marL="119062" indent="0">
              <a:buNone/>
            </a:pPr>
            <a:r>
              <a:rPr lang="en-US" sz="2400" dirty="0">
                <a:latin typeface="Cambria"/>
                <a:cs typeface="Cambria"/>
              </a:rPr>
              <a:t>	C+		</a:t>
            </a:r>
            <a:r>
              <a:rPr lang="en-US" sz="2400" dirty="0" smtClean="0">
                <a:latin typeface="Cambria"/>
                <a:cs typeface="Cambria"/>
              </a:rPr>
              <a:t>72 </a:t>
            </a:r>
            <a:r>
              <a:rPr lang="en-US" sz="2400" dirty="0">
                <a:latin typeface="Cambria"/>
                <a:cs typeface="Cambria"/>
              </a:rPr>
              <a:t>- 74</a:t>
            </a:r>
          </a:p>
          <a:p>
            <a:pPr marL="119062" indent="0">
              <a:buNone/>
            </a:pPr>
            <a:r>
              <a:rPr lang="en-US" sz="2400" dirty="0">
                <a:latin typeface="Cambria"/>
                <a:cs typeface="Cambria"/>
              </a:rPr>
              <a:t>	C		66 - </a:t>
            </a:r>
            <a:r>
              <a:rPr lang="en-US" sz="2400" dirty="0" smtClean="0">
                <a:latin typeface="Cambria"/>
                <a:cs typeface="Cambria"/>
              </a:rPr>
              <a:t>71</a:t>
            </a:r>
            <a:endParaRPr lang="en-US" sz="2400" dirty="0">
              <a:latin typeface="Cambria"/>
              <a:cs typeface="Cambria"/>
            </a:endParaRPr>
          </a:p>
          <a:p>
            <a:pPr marL="119062" indent="0">
              <a:buNone/>
            </a:pPr>
            <a:r>
              <a:rPr lang="en-US" sz="2400" dirty="0">
                <a:latin typeface="Cambria"/>
                <a:cs typeface="Cambria"/>
              </a:rPr>
              <a:t>	C-		63 - 65</a:t>
            </a:r>
          </a:p>
          <a:p>
            <a:pPr marL="119062" indent="0">
              <a:buNone/>
            </a:pPr>
            <a:r>
              <a:rPr lang="en-US" sz="2400" dirty="0">
                <a:latin typeface="Cambria"/>
                <a:cs typeface="Cambria"/>
              </a:rPr>
              <a:t>	D+		</a:t>
            </a:r>
            <a:r>
              <a:rPr lang="en-US" sz="2400" dirty="0" smtClean="0">
                <a:latin typeface="Cambria"/>
                <a:cs typeface="Cambria"/>
              </a:rPr>
              <a:t>60 </a:t>
            </a:r>
            <a:r>
              <a:rPr lang="en-US" sz="2400" dirty="0">
                <a:latin typeface="Cambria"/>
                <a:cs typeface="Cambria"/>
              </a:rPr>
              <a:t>- 62</a:t>
            </a:r>
          </a:p>
          <a:p>
            <a:pPr marL="119062" indent="0">
              <a:buNone/>
            </a:pPr>
            <a:r>
              <a:rPr lang="en-US" sz="2400" dirty="0">
                <a:latin typeface="Cambria"/>
                <a:cs typeface="Cambria"/>
              </a:rPr>
              <a:t>	D		</a:t>
            </a:r>
            <a:r>
              <a:rPr lang="en-US" sz="2400" dirty="0" smtClean="0">
                <a:latin typeface="Cambria"/>
                <a:cs typeface="Cambria"/>
              </a:rPr>
              <a:t>53 </a:t>
            </a:r>
            <a:r>
              <a:rPr lang="en-US" sz="2400" dirty="0">
                <a:latin typeface="Cambria"/>
                <a:cs typeface="Cambria"/>
              </a:rPr>
              <a:t>- </a:t>
            </a:r>
            <a:r>
              <a:rPr lang="en-US" sz="2400" dirty="0" smtClean="0">
                <a:latin typeface="Cambria"/>
                <a:cs typeface="Cambria"/>
              </a:rPr>
              <a:t>59 </a:t>
            </a:r>
            <a:endParaRPr lang="en-US" sz="2400" dirty="0">
              <a:latin typeface="Cambria"/>
              <a:cs typeface="Cambria"/>
            </a:endParaRPr>
          </a:p>
          <a:p>
            <a:pPr marL="119062" indent="0">
              <a:buNone/>
            </a:pPr>
            <a:r>
              <a:rPr lang="en-US" sz="2400" dirty="0">
                <a:latin typeface="Cambria"/>
                <a:cs typeface="Cambria"/>
              </a:rPr>
              <a:t>	D-		50 - </a:t>
            </a:r>
            <a:r>
              <a:rPr lang="en-US" sz="2400" dirty="0" smtClean="0">
                <a:latin typeface="Cambria"/>
                <a:cs typeface="Cambria"/>
              </a:rPr>
              <a:t>52</a:t>
            </a:r>
            <a:endParaRPr lang="en-US" sz="2400" dirty="0">
              <a:latin typeface="Cambria"/>
              <a:cs typeface="Cambria"/>
            </a:endParaRPr>
          </a:p>
          <a:p>
            <a:pPr marL="119062" indent="0">
              <a:buNone/>
            </a:pPr>
            <a:r>
              <a:rPr lang="en-US" sz="2400" dirty="0">
                <a:latin typeface="Cambria"/>
                <a:cs typeface="Cambria"/>
              </a:rPr>
              <a:t>	F		&lt; 50</a:t>
            </a:r>
          </a:p>
          <a:p>
            <a:pPr eaLnBrk="1" hangingPunct="1">
              <a:lnSpc>
                <a:spcPct val="90000"/>
              </a:lnSpc>
              <a:buFont typeface="Wingdings" pitchFamily="2" charset="2"/>
              <a:buNone/>
              <a:defRPr/>
            </a:pPr>
            <a:endParaRPr lang="en-US" sz="2000" dirty="0" smtClean="0">
              <a:ea typeface="+mn-ea"/>
            </a:endParaRPr>
          </a:p>
          <a:p>
            <a:pPr lvl="1" eaLnBrk="1" hangingPunct="1">
              <a:lnSpc>
                <a:spcPct val="90000"/>
              </a:lnSpc>
              <a:buFont typeface="Wingdings" pitchFamily="2" charset="2"/>
              <a:buChar char="l"/>
              <a:defRPr/>
            </a:pPr>
            <a:endParaRPr lang="en-US" sz="2000" b="1" dirty="0" smtClean="0"/>
          </a:p>
        </p:txBody>
      </p:sp>
      <p:sp>
        <p:nvSpPr>
          <p:cNvPr id="20485"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098536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FDFC52BC-9132-B149-9C34-1CC44DFE9BB9}" type="slidenum">
              <a:rPr lang="en-US"/>
              <a:pPr/>
              <a:t>19</a:t>
            </a:fld>
            <a:endParaRPr lang="en-US"/>
          </a:p>
        </p:txBody>
      </p:sp>
      <p:sp>
        <p:nvSpPr>
          <p:cNvPr id="214018" name="Rectangle 2"/>
          <p:cNvSpPr>
            <a:spLocks noGrp="1" noChangeArrowheads="1"/>
          </p:cNvSpPr>
          <p:nvPr>
            <p:ph type="title"/>
          </p:nvPr>
        </p:nvSpPr>
        <p:spPr>
          <a:xfrm>
            <a:off x="228600" y="381000"/>
            <a:ext cx="8763000" cy="755650"/>
          </a:xfrm>
        </p:spPr>
        <p:txBody>
          <a:bodyPr lIns="92075" tIns="46038" rIns="92075" bIns="46038" anchorCtr="0">
            <a:normAutofit fontScale="90000"/>
          </a:bodyPr>
          <a:lstStyle/>
          <a:p>
            <a:r>
              <a:rPr lang="en-US" b="0" dirty="0">
                <a:solidFill>
                  <a:schemeClr val="tx2">
                    <a:lumMod val="40000"/>
                    <a:lumOff val="60000"/>
                  </a:schemeClr>
                </a:solidFill>
              </a:rPr>
              <a:t>Individual Student’s Performance </a:t>
            </a:r>
            <a:r>
              <a:rPr lang="en-US" b="0" dirty="0" smtClean="0">
                <a:solidFill>
                  <a:schemeClr val="tx2">
                    <a:lumMod val="40000"/>
                    <a:lumOff val="60000"/>
                  </a:schemeClr>
                </a:solidFill>
              </a:rPr>
              <a:t>Evaluation/Grading</a:t>
            </a:r>
            <a:endParaRPr lang="en-US" b="0" dirty="0">
              <a:solidFill>
                <a:schemeClr val="tx2">
                  <a:lumMod val="40000"/>
                  <a:lumOff val="60000"/>
                </a:schemeClr>
              </a:solidFill>
            </a:endParaRPr>
          </a:p>
        </p:txBody>
      </p:sp>
      <p:sp>
        <p:nvSpPr>
          <p:cNvPr id="20485"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 name="Rectangle 2"/>
          <p:cNvSpPr/>
          <p:nvPr/>
        </p:nvSpPr>
        <p:spPr>
          <a:xfrm>
            <a:off x="609600" y="1905506"/>
            <a:ext cx="8001000" cy="2246769"/>
          </a:xfrm>
          <a:prstGeom prst="rect">
            <a:avLst/>
          </a:prstGeom>
        </p:spPr>
        <p:txBody>
          <a:bodyPr wrap="square">
            <a:spAutoFit/>
          </a:bodyPr>
          <a:lstStyle/>
          <a:p>
            <a:r>
              <a:rPr lang="en-US" sz="2800" dirty="0"/>
              <a:t>Although this is largely a team-project course, the grades of the students belonging to a given team may differ significantly, based on individual performance in the course as well as on specific contributions to developing the team </a:t>
            </a:r>
            <a:r>
              <a:rPr lang="en-US" sz="2800" dirty="0" smtClean="0"/>
              <a:t>project.</a:t>
            </a:r>
            <a:endParaRPr lang="en-US" sz="2800" dirty="0"/>
          </a:p>
        </p:txBody>
      </p:sp>
    </p:spTree>
    <p:extLst>
      <p:ext uri="{BB962C8B-B14F-4D97-AF65-F5344CB8AC3E}">
        <p14:creationId xmlns:p14="http://schemas.microsoft.com/office/powerpoint/2010/main" val="812924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4C85070A-BEB9-D642-BCFB-C880598531BA}" type="slidenum">
              <a:rPr lang="en-US"/>
              <a:pPr/>
              <a:t>2</a:t>
            </a:fld>
            <a:endParaRPr lang="en-US"/>
          </a:p>
        </p:txBody>
      </p:sp>
      <p:sp>
        <p:nvSpPr>
          <p:cNvPr id="4099" name="Rectangle 2"/>
          <p:cNvSpPr>
            <a:spLocks noGrp="1" noChangeArrowheads="1"/>
          </p:cNvSpPr>
          <p:nvPr>
            <p:ph type="title"/>
          </p:nvPr>
        </p:nvSpPr>
        <p:spPr>
          <a:xfrm>
            <a:off x="782638" y="354013"/>
            <a:ext cx="7415212" cy="682625"/>
          </a:xfrm>
          <a:noFill/>
          <a:extLst>
            <a:ext uri="{909E8E84-426E-40DD-AFC4-6F175D3DCCD1}">
              <a14:hiddenFill xmlns:a14="http://schemas.microsoft.com/office/drawing/2010/main">
                <a:solidFill>
                  <a:srgbClr val="FFFFFF"/>
                </a:solidFill>
              </a14:hiddenFill>
            </a:ext>
          </a:extLst>
        </p:spPr>
        <p:txBody>
          <a:bodyPr lIns="92075" tIns="46038" rIns="92075" bIns="46038" anchorCtr="0">
            <a:normAutofit fontScale="90000"/>
          </a:bodyPr>
          <a:lstStyle/>
          <a:p>
            <a:r>
              <a:rPr lang="en-CA" b="0" dirty="0">
                <a:solidFill>
                  <a:schemeClr val="accent2">
                    <a:lumMod val="40000"/>
                    <a:lumOff val="60000"/>
                  </a:schemeClr>
                </a:solidFill>
                <a:effectLst/>
                <a:latin typeface="Tahoma" charset="0"/>
              </a:rPr>
              <a:t>Outline</a:t>
            </a:r>
          </a:p>
        </p:txBody>
      </p:sp>
      <p:sp>
        <p:nvSpPr>
          <p:cNvPr id="4100" name="Rectangle 3"/>
          <p:cNvSpPr>
            <a:spLocks noGrp="1" noChangeArrowheads="1"/>
          </p:cNvSpPr>
          <p:nvPr>
            <p:ph type="body" idx="1"/>
          </p:nvPr>
        </p:nvSpPr>
        <p:spPr>
          <a:xfrm>
            <a:off x="609600" y="1981200"/>
            <a:ext cx="8458200" cy="5181600"/>
          </a:xfrm>
          <a:noFill/>
          <a:extLst>
            <a:ext uri="{909E8E84-426E-40DD-AFC4-6F175D3DCCD1}">
              <a14:hiddenFill xmlns:a14="http://schemas.microsoft.com/office/drawing/2010/main">
                <a:solidFill>
                  <a:srgbClr val="FFFFFF"/>
                </a:solidFill>
              </a14:hiddenFill>
            </a:ext>
          </a:extLst>
        </p:spPr>
        <p:txBody>
          <a:bodyPr lIns="92075" tIns="46038" rIns="92075" bIns="46038"/>
          <a:lstStyle/>
          <a:p>
            <a:pPr eaLnBrk="1" hangingPunct="1"/>
            <a:r>
              <a:rPr lang="en-US" sz="2800" dirty="0">
                <a:effectLst/>
                <a:latin typeface="Cambria"/>
                <a:cs typeface="Cambria"/>
              </a:rPr>
              <a:t>The Instructor</a:t>
            </a:r>
          </a:p>
          <a:p>
            <a:pPr eaLnBrk="1" hangingPunct="1"/>
            <a:r>
              <a:rPr lang="en-US" sz="2800" dirty="0">
                <a:effectLst/>
                <a:latin typeface="Cambria"/>
                <a:cs typeface="Cambria"/>
              </a:rPr>
              <a:t>The Students</a:t>
            </a:r>
          </a:p>
          <a:p>
            <a:pPr eaLnBrk="1" hangingPunct="1"/>
            <a:r>
              <a:rPr lang="en-US" sz="2800" dirty="0">
                <a:effectLst/>
                <a:latin typeface="Cambria"/>
                <a:cs typeface="Cambria"/>
              </a:rPr>
              <a:t>The Course: </a:t>
            </a:r>
            <a:r>
              <a:rPr lang="en-US" sz="2800" dirty="0" smtClean="0">
                <a:effectLst/>
                <a:latin typeface="Cambria"/>
                <a:cs typeface="Cambria"/>
              </a:rPr>
              <a:t>CS 426</a:t>
            </a:r>
            <a:endParaRPr lang="en-US" sz="2800" dirty="0">
              <a:effectLst/>
              <a:latin typeface="Cambria"/>
              <a:cs typeface="Cambria"/>
            </a:endParaRPr>
          </a:p>
          <a:p>
            <a:pPr eaLnBrk="1" hangingPunct="1"/>
            <a:r>
              <a:rPr lang="en-US" sz="2800" dirty="0">
                <a:effectLst/>
                <a:latin typeface="Cambria"/>
                <a:cs typeface="Cambria"/>
              </a:rPr>
              <a:t>The Texts</a:t>
            </a:r>
          </a:p>
          <a:p>
            <a:pPr eaLnBrk="1" hangingPunct="1"/>
            <a:r>
              <a:rPr lang="en-US" sz="2800" dirty="0">
                <a:effectLst/>
                <a:latin typeface="Cambria"/>
                <a:cs typeface="Cambria"/>
              </a:rPr>
              <a:t>Grading Scheme </a:t>
            </a:r>
            <a:r>
              <a:rPr lang="en-US" sz="2800" dirty="0" smtClean="0">
                <a:effectLst/>
                <a:latin typeface="Cambria"/>
                <a:cs typeface="Cambria"/>
              </a:rPr>
              <a:t>&amp; Grading Scale</a:t>
            </a:r>
            <a:endParaRPr lang="en-US" sz="2800" dirty="0">
              <a:effectLst/>
              <a:latin typeface="Cambria"/>
              <a:cs typeface="Cambria"/>
            </a:endParaRPr>
          </a:p>
          <a:p>
            <a:pPr eaLnBrk="1" hangingPunct="1"/>
            <a:r>
              <a:rPr lang="en-US" sz="2800" dirty="0">
                <a:effectLst/>
                <a:latin typeface="Cambria"/>
                <a:cs typeface="Cambria"/>
              </a:rPr>
              <a:t>Policies</a:t>
            </a:r>
          </a:p>
          <a:p>
            <a:pPr eaLnBrk="1" hangingPunct="1"/>
            <a:r>
              <a:rPr lang="en-US" sz="2800" dirty="0">
                <a:effectLst/>
                <a:latin typeface="Cambria"/>
                <a:cs typeface="Cambria"/>
              </a:rPr>
              <a:t>Tentative Schedule</a:t>
            </a:r>
          </a:p>
          <a:p>
            <a:pPr eaLnBrk="1" hangingPunct="1">
              <a:buFont typeface="Wingdings" charset="0"/>
              <a:buNone/>
            </a:pPr>
            <a:endParaRPr lang="en-CA" sz="2800" dirty="0">
              <a:effectLst/>
              <a:latin typeface="Tahoma" charset="0"/>
            </a:endParaRPr>
          </a:p>
        </p:txBody>
      </p:sp>
      <p:sp>
        <p:nvSpPr>
          <p:cNvPr id="4101" name="Line 4"/>
          <p:cNvSpPr>
            <a:spLocks noChangeShapeType="1"/>
          </p:cNvSpPr>
          <p:nvPr/>
        </p:nvSpPr>
        <p:spPr bwMode="auto">
          <a:xfrm>
            <a:off x="1143000" y="1447800"/>
            <a:ext cx="77724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033335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956532E9-08D3-804E-A48D-0AA542118B4D}" type="slidenum">
              <a:rPr lang="en-US"/>
              <a:pPr/>
              <a:t>20</a:t>
            </a:fld>
            <a:endParaRPr lang="en-US"/>
          </a:p>
        </p:txBody>
      </p:sp>
      <p:sp>
        <p:nvSpPr>
          <p:cNvPr id="21507" name="Rectangle 2"/>
          <p:cNvSpPr>
            <a:spLocks noGrp="1" noChangeArrowheads="1"/>
          </p:cNvSpPr>
          <p:nvPr>
            <p:ph type="title"/>
          </p:nvPr>
        </p:nvSpPr>
        <p:spPr>
          <a:xfrm>
            <a:off x="762000" y="381000"/>
            <a:ext cx="8077200" cy="755650"/>
          </a:xfrm>
          <a:noFill/>
          <a:extLst>
            <a:ext uri="{909E8E84-426E-40DD-AFC4-6F175D3DCCD1}">
              <a14:hiddenFill xmlns:a14="http://schemas.microsoft.com/office/drawing/2010/main">
                <a:solidFill>
                  <a:srgbClr val="FFFFFF"/>
                </a:solidFill>
              </a14:hiddenFill>
            </a:ext>
          </a:extLst>
        </p:spPr>
        <p:txBody>
          <a:bodyPr lIns="92075" tIns="46038" rIns="92075" bIns="46038" anchorCtr="0">
            <a:normAutofit fontScale="90000"/>
          </a:bodyPr>
          <a:lstStyle/>
          <a:p>
            <a:r>
              <a:rPr lang="en-US" b="0" dirty="0" smtClean="0">
                <a:solidFill>
                  <a:schemeClr val="accent2">
                    <a:lumMod val="40000"/>
                    <a:lumOff val="60000"/>
                  </a:schemeClr>
                </a:solidFill>
                <a:effectLst/>
                <a:latin typeface="Tahoma" charset="0"/>
              </a:rPr>
              <a:t>Late Submissions</a:t>
            </a:r>
            <a:endParaRPr lang="en-CA" b="0" dirty="0">
              <a:solidFill>
                <a:schemeClr val="accent2">
                  <a:lumMod val="40000"/>
                  <a:lumOff val="60000"/>
                </a:schemeClr>
              </a:solidFill>
              <a:effectLst/>
              <a:latin typeface="Tahoma" charset="0"/>
            </a:endParaRPr>
          </a:p>
        </p:txBody>
      </p:sp>
      <p:sp>
        <p:nvSpPr>
          <p:cNvPr id="191491" name="Rectangle 3"/>
          <p:cNvSpPr>
            <a:spLocks noGrp="1" noChangeArrowheads="1"/>
          </p:cNvSpPr>
          <p:nvPr>
            <p:ph type="body" idx="1"/>
          </p:nvPr>
        </p:nvSpPr>
        <p:spPr>
          <a:xfrm>
            <a:off x="381000" y="1687513"/>
            <a:ext cx="7696200" cy="3603625"/>
          </a:xfrm>
        </p:spPr>
        <p:txBody>
          <a:bodyPr lIns="92075" tIns="46038" rIns="92075" bIns="46038"/>
          <a:lstStyle/>
          <a:p>
            <a:pPr eaLnBrk="1" hangingPunct="1">
              <a:buFont typeface="Wingdings" pitchFamily="2" charset="2"/>
              <a:buChar char="l"/>
              <a:defRPr/>
            </a:pPr>
            <a:r>
              <a:rPr lang="en-US" dirty="0" smtClean="0">
                <a:latin typeface="Cambria"/>
                <a:cs typeface="Cambria"/>
              </a:rPr>
              <a:t>Late submission policy:</a:t>
            </a:r>
            <a:endParaRPr lang="en-US" sz="3000" dirty="0" smtClean="0">
              <a:latin typeface="Cambria"/>
              <a:cs typeface="Cambria"/>
            </a:endParaRPr>
          </a:p>
          <a:p>
            <a:pPr lvl="1" eaLnBrk="1" hangingPunct="1">
              <a:buFont typeface="Wingdings" pitchFamily="2" charset="2"/>
              <a:buChar char="l"/>
              <a:defRPr/>
            </a:pPr>
            <a:r>
              <a:rPr lang="en-US" sz="2400" dirty="0" smtClean="0">
                <a:effectLst/>
                <a:latin typeface="Cambria"/>
                <a:cs typeface="Cambria"/>
              </a:rPr>
              <a:t>No late days for presentations, demos, and test</a:t>
            </a:r>
          </a:p>
          <a:p>
            <a:pPr lvl="1" eaLnBrk="1" hangingPunct="1">
              <a:buFont typeface="Wingdings" pitchFamily="2" charset="2"/>
              <a:buChar char="l"/>
              <a:defRPr/>
            </a:pPr>
            <a:r>
              <a:rPr lang="en-US" sz="2400" dirty="0" smtClean="0">
                <a:effectLst/>
                <a:latin typeface="Cambria"/>
                <a:cs typeface="Cambria"/>
              </a:rPr>
              <a:t>Maximum 2 late days per project deliverable</a:t>
            </a:r>
          </a:p>
          <a:p>
            <a:pPr lvl="1" eaLnBrk="1" hangingPunct="1">
              <a:buFont typeface="Wingdings" pitchFamily="2" charset="2"/>
              <a:buChar char="l"/>
              <a:defRPr/>
            </a:pPr>
            <a:r>
              <a:rPr lang="en-US" sz="2400" dirty="0" smtClean="0">
                <a:effectLst/>
                <a:latin typeface="Cambria"/>
                <a:cs typeface="Cambria"/>
              </a:rPr>
              <a:t>Each late day penalized with 10%</a:t>
            </a:r>
          </a:p>
          <a:p>
            <a:pPr lvl="1" eaLnBrk="1" hangingPunct="1">
              <a:buFont typeface="Wingdings" pitchFamily="2" charset="2"/>
              <a:buChar char="l"/>
              <a:defRPr/>
            </a:pPr>
            <a:r>
              <a:rPr lang="en-US" sz="2400" dirty="0" smtClean="0">
                <a:effectLst/>
                <a:latin typeface="Cambria"/>
                <a:cs typeface="Cambria"/>
              </a:rPr>
              <a:t>No subdivision of late days (e.g. in hours) </a:t>
            </a:r>
          </a:p>
          <a:p>
            <a:pPr lvl="1" eaLnBrk="1" hangingPunct="1">
              <a:buFont typeface="Wingdings" pitchFamily="2" charset="2"/>
              <a:buChar char="l"/>
              <a:defRPr/>
            </a:pPr>
            <a:r>
              <a:rPr lang="en-US" sz="2400" dirty="0" smtClean="0">
                <a:effectLst/>
                <a:latin typeface="Cambria"/>
                <a:cs typeface="Cambria"/>
              </a:rPr>
              <a:t>Example: a 90/100 worth project deliverable gets 81/100 if one day late (90*0.9 = 81) or 72/100 if two days late (90*0.8 = 72)</a:t>
            </a:r>
            <a:endParaRPr lang="en-US" sz="2400" dirty="0" smtClean="0">
              <a:latin typeface="Cambria"/>
              <a:cs typeface="Cambria"/>
            </a:endParaRPr>
          </a:p>
          <a:p>
            <a:pPr lvl="1" eaLnBrk="1" hangingPunct="1">
              <a:buFont typeface="Wingdings" pitchFamily="2" charset="2"/>
              <a:buChar char="l"/>
              <a:defRPr/>
            </a:pPr>
            <a:endParaRPr lang="en-US" sz="2400" dirty="0" smtClean="0"/>
          </a:p>
          <a:p>
            <a:pPr marL="457200" lvl="1" indent="0" eaLnBrk="1" hangingPunct="1">
              <a:buNone/>
              <a:defRPr/>
            </a:pPr>
            <a:endParaRPr lang="en-US" sz="2600" dirty="0" smtClean="0"/>
          </a:p>
        </p:txBody>
      </p:sp>
      <p:sp>
        <p:nvSpPr>
          <p:cNvPr id="21509"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524374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25CCD4E8-83FC-944B-B02B-2B6D865C1A45}" type="slidenum">
              <a:rPr lang="en-US"/>
              <a:pPr/>
              <a:t>21</a:t>
            </a:fld>
            <a:endParaRPr lang="en-US"/>
          </a:p>
        </p:txBody>
      </p:sp>
      <p:sp>
        <p:nvSpPr>
          <p:cNvPr id="22531" name="Rectangle 2"/>
          <p:cNvSpPr>
            <a:spLocks noGrp="1" noChangeArrowheads="1"/>
          </p:cNvSpPr>
          <p:nvPr>
            <p:ph type="title"/>
          </p:nvPr>
        </p:nvSpPr>
        <p:spPr>
          <a:xfrm>
            <a:off x="381000" y="304800"/>
            <a:ext cx="8763000" cy="755650"/>
          </a:xfrm>
          <a:noFill/>
          <a:extLst>
            <a:ext uri="{909E8E84-426E-40DD-AFC4-6F175D3DCCD1}">
              <a14:hiddenFill xmlns:a14="http://schemas.microsoft.com/office/drawing/2010/main">
                <a:solidFill>
                  <a:srgbClr val="FFFFFF"/>
                </a:solidFill>
              </a14:hiddenFill>
            </a:ext>
          </a:extLst>
        </p:spPr>
        <p:txBody>
          <a:bodyPr lIns="92075" tIns="46038" rIns="92075" bIns="46038" anchorCtr="0">
            <a:normAutofit fontScale="90000"/>
          </a:bodyPr>
          <a:lstStyle/>
          <a:p>
            <a:r>
              <a:rPr lang="en-US" b="0" dirty="0" smtClean="0">
                <a:solidFill>
                  <a:schemeClr val="accent2">
                    <a:lumMod val="40000"/>
                    <a:lumOff val="60000"/>
                  </a:schemeClr>
                </a:solidFill>
                <a:effectLst/>
                <a:latin typeface="Tahoma" charset="0"/>
              </a:rPr>
              <a:t>Plagiarism and Cheating</a:t>
            </a:r>
            <a:endParaRPr lang="en-CA" b="0" dirty="0">
              <a:solidFill>
                <a:schemeClr val="accent2">
                  <a:lumMod val="40000"/>
                  <a:lumOff val="60000"/>
                </a:schemeClr>
              </a:solidFill>
              <a:effectLst/>
              <a:latin typeface="Tahoma" charset="0"/>
            </a:endParaRPr>
          </a:p>
        </p:txBody>
      </p:sp>
      <p:sp>
        <p:nvSpPr>
          <p:cNvPr id="193539" name="Rectangle 3"/>
          <p:cNvSpPr>
            <a:spLocks noGrp="1" noChangeArrowheads="1"/>
          </p:cNvSpPr>
          <p:nvPr>
            <p:ph type="body" idx="1"/>
          </p:nvPr>
        </p:nvSpPr>
        <p:spPr>
          <a:xfrm>
            <a:off x="457200" y="1687513"/>
            <a:ext cx="8229600" cy="3603625"/>
          </a:xfrm>
        </p:spPr>
        <p:txBody>
          <a:bodyPr lIns="92075" tIns="46038" rIns="92075" bIns="46038"/>
          <a:lstStyle/>
          <a:p>
            <a:pPr eaLnBrk="1" hangingPunct="1">
              <a:lnSpc>
                <a:spcPct val="90000"/>
              </a:lnSpc>
            </a:pPr>
            <a:r>
              <a:rPr lang="en-US" sz="2800" dirty="0" smtClean="0"/>
              <a:t>Plagiarism </a:t>
            </a:r>
            <a:r>
              <a:rPr lang="en-US" sz="2800" dirty="0"/>
              <a:t>and cheating will not be tolerated. It will be dealt with according to the policies of the University of Nevada, Reno regarding academic dishonesty. Please read these policies at </a:t>
            </a:r>
            <a:r>
              <a:rPr lang="en-US" sz="2800" dirty="0">
                <a:solidFill>
                  <a:srgbClr val="0000FF"/>
                </a:solidFill>
              </a:rPr>
              <a:t>http://www.unr.edu/provost/curriculum-central/curricula-forms-and-guidelines/syllabus-guidelines/academic-dishonesty</a:t>
            </a:r>
            <a:endParaRPr lang="en-US" sz="2800" b="1" dirty="0">
              <a:solidFill>
                <a:srgbClr val="0000FF"/>
              </a:solidFill>
              <a:latin typeface="Cambria"/>
              <a:cs typeface="Cambria"/>
            </a:endParaRPr>
          </a:p>
        </p:txBody>
      </p:sp>
      <p:sp>
        <p:nvSpPr>
          <p:cNvPr id="22533"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641907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1066800" y="381000"/>
            <a:ext cx="8077200" cy="755650"/>
          </a:xfrm>
        </p:spPr>
        <p:txBody>
          <a:bodyPr lIns="92075" tIns="46038" rIns="92075" bIns="46038">
            <a:normAutofit fontScale="90000"/>
          </a:bodyPr>
          <a:lstStyle/>
          <a:p>
            <a:pPr eaLnBrk="1" hangingPunct="1">
              <a:defRPr/>
            </a:pPr>
            <a:r>
              <a:rPr lang="en-US" b="0" dirty="0" smtClean="0">
                <a:solidFill>
                  <a:schemeClr val="accent2">
                    <a:lumMod val="40000"/>
                    <a:lumOff val="60000"/>
                  </a:schemeClr>
                </a:solidFill>
              </a:rPr>
              <a:t>Disability </a:t>
            </a:r>
            <a:r>
              <a:rPr lang="en-US" b="0" dirty="0" smtClean="0">
                <a:solidFill>
                  <a:schemeClr val="accent2">
                    <a:lumMod val="40000"/>
                    <a:lumOff val="60000"/>
                  </a:schemeClr>
                </a:solidFill>
              </a:rPr>
              <a:t>Statement</a:t>
            </a:r>
            <a:endParaRPr lang="en-CA" b="0" dirty="0" smtClean="0">
              <a:solidFill>
                <a:schemeClr val="accent2">
                  <a:lumMod val="40000"/>
                  <a:lumOff val="60000"/>
                </a:schemeClr>
              </a:solidFill>
            </a:endParaRPr>
          </a:p>
        </p:txBody>
      </p:sp>
      <p:sp>
        <p:nvSpPr>
          <p:cNvPr id="16387" name="Rectangle 3"/>
          <p:cNvSpPr>
            <a:spLocks noGrp="1" noChangeArrowheads="1"/>
          </p:cNvSpPr>
          <p:nvPr>
            <p:ph idx="1"/>
          </p:nvPr>
        </p:nvSpPr>
        <p:spPr>
          <a:xfrm>
            <a:off x="1143000" y="2362200"/>
            <a:ext cx="6865938" cy="2994025"/>
          </a:xfrm>
        </p:spPr>
        <p:txBody>
          <a:bodyPr lIns="92075" tIns="46038" rIns="92075" bIns="46038"/>
          <a:lstStyle/>
          <a:p>
            <a:pPr eaLnBrk="1" hangingPunct="1"/>
            <a:r>
              <a:rPr lang="en-US" sz="2800" dirty="0" smtClean="0"/>
              <a:t>If you have a disability for which you need to request accommodations, please contact as soon as possible the instructor or the Disability Resource Center (Thompson Student Services – suite 101).</a:t>
            </a:r>
          </a:p>
          <a:p>
            <a:pPr lvl="1" eaLnBrk="1" hangingPunct="1"/>
            <a:endParaRPr lang="en-US" dirty="0" smtClean="0">
              <a:ea typeface="ＭＳ Ｐゴシック" pitchFamily="4" charset="-128"/>
            </a:endParaRPr>
          </a:p>
          <a:p>
            <a:pPr lvl="1" eaLnBrk="1" hangingPunct="1"/>
            <a:endParaRPr lang="en-US" sz="2600" dirty="0" smtClean="0">
              <a:ea typeface="ＭＳ Ｐゴシック" pitchFamily="4" charset="-128"/>
            </a:endParaRPr>
          </a:p>
        </p:txBody>
      </p:sp>
      <p:sp>
        <p:nvSpPr>
          <p:cNvPr id="1638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charset="0"/>
                <a:ea typeface="ＭＳ Ｐゴシック" pitchFamily="4" charset="-128"/>
              </a:defRPr>
            </a:lvl1pPr>
            <a:lvl2pPr marL="742950" indent="-285750">
              <a:defRPr>
                <a:solidFill>
                  <a:schemeClr val="tx1"/>
                </a:solidFill>
                <a:latin typeface="Tahoma" charset="0"/>
                <a:ea typeface="ＭＳ Ｐゴシック" pitchFamily="4" charset="-128"/>
              </a:defRPr>
            </a:lvl2pPr>
            <a:lvl3pPr marL="1143000" indent="-228600">
              <a:defRPr>
                <a:solidFill>
                  <a:schemeClr val="tx1"/>
                </a:solidFill>
                <a:latin typeface="Tahoma" charset="0"/>
                <a:ea typeface="ＭＳ Ｐゴシック" pitchFamily="4" charset="-128"/>
              </a:defRPr>
            </a:lvl3pPr>
            <a:lvl4pPr marL="1600200" indent="-228600">
              <a:defRPr>
                <a:solidFill>
                  <a:schemeClr val="tx1"/>
                </a:solidFill>
                <a:latin typeface="Tahoma" charset="0"/>
                <a:ea typeface="ＭＳ Ｐゴシック" pitchFamily="4" charset="-128"/>
              </a:defRPr>
            </a:lvl4pPr>
            <a:lvl5pPr marL="2057400" indent="-228600">
              <a:defRPr>
                <a:solidFill>
                  <a:schemeClr val="tx1"/>
                </a:solidFill>
                <a:latin typeface="Tahoma" charset="0"/>
                <a:ea typeface="ＭＳ Ｐゴシック" pitchFamily="4" charset="-128"/>
              </a:defRPr>
            </a:lvl5pPr>
            <a:lvl6pPr marL="2514600" indent="-228600" eaLnBrk="0" fontAlgn="base" hangingPunct="0">
              <a:spcBef>
                <a:spcPct val="0"/>
              </a:spcBef>
              <a:spcAft>
                <a:spcPct val="0"/>
              </a:spcAft>
              <a:defRPr>
                <a:solidFill>
                  <a:schemeClr val="tx1"/>
                </a:solidFill>
                <a:latin typeface="Tahoma" charset="0"/>
                <a:ea typeface="ＭＳ Ｐゴシック" pitchFamily="4" charset="-128"/>
              </a:defRPr>
            </a:lvl6pPr>
            <a:lvl7pPr marL="2971800" indent="-228600" eaLnBrk="0" fontAlgn="base" hangingPunct="0">
              <a:spcBef>
                <a:spcPct val="0"/>
              </a:spcBef>
              <a:spcAft>
                <a:spcPct val="0"/>
              </a:spcAft>
              <a:defRPr>
                <a:solidFill>
                  <a:schemeClr val="tx1"/>
                </a:solidFill>
                <a:latin typeface="Tahoma" charset="0"/>
                <a:ea typeface="ＭＳ Ｐゴシック" pitchFamily="4" charset="-128"/>
              </a:defRPr>
            </a:lvl7pPr>
            <a:lvl8pPr marL="3429000" indent="-228600" eaLnBrk="0" fontAlgn="base" hangingPunct="0">
              <a:spcBef>
                <a:spcPct val="0"/>
              </a:spcBef>
              <a:spcAft>
                <a:spcPct val="0"/>
              </a:spcAft>
              <a:defRPr>
                <a:solidFill>
                  <a:schemeClr val="tx1"/>
                </a:solidFill>
                <a:latin typeface="Tahoma" charset="0"/>
                <a:ea typeface="ＭＳ Ｐゴシック" pitchFamily="4" charset="-128"/>
              </a:defRPr>
            </a:lvl8pPr>
            <a:lvl9pPr marL="3886200" indent="-228600" eaLnBrk="0" fontAlgn="base" hangingPunct="0">
              <a:spcBef>
                <a:spcPct val="0"/>
              </a:spcBef>
              <a:spcAft>
                <a:spcPct val="0"/>
              </a:spcAft>
              <a:defRPr>
                <a:solidFill>
                  <a:schemeClr val="tx1"/>
                </a:solidFill>
                <a:latin typeface="Tahoma" charset="0"/>
                <a:ea typeface="ＭＳ Ｐゴシック" pitchFamily="4" charset="-128"/>
              </a:defRPr>
            </a:lvl9pPr>
          </a:lstStyle>
          <a:p>
            <a:fld id="{167A0480-47D0-47FB-B9E7-1953E3CC8515}" type="slidenum">
              <a:rPr lang="en-US" smtClean="0">
                <a:solidFill>
                  <a:srgbClr val="0D62AF"/>
                </a:solidFill>
                <a:latin typeface="Corbel" pitchFamily="34" charset="0"/>
              </a:rPr>
              <a:pPr/>
              <a:t>22</a:t>
            </a:fld>
            <a:endParaRPr lang="en-US" smtClean="0">
              <a:solidFill>
                <a:srgbClr val="0D62AF"/>
              </a:solidFill>
              <a:latin typeface="Corbel" pitchFamily="34" charset="0"/>
            </a:endParaRPr>
          </a:p>
        </p:txBody>
      </p:sp>
      <p:sp>
        <p:nvSpPr>
          <p:cNvPr id="16389"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399071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1066800" y="387350"/>
            <a:ext cx="8077200" cy="755650"/>
          </a:xfrm>
        </p:spPr>
        <p:txBody>
          <a:bodyPr lIns="92075" tIns="46038" rIns="92075" bIns="46038">
            <a:normAutofit fontScale="90000"/>
          </a:bodyPr>
          <a:lstStyle/>
          <a:p>
            <a:pPr eaLnBrk="1" hangingPunct="1">
              <a:defRPr/>
            </a:pPr>
            <a:r>
              <a:rPr lang="en-US" b="0" dirty="0" smtClean="0">
                <a:solidFill>
                  <a:schemeClr val="accent2">
                    <a:lumMod val="40000"/>
                    <a:lumOff val="60000"/>
                  </a:schemeClr>
                </a:solidFill>
              </a:rPr>
              <a:t>Academic </a:t>
            </a:r>
            <a:r>
              <a:rPr lang="en-US" b="0" dirty="0" smtClean="0">
                <a:solidFill>
                  <a:schemeClr val="accent2">
                    <a:lumMod val="40000"/>
                    <a:lumOff val="60000"/>
                  </a:schemeClr>
                </a:solidFill>
              </a:rPr>
              <a:t>Services</a:t>
            </a:r>
            <a:endParaRPr lang="en-CA" b="0" dirty="0" smtClean="0">
              <a:solidFill>
                <a:schemeClr val="accent2">
                  <a:lumMod val="40000"/>
                  <a:lumOff val="60000"/>
                </a:schemeClr>
              </a:solidFill>
            </a:endParaRPr>
          </a:p>
        </p:txBody>
      </p:sp>
      <p:sp>
        <p:nvSpPr>
          <p:cNvPr id="16387" name="Rectangle 3"/>
          <p:cNvSpPr>
            <a:spLocks noGrp="1" noChangeArrowheads="1"/>
          </p:cNvSpPr>
          <p:nvPr>
            <p:ph idx="1"/>
          </p:nvPr>
        </p:nvSpPr>
        <p:spPr>
          <a:xfrm>
            <a:off x="304800" y="2111375"/>
            <a:ext cx="8763000" cy="2994025"/>
          </a:xfrm>
        </p:spPr>
        <p:txBody>
          <a:bodyPr lIns="92075" tIns="46038" rIns="92075" bIns="46038"/>
          <a:lstStyle/>
          <a:p>
            <a:pPr>
              <a:defRPr/>
            </a:pPr>
            <a:r>
              <a:rPr lang="x-none" sz="2400"/>
              <a:t>Academic Success Services:  Your student fees cover usage of the Math Center (784-4433 or </a:t>
            </a:r>
            <a:r>
              <a:rPr lang="x-none" sz="2400" u="sng">
                <a:hlinkClick r:id="rId3"/>
              </a:rPr>
              <a:t>www.unr.edu/mathcenter/</a:t>
            </a:r>
            <a:r>
              <a:rPr lang="x-none" sz="2400"/>
              <a:t>), Tutoring Center (784-6801 or </a:t>
            </a:r>
            <a:r>
              <a:rPr lang="x-none" sz="2400" u="sng">
                <a:hlinkClick r:id="rId4"/>
              </a:rPr>
              <a:t>www.unr.edu/tutoring/</a:t>
            </a:r>
            <a:r>
              <a:rPr lang="x-none" sz="2400"/>
              <a:t>), and </a:t>
            </a:r>
            <a:r>
              <a:rPr lang="en-US" sz="2400" dirty="0" smtClean="0"/>
              <a:t>University </a:t>
            </a:r>
            <a:r>
              <a:rPr lang="x-none" sz="2400" smtClean="0"/>
              <a:t>Writing </a:t>
            </a:r>
            <a:r>
              <a:rPr lang="x-none" sz="2400"/>
              <a:t>Center (784-6030 or </a:t>
            </a:r>
            <a:r>
              <a:rPr lang="x-none" sz="2000" u="sng">
                <a:hlinkClick r:id="rId5"/>
              </a:rPr>
              <a:t>http://www.unr.edu/writing_center/</a:t>
            </a:r>
            <a:r>
              <a:rPr lang="x-none" sz="2000"/>
              <a:t>. </a:t>
            </a:r>
            <a:endParaRPr lang="en-US" sz="2000" dirty="0" smtClean="0"/>
          </a:p>
          <a:p>
            <a:pPr marL="119062" indent="0">
              <a:buFont typeface="Wingdings 2" pitchFamily="18" charset="2"/>
              <a:buNone/>
              <a:defRPr/>
            </a:pPr>
            <a:endParaRPr lang="en-US" sz="2400" dirty="0" smtClean="0"/>
          </a:p>
          <a:p>
            <a:pPr>
              <a:defRPr/>
            </a:pPr>
            <a:r>
              <a:rPr lang="x-none" sz="2400" smtClean="0"/>
              <a:t>These </a:t>
            </a:r>
            <a:r>
              <a:rPr lang="x-none" sz="2400"/>
              <a:t>centers support your classroom learning; it is your responsibility to take advantage of their services. Keep in mind that seeking help outside of class is the sign of a responsible and successful student.</a:t>
            </a:r>
            <a:endParaRPr lang="en-US" sz="2400" dirty="0"/>
          </a:p>
          <a:p>
            <a:pPr lvl="1" eaLnBrk="1" hangingPunct="1">
              <a:buFont typeface="Wingdings" pitchFamily="4" charset="2"/>
              <a:buChar char=""/>
              <a:defRPr/>
            </a:pPr>
            <a:endParaRPr lang="en-US" dirty="0" smtClean="0">
              <a:ea typeface="ＭＳ Ｐゴシック" pitchFamily="4" charset="-128"/>
            </a:endParaRPr>
          </a:p>
          <a:p>
            <a:pPr lvl="1" eaLnBrk="1" hangingPunct="1">
              <a:buFont typeface="Wingdings" pitchFamily="4" charset="2"/>
              <a:buChar char=""/>
              <a:defRPr/>
            </a:pPr>
            <a:endParaRPr lang="en-US" sz="2600" dirty="0" smtClean="0">
              <a:ea typeface="ＭＳ Ｐゴシック" pitchFamily="4" charset="-128"/>
            </a:endParaRPr>
          </a:p>
        </p:txBody>
      </p:sp>
      <p:sp>
        <p:nvSpPr>
          <p:cNvPr id="1741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charset="0"/>
                <a:ea typeface="ＭＳ Ｐゴシック" pitchFamily="4" charset="-128"/>
              </a:defRPr>
            </a:lvl1pPr>
            <a:lvl2pPr marL="742950" indent="-285750">
              <a:defRPr>
                <a:solidFill>
                  <a:schemeClr val="tx1"/>
                </a:solidFill>
                <a:latin typeface="Tahoma" charset="0"/>
                <a:ea typeface="ＭＳ Ｐゴシック" pitchFamily="4" charset="-128"/>
              </a:defRPr>
            </a:lvl2pPr>
            <a:lvl3pPr marL="1143000" indent="-228600">
              <a:defRPr>
                <a:solidFill>
                  <a:schemeClr val="tx1"/>
                </a:solidFill>
                <a:latin typeface="Tahoma" charset="0"/>
                <a:ea typeface="ＭＳ Ｐゴシック" pitchFamily="4" charset="-128"/>
              </a:defRPr>
            </a:lvl3pPr>
            <a:lvl4pPr marL="1600200" indent="-228600">
              <a:defRPr>
                <a:solidFill>
                  <a:schemeClr val="tx1"/>
                </a:solidFill>
                <a:latin typeface="Tahoma" charset="0"/>
                <a:ea typeface="ＭＳ Ｐゴシック" pitchFamily="4" charset="-128"/>
              </a:defRPr>
            </a:lvl4pPr>
            <a:lvl5pPr marL="2057400" indent="-228600">
              <a:defRPr>
                <a:solidFill>
                  <a:schemeClr val="tx1"/>
                </a:solidFill>
                <a:latin typeface="Tahoma" charset="0"/>
                <a:ea typeface="ＭＳ Ｐゴシック" pitchFamily="4" charset="-128"/>
              </a:defRPr>
            </a:lvl5pPr>
            <a:lvl6pPr marL="2514600" indent="-228600" eaLnBrk="0" fontAlgn="base" hangingPunct="0">
              <a:spcBef>
                <a:spcPct val="0"/>
              </a:spcBef>
              <a:spcAft>
                <a:spcPct val="0"/>
              </a:spcAft>
              <a:defRPr>
                <a:solidFill>
                  <a:schemeClr val="tx1"/>
                </a:solidFill>
                <a:latin typeface="Tahoma" charset="0"/>
                <a:ea typeface="ＭＳ Ｐゴシック" pitchFamily="4" charset="-128"/>
              </a:defRPr>
            </a:lvl6pPr>
            <a:lvl7pPr marL="2971800" indent="-228600" eaLnBrk="0" fontAlgn="base" hangingPunct="0">
              <a:spcBef>
                <a:spcPct val="0"/>
              </a:spcBef>
              <a:spcAft>
                <a:spcPct val="0"/>
              </a:spcAft>
              <a:defRPr>
                <a:solidFill>
                  <a:schemeClr val="tx1"/>
                </a:solidFill>
                <a:latin typeface="Tahoma" charset="0"/>
                <a:ea typeface="ＭＳ Ｐゴシック" pitchFamily="4" charset="-128"/>
              </a:defRPr>
            </a:lvl7pPr>
            <a:lvl8pPr marL="3429000" indent="-228600" eaLnBrk="0" fontAlgn="base" hangingPunct="0">
              <a:spcBef>
                <a:spcPct val="0"/>
              </a:spcBef>
              <a:spcAft>
                <a:spcPct val="0"/>
              </a:spcAft>
              <a:defRPr>
                <a:solidFill>
                  <a:schemeClr val="tx1"/>
                </a:solidFill>
                <a:latin typeface="Tahoma" charset="0"/>
                <a:ea typeface="ＭＳ Ｐゴシック" pitchFamily="4" charset="-128"/>
              </a:defRPr>
            </a:lvl8pPr>
            <a:lvl9pPr marL="3886200" indent="-228600" eaLnBrk="0" fontAlgn="base" hangingPunct="0">
              <a:spcBef>
                <a:spcPct val="0"/>
              </a:spcBef>
              <a:spcAft>
                <a:spcPct val="0"/>
              </a:spcAft>
              <a:defRPr>
                <a:solidFill>
                  <a:schemeClr val="tx1"/>
                </a:solidFill>
                <a:latin typeface="Tahoma" charset="0"/>
                <a:ea typeface="ＭＳ Ｐゴシック" pitchFamily="4" charset="-128"/>
              </a:defRPr>
            </a:lvl9pPr>
          </a:lstStyle>
          <a:p>
            <a:fld id="{2A6B07B4-57FF-4346-85AC-862CC08D5C98}" type="slidenum">
              <a:rPr lang="en-US" smtClean="0">
                <a:solidFill>
                  <a:srgbClr val="0D62AF"/>
                </a:solidFill>
                <a:latin typeface="Corbel" pitchFamily="34" charset="0"/>
              </a:rPr>
              <a:pPr/>
              <a:t>23</a:t>
            </a:fld>
            <a:endParaRPr lang="en-US" smtClean="0">
              <a:solidFill>
                <a:srgbClr val="0D62AF"/>
              </a:solidFill>
              <a:latin typeface="Corbel" pitchFamily="34" charset="0"/>
            </a:endParaRPr>
          </a:p>
        </p:txBody>
      </p:sp>
      <p:sp>
        <p:nvSpPr>
          <p:cNvPr id="17413"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790362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1066800" y="387350"/>
            <a:ext cx="8077200" cy="755650"/>
          </a:xfrm>
        </p:spPr>
        <p:txBody>
          <a:bodyPr lIns="92075" tIns="46038" rIns="92075" bIns="46038">
            <a:normAutofit fontScale="90000"/>
          </a:bodyPr>
          <a:lstStyle/>
          <a:p>
            <a:pPr eaLnBrk="1" hangingPunct="1">
              <a:defRPr/>
            </a:pPr>
            <a:r>
              <a:rPr lang="en-US" b="0" dirty="0" smtClean="0">
                <a:solidFill>
                  <a:schemeClr val="accent2">
                    <a:lumMod val="40000"/>
                    <a:lumOff val="60000"/>
                  </a:schemeClr>
                </a:solidFill>
              </a:rPr>
              <a:t>On recording class lectures</a:t>
            </a:r>
            <a:endParaRPr lang="en-CA" b="0" dirty="0" smtClean="0">
              <a:solidFill>
                <a:schemeClr val="accent2">
                  <a:lumMod val="40000"/>
                  <a:lumOff val="60000"/>
                </a:schemeClr>
              </a:solidFill>
            </a:endParaRPr>
          </a:p>
        </p:txBody>
      </p:sp>
      <p:sp>
        <p:nvSpPr>
          <p:cNvPr id="16387" name="Rectangle 3"/>
          <p:cNvSpPr>
            <a:spLocks noGrp="1" noChangeArrowheads="1"/>
          </p:cNvSpPr>
          <p:nvPr>
            <p:ph idx="1"/>
          </p:nvPr>
        </p:nvSpPr>
        <p:spPr>
          <a:xfrm>
            <a:off x="-76200" y="1676400"/>
            <a:ext cx="9067800" cy="2994025"/>
          </a:xfrm>
        </p:spPr>
        <p:txBody>
          <a:bodyPr lIns="92075" tIns="46038" rIns="92075" bIns="46038"/>
          <a:lstStyle/>
          <a:p>
            <a:pPr>
              <a:defRPr/>
            </a:pPr>
            <a:r>
              <a:rPr lang="en-US" sz="2400" dirty="0"/>
              <a:t>Statement on Audio and Video Recording: </a:t>
            </a:r>
            <a:endParaRPr lang="en-US" sz="2400" dirty="0" smtClean="0"/>
          </a:p>
          <a:p>
            <a:pPr marL="119062" indent="0">
              <a:buFont typeface="Wingdings 2" pitchFamily="18" charset="2"/>
              <a:buNone/>
              <a:defRPr/>
            </a:pPr>
            <a:endParaRPr lang="en-US" sz="2400" dirty="0" smtClean="0"/>
          </a:p>
          <a:p>
            <a:pPr marL="411162" lvl="1" indent="0">
              <a:buFont typeface="Wingdings" pitchFamily="4" charset="2"/>
              <a:buNone/>
              <a:defRPr/>
            </a:pPr>
            <a:r>
              <a:rPr lang="en-US" sz="2400" dirty="0" smtClean="0"/>
              <a:t>“</a:t>
            </a:r>
            <a:r>
              <a:rPr lang="en-US" sz="2400" dirty="0"/>
              <a:t>Surreptitious or covert video-taping of class or unauthorized audio recording of class is prohibited by law and by Board of Regents policy.  This class may be videotaped or audio recorded </a:t>
            </a:r>
            <a:r>
              <a:rPr lang="en-US" sz="2400" u="sng" dirty="0"/>
              <a:t>only</a:t>
            </a:r>
            <a:r>
              <a:rPr lang="en-US" sz="2400" dirty="0"/>
              <a:t> with the written permission of the instructor.   In order to accommodate students with disabilities, some students may </a:t>
            </a:r>
            <a:r>
              <a:rPr lang="en-US" sz="2400" dirty="0" smtClean="0"/>
              <a:t>be given </a:t>
            </a:r>
            <a:r>
              <a:rPr lang="en-US" sz="2400" dirty="0"/>
              <a:t>permission to record class lectures </a:t>
            </a:r>
            <a:r>
              <a:rPr lang="en-US" sz="2400" dirty="0" smtClean="0"/>
              <a:t>and discussions</a:t>
            </a:r>
            <a:r>
              <a:rPr lang="en-US" sz="2400" dirty="0"/>
              <a:t>.  Therefore, students should understand that their comments during class may be recorded.”</a:t>
            </a:r>
          </a:p>
          <a:p>
            <a:pPr lvl="1" eaLnBrk="1" hangingPunct="1">
              <a:buFont typeface="Wingdings" pitchFamily="4" charset="2"/>
              <a:buChar char=""/>
              <a:defRPr/>
            </a:pPr>
            <a:endParaRPr lang="en-US" dirty="0" smtClean="0">
              <a:ea typeface="ＭＳ Ｐゴシック" pitchFamily="4" charset="-128"/>
            </a:endParaRPr>
          </a:p>
          <a:p>
            <a:pPr marL="457200" lvl="1" indent="0" eaLnBrk="1" hangingPunct="1">
              <a:buFont typeface="Wingdings" pitchFamily="4" charset="2"/>
              <a:buNone/>
              <a:defRPr/>
            </a:pPr>
            <a:endParaRPr lang="en-US" sz="2600" dirty="0" smtClean="0">
              <a:ea typeface="ＭＳ Ｐゴシック" pitchFamily="4" charset="-128"/>
            </a:endParaRPr>
          </a:p>
        </p:txBody>
      </p:sp>
      <p:sp>
        <p:nvSpPr>
          <p:cNvPr id="1843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charset="0"/>
                <a:ea typeface="ＭＳ Ｐゴシック" pitchFamily="4" charset="-128"/>
              </a:defRPr>
            </a:lvl1pPr>
            <a:lvl2pPr marL="742950" indent="-285750">
              <a:defRPr>
                <a:solidFill>
                  <a:schemeClr val="tx1"/>
                </a:solidFill>
                <a:latin typeface="Tahoma" charset="0"/>
                <a:ea typeface="ＭＳ Ｐゴシック" pitchFamily="4" charset="-128"/>
              </a:defRPr>
            </a:lvl2pPr>
            <a:lvl3pPr marL="1143000" indent="-228600">
              <a:defRPr>
                <a:solidFill>
                  <a:schemeClr val="tx1"/>
                </a:solidFill>
                <a:latin typeface="Tahoma" charset="0"/>
                <a:ea typeface="ＭＳ Ｐゴシック" pitchFamily="4" charset="-128"/>
              </a:defRPr>
            </a:lvl3pPr>
            <a:lvl4pPr marL="1600200" indent="-228600">
              <a:defRPr>
                <a:solidFill>
                  <a:schemeClr val="tx1"/>
                </a:solidFill>
                <a:latin typeface="Tahoma" charset="0"/>
                <a:ea typeface="ＭＳ Ｐゴシック" pitchFamily="4" charset="-128"/>
              </a:defRPr>
            </a:lvl4pPr>
            <a:lvl5pPr marL="2057400" indent="-228600">
              <a:defRPr>
                <a:solidFill>
                  <a:schemeClr val="tx1"/>
                </a:solidFill>
                <a:latin typeface="Tahoma" charset="0"/>
                <a:ea typeface="ＭＳ Ｐゴシック" pitchFamily="4" charset="-128"/>
              </a:defRPr>
            </a:lvl5pPr>
            <a:lvl6pPr marL="2514600" indent="-228600" eaLnBrk="0" fontAlgn="base" hangingPunct="0">
              <a:spcBef>
                <a:spcPct val="0"/>
              </a:spcBef>
              <a:spcAft>
                <a:spcPct val="0"/>
              </a:spcAft>
              <a:defRPr>
                <a:solidFill>
                  <a:schemeClr val="tx1"/>
                </a:solidFill>
                <a:latin typeface="Tahoma" charset="0"/>
                <a:ea typeface="ＭＳ Ｐゴシック" pitchFamily="4" charset="-128"/>
              </a:defRPr>
            </a:lvl6pPr>
            <a:lvl7pPr marL="2971800" indent="-228600" eaLnBrk="0" fontAlgn="base" hangingPunct="0">
              <a:spcBef>
                <a:spcPct val="0"/>
              </a:spcBef>
              <a:spcAft>
                <a:spcPct val="0"/>
              </a:spcAft>
              <a:defRPr>
                <a:solidFill>
                  <a:schemeClr val="tx1"/>
                </a:solidFill>
                <a:latin typeface="Tahoma" charset="0"/>
                <a:ea typeface="ＭＳ Ｐゴシック" pitchFamily="4" charset="-128"/>
              </a:defRPr>
            </a:lvl7pPr>
            <a:lvl8pPr marL="3429000" indent="-228600" eaLnBrk="0" fontAlgn="base" hangingPunct="0">
              <a:spcBef>
                <a:spcPct val="0"/>
              </a:spcBef>
              <a:spcAft>
                <a:spcPct val="0"/>
              </a:spcAft>
              <a:defRPr>
                <a:solidFill>
                  <a:schemeClr val="tx1"/>
                </a:solidFill>
                <a:latin typeface="Tahoma" charset="0"/>
                <a:ea typeface="ＭＳ Ｐゴシック" pitchFamily="4" charset="-128"/>
              </a:defRPr>
            </a:lvl8pPr>
            <a:lvl9pPr marL="3886200" indent="-228600" eaLnBrk="0" fontAlgn="base" hangingPunct="0">
              <a:spcBef>
                <a:spcPct val="0"/>
              </a:spcBef>
              <a:spcAft>
                <a:spcPct val="0"/>
              </a:spcAft>
              <a:defRPr>
                <a:solidFill>
                  <a:schemeClr val="tx1"/>
                </a:solidFill>
                <a:latin typeface="Tahoma" charset="0"/>
                <a:ea typeface="ＭＳ Ｐゴシック" pitchFamily="4" charset="-128"/>
              </a:defRPr>
            </a:lvl9pPr>
          </a:lstStyle>
          <a:p>
            <a:fld id="{7B24E2BC-58AD-4B09-8982-4233DBF83976}" type="slidenum">
              <a:rPr lang="en-US" smtClean="0">
                <a:solidFill>
                  <a:srgbClr val="0D62AF"/>
                </a:solidFill>
                <a:latin typeface="Corbel" pitchFamily="34" charset="0"/>
              </a:rPr>
              <a:pPr/>
              <a:t>24</a:t>
            </a:fld>
            <a:endParaRPr lang="en-US" smtClean="0">
              <a:solidFill>
                <a:srgbClr val="0D62AF"/>
              </a:solidFill>
              <a:latin typeface="Corbel" pitchFamily="34" charset="0"/>
            </a:endParaRPr>
          </a:p>
        </p:txBody>
      </p:sp>
      <p:sp>
        <p:nvSpPr>
          <p:cNvPr id="18437"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517660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1066800" y="387350"/>
            <a:ext cx="8077200" cy="755650"/>
          </a:xfrm>
        </p:spPr>
        <p:txBody>
          <a:bodyPr lIns="92075" tIns="46038" rIns="92075" bIns="46038">
            <a:normAutofit fontScale="90000"/>
          </a:bodyPr>
          <a:lstStyle/>
          <a:p>
            <a:pPr eaLnBrk="1" hangingPunct="1">
              <a:defRPr/>
            </a:pPr>
            <a:r>
              <a:rPr lang="en-US" b="0" dirty="0" smtClean="0">
                <a:solidFill>
                  <a:schemeClr val="accent2">
                    <a:lumMod val="40000"/>
                    <a:lumOff val="60000"/>
                  </a:schemeClr>
                </a:solidFill>
              </a:rPr>
              <a:t>Electronic </a:t>
            </a:r>
            <a:r>
              <a:rPr lang="en-US" b="0" dirty="0" smtClean="0">
                <a:solidFill>
                  <a:schemeClr val="accent2">
                    <a:lumMod val="40000"/>
                    <a:lumOff val="60000"/>
                  </a:schemeClr>
                </a:solidFill>
              </a:rPr>
              <a:t>Devices</a:t>
            </a:r>
            <a:endParaRPr lang="en-CA" b="0" dirty="0" smtClean="0">
              <a:solidFill>
                <a:schemeClr val="accent2">
                  <a:lumMod val="40000"/>
                  <a:lumOff val="60000"/>
                </a:schemeClr>
              </a:solidFill>
            </a:endParaRPr>
          </a:p>
        </p:txBody>
      </p:sp>
      <p:sp>
        <p:nvSpPr>
          <p:cNvPr id="16387" name="Rectangle 3"/>
          <p:cNvSpPr>
            <a:spLocks noGrp="1" noChangeArrowheads="1"/>
          </p:cNvSpPr>
          <p:nvPr>
            <p:ph idx="1"/>
          </p:nvPr>
        </p:nvSpPr>
        <p:spPr>
          <a:xfrm>
            <a:off x="-76200" y="1676400"/>
            <a:ext cx="9067800" cy="2994025"/>
          </a:xfrm>
        </p:spPr>
        <p:txBody>
          <a:bodyPr lIns="92075" tIns="46038" rIns="92075" bIns="46038"/>
          <a:lstStyle/>
          <a:p>
            <a:r>
              <a:rPr lang="en-US" sz="2400" b="1" dirty="0" smtClean="0"/>
              <a:t>Noise</a:t>
            </a:r>
            <a:r>
              <a:rPr lang="en-US" sz="2400" dirty="0"/>
              <a:t>. Students are expected to demonstrate professionalism and courtesy by either silencing or turning off all cell phones and/or other alarm or audible indicator devices. </a:t>
            </a:r>
            <a:r>
              <a:rPr lang="en-US" sz="2400" dirty="0" smtClean="0"/>
              <a:t>If </a:t>
            </a:r>
            <a:r>
              <a:rPr lang="en-US" sz="2400" dirty="0"/>
              <a:t>any device causes a disturbance in the class, the student who owns the device may be asked to leave the class.</a:t>
            </a:r>
          </a:p>
          <a:p>
            <a:pPr marL="457200" lvl="1" indent="0" eaLnBrk="1" hangingPunct="1">
              <a:buFont typeface="Wingdings" pitchFamily="4" charset="2"/>
              <a:buNone/>
              <a:defRPr/>
            </a:pPr>
            <a:endParaRPr lang="en-US" sz="2600" dirty="0" smtClean="0">
              <a:ea typeface="ＭＳ Ｐゴシック" pitchFamily="4" charset="-128"/>
            </a:endParaRPr>
          </a:p>
        </p:txBody>
      </p:sp>
      <p:sp>
        <p:nvSpPr>
          <p:cNvPr id="1843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charset="0"/>
                <a:ea typeface="ＭＳ Ｐゴシック" pitchFamily="4" charset="-128"/>
              </a:defRPr>
            </a:lvl1pPr>
            <a:lvl2pPr marL="742950" indent="-285750">
              <a:defRPr>
                <a:solidFill>
                  <a:schemeClr val="tx1"/>
                </a:solidFill>
                <a:latin typeface="Tahoma" charset="0"/>
                <a:ea typeface="ＭＳ Ｐゴシック" pitchFamily="4" charset="-128"/>
              </a:defRPr>
            </a:lvl2pPr>
            <a:lvl3pPr marL="1143000" indent="-228600">
              <a:defRPr>
                <a:solidFill>
                  <a:schemeClr val="tx1"/>
                </a:solidFill>
                <a:latin typeface="Tahoma" charset="0"/>
                <a:ea typeface="ＭＳ Ｐゴシック" pitchFamily="4" charset="-128"/>
              </a:defRPr>
            </a:lvl3pPr>
            <a:lvl4pPr marL="1600200" indent="-228600">
              <a:defRPr>
                <a:solidFill>
                  <a:schemeClr val="tx1"/>
                </a:solidFill>
                <a:latin typeface="Tahoma" charset="0"/>
                <a:ea typeface="ＭＳ Ｐゴシック" pitchFamily="4" charset="-128"/>
              </a:defRPr>
            </a:lvl4pPr>
            <a:lvl5pPr marL="2057400" indent="-228600">
              <a:defRPr>
                <a:solidFill>
                  <a:schemeClr val="tx1"/>
                </a:solidFill>
                <a:latin typeface="Tahoma" charset="0"/>
                <a:ea typeface="ＭＳ Ｐゴシック" pitchFamily="4" charset="-128"/>
              </a:defRPr>
            </a:lvl5pPr>
            <a:lvl6pPr marL="2514600" indent="-228600" eaLnBrk="0" fontAlgn="base" hangingPunct="0">
              <a:spcBef>
                <a:spcPct val="0"/>
              </a:spcBef>
              <a:spcAft>
                <a:spcPct val="0"/>
              </a:spcAft>
              <a:defRPr>
                <a:solidFill>
                  <a:schemeClr val="tx1"/>
                </a:solidFill>
                <a:latin typeface="Tahoma" charset="0"/>
                <a:ea typeface="ＭＳ Ｐゴシック" pitchFamily="4" charset="-128"/>
              </a:defRPr>
            </a:lvl6pPr>
            <a:lvl7pPr marL="2971800" indent="-228600" eaLnBrk="0" fontAlgn="base" hangingPunct="0">
              <a:spcBef>
                <a:spcPct val="0"/>
              </a:spcBef>
              <a:spcAft>
                <a:spcPct val="0"/>
              </a:spcAft>
              <a:defRPr>
                <a:solidFill>
                  <a:schemeClr val="tx1"/>
                </a:solidFill>
                <a:latin typeface="Tahoma" charset="0"/>
                <a:ea typeface="ＭＳ Ｐゴシック" pitchFamily="4" charset="-128"/>
              </a:defRPr>
            </a:lvl7pPr>
            <a:lvl8pPr marL="3429000" indent="-228600" eaLnBrk="0" fontAlgn="base" hangingPunct="0">
              <a:spcBef>
                <a:spcPct val="0"/>
              </a:spcBef>
              <a:spcAft>
                <a:spcPct val="0"/>
              </a:spcAft>
              <a:defRPr>
                <a:solidFill>
                  <a:schemeClr val="tx1"/>
                </a:solidFill>
                <a:latin typeface="Tahoma" charset="0"/>
                <a:ea typeface="ＭＳ Ｐゴシック" pitchFamily="4" charset="-128"/>
              </a:defRPr>
            </a:lvl8pPr>
            <a:lvl9pPr marL="3886200" indent="-228600" eaLnBrk="0" fontAlgn="base" hangingPunct="0">
              <a:spcBef>
                <a:spcPct val="0"/>
              </a:spcBef>
              <a:spcAft>
                <a:spcPct val="0"/>
              </a:spcAft>
              <a:defRPr>
                <a:solidFill>
                  <a:schemeClr val="tx1"/>
                </a:solidFill>
                <a:latin typeface="Tahoma" charset="0"/>
                <a:ea typeface="ＭＳ Ｐゴシック" pitchFamily="4" charset="-128"/>
              </a:defRPr>
            </a:lvl9pPr>
          </a:lstStyle>
          <a:p>
            <a:fld id="{7B24E2BC-58AD-4B09-8982-4233DBF83976}" type="slidenum">
              <a:rPr lang="en-US" smtClean="0">
                <a:solidFill>
                  <a:srgbClr val="0D62AF"/>
                </a:solidFill>
                <a:latin typeface="Corbel" pitchFamily="34" charset="0"/>
              </a:rPr>
              <a:pPr/>
              <a:t>25</a:t>
            </a:fld>
            <a:endParaRPr lang="en-US" smtClean="0">
              <a:solidFill>
                <a:srgbClr val="0D62AF"/>
              </a:solidFill>
              <a:latin typeface="Corbel" pitchFamily="34" charset="0"/>
            </a:endParaRPr>
          </a:p>
        </p:txBody>
      </p:sp>
      <p:sp>
        <p:nvSpPr>
          <p:cNvPr id="18437"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682647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1066800" y="387350"/>
            <a:ext cx="8077200" cy="755650"/>
          </a:xfrm>
        </p:spPr>
        <p:txBody>
          <a:bodyPr lIns="92075" tIns="46038" rIns="92075" bIns="46038">
            <a:normAutofit fontScale="90000"/>
          </a:bodyPr>
          <a:lstStyle/>
          <a:p>
            <a:pPr eaLnBrk="1" hangingPunct="1">
              <a:defRPr/>
            </a:pPr>
            <a:r>
              <a:rPr lang="en-US" b="0" dirty="0" smtClean="0">
                <a:solidFill>
                  <a:schemeClr val="accent2">
                    <a:lumMod val="40000"/>
                    <a:lumOff val="60000"/>
                  </a:schemeClr>
                </a:solidFill>
              </a:rPr>
              <a:t>Student engagement</a:t>
            </a:r>
            <a:endParaRPr lang="en-CA" b="0" dirty="0" smtClean="0">
              <a:solidFill>
                <a:schemeClr val="accent2">
                  <a:lumMod val="40000"/>
                  <a:lumOff val="60000"/>
                </a:schemeClr>
              </a:solidFill>
            </a:endParaRPr>
          </a:p>
        </p:txBody>
      </p:sp>
      <p:sp>
        <p:nvSpPr>
          <p:cNvPr id="16387" name="Rectangle 3"/>
          <p:cNvSpPr>
            <a:spLocks noGrp="1" noChangeArrowheads="1"/>
          </p:cNvSpPr>
          <p:nvPr>
            <p:ph idx="1"/>
          </p:nvPr>
        </p:nvSpPr>
        <p:spPr>
          <a:xfrm>
            <a:off x="-76200" y="1676400"/>
            <a:ext cx="9067800" cy="2994025"/>
          </a:xfrm>
        </p:spPr>
        <p:txBody>
          <a:bodyPr lIns="92075" tIns="46038" rIns="92075" bIns="46038"/>
          <a:lstStyle/>
          <a:p>
            <a:r>
              <a:rPr lang="en-US" sz="2400" dirty="0"/>
              <a:t>There will be a good deal of interaction and class/group activity in this course. </a:t>
            </a:r>
            <a:r>
              <a:rPr lang="en-US" sz="2400" dirty="0" smtClean="0"/>
              <a:t>For </a:t>
            </a:r>
            <a:r>
              <a:rPr lang="en-US" sz="2400" dirty="0"/>
              <a:t>that reason, students are expected to be engaged in, and focused on, the classroom discussion and/or activities. In addition, everyone involved in this class is expected to act in a professional manner, and interact with her or his peers with that same professional </a:t>
            </a:r>
            <a:r>
              <a:rPr lang="en-US" sz="2400" dirty="0" smtClean="0"/>
              <a:t>demeanor, which precludes rude or inappropriate behavior </a:t>
            </a:r>
            <a:endParaRPr lang="en-US" sz="2400" dirty="0"/>
          </a:p>
          <a:p>
            <a:pPr marL="119062" indent="0">
              <a:buNone/>
            </a:pPr>
            <a:r>
              <a:rPr lang="pt-BR" sz="2400" dirty="0"/>
              <a:t> </a:t>
            </a:r>
            <a:endParaRPr lang="en-US" sz="2400" dirty="0"/>
          </a:p>
          <a:p>
            <a:endParaRPr lang="en-US" sz="2400" dirty="0"/>
          </a:p>
        </p:txBody>
      </p:sp>
      <p:sp>
        <p:nvSpPr>
          <p:cNvPr id="1843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charset="0"/>
                <a:ea typeface="ＭＳ Ｐゴシック" pitchFamily="4" charset="-128"/>
              </a:defRPr>
            </a:lvl1pPr>
            <a:lvl2pPr marL="742950" indent="-285750">
              <a:defRPr>
                <a:solidFill>
                  <a:schemeClr val="tx1"/>
                </a:solidFill>
                <a:latin typeface="Tahoma" charset="0"/>
                <a:ea typeface="ＭＳ Ｐゴシック" pitchFamily="4" charset="-128"/>
              </a:defRPr>
            </a:lvl2pPr>
            <a:lvl3pPr marL="1143000" indent="-228600">
              <a:defRPr>
                <a:solidFill>
                  <a:schemeClr val="tx1"/>
                </a:solidFill>
                <a:latin typeface="Tahoma" charset="0"/>
                <a:ea typeface="ＭＳ Ｐゴシック" pitchFamily="4" charset="-128"/>
              </a:defRPr>
            </a:lvl3pPr>
            <a:lvl4pPr marL="1600200" indent="-228600">
              <a:defRPr>
                <a:solidFill>
                  <a:schemeClr val="tx1"/>
                </a:solidFill>
                <a:latin typeface="Tahoma" charset="0"/>
                <a:ea typeface="ＭＳ Ｐゴシック" pitchFamily="4" charset="-128"/>
              </a:defRPr>
            </a:lvl4pPr>
            <a:lvl5pPr marL="2057400" indent="-228600">
              <a:defRPr>
                <a:solidFill>
                  <a:schemeClr val="tx1"/>
                </a:solidFill>
                <a:latin typeface="Tahoma" charset="0"/>
                <a:ea typeface="ＭＳ Ｐゴシック" pitchFamily="4" charset="-128"/>
              </a:defRPr>
            </a:lvl5pPr>
            <a:lvl6pPr marL="2514600" indent="-228600" eaLnBrk="0" fontAlgn="base" hangingPunct="0">
              <a:spcBef>
                <a:spcPct val="0"/>
              </a:spcBef>
              <a:spcAft>
                <a:spcPct val="0"/>
              </a:spcAft>
              <a:defRPr>
                <a:solidFill>
                  <a:schemeClr val="tx1"/>
                </a:solidFill>
                <a:latin typeface="Tahoma" charset="0"/>
                <a:ea typeface="ＭＳ Ｐゴシック" pitchFamily="4" charset="-128"/>
              </a:defRPr>
            </a:lvl6pPr>
            <a:lvl7pPr marL="2971800" indent="-228600" eaLnBrk="0" fontAlgn="base" hangingPunct="0">
              <a:spcBef>
                <a:spcPct val="0"/>
              </a:spcBef>
              <a:spcAft>
                <a:spcPct val="0"/>
              </a:spcAft>
              <a:defRPr>
                <a:solidFill>
                  <a:schemeClr val="tx1"/>
                </a:solidFill>
                <a:latin typeface="Tahoma" charset="0"/>
                <a:ea typeface="ＭＳ Ｐゴシック" pitchFamily="4" charset="-128"/>
              </a:defRPr>
            </a:lvl7pPr>
            <a:lvl8pPr marL="3429000" indent="-228600" eaLnBrk="0" fontAlgn="base" hangingPunct="0">
              <a:spcBef>
                <a:spcPct val="0"/>
              </a:spcBef>
              <a:spcAft>
                <a:spcPct val="0"/>
              </a:spcAft>
              <a:defRPr>
                <a:solidFill>
                  <a:schemeClr val="tx1"/>
                </a:solidFill>
                <a:latin typeface="Tahoma" charset="0"/>
                <a:ea typeface="ＭＳ Ｐゴシック" pitchFamily="4" charset="-128"/>
              </a:defRPr>
            </a:lvl8pPr>
            <a:lvl9pPr marL="3886200" indent="-228600" eaLnBrk="0" fontAlgn="base" hangingPunct="0">
              <a:spcBef>
                <a:spcPct val="0"/>
              </a:spcBef>
              <a:spcAft>
                <a:spcPct val="0"/>
              </a:spcAft>
              <a:defRPr>
                <a:solidFill>
                  <a:schemeClr val="tx1"/>
                </a:solidFill>
                <a:latin typeface="Tahoma" charset="0"/>
                <a:ea typeface="ＭＳ Ｐゴシック" pitchFamily="4" charset="-128"/>
              </a:defRPr>
            </a:lvl9pPr>
          </a:lstStyle>
          <a:p>
            <a:fld id="{7B24E2BC-58AD-4B09-8982-4233DBF83976}" type="slidenum">
              <a:rPr lang="en-US" smtClean="0">
                <a:solidFill>
                  <a:srgbClr val="0D62AF"/>
                </a:solidFill>
                <a:latin typeface="Corbel" pitchFamily="34" charset="0"/>
              </a:rPr>
              <a:pPr/>
              <a:t>26</a:t>
            </a:fld>
            <a:endParaRPr lang="en-US" smtClean="0">
              <a:solidFill>
                <a:srgbClr val="0D62AF"/>
              </a:solidFill>
              <a:latin typeface="Corbel" pitchFamily="34" charset="0"/>
            </a:endParaRPr>
          </a:p>
        </p:txBody>
      </p:sp>
      <p:sp>
        <p:nvSpPr>
          <p:cNvPr id="18437"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240052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1066800" y="387350"/>
            <a:ext cx="8077200" cy="755650"/>
          </a:xfrm>
        </p:spPr>
        <p:txBody>
          <a:bodyPr lIns="92075" tIns="46038" rIns="92075" bIns="46038">
            <a:normAutofit fontScale="90000"/>
          </a:bodyPr>
          <a:lstStyle/>
          <a:p>
            <a:pPr eaLnBrk="1" hangingPunct="1">
              <a:defRPr/>
            </a:pPr>
            <a:r>
              <a:rPr lang="en-US" b="0" dirty="0" smtClean="0">
                <a:solidFill>
                  <a:schemeClr val="accent2">
                    <a:lumMod val="40000"/>
                    <a:lumOff val="60000"/>
                  </a:schemeClr>
                </a:solidFill>
              </a:rPr>
              <a:t>University </a:t>
            </a:r>
            <a:r>
              <a:rPr lang="en-US" b="0" dirty="0" smtClean="0">
                <a:solidFill>
                  <a:schemeClr val="accent2">
                    <a:lumMod val="40000"/>
                    <a:lumOff val="60000"/>
                  </a:schemeClr>
                </a:solidFill>
              </a:rPr>
              <a:t>Athletics</a:t>
            </a:r>
            <a:endParaRPr lang="en-CA" b="0" dirty="0" smtClean="0">
              <a:solidFill>
                <a:schemeClr val="accent2">
                  <a:lumMod val="40000"/>
                  <a:lumOff val="60000"/>
                </a:schemeClr>
              </a:solidFill>
            </a:endParaRPr>
          </a:p>
        </p:txBody>
      </p:sp>
      <p:sp>
        <p:nvSpPr>
          <p:cNvPr id="16387" name="Rectangle 3"/>
          <p:cNvSpPr>
            <a:spLocks noGrp="1" noChangeArrowheads="1"/>
          </p:cNvSpPr>
          <p:nvPr>
            <p:ph idx="1"/>
          </p:nvPr>
        </p:nvSpPr>
        <p:spPr>
          <a:xfrm>
            <a:off x="-76200" y="1676400"/>
            <a:ext cx="9067800" cy="2994025"/>
          </a:xfrm>
        </p:spPr>
        <p:txBody>
          <a:bodyPr lIns="92075" tIns="46038" rIns="92075" bIns="46038"/>
          <a:lstStyle/>
          <a:p>
            <a:r>
              <a:rPr lang="en-US" sz="2400" dirty="0"/>
              <a:t>If you are involved with any </a:t>
            </a:r>
            <a:r>
              <a:rPr lang="en-US" sz="2400" b="1" i="1" dirty="0"/>
              <a:t>university-sponsored</a:t>
            </a:r>
            <a:r>
              <a:rPr lang="en-US" sz="2400" dirty="0"/>
              <a:t> athletic activities that will have an impact on your attendance, you must provide the course instructor with </a:t>
            </a:r>
            <a:r>
              <a:rPr lang="en-US" sz="2400" dirty="0">
                <a:solidFill>
                  <a:srgbClr val="0000FF"/>
                </a:solidFill>
              </a:rPr>
              <a:t>a letter from your coach and/or the UNR Athletic Department </a:t>
            </a:r>
            <a:r>
              <a:rPr lang="en-US" sz="2400" dirty="0"/>
              <a:t>as soon as possible, but no later than the end of the second week of classes. This should include the official schedule of your activities which will impact your attendance throughout the semester. You must also advise the </a:t>
            </a:r>
            <a:r>
              <a:rPr lang="en-US" sz="2400" dirty="0" smtClean="0"/>
              <a:t>instructor </a:t>
            </a:r>
            <a:r>
              <a:rPr lang="en-US" sz="2400" dirty="0">
                <a:solidFill>
                  <a:srgbClr val="0000FF"/>
                </a:solidFill>
              </a:rPr>
              <a:t>one week in advance </a:t>
            </a:r>
            <a:r>
              <a:rPr lang="en-US" sz="2400" dirty="0"/>
              <a:t>of any absences related to the athletic activities.</a:t>
            </a:r>
          </a:p>
          <a:p>
            <a:endParaRPr lang="en-US" sz="2400" dirty="0"/>
          </a:p>
        </p:txBody>
      </p:sp>
      <p:sp>
        <p:nvSpPr>
          <p:cNvPr id="1843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charset="0"/>
                <a:ea typeface="ＭＳ Ｐゴシック" pitchFamily="4" charset="-128"/>
              </a:defRPr>
            </a:lvl1pPr>
            <a:lvl2pPr marL="742950" indent="-285750">
              <a:defRPr>
                <a:solidFill>
                  <a:schemeClr val="tx1"/>
                </a:solidFill>
                <a:latin typeface="Tahoma" charset="0"/>
                <a:ea typeface="ＭＳ Ｐゴシック" pitchFamily="4" charset="-128"/>
              </a:defRPr>
            </a:lvl2pPr>
            <a:lvl3pPr marL="1143000" indent="-228600">
              <a:defRPr>
                <a:solidFill>
                  <a:schemeClr val="tx1"/>
                </a:solidFill>
                <a:latin typeface="Tahoma" charset="0"/>
                <a:ea typeface="ＭＳ Ｐゴシック" pitchFamily="4" charset="-128"/>
              </a:defRPr>
            </a:lvl3pPr>
            <a:lvl4pPr marL="1600200" indent="-228600">
              <a:defRPr>
                <a:solidFill>
                  <a:schemeClr val="tx1"/>
                </a:solidFill>
                <a:latin typeface="Tahoma" charset="0"/>
                <a:ea typeface="ＭＳ Ｐゴシック" pitchFamily="4" charset="-128"/>
              </a:defRPr>
            </a:lvl4pPr>
            <a:lvl5pPr marL="2057400" indent="-228600">
              <a:defRPr>
                <a:solidFill>
                  <a:schemeClr val="tx1"/>
                </a:solidFill>
                <a:latin typeface="Tahoma" charset="0"/>
                <a:ea typeface="ＭＳ Ｐゴシック" pitchFamily="4" charset="-128"/>
              </a:defRPr>
            </a:lvl5pPr>
            <a:lvl6pPr marL="2514600" indent="-228600" eaLnBrk="0" fontAlgn="base" hangingPunct="0">
              <a:spcBef>
                <a:spcPct val="0"/>
              </a:spcBef>
              <a:spcAft>
                <a:spcPct val="0"/>
              </a:spcAft>
              <a:defRPr>
                <a:solidFill>
                  <a:schemeClr val="tx1"/>
                </a:solidFill>
                <a:latin typeface="Tahoma" charset="0"/>
                <a:ea typeface="ＭＳ Ｐゴシック" pitchFamily="4" charset="-128"/>
              </a:defRPr>
            </a:lvl6pPr>
            <a:lvl7pPr marL="2971800" indent="-228600" eaLnBrk="0" fontAlgn="base" hangingPunct="0">
              <a:spcBef>
                <a:spcPct val="0"/>
              </a:spcBef>
              <a:spcAft>
                <a:spcPct val="0"/>
              </a:spcAft>
              <a:defRPr>
                <a:solidFill>
                  <a:schemeClr val="tx1"/>
                </a:solidFill>
                <a:latin typeface="Tahoma" charset="0"/>
                <a:ea typeface="ＭＳ Ｐゴシック" pitchFamily="4" charset="-128"/>
              </a:defRPr>
            </a:lvl7pPr>
            <a:lvl8pPr marL="3429000" indent="-228600" eaLnBrk="0" fontAlgn="base" hangingPunct="0">
              <a:spcBef>
                <a:spcPct val="0"/>
              </a:spcBef>
              <a:spcAft>
                <a:spcPct val="0"/>
              </a:spcAft>
              <a:defRPr>
                <a:solidFill>
                  <a:schemeClr val="tx1"/>
                </a:solidFill>
                <a:latin typeface="Tahoma" charset="0"/>
                <a:ea typeface="ＭＳ Ｐゴシック" pitchFamily="4" charset="-128"/>
              </a:defRPr>
            </a:lvl8pPr>
            <a:lvl9pPr marL="3886200" indent="-228600" eaLnBrk="0" fontAlgn="base" hangingPunct="0">
              <a:spcBef>
                <a:spcPct val="0"/>
              </a:spcBef>
              <a:spcAft>
                <a:spcPct val="0"/>
              </a:spcAft>
              <a:defRPr>
                <a:solidFill>
                  <a:schemeClr val="tx1"/>
                </a:solidFill>
                <a:latin typeface="Tahoma" charset="0"/>
                <a:ea typeface="ＭＳ Ｐゴシック" pitchFamily="4" charset="-128"/>
              </a:defRPr>
            </a:lvl9pPr>
          </a:lstStyle>
          <a:p>
            <a:fld id="{7B24E2BC-58AD-4B09-8982-4233DBF83976}" type="slidenum">
              <a:rPr lang="en-US" smtClean="0">
                <a:solidFill>
                  <a:srgbClr val="0D62AF"/>
                </a:solidFill>
                <a:latin typeface="Corbel" pitchFamily="34" charset="0"/>
              </a:rPr>
              <a:pPr/>
              <a:t>27</a:t>
            </a:fld>
            <a:endParaRPr lang="en-US" smtClean="0">
              <a:solidFill>
                <a:srgbClr val="0D62AF"/>
              </a:solidFill>
              <a:latin typeface="Corbel" pitchFamily="34" charset="0"/>
            </a:endParaRPr>
          </a:p>
        </p:txBody>
      </p:sp>
      <p:sp>
        <p:nvSpPr>
          <p:cNvPr id="18437"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296736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1066800" y="387350"/>
            <a:ext cx="8077200" cy="755650"/>
          </a:xfrm>
        </p:spPr>
        <p:txBody>
          <a:bodyPr lIns="92075" tIns="46038" rIns="92075" bIns="46038">
            <a:normAutofit fontScale="90000"/>
          </a:bodyPr>
          <a:lstStyle/>
          <a:p>
            <a:pPr eaLnBrk="1" hangingPunct="1">
              <a:defRPr/>
            </a:pPr>
            <a:r>
              <a:rPr lang="en-US" b="0" dirty="0" smtClean="0">
                <a:solidFill>
                  <a:schemeClr val="accent2">
                    <a:lumMod val="40000"/>
                    <a:lumOff val="60000"/>
                  </a:schemeClr>
                </a:solidFill>
              </a:rPr>
              <a:t>Illness &amp; Change of Policy</a:t>
            </a:r>
            <a:endParaRPr lang="en-CA" b="0" dirty="0" smtClean="0">
              <a:solidFill>
                <a:schemeClr val="accent2">
                  <a:lumMod val="40000"/>
                  <a:lumOff val="60000"/>
                </a:schemeClr>
              </a:solidFill>
            </a:endParaRPr>
          </a:p>
        </p:txBody>
      </p:sp>
      <p:sp>
        <p:nvSpPr>
          <p:cNvPr id="16387" name="Rectangle 3"/>
          <p:cNvSpPr>
            <a:spLocks noGrp="1" noChangeArrowheads="1"/>
          </p:cNvSpPr>
          <p:nvPr>
            <p:ph idx="1"/>
          </p:nvPr>
        </p:nvSpPr>
        <p:spPr>
          <a:xfrm>
            <a:off x="-76200" y="1676400"/>
            <a:ext cx="9067800" cy="2994025"/>
          </a:xfrm>
        </p:spPr>
        <p:txBody>
          <a:bodyPr lIns="92075" tIns="46038" rIns="92075" bIns="46038"/>
          <a:lstStyle/>
          <a:p>
            <a:r>
              <a:rPr lang="en-US" sz="2400" b="1" dirty="0" smtClean="0"/>
              <a:t>Illness: </a:t>
            </a:r>
            <a:r>
              <a:rPr lang="en-US" sz="2400" dirty="0" smtClean="0"/>
              <a:t>If </a:t>
            </a:r>
            <a:r>
              <a:rPr lang="en-US" sz="2400" dirty="0"/>
              <a:t>you are sick or have a health-related reason for not attending class, let the instructor know as soon as possible of this </a:t>
            </a:r>
            <a:r>
              <a:rPr lang="en-US" sz="2400" dirty="0" smtClean="0"/>
              <a:t>situation</a:t>
            </a:r>
          </a:p>
          <a:p>
            <a:pPr marL="119062" indent="0">
              <a:buNone/>
            </a:pPr>
            <a:endParaRPr lang="en-US" sz="2400" dirty="0" smtClean="0"/>
          </a:p>
          <a:p>
            <a:r>
              <a:rPr lang="en-US" sz="2400" b="1" dirty="0"/>
              <a:t>Course/Policy Modification: </a:t>
            </a:r>
            <a:r>
              <a:rPr lang="en-US" sz="2400" dirty="0"/>
              <a:t> </a:t>
            </a:r>
            <a:r>
              <a:rPr lang="en-US" sz="2400" dirty="0" smtClean="0"/>
              <a:t>The </a:t>
            </a:r>
            <a:r>
              <a:rPr lang="en-US" sz="2400" dirty="0"/>
              <a:t>instructor reserves the right to add to, and/or modify any of the above policies as needed to maintain an appropriate and effective educational atmosphere in the classroom and the laboratories. In the case that this occurs, all students will be notified in advance of </a:t>
            </a:r>
            <a:r>
              <a:rPr lang="en-US" sz="2400" dirty="0" smtClean="0"/>
              <a:t>the implementation </a:t>
            </a:r>
            <a:r>
              <a:rPr lang="en-US" sz="2400" dirty="0"/>
              <a:t>of the new and/or modified policy </a:t>
            </a:r>
          </a:p>
          <a:p>
            <a:endParaRPr lang="en-US" sz="2400" dirty="0"/>
          </a:p>
          <a:p>
            <a:pPr marL="119062" indent="0">
              <a:buNone/>
            </a:pPr>
            <a:endParaRPr lang="en-US" sz="2400" dirty="0"/>
          </a:p>
        </p:txBody>
      </p:sp>
      <p:sp>
        <p:nvSpPr>
          <p:cNvPr id="1843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charset="0"/>
                <a:ea typeface="ＭＳ Ｐゴシック" pitchFamily="4" charset="-128"/>
              </a:defRPr>
            </a:lvl1pPr>
            <a:lvl2pPr marL="742950" indent="-285750">
              <a:defRPr>
                <a:solidFill>
                  <a:schemeClr val="tx1"/>
                </a:solidFill>
                <a:latin typeface="Tahoma" charset="0"/>
                <a:ea typeface="ＭＳ Ｐゴシック" pitchFamily="4" charset="-128"/>
              </a:defRPr>
            </a:lvl2pPr>
            <a:lvl3pPr marL="1143000" indent="-228600">
              <a:defRPr>
                <a:solidFill>
                  <a:schemeClr val="tx1"/>
                </a:solidFill>
                <a:latin typeface="Tahoma" charset="0"/>
                <a:ea typeface="ＭＳ Ｐゴシック" pitchFamily="4" charset="-128"/>
              </a:defRPr>
            </a:lvl3pPr>
            <a:lvl4pPr marL="1600200" indent="-228600">
              <a:defRPr>
                <a:solidFill>
                  <a:schemeClr val="tx1"/>
                </a:solidFill>
                <a:latin typeface="Tahoma" charset="0"/>
                <a:ea typeface="ＭＳ Ｐゴシック" pitchFamily="4" charset="-128"/>
              </a:defRPr>
            </a:lvl4pPr>
            <a:lvl5pPr marL="2057400" indent="-228600">
              <a:defRPr>
                <a:solidFill>
                  <a:schemeClr val="tx1"/>
                </a:solidFill>
                <a:latin typeface="Tahoma" charset="0"/>
                <a:ea typeface="ＭＳ Ｐゴシック" pitchFamily="4" charset="-128"/>
              </a:defRPr>
            </a:lvl5pPr>
            <a:lvl6pPr marL="2514600" indent="-228600" eaLnBrk="0" fontAlgn="base" hangingPunct="0">
              <a:spcBef>
                <a:spcPct val="0"/>
              </a:spcBef>
              <a:spcAft>
                <a:spcPct val="0"/>
              </a:spcAft>
              <a:defRPr>
                <a:solidFill>
                  <a:schemeClr val="tx1"/>
                </a:solidFill>
                <a:latin typeface="Tahoma" charset="0"/>
                <a:ea typeface="ＭＳ Ｐゴシック" pitchFamily="4" charset="-128"/>
              </a:defRPr>
            </a:lvl6pPr>
            <a:lvl7pPr marL="2971800" indent="-228600" eaLnBrk="0" fontAlgn="base" hangingPunct="0">
              <a:spcBef>
                <a:spcPct val="0"/>
              </a:spcBef>
              <a:spcAft>
                <a:spcPct val="0"/>
              </a:spcAft>
              <a:defRPr>
                <a:solidFill>
                  <a:schemeClr val="tx1"/>
                </a:solidFill>
                <a:latin typeface="Tahoma" charset="0"/>
                <a:ea typeface="ＭＳ Ｐゴシック" pitchFamily="4" charset="-128"/>
              </a:defRPr>
            </a:lvl7pPr>
            <a:lvl8pPr marL="3429000" indent="-228600" eaLnBrk="0" fontAlgn="base" hangingPunct="0">
              <a:spcBef>
                <a:spcPct val="0"/>
              </a:spcBef>
              <a:spcAft>
                <a:spcPct val="0"/>
              </a:spcAft>
              <a:defRPr>
                <a:solidFill>
                  <a:schemeClr val="tx1"/>
                </a:solidFill>
                <a:latin typeface="Tahoma" charset="0"/>
                <a:ea typeface="ＭＳ Ｐゴシック" pitchFamily="4" charset="-128"/>
              </a:defRPr>
            </a:lvl8pPr>
            <a:lvl9pPr marL="3886200" indent="-228600" eaLnBrk="0" fontAlgn="base" hangingPunct="0">
              <a:spcBef>
                <a:spcPct val="0"/>
              </a:spcBef>
              <a:spcAft>
                <a:spcPct val="0"/>
              </a:spcAft>
              <a:defRPr>
                <a:solidFill>
                  <a:schemeClr val="tx1"/>
                </a:solidFill>
                <a:latin typeface="Tahoma" charset="0"/>
                <a:ea typeface="ＭＳ Ｐゴシック" pitchFamily="4" charset="-128"/>
              </a:defRPr>
            </a:lvl9pPr>
          </a:lstStyle>
          <a:p>
            <a:fld id="{7B24E2BC-58AD-4B09-8982-4233DBF83976}" type="slidenum">
              <a:rPr lang="en-US" smtClean="0">
                <a:solidFill>
                  <a:srgbClr val="0D62AF"/>
                </a:solidFill>
                <a:latin typeface="Corbel" pitchFamily="34" charset="0"/>
              </a:rPr>
              <a:pPr/>
              <a:t>28</a:t>
            </a:fld>
            <a:endParaRPr lang="en-US" smtClean="0">
              <a:solidFill>
                <a:srgbClr val="0D62AF"/>
              </a:solidFill>
              <a:latin typeface="Corbel" pitchFamily="34" charset="0"/>
            </a:endParaRPr>
          </a:p>
        </p:txBody>
      </p:sp>
      <p:sp>
        <p:nvSpPr>
          <p:cNvPr id="18437"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048236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1066800" y="387350"/>
            <a:ext cx="8077200" cy="755650"/>
          </a:xfrm>
        </p:spPr>
        <p:txBody>
          <a:bodyPr lIns="92075" tIns="46038" rIns="92075" bIns="46038">
            <a:normAutofit fontScale="90000"/>
          </a:bodyPr>
          <a:lstStyle/>
          <a:p>
            <a:pPr eaLnBrk="1" hangingPunct="1">
              <a:defRPr/>
            </a:pPr>
            <a:r>
              <a:rPr lang="en-US" b="0" dirty="0" smtClean="0">
                <a:solidFill>
                  <a:schemeClr val="accent2">
                    <a:lumMod val="40000"/>
                    <a:lumOff val="60000"/>
                  </a:schemeClr>
                </a:solidFill>
              </a:rPr>
              <a:t>Campus Safety</a:t>
            </a:r>
            <a:endParaRPr lang="en-CA" b="0" dirty="0" smtClean="0">
              <a:solidFill>
                <a:schemeClr val="accent2">
                  <a:lumMod val="40000"/>
                  <a:lumOff val="60000"/>
                </a:schemeClr>
              </a:solidFill>
            </a:endParaRPr>
          </a:p>
        </p:txBody>
      </p:sp>
      <p:sp>
        <p:nvSpPr>
          <p:cNvPr id="16387" name="Rectangle 3"/>
          <p:cNvSpPr>
            <a:spLocks noGrp="1" noChangeArrowheads="1"/>
          </p:cNvSpPr>
          <p:nvPr>
            <p:ph idx="1"/>
          </p:nvPr>
        </p:nvSpPr>
        <p:spPr>
          <a:xfrm>
            <a:off x="-76200" y="1676400"/>
            <a:ext cx="9067800" cy="2994025"/>
          </a:xfrm>
        </p:spPr>
        <p:txBody>
          <a:bodyPr lIns="92075" tIns="46038" rIns="92075" bIns="46038"/>
          <a:lstStyle/>
          <a:p>
            <a:pPr lvl="0"/>
            <a:r>
              <a:rPr lang="en-US" sz="2400" dirty="0"/>
              <a:t>Use Campus Escort or University Police Cadets to get you to your vehicle safely. Campus Escort operates 7 days a week during academic semesters from 7:00 P.M. – 1:00 A.M and can be contacted at 742-6808.  </a:t>
            </a:r>
            <a:endParaRPr lang="en-US" sz="2400" dirty="0" smtClean="0"/>
          </a:p>
          <a:p>
            <a:pPr lvl="0"/>
            <a:r>
              <a:rPr lang="en-US" sz="2400" dirty="0" smtClean="0"/>
              <a:t>Police </a:t>
            </a:r>
            <a:r>
              <a:rPr lang="en-US" sz="2400" dirty="0"/>
              <a:t>Services Cadets operate Monday through Wednesday from 6:00 P.M.–12:00 A.M. during academic semesters. Student cadets can be contacted at 745-5921 or 745-7505. When these services are not operating, contact the duty officer through regional dispatch at 334-COPS (2677) and request an escort.</a:t>
            </a:r>
          </a:p>
          <a:p>
            <a:pPr marL="119062" indent="0">
              <a:buNone/>
            </a:pPr>
            <a:endParaRPr lang="en-US" sz="2400" dirty="0" smtClean="0"/>
          </a:p>
          <a:p>
            <a:pPr marL="119062" indent="0">
              <a:buNone/>
            </a:pPr>
            <a:endParaRPr lang="en-US" sz="2400" dirty="0"/>
          </a:p>
        </p:txBody>
      </p:sp>
      <p:sp>
        <p:nvSpPr>
          <p:cNvPr id="1843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charset="0"/>
                <a:ea typeface="ＭＳ Ｐゴシック" pitchFamily="4" charset="-128"/>
              </a:defRPr>
            </a:lvl1pPr>
            <a:lvl2pPr marL="742950" indent="-285750">
              <a:defRPr>
                <a:solidFill>
                  <a:schemeClr val="tx1"/>
                </a:solidFill>
                <a:latin typeface="Tahoma" charset="0"/>
                <a:ea typeface="ＭＳ Ｐゴシック" pitchFamily="4" charset="-128"/>
              </a:defRPr>
            </a:lvl2pPr>
            <a:lvl3pPr marL="1143000" indent="-228600">
              <a:defRPr>
                <a:solidFill>
                  <a:schemeClr val="tx1"/>
                </a:solidFill>
                <a:latin typeface="Tahoma" charset="0"/>
                <a:ea typeface="ＭＳ Ｐゴシック" pitchFamily="4" charset="-128"/>
              </a:defRPr>
            </a:lvl3pPr>
            <a:lvl4pPr marL="1600200" indent="-228600">
              <a:defRPr>
                <a:solidFill>
                  <a:schemeClr val="tx1"/>
                </a:solidFill>
                <a:latin typeface="Tahoma" charset="0"/>
                <a:ea typeface="ＭＳ Ｐゴシック" pitchFamily="4" charset="-128"/>
              </a:defRPr>
            </a:lvl4pPr>
            <a:lvl5pPr marL="2057400" indent="-228600">
              <a:defRPr>
                <a:solidFill>
                  <a:schemeClr val="tx1"/>
                </a:solidFill>
                <a:latin typeface="Tahoma" charset="0"/>
                <a:ea typeface="ＭＳ Ｐゴシック" pitchFamily="4" charset="-128"/>
              </a:defRPr>
            </a:lvl5pPr>
            <a:lvl6pPr marL="2514600" indent="-228600" eaLnBrk="0" fontAlgn="base" hangingPunct="0">
              <a:spcBef>
                <a:spcPct val="0"/>
              </a:spcBef>
              <a:spcAft>
                <a:spcPct val="0"/>
              </a:spcAft>
              <a:defRPr>
                <a:solidFill>
                  <a:schemeClr val="tx1"/>
                </a:solidFill>
                <a:latin typeface="Tahoma" charset="0"/>
                <a:ea typeface="ＭＳ Ｐゴシック" pitchFamily="4" charset="-128"/>
              </a:defRPr>
            </a:lvl6pPr>
            <a:lvl7pPr marL="2971800" indent="-228600" eaLnBrk="0" fontAlgn="base" hangingPunct="0">
              <a:spcBef>
                <a:spcPct val="0"/>
              </a:spcBef>
              <a:spcAft>
                <a:spcPct val="0"/>
              </a:spcAft>
              <a:defRPr>
                <a:solidFill>
                  <a:schemeClr val="tx1"/>
                </a:solidFill>
                <a:latin typeface="Tahoma" charset="0"/>
                <a:ea typeface="ＭＳ Ｐゴシック" pitchFamily="4" charset="-128"/>
              </a:defRPr>
            </a:lvl7pPr>
            <a:lvl8pPr marL="3429000" indent="-228600" eaLnBrk="0" fontAlgn="base" hangingPunct="0">
              <a:spcBef>
                <a:spcPct val="0"/>
              </a:spcBef>
              <a:spcAft>
                <a:spcPct val="0"/>
              </a:spcAft>
              <a:defRPr>
                <a:solidFill>
                  <a:schemeClr val="tx1"/>
                </a:solidFill>
                <a:latin typeface="Tahoma" charset="0"/>
                <a:ea typeface="ＭＳ Ｐゴシック" pitchFamily="4" charset="-128"/>
              </a:defRPr>
            </a:lvl8pPr>
            <a:lvl9pPr marL="3886200" indent="-228600" eaLnBrk="0" fontAlgn="base" hangingPunct="0">
              <a:spcBef>
                <a:spcPct val="0"/>
              </a:spcBef>
              <a:spcAft>
                <a:spcPct val="0"/>
              </a:spcAft>
              <a:defRPr>
                <a:solidFill>
                  <a:schemeClr val="tx1"/>
                </a:solidFill>
                <a:latin typeface="Tahoma" charset="0"/>
                <a:ea typeface="ＭＳ Ｐゴシック" pitchFamily="4" charset="-128"/>
              </a:defRPr>
            </a:lvl9pPr>
          </a:lstStyle>
          <a:p>
            <a:fld id="{7B24E2BC-58AD-4B09-8982-4233DBF83976}" type="slidenum">
              <a:rPr lang="en-US" smtClean="0">
                <a:solidFill>
                  <a:srgbClr val="0D62AF"/>
                </a:solidFill>
                <a:latin typeface="Corbel" pitchFamily="34" charset="0"/>
              </a:rPr>
              <a:pPr/>
              <a:t>29</a:t>
            </a:fld>
            <a:endParaRPr lang="en-US" smtClean="0">
              <a:solidFill>
                <a:srgbClr val="0D62AF"/>
              </a:solidFill>
              <a:latin typeface="Corbel" pitchFamily="34" charset="0"/>
            </a:endParaRPr>
          </a:p>
        </p:txBody>
      </p:sp>
      <p:sp>
        <p:nvSpPr>
          <p:cNvPr id="18437"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639084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2E554E12-F423-C944-B23F-D4E5F8E657A6}" type="slidenum">
              <a:rPr lang="en-US"/>
              <a:pPr/>
              <a:t>3</a:t>
            </a:fld>
            <a:endParaRPr lang="en-US"/>
          </a:p>
        </p:txBody>
      </p:sp>
      <p:sp>
        <p:nvSpPr>
          <p:cNvPr id="5123" name="Rectangle 2"/>
          <p:cNvSpPr>
            <a:spLocks noGrp="1" noChangeArrowheads="1"/>
          </p:cNvSpPr>
          <p:nvPr>
            <p:ph type="title"/>
          </p:nvPr>
        </p:nvSpPr>
        <p:spPr>
          <a:xfrm>
            <a:off x="609600" y="381000"/>
            <a:ext cx="8077200" cy="755650"/>
          </a:xfrm>
          <a:noFill/>
          <a:extLst>
            <a:ext uri="{909E8E84-426E-40DD-AFC4-6F175D3DCCD1}">
              <a14:hiddenFill xmlns:a14="http://schemas.microsoft.com/office/drawing/2010/main">
                <a:solidFill>
                  <a:srgbClr val="FFFFFF"/>
                </a:solidFill>
              </a14:hiddenFill>
            </a:ext>
          </a:extLst>
        </p:spPr>
        <p:txBody>
          <a:bodyPr lIns="92075" tIns="46038" rIns="92075" bIns="46038" anchorCtr="0">
            <a:normAutofit fontScale="90000"/>
          </a:bodyPr>
          <a:lstStyle/>
          <a:p>
            <a:r>
              <a:rPr lang="en-US" b="0" dirty="0">
                <a:solidFill>
                  <a:schemeClr val="accent2">
                    <a:lumMod val="40000"/>
                    <a:lumOff val="60000"/>
                  </a:schemeClr>
                </a:solidFill>
                <a:effectLst/>
                <a:latin typeface="Tahoma" charset="0"/>
              </a:rPr>
              <a:t>The Instructor</a:t>
            </a:r>
            <a:endParaRPr lang="en-CA" b="0" dirty="0">
              <a:solidFill>
                <a:schemeClr val="accent2">
                  <a:lumMod val="40000"/>
                  <a:lumOff val="60000"/>
                </a:schemeClr>
              </a:solidFill>
              <a:effectLst/>
              <a:latin typeface="Tahoma" charset="0"/>
            </a:endParaRPr>
          </a:p>
        </p:txBody>
      </p:sp>
      <p:sp>
        <p:nvSpPr>
          <p:cNvPr id="5124" name="Rectangle 3"/>
          <p:cNvSpPr>
            <a:spLocks noGrp="1" noChangeArrowheads="1"/>
          </p:cNvSpPr>
          <p:nvPr>
            <p:ph type="body" idx="1"/>
          </p:nvPr>
        </p:nvSpPr>
        <p:spPr>
          <a:xfrm>
            <a:off x="152400" y="2001837"/>
            <a:ext cx="8610600" cy="3941763"/>
          </a:xfrm>
          <a:noFill/>
          <a:extLst>
            <a:ext uri="{909E8E84-426E-40DD-AFC4-6F175D3DCCD1}">
              <a14:hiddenFill xmlns:a14="http://schemas.microsoft.com/office/drawing/2010/main">
                <a:solidFill>
                  <a:srgbClr val="FFFFFF"/>
                </a:solidFill>
              </a14:hiddenFill>
            </a:ext>
          </a:extLst>
        </p:spPr>
        <p:txBody>
          <a:bodyPr lIns="92075" tIns="46038" rIns="92075" bIns="46038"/>
          <a:lstStyle/>
          <a:p>
            <a:pPr eaLnBrk="1" hangingPunct="1">
              <a:lnSpc>
                <a:spcPct val="90000"/>
              </a:lnSpc>
            </a:pPr>
            <a:r>
              <a:rPr lang="en-US" sz="3000" dirty="0">
                <a:effectLst/>
                <a:latin typeface="Cambria"/>
                <a:cs typeface="Cambria"/>
              </a:rPr>
              <a:t>Sergiu Dascalu</a:t>
            </a:r>
          </a:p>
          <a:p>
            <a:pPr lvl="1" eaLnBrk="1" hangingPunct="1">
              <a:lnSpc>
                <a:spcPct val="90000"/>
              </a:lnSpc>
            </a:pPr>
            <a:r>
              <a:rPr lang="en-CA" sz="2600" dirty="0">
                <a:effectLst/>
                <a:latin typeface="Cambria"/>
                <a:cs typeface="Cambria"/>
              </a:rPr>
              <a:t>Room SEM-236</a:t>
            </a:r>
          </a:p>
          <a:p>
            <a:pPr lvl="1" eaLnBrk="1" hangingPunct="1">
              <a:lnSpc>
                <a:spcPct val="90000"/>
              </a:lnSpc>
            </a:pPr>
            <a:r>
              <a:rPr lang="en-CA" sz="2600" dirty="0">
                <a:effectLst/>
                <a:latin typeface="Cambria"/>
                <a:cs typeface="Cambria"/>
              </a:rPr>
              <a:t>Telephone 784-4613</a:t>
            </a:r>
          </a:p>
          <a:p>
            <a:pPr lvl="1" eaLnBrk="1" hangingPunct="1">
              <a:lnSpc>
                <a:spcPct val="90000"/>
              </a:lnSpc>
            </a:pPr>
            <a:r>
              <a:rPr lang="en-CA" sz="2600" dirty="0">
                <a:effectLst/>
                <a:latin typeface="Cambria"/>
                <a:cs typeface="Cambria"/>
              </a:rPr>
              <a:t>E-mail </a:t>
            </a:r>
            <a:r>
              <a:rPr lang="en-CA" sz="2600" dirty="0">
                <a:solidFill>
                  <a:srgbClr val="0000FF"/>
                </a:solidFill>
                <a:effectLst/>
                <a:latin typeface="Cambria"/>
                <a:cs typeface="Cambria"/>
                <a:hlinkClick r:id="rId3"/>
              </a:rPr>
              <a:t>dascalus@cse.unr.edu</a:t>
            </a:r>
            <a:endParaRPr lang="en-CA" sz="2600" dirty="0">
              <a:solidFill>
                <a:srgbClr val="0000FF"/>
              </a:solidFill>
              <a:effectLst/>
              <a:latin typeface="Cambria"/>
              <a:cs typeface="Cambria"/>
            </a:endParaRPr>
          </a:p>
          <a:p>
            <a:pPr lvl="1" eaLnBrk="1" hangingPunct="1">
              <a:lnSpc>
                <a:spcPct val="90000"/>
              </a:lnSpc>
            </a:pPr>
            <a:r>
              <a:rPr lang="en-CA" sz="2600" dirty="0">
                <a:effectLst/>
                <a:latin typeface="Cambria"/>
                <a:cs typeface="Cambria"/>
              </a:rPr>
              <a:t>Web-site</a:t>
            </a:r>
            <a:r>
              <a:rPr lang="en-CA" sz="2600" dirty="0">
                <a:solidFill>
                  <a:srgbClr val="FFFF00"/>
                </a:solidFill>
                <a:effectLst/>
                <a:latin typeface="Cambria"/>
                <a:cs typeface="Cambria"/>
              </a:rPr>
              <a:t> </a:t>
            </a:r>
            <a:r>
              <a:rPr lang="en-CA" sz="2600" dirty="0">
                <a:solidFill>
                  <a:srgbClr val="FFFF00"/>
                </a:solidFill>
                <a:effectLst/>
                <a:latin typeface="Cambria"/>
                <a:cs typeface="Cambria"/>
                <a:hlinkClick r:id="rId4"/>
              </a:rPr>
              <a:t>www.cse.unr.edu/~dascalus</a:t>
            </a:r>
            <a:endParaRPr lang="en-CA" sz="2600" dirty="0">
              <a:solidFill>
                <a:srgbClr val="FFFF00"/>
              </a:solidFill>
              <a:effectLst/>
              <a:latin typeface="Cambria"/>
              <a:cs typeface="Cambria"/>
            </a:endParaRPr>
          </a:p>
          <a:p>
            <a:pPr lvl="1" eaLnBrk="1" hangingPunct="1">
              <a:lnSpc>
                <a:spcPct val="90000"/>
              </a:lnSpc>
            </a:pPr>
            <a:r>
              <a:rPr lang="en-CA" sz="2600" dirty="0">
                <a:effectLst/>
                <a:latin typeface="Cambria"/>
                <a:cs typeface="Cambria"/>
              </a:rPr>
              <a:t>Office hours: </a:t>
            </a:r>
          </a:p>
          <a:p>
            <a:pPr lvl="2" eaLnBrk="1" hangingPunct="1">
              <a:lnSpc>
                <a:spcPct val="90000"/>
              </a:lnSpc>
              <a:buFont typeface="Wingdings" charset="0"/>
              <a:buChar char="Ø"/>
            </a:pPr>
            <a:r>
              <a:rPr lang="en-CA" sz="2200" dirty="0" smtClean="0">
                <a:latin typeface="Cambria"/>
                <a:cs typeface="Cambria"/>
              </a:rPr>
              <a:t>Thursday</a:t>
            </a:r>
            <a:r>
              <a:rPr lang="en-CA" sz="2200" dirty="0" smtClean="0">
                <a:effectLst/>
                <a:latin typeface="Cambria"/>
                <a:cs typeface="Cambria"/>
              </a:rPr>
              <a:t> </a:t>
            </a:r>
            <a:r>
              <a:rPr lang="en-CA" sz="2200" dirty="0">
                <a:effectLst/>
                <a:latin typeface="Cambria"/>
                <a:cs typeface="Cambria"/>
              </a:rPr>
              <a:t>11:00 am - </a:t>
            </a:r>
            <a:r>
              <a:rPr lang="en-CA" sz="2200" dirty="0" smtClean="0">
                <a:effectLst/>
                <a:latin typeface="Cambria"/>
                <a:cs typeface="Cambria"/>
              </a:rPr>
              <a:t>12:15 </a:t>
            </a:r>
            <a:r>
              <a:rPr lang="en-CA" sz="2200" dirty="0">
                <a:effectLst/>
                <a:latin typeface="Cambria"/>
                <a:cs typeface="Cambria"/>
              </a:rPr>
              <a:t>pm or by </a:t>
            </a:r>
            <a:r>
              <a:rPr lang="en-CA" sz="2200" dirty="0" smtClean="0">
                <a:effectLst/>
                <a:latin typeface="Cambria"/>
                <a:cs typeface="Cambria"/>
              </a:rPr>
              <a:t>appointment</a:t>
            </a:r>
            <a:endParaRPr lang="en-CA" sz="2200" dirty="0">
              <a:effectLst/>
              <a:latin typeface="Cambria"/>
              <a:cs typeface="Cambria"/>
            </a:endParaRPr>
          </a:p>
        </p:txBody>
      </p:sp>
      <p:sp>
        <p:nvSpPr>
          <p:cNvPr id="5125"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844313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1066800" y="387350"/>
            <a:ext cx="8077200" cy="755650"/>
          </a:xfrm>
        </p:spPr>
        <p:txBody>
          <a:bodyPr lIns="92075" tIns="46038" rIns="92075" bIns="46038">
            <a:normAutofit fontScale="90000"/>
          </a:bodyPr>
          <a:lstStyle/>
          <a:p>
            <a:pPr eaLnBrk="1" hangingPunct="1">
              <a:defRPr/>
            </a:pPr>
            <a:r>
              <a:rPr lang="en-CA" b="0" dirty="0" smtClean="0">
                <a:solidFill>
                  <a:schemeClr val="accent2">
                    <a:lumMod val="40000"/>
                    <a:lumOff val="60000"/>
                  </a:schemeClr>
                </a:solidFill>
              </a:rPr>
              <a:t>Note</a:t>
            </a:r>
          </a:p>
        </p:txBody>
      </p:sp>
      <p:sp>
        <p:nvSpPr>
          <p:cNvPr id="16387" name="Rectangle 3"/>
          <p:cNvSpPr>
            <a:spLocks noGrp="1" noChangeArrowheads="1"/>
          </p:cNvSpPr>
          <p:nvPr>
            <p:ph idx="1"/>
          </p:nvPr>
        </p:nvSpPr>
        <p:spPr>
          <a:xfrm>
            <a:off x="-76200" y="1676400"/>
            <a:ext cx="9067800" cy="2994025"/>
          </a:xfrm>
        </p:spPr>
        <p:txBody>
          <a:bodyPr lIns="92075" tIns="46038" rIns="92075" bIns="46038"/>
          <a:lstStyle/>
          <a:p>
            <a:pPr lvl="0"/>
            <a:r>
              <a:rPr lang="en-US" sz="2800" dirty="0" smtClean="0"/>
              <a:t>See more details on the previous items in the PDF version of the CS 426 syllabus, available online on the course website, entry Lecture 1.   </a:t>
            </a:r>
            <a:endParaRPr lang="en-US" sz="2800" dirty="0"/>
          </a:p>
          <a:p>
            <a:pPr marL="119062" indent="0">
              <a:buNone/>
            </a:pPr>
            <a:endParaRPr lang="en-US" sz="2800" dirty="0" smtClean="0"/>
          </a:p>
          <a:p>
            <a:pPr marL="119062" indent="0">
              <a:buNone/>
            </a:pPr>
            <a:endParaRPr lang="en-US" sz="2400" dirty="0"/>
          </a:p>
        </p:txBody>
      </p:sp>
      <p:sp>
        <p:nvSpPr>
          <p:cNvPr id="1843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charset="0"/>
                <a:ea typeface="ＭＳ Ｐゴシック" pitchFamily="4" charset="-128"/>
              </a:defRPr>
            </a:lvl1pPr>
            <a:lvl2pPr marL="742950" indent="-285750">
              <a:defRPr>
                <a:solidFill>
                  <a:schemeClr val="tx1"/>
                </a:solidFill>
                <a:latin typeface="Tahoma" charset="0"/>
                <a:ea typeface="ＭＳ Ｐゴシック" pitchFamily="4" charset="-128"/>
              </a:defRPr>
            </a:lvl2pPr>
            <a:lvl3pPr marL="1143000" indent="-228600">
              <a:defRPr>
                <a:solidFill>
                  <a:schemeClr val="tx1"/>
                </a:solidFill>
                <a:latin typeface="Tahoma" charset="0"/>
                <a:ea typeface="ＭＳ Ｐゴシック" pitchFamily="4" charset="-128"/>
              </a:defRPr>
            </a:lvl3pPr>
            <a:lvl4pPr marL="1600200" indent="-228600">
              <a:defRPr>
                <a:solidFill>
                  <a:schemeClr val="tx1"/>
                </a:solidFill>
                <a:latin typeface="Tahoma" charset="0"/>
                <a:ea typeface="ＭＳ Ｐゴシック" pitchFamily="4" charset="-128"/>
              </a:defRPr>
            </a:lvl4pPr>
            <a:lvl5pPr marL="2057400" indent="-228600">
              <a:defRPr>
                <a:solidFill>
                  <a:schemeClr val="tx1"/>
                </a:solidFill>
                <a:latin typeface="Tahoma" charset="0"/>
                <a:ea typeface="ＭＳ Ｐゴシック" pitchFamily="4" charset="-128"/>
              </a:defRPr>
            </a:lvl5pPr>
            <a:lvl6pPr marL="2514600" indent="-228600" eaLnBrk="0" fontAlgn="base" hangingPunct="0">
              <a:spcBef>
                <a:spcPct val="0"/>
              </a:spcBef>
              <a:spcAft>
                <a:spcPct val="0"/>
              </a:spcAft>
              <a:defRPr>
                <a:solidFill>
                  <a:schemeClr val="tx1"/>
                </a:solidFill>
                <a:latin typeface="Tahoma" charset="0"/>
                <a:ea typeface="ＭＳ Ｐゴシック" pitchFamily="4" charset="-128"/>
              </a:defRPr>
            </a:lvl6pPr>
            <a:lvl7pPr marL="2971800" indent="-228600" eaLnBrk="0" fontAlgn="base" hangingPunct="0">
              <a:spcBef>
                <a:spcPct val="0"/>
              </a:spcBef>
              <a:spcAft>
                <a:spcPct val="0"/>
              </a:spcAft>
              <a:defRPr>
                <a:solidFill>
                  <a:schemeClr val="tx1"/>
                </a:solidFill>
                <a:latin typeface="Tahoma" charset="0"/>
                <a:ea typeface="ＭＳ Ｐゴシック" pitchFamily="4" charset="-128"/>
              </a:defRPr>
            </a:lvl7pPr>
            <a:lvl8pPr marL="3429000" indent="-228600" eaLnBrk="0" fontAlgn="base" hangingPunct="0">
              <a:spcBef>
                <a:spcPct val="0"/>
              </a:spcBef>
              <a:spcAft>
                <a:spcPct val="0"/>
              </a:spcAft>
              <a:defRPr>
                <a:solidFill>
                  <a:schemeClr val="tx1"/>
                </a:solidFill>
                <a:latin typeface="Tahoma" charset="0"/>
                <a:ea typeface="ＭＳ Ｐゴシック" pitchFamily="4" charset="-128"/>
              </a:defRPr>
            </a:lvl8pPr>
            <a:lvl9pPr marL="3886200" indent="-228600" eaLnBrk="0" fontAlgn="base" hangingPunct="0">
              <a:spcBef>
                <a:spcPct val="0"/>
              </a:spcBef>
              <a:spcAft>
                <a:spcPct val="0"/>
              </a:spcAft>
              <a:defRPr>
                <a:solidFill>
                  <a:schemeClr val="tx1"/>
                </a:solidFill>
                <a:latin typeface="Tahoma" charset="0"/>
                <a:ea typeface="ＭＳ Ｐゴシック" pitchFamily="4" charset="-128"/>
              </a:defRPr>
            </a:lvl9pPr>
          </a:lstStyle>
          <a:p>
            <a:fld id="{7B24E2BC-58AD-4B09-8982-4233DBF83976}" type="slidenum">
              <a:rPr lang="en-US" smtClean="0">
                <a:solidFill>
                  <a:srgbClr val="0D62AF"/>
                </a:solidFill>
                <a:latin typeface="Corbel" pitchFamily="34" charset="0"/>
              </a:rPr>
              <a:pPr/>
              <a:t>30</a:t>
            </a:fld>
            <a:endParaRPr lang="en-US" smtClean="0">
              <a:solidFill>
                <a:srgbClr val="0D62AF"/>
              </a:solidFill>
              <a:latin typeface="Corbel" pitchFamily="34" charset="0"/>
            </a:endParaRPr>
          </a:p>
        </p:txBody>
      </p:sp>
      <p:sp>
        <p:nvSpPr>
          <p:cNvPr id="18437"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62508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29320C06-1096-B248-9E62-FBAAC583593C}" type="slidenum">
              <a:rPr lang="en-US"/>
              <a:pPr/>
              <a:t>31</a:t>
            </a:fld>
            <a:endParaRPr lang="en-US"/>
          </a:p>
        </p:txBody>
      </p:sp>
      <p:sp>
        <p:nvSpPr>
          <p:cNvPr id="254978" name="Rectangle 2"/>
          <p:cNvSpPr>
            <a:spLocks noGrp="1" noChangeArrowheads="1"/>
          </p:cNvSpPr>
          <p:nvPr>
            <p:ph type="title"/>
          </p:nvPr>
        </p:nvSpPr>
        <p:spPr>
          <a:xfrm>
            <a:off x="457200" y="1"/>
            <a:ext cx="8229600" cy="838200"/>
          </a:xfrm>
        </p:spPr>
        <p:txBody>
          <a:bodyPr lIns="92075" tIns="46038" rIns="92075" bIns="46038" anchorCtr="0">
            <a:normAutofit/>
          </a:bodyPr>
          <a:lstStyle/>
          <a:p>
            <a:pPr algn="ctr">
              <a:defRPr/>
            </a:pPr>
            <a:r>
              <a:rPr lang="en-US" sz="2800" b="0" dirty="0" smtClean="0">
                <a:solidFill>
                  <a:srgbClr val="C00000"/>
                </a:solidFill>
                <a:effectLst/>
                <a:latin typeface="+mj-lt"/>
                <a:ea typeface="+mj-ea"/>
                <a:cs typeface="Cambria"/>
              </a:rPr>
              <a:t>Tentative</a:t>
            </a:r>
            <a:r>
              <a:rPr lang="en-US" sz="2800" b="0" dirty="0" smtClean="0">
                <a:solidFill>
                  <a:srgbClr val="0000FF"/>
                </a:solidFill>
                <a:effectLst/>
                <a:latin typeface="+mj-lt"/>
                <a:ea typeface="+mj-ea"/>
                <a:cs typeface="Cambria"/>
              </a:rPr>
              <a:t> Schedule CS426 Spring 2016</a:t>
            </a:r>
            <a:r>
              <a:rPr lang="en-US" sz="2800" b="0" dirty="0" smtClean="0">
                <a:solidFill>
                  <a:srgbClr val="0000FF"/>
                </a:solidFill>
                <a:latin typeface="+mj-lt"/>
                <a:ea typeface="+mj-ea"/>
                <a:cs typeface="Cambria"/>
              </a:rPr>
              <a:t> </a:t>
            </a:r>
            <a:endParaRPr lang="en-CA" sz="2800" b="0" dirty="0" smtClean="0">
              <a:solidFill>
                <a:srgbClr val="0000FF"/>
              </a:solidFill>
              <a:latin typeface="+mj-lt"/>
              <a:ea typeface="+mj-ea"/>
              <a:cs typeface="Cambria"/>
            </a:endParaRPr>
          </a:p>
        </p:txBody>
      </p:sp>
      <p:sp>
        <p:nvSpPr>
          <p:cNvPr id="23556"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299315270"/>
              </p:ext>
            </p:extLst>
          </p:nvPr>
        </p:nvGraphicFramePr>
        <p:xfrm>
          <a:off x="761999" y="838200"/>
          <a:ext cx="7391401" cy="5613588"/>
        </p:xfrm>
        <a:graphic>
          <a:graphicData uri="http://schemas.openxmlformats.org/drawingml/2006/table">
            <a:tbl>
              <a:tblPr firstRow="1" firstCol="1" lastRow="1" lastCol="1" bandRow="1" bandCol="1">
                <a:tableStyleId>{5C22544A-7EE6-4342-B048-85BDC9FD1C3A}</a:tableStyleId>
              </a:tblPr>
              <a:tblGrid>
                <a:gridCol w="665143"/>
                <a:gridCol w="1165726"/>
                <a:gridCol w="3740469"/>
                <a:gridCol w="1820063"/>
              </a:tblGrid>
              <a:tr h="533400">
                <a:tc>
                  <a:txBody>
                    <a:bodyPr/>
                    <a:lstStyle/>
                    <a:p>
                      <a:pPr marL="0" marR="0" algn="ctr">
                        <a:spcBef>
                          <a:spcPts val="200"/>
                        </a:spcBef>
                        <a:spcAft>
                          <a:spcPts val="200"/>
                        </a:spcAft>
                        <a:tabLst>
                          <a:tab pos="342900" algn="l"/>
                        </a:tabLst>
                      </a:pPr>
                      <a:r>
                        <a:rPr lang="en-US" sz="1400" dirty="0">
                          <a:effectLst/>
                        </a:rPr>
                        <a:t> </a:t>
                      </a:r>
                    </a:p>
                    <a:p>
                      <a:pPr marL="0" marR="0" algn="ctr">
                        <a:spcBef>
                          <a:spcPts val="200"/>
                        </a:spcBef>
                        <a:spcAft>
                          <a:spcPts val="200"/>
                        </a:spcAft>
                        <a:tabLst>
                          <a:tab pos="342900" algn="l"/>
                        </a:tabLst>
                      </a:pPr>
                      <a:r>
                        <a:rPr lang="en-US" sz="1400" dirty="0">
                          <a:effectLst/>
                        </a:rPr>
                        <a:t>Week</a:t>
                      </a:r>
                      <a:endParaRPr lang="en-US" sz="1400" dirty="0">
                        <a:effectLst/>
                        <a:latin typeface="Times New Roman"/>
                        <a:ea typeface="Times New Roman"/>
                      </a:endParaRPr>
                    </a:p>
                  </a:txBody>
                  <a:tcPr marL="68580" marR="68580" marT="0" marB="0"/>
                </a:tc>
                <a:tc>
                  <a:txBody>
                    <a:bodyPr/>
                    <a:lstStyle/>
                    <a:p>
                      <a:pPr marL="0" marR="0" algn="ctr">
                        <a:spcBef>
                          <a:spcPts val="200"/>
                        </a:spcBef>
                        <a:spcAft>
                          <a:spcPts val="200"/>
                        </a:spcAft>
                        <a:tabLst>
                          <a:tab pos="342900" algn="l"/>
                          <a:tab pos="502920" algn="ctr"/>
                        </a:tabLst>
                      </a:pPr>
                      <a:r>
                        <a:rPr lang="en-US" sz="1400">
                          <a:effectLst/>
                        </a:rPr>
                        <a:t> </a:t>
                      </a:r>
                    </a:p>
                    <a:p>
                      <a:pPr marL="0" marR="0" algn="ctr">
                        <a:spcBef>
                          <a:spcPts val="200"/>
                        </a:spcBef>
                        <a:spcAft>
                          <a:spcPts val="200"/>
                        </a:spcAft>
                        <a:tabLst>
                          <a:tab pos="342900" algn="l"/>
                          <a:tab pos="502920" algn="ctr"/>
                        </a:tabLst>
                      </a:pPr>
                      <a:r>
                        <a:rPr lang="en-US" sz="1400">
                          <a:effectLst/>
                        </a:rPr>
                        <a:t>Period</a:t>
                      </a:r>
                      <a:endParaRPr lang="en-US" sz="1400">
                        <a:effectLst/>
                        <a:latin typeface="Times New Roman"/>
                        <a:ea typeface="Times New Roman"/>
                      </a:endParaRPr>
                    </a:p>
                  </a:txBody>
                  <a:tcPr marL="68580" marR="68580" marT="0" marB="0"/>
                </a:tc>
                <a:tc>
                  <a:txBody>
                    <a:bodyPr/>
                    <a:lstStyle/>
                    <a:p>
                      <a:pPr marL="0" marR="0" algn="ctr">
                        <a:spcBef>
                          <a:spcPts val="200"/>
                        </a:spcBef>
                        <a:spcAft>
                          <a:spcPts val="200"/>
                        </a:spcAft>
                        <a:tabLst>
                          <a:tab pos="342900" algn="l"/>
                        </a:tabLst>
                      </a:pPr>
                      <a:r>
                        <a:rPr lang="en-US" sz="1400">
                          <a:effectLst/>
                        </a:rPr>
                        <a:t> </a:t>
                      </a:r>
                    </a:p>
                    <a:p>
                      <a:pPr marL="0" marR="0" algn="ctr">
                        <a:spcBef>
                          <a:spcPts val="200"/>
                        </a:spcBef>
                        <a:spcAft>
                          <a:spcPts val="200"/>
                        </a:spcAft>
                        <a:tabLst>
                          <a:tab pos="342900" algn="l"/>
                        </a:tabLst>
                      </a:pPr>
                      <a:r>
                        <a:rPr lang="en-US" sz="1400">
                          <a:effectLst/>
                        </a:rPr>
                        <a:t>Contents</a:t>
                      </a:r>
                    </a:p>
                    <a:p>
                      <a:pPr marL="0" marR="0" algn="ctr">
                        <a:spcBef>
                          <a:spcPts val="200"/>
                        </a:spcBef>
                        <a:spcAft>
                          <a:spcPts val="200"/>
                        </a:spcAft>
                        <a:tabLst>
                          <a:tab pos="342900" algn="l"/>
                        </a:tabLst>
                      </a:pPr>
                      <a:r>
                        <a:rPr lang="en-US" sz="1400">
                          <a:effectLst/>
                        </a:rPr>
                        <a:t> </a:t>
                      </a:r>
                      <a:endParaRPr lang="en-US" sz="1400">
                        <a:effectLst/>
                        <a:latin typeface="Times New Roman"/>
                        <a:ea typeface="Times New Roman"/>
                      </a:endParaRPr>
                    </a:p>
                  </a:txBody>
                  <a:tcPr marL="68580" marR="68580" marT="0" marB="0"/>
                </a:tc>
                <a:tc>
                  <a:txBody>
                    <a:bodyPr/>
                    <a:lstStyle/>
                    <a:p>
                      <a:pPr marL="0" marR="0">
                        <a:spcBef>
                          <a:spcPts val="200"/>
                        </a:spcBef>
                        <a:spcAft>
                          <a:spcPts val="200"/>
                        </a:spcAft>
                        <a:tabLst>
                          <a:tab pos="342900" algn="l"/>
                        </a:tabLst>
                      </a:pPr>
                      <a:r>
                        <a:rPr lang="en-US" sz="1400" dirty="0" smtClean="0">
                          <a:effectLst/>
                        </a:rPr>
                        <a:t>CO-14 </a:t>
                      </a:r>
                      <a:r>
                        <a:rPr lang="en-US" sz="1400" dirty="0">
                          <a:effectLst/>
                        </a:rPr>
                        <a:t>addressed in total = </a:t>
                      </a:r>
                      <a:r>
                        <a:rPr lang="en-US" sz="1400" u="sng" dirty="0">
                          <a:effectLst/>
                        </a:rPr>
                        <a:t>10 </a:t>
                      </a:r>
                      <a:r>
                        <a:rPr lang="en-US" sz="1400" u="sng" dirty="0" smtClean="0">
                          <a:effectLst/>
                        </a:rPr>
                        <a:t>weeks</a:t>
                      </a:r>
                      <a:endParaRPr lang="en-US" sz="1400" dirty="0">
                        <a:effectLst/>
                        <a:latin typeface="Times New Roman"/>
                        <a:ea typeface="Times New Roman"/>
                      </a:endParaRPr>
                    </a:p>
                  </a:txBody>
                  <a:tcPr marL="68580" marR="68580" marT="0" marB="0"/>
                </a:tc>
              </a:tr>
              <a:tr h="541571">
                <a:tc>
                  <a:txBody>
                    <a:bodyPr/>
                    <a:lstStyle/>
                    <a:p>
                      <a:pPr marL="347345" marR="0" indent="-347345" algn="ctr" fontAlgn="base">
                        <a:spcBef>
                          <a:spcPts val="0"/>
                        </a:spcBef>
                        <a:spcAft>
                          <a:spcPts val="0"/>
                        </a:spcAft>
                      </a:pPr>
                      <a:r>
                        <a:rPr lang="en-CA" sz="1400" kern="1200" dirty="0">
                          <a:effectLst/>
                        </a:rPr>
                        <a:t>1</a:t>
                      </a:r>
                      <a:endParaRPr lang="en-US" sz="1400" dirty="0">
                        <a:effectLst/>
                        <a:latin typeface="Times New Roman"/>
                        <a:ea typeface="Times New Roman"/>
                      </a:endParaRPr>
                    </a:p>
                  </a:txBody>
                  <a:tcPr marL="68580" marR="68580" marT="0" marB="0" anchor="ctr"/>
                </a:tc>
                <a:tc>
                  <a:txBody>
                    <a:bodyPr/>
                    <a:lstStyle/>
                    <a:p>
                      <a:pPr marL="347345" marR="0" indent="-347345" algn="ctr" fontAlgn="base">
                        <a:spcBef>
                          <a:spcPts val="0"/>
                        </a:spcBef>
                        <a:spcAft>
                          <a:spcPts val="0"/>
                        </a:spcAft>
                      </a:pPr>
                      <a:r>
                        <a:rPr lang="en-CA" sz="1600" kern="1200" dirty="0">
                          <a:effectLst/>
                        </a:rPr>
                        <a:t>Jan 19, 21 </a:t>
                      </a:r>
                      <a:endParaRPr lang="en-US" sz="1600" dirty="0">
                        <a:effectLst/>
                        <a:latin typeface="Times New Roman"/>
                        <a:ea typeface="Times New Roman"/>
                      </a:endParaRPr>
                    </a:p>
                  </a:txBody>
                  <a:tcPr marL="68580" marR="68580" marT="0" marB="0" anchor="ctr">
                    <a:solidFill>
                      <a:schemeClr val="bg1"/>
                    </a:solidFill>
                  </a:tcPr>
                </a:tc>
                <a:tc>
                  <a:txBody>
                    <a:bodyPr/>
                    <a:lstStyle/>
                    <a:p>
                      <a:pPr marL="347345" marR="0" indent="-347345" fontAlgn="base">
                        <a:spcBef>
                          <a:spcPts val="0"/>
                        </a:spcBef>
                        <a:spcAft>
                          <a:spcPts val="0"/>
                        </a:spcAft>
                      </a:pPr>
                      <a:r>
                        <a:rPr lang="en-CA" sz="1600" kern="1200">
                          <a:effectLst/>
                        </a:rPr>
                        <a:t>Lectures: course syllabus, UM and UP </a:t>
                      </a:r>
                      <a:endParaRPr lang="en-US" sz="1600">
                        <a:effectLst/>
                        <a:latin typeface="Times New Roman"/>
                        <a:ea typeface="Times New Roman"/>
                      </a:endParaRPr>
                    </a:p>
                  </a:txBody>
                  <a:tcPr marL="68580" marR="68580" marT="0" marB="0" anchor="ctr">
                    <a:solidFill>
                      <a:schemeClr val="bg1"/>
                    </a:solidFill>
                  </a:tcPr>
                </a:tc>
                <a:tc>
                  <a:txBody>
                    <a:bodyPr/>
                    <a:lstStyle/>
                    <a:p>
                      <a:pPr marL="0" marR="0" fontAlgn="base">
                        <a:spcBef>
                          <a:spcPts val="0"/>
                        </a:spcBef>
                        <a:spcAft>
                          <a:spcPts val="0"/>
                        </a:spcAft>
                      </a:pPr>
                      <a:r>
                        <a:rPr lang="en-CA" sz="1200" kern="1200" dirty="0">
                          <a:effectLst/>
                        </a:rPr>
                        <a:t> </a:t>
                      </a:r>
                      <a:endParaRPr lang="en-US" sz="1200" dirty="0">
                        <a:effectLst/>
                        <a:latin typeface="Times New Roman"/>
                        <a:ea typeface="Times New Roman"/>
                      </a:endParaRPr>
                    </a:p>
                  </a:txBody>
                  <a:tcPr marL="68580" marR="68580" marT="0" marB="0" anchor="ctr"/>
                </a:tc>
              </a:tr>
              <a:tr h="597321">
                <a:tc>
                  <a:txBody>
                    <a:bodyPr/>
                    <a:lstStyle/>
                    <a:p>
                      <a:pPr marL="347345" marR="0" indent="-347345" algn="ctr" fontAlgn="base">
                        <a:spcBef>
                          <a:spcPts val="0"/>
                        </a:spcBef>
                        <a:spcAft>
                          <a:spcPts val="0"/>
                        </a:spcAft>
                      </a:pPr>
                      <a:r>
                        <a:rPr lang="en-CA" sz="1400" kern="1200" dirty="0">
                          <a:effectLst/>
                        </a:rPr>
                        <a:t>2</a:t>
                      </a:r>
                      <a:endParaRPr lang="en-US" sz="1400" dirty="0">
                        <a:effectLst/>
                        <a:latin typeface="Times New Roman"/>
                        <a:ea typeface="Times New Roman"/>
                      </a:endParaRPr>
                    </a:p>
                  </a:txBody>
                  <a:tcPr marL="68580" marR="68580" marT="0" marB="0" anchor="ctr"/>
                </a:tc>
                <a:tc>
                  <a:txBody>
                    <a:bodyPr/>
                    <a:lstStyle/>
                    <a:p>
                      <a:pPr marL="347345" marR="0" indent="-347345" algn="ctr" fontAlgn="base">
                        <a:spcBef>
                          <a:spcPts val="0"/>
                        </a:spcBef>
                        <a:spcAft>
                          <a:spcPts val="0"/>
                        </a:spcAft>
                      </a:pPr>
                      <a:r>
                        <a:rPr lang="en-US" sz="1600" kern="1200" dirty="0">
                          <a:effectLst/>
                        </a:rPr>
                        <a:t> </a:t>
                      </a:r>
                      <a:r>
                        <a:rPr lang="en-CA" sz="1600" kern="1200" dirty="0">
                          <a:effectLst/>
                        </a:rPr>
                        <a:t>Jan 26, 28 </a:t>
                      </a:r>
                      <a:endParaRPr lang="en-US" sz="1600" dirty="0">
                        <a:effectLst/>
                        <a:latin typeface="Times New Roman"/>
                        <a:ea typeface="Times New Roman"/>
                      </a:endParaRPr>
                    </a:p>
                  </a:txBody>
                  <a:tcPr marL="68580" marR="68580" marT="0" marB="0" anchor="ctr">
                    <a:solidFill>
                      <a:schemeClr val="bg1"/>
                    </a:solidFill>
                  </a:tcPr>
                </a:tc>
                <a:tc>
                  <a:txBody>
                    <a:bodyPr/>
                    <a:lstStyle/>
                    <a:p>
                      <a:pPr marL="347345" marR="0" indent="-347345" fontAlgn="base">
                        <a:spcBef>
                          <a:spcPts val="0"/>
                        </a:spcBef>
                        <a:spcAft>
                          <a:spcPts val="0"/>
                        </a:spcAft>
                      </a:pPr>
                      <a:r>
                        <a:rPr lang="en-CA" sz="1600" kern="1200" dirty="0">
                          <a:solidFill>
                            <a:srgbClr val="0000FF"/>
                          </a:solidFill>
                          <a:effectLst/>
                        </a:rPr>
                        <a:t>Project group meetings: focus </a:t>
                      </a:r>
                      <a:r>
                        <a:rPr lang="en-CA" sz="1600" kern="1200" dirty="0" smtClean="0">
                          <a:solidFill>
                            <a:srgbClr val="0000FF"/>
                          </a:solidFill>
                          <a:effectLst/>
                        </a:rPr>
                        <a:t>on </a:t>
                      </a:r>
                    </a:p>
                    <a:p>
                      <a:pPr marL="347345" marR="0" indent="-347345" fontAlgn="base">
                        <a:spcBef>
                          <a:spcPts val="0"/>
                        </a:spcBef>
                        <a:spcAft>
                          <a:spcPts val="0"/>
                        </a:spcAft>
                      </a:pPr>
                      <a:r>
                        <a:rPr lang="en-CA" sz="1600" kern="1200" dirty="0" smtClean="0">
                          <a:solidFill>
                            <a:srgbClr val="0000FF"/>
                          </a:solidFill>
                          <a:effectLst/>
                        </a:rPr>
                        <a:t>project concept &amp; </a:t>
                      </a:r>
                      <a:r>
                        <a:rPr lang="en-CA" sz="1600" kern="1200" dirty="0">
                          <a:solidFill>
                            <a:srgbClr val="0000FF"/>
                          </a:solidFill>
                          <a:effectLst/>
                        </a:rPr>
                        <a:t>management</a:t>
                      </a:r>
                      <a:endParaRPr lang="en-US" sz="1600" dirty="0">
                        <a:solidFill>
                          <a:srgbClr val="0000FF"/>
                        </a:solidFill>
                        <a:effectLst/>
                        <a:latin typeface="Times New Roman"/>
                        <a:ea typeface="Times New Roman"/>
                      </a:endParaRPr>
                    </a:p>
                  </a:txBody>
                  <a:tcPr marL="68580" marR="68580" marT="0" marB="0" anchor="ctr">
                    <a:solidFill>
                      <a:schemeClr val="bg1"/>
                    </a:solidFill>
                  </a:tcPr>
                </a:tc>
                <a:tc>
                  <a:txBody>
                    <a:bodyPr/>
                    <a:lstStyle/>
                    <a:p>
                      <a:pPr marL="0" marR="0" fontAlgn="base">
                        <a:spcBef>
                          <a:spcPts val="0"/>
                        </a:spcBef>
                        <a:spcAft>
                          <a:spcPts val="0"/>
                        </a:spcAft>
                      </a:pPr>
                      <a:r>
                        <a:rPr lang="en-CA" sz="1200" kern="1200" dirty="0">
                          <a:effectLst/>
                        </a:rPr>
                        <a:t>0.5 week CO-14</a:t>
                      </a:r>
                      <a:endParaRPr lang="en-US" sz="1200" dirty="0">
                        <a:effectLst/>
                      </a:endParaRPr>
                    </a:p>
                    <a:p>
                      <a:pPr marL="0" marR="0" fontAlgn="base">
                        <a:spcBef>
                          <a:spcPts val="0"/>
                        </a:spcBef>
                        <a:spcAft>
                          <a:spcPts val="0"/>
                        </a:spcAft>
                      </a:pPr>
                      <a:r>
                        <a:rPr lang="en-CA" sz="1200" kern="1200" dirty="0">
                          <a:effectLst/>
                        </a:rPr>
                        <a:t>(CSE SLO 5)</a:t>
                      </a:r>
                      <a:endParaRPr lang="en-US" sz="1200" dirty="0">
                        <a:effectLst/>
                        <a:latin typeface="Times New Roman"/>
                        <a:ea typeface="Times New Roman"/>
                      </a:endParaRPr>
                    </a:p>
                  </a:txBody>
                  <a:tcPr marL="68580" marR="68580" marT="0" marB="0" anchor="ctr"/>
                </a:tc>
              </a:tr>
              <a:tr h="695772">
                <a:tc>
                  <a:txBody>
                    <a:bodyPr/>
                    <a:lstStyle/>
                    <a:p>
                      <a:pPr marL="347345" marR="0" indent="-347345" algn="ctr" fontAlgn="base">
                        <a:spcBef>
                          <a:spcPts val="0"/>
                        </a:spcBef>
                        <a:spcAft>
                          <a:spcPts val="0"/>
                        </a:spcAft>
                      </a:pPr>
                      <a:r>
                        <a:rPr lang="en-CA" sz="1400" kern="1200" dirty="0">
                          <a:effectLst/>
                        </a:rPr>
                        <a:t>3</a:t>
                      </a:r>
                      <a:endParaRPr lang="en-US" sz="1400" dirty="0">
                        <a:effectLst/>
                        <a:latin typeface="Times New Roman"/>
                        <a:ea typeface="Times New Roman"/>
                      </a:endParaRPr>
                    </a:p>
                  </a:txBody>
                  <a:tcPr marL="68580" marR="68580" marT="0" marB="0" anchor="ctr"/>
                </a:tc>
                <a:tc>
                  <a:txBody>
                    <a:bodyPr/>
                    <a:lstStyle/>
                    <a:p>
                      <a:pPr marL="347345" marR="0" indent="-347345" algn="ctr" fontAlgn="base">
                        <a:spcBef>
                          <a:spcPts val="0"/>
                        </a:spcBef>
                        <a:spcAft>
                          <a:spcPts val="0"/>
                        </a:spcAft>
                      </a:pPr>
                      <a:r>
                        <a:rPr lang="en-CA" sz="1600" kern="1200">
                          <a:effectLst/>
                        </a:rPr>
                        <a:t>Feb 02, 04</a:t>
                      </a:r>
                      <a:endParaRPr lang="en-US" sz="1600">
                        <a:effectLst/>
                        <a:latin typeface="Times New Roman"/>
                        <a:ea typeface="Times New Roman"/>
                      </a:endParaRPr>
                    </a:p>
                  </a:txBody>
                  <a:tcPr marL="68580" marR="68580" marT="0" marB="0" anchor="ctr">
                    <a:solidFill>
                      <a:schemeClr val="bg1"/>
                    </a:solidFill>
                  </a:tcPr>
                </a:tc>
                <a:tc>
                  <a:txBody>
                    <a:bodyPr/>
                    <a:lstStyle/>
                    <a:p>
                      <a:pPr marL="347345" marR="0" indent="-347345" fontAlgn="base">
                        <a:spcBef>
                          <a:spcPts val="0"/>
                        </a:spcBef>
                        <a:spcAft>
                          <a:spcPts val="0"/>
                        </a:spcAft>
                      </a:pPr>
                      <a:r>
                        <a:rPr lang="en-CA" sz="1600" kern="1200" dirty="0">
                          <a:solidFill>
                            <a:srgbClr val="0000FF"/>
                          </a:solidFill>
                          <a:effectLst/>
                        </a:rPr>
                        <a:t>Project group meetings: focus </a:t>
                      </a:r>
                      <a:r>
                        <a:rPr lang="en-CA" sz="1600" kern="1200" dirty="0" smtClean="0">
                          <a:solidFill>
                            <a:srgbClr val="0000FF"/>
                          </a:solidFill>
                          <a:effectLst/>
                        </a:rPr>
                        <a:t>on</a:t>
                      </a:r>
                      <a:r>
                        <a:rPr lang="en-CA" sz="1600" kern="1200" baseline="0" dirty="0" smtClean="0">
                          <a:solidFill>
                            <a:srgbClr val="0000FF"/>
                          </a:solidFill>
                          <a:effectLst/>
                        </a:rPr>
                        <a:t> </a:t>
                      </a:r>
                    </a:p>
                    <a:p>
                      <a:pPr marL="347345" marR="0" indent="-347345" fontAlgn="base">
                        <a:spcBef>
                          <a:spcPts val="0"/>
                        </a:spcBef>
                        <a:spcAft>
                          <a:spcPts val="0"/>
                        </a:spcAft>
                      </a:pPr>
                      <a:r>
                        <a:rPr lang="en-CA" sz="1600" kern="1200" dirty="0" smtClean="0">
                          <a:solidFill>
                            <a:srgbClr val="0000FF"/>
                          </a:solidFill>
                          <a:effectLst/>
                        </a:rPr>
                        <a:t>project concept </a:t>
                      </a:r>
                      <a:r>
                        <a:rPr lang="en-CA" sz="1600" kern="1200" dirty="0">
                          <a:solidFill>
                            <a:srgbClr val="0000FF"/>
                          </a:solidFill>
                          <a:effectLst/>
                        </a:rPr>
                        <a:t>&amp; management</a:t>
                      </a:r>
                      <a:endParaRPr lang="en-US" sz="1600" dirty="0">
                        <a:solidFill>
                          <a:srgbClr val="0000FF"/>
                        </a:solidFill>
                        <a:effectLst/>
                      </a:endParaRPr>
                    </a:p>
                    <a:p>
                      <a:pPr marL="347345" marR="0" indent="-347345" fontAlgn="base">
                        <a:spcBef>
                          <a:spcPts val="0"/>
                        </a:spcBef>
                        <a:spcAft>
                          <a:spcPts val="0"/>
                        </a:spcAft>
                      </a:pPr>
                      <a:r>
                        <a:rPr lang="en-CA" sz="1600" kern="1200" dirty="0">
                          <a:solidFill>
                            <a:srgbClr val="C00000"/>
                          </a:solidFill>
                          <a:effectLst/>
                        </a:rPr>
                        <a:t>PWEB due</a:t>
                      </a:r>
                      <a:endParaRPr lang="en-US" sz="1600" dirty="0">
                        <a:solidFill>
                          <a:srgbClr val="C00000"/>
                        </a:solidFill>
                        <a:effectLst/>
                        <a:latin typeface="Times New Roman"/>
                        <a:ea typeface="Times New Roman"/>
                      </a:endParaRPr>
                    </a:p>
                  </a:txBody>
                  <a:tcPr marL="68580" marR="68580" marT="0" marB="0" anchor="ctr">
                    <a:solidFill>
                      <a:schemeClr val="bg1"/>
                    </a:solidFill>
                  </a:tcPr>
                </a:tc>
                <a:tc>
                  <a:txBody>
                    <a:bodyPr/>
                    <a:lstStyle/>
                    <a:p>
                      <a:pPr marL="347345" marR="0" indent="-347345" fontAlgn="base">
                        <a:spcBef>
                          <a:spcPts val="0"/>
                        </a:spcBef>
                        <a:spcAft>
                          <a:spcPts val="0"/>
                        </a:spcAft>
                      </a:pPr>
                      <a:r>
                        <a:rPr lang="en-US" sz="1200" dirty="0">
                          <a:effectLst/>
                        </a:rPr>
                        <a:t>0.5 week CO-14</a:t>
                      </a:r>
                    </a:p>
                    <a:p>
                      <a:pPr marL="347345" marR="0" indent="-347345" fontAlgn="base">
                        <a:spcBef>
                          <a:spcPts val="0"/>
                        </a:spcBef>
                        <a:spcAft>
                          <a:spcPts val="0"/>
                        </a:spcAft>
                      </a:pPr>
                      <a:r>
                        <a:rPr lang="en-US" sz="1200" dirty="0">
                          <a:effectLst/>
                        </a:rPr>
                        <a:t>(CSE SLO 5)</a:t>
                      </a:r>
                      <a:endParaRPr lang="en-US" sz="1200" dirty="0">
                        <a:effectLst/>
                        <a:latin typeface="Times New Roman"/>
                        <a:ea typeface="Times New Roman"/>
                      </a:endParaRPr>
                    </a:p>
                  </a:txBody>
                  <a:tcPr marL="68580" marR="68580" marT="0" marB="0" anchor="ctr"/>
                </a:tc>
              </a:tr>
              <a:tr h="547856">
                <a:tc>
                  <a:txBody>
                    <a:bodyPr/>
                    <a:lstStyle/>
                    <a:p>
                      <a:pPr marL="347345" marR="0" indent="-347345" algn="ctr" fontAlgn="base">
                        <a:spcBef>
                          <a:spcPts val="0"/>
                        </a:spcBef>
                        <a:spcAft>
                          <a:spcPts val="0"/>
                        </a:spcAft>
                      </a:pPr>
                      <a:r>
                        <a:rPr lang="en-CA" sz="1400" kern="1200">
                          <a:effectLst/>
                        </a:rPr>
                        <a:t>4</a:t>
                      </a:r>
                      <a:endParaRPr lang="en-US" sz="1400">
                        <a:effectLst/>
                        <a:latin typeface="Times New Roman"/>
                        <a:ea typeface="Times New Roman"/>
                      </a:endParaRPr>
                    </a:p>
                  </a:txBody>
                  <a:tcPr marL="68580" marR="68580" marT="0" marB="0" anchor="ctr"/>
                </a:tc>
                <a:tc>
                  <a:txBody>
                    <a:bodyPr/>
                    <a:lstStyle/>
                    <a:p>
                      <a:pPr marL="347345" marR="0" indent="-347345" algn="ctr" fontAlgn="base">
                        <a:spcBef>
                          <a:spcPts val="0"/>
                        </a:spcBef>
                        <a:spcAft>
                          <a:spcPts val="0"/>
                        </a:spcAft>
                      </a:pPr>
                      <a:r>
                        <a:rPr lang="en-CA" sz="1600" kern="1200">
                          <a:effectLst/>
                        </a:rPr>
                        <a:t>Feb 09, 11</a:t>
                      </a:r>
                      <a:endParaRPr lang="en-US" sz="1600">
                        <a:effectLst/>
                        <a:latin typeface="Times New Roman"/>
                        <a:ea typeface="Times New Roman"/>
                      </a:endParaRPr>
                    </a:p>
                  </a:txBody>
                  <a:tcPr marL="68580" marR="68580" marT="0" marB="0" anchor="ctr">
                    <a:solidFill>
                      <a:schemeClr val="bg1"/>
                    </a:solidFill>
                  </a:tcPr>
                </a:tc>
                <a:tc>
                  <a:txBody>
                    <a:bodyPr/>
                    <a:lstStyle/>
                    <a:p>
                      <a:pPr marL="347345" marR="0" indent="-347345" fontAlgn="base">
                        <a:spcBef>
                          <a:spcPts val="0"/>
                        </a:spcBef>
                        <a:spcAft>
                          <a:spcPts val="0"/>
                        </a:spcAft>
                      </a:pPr>
                      <a:r>
                        <a:rPr lang="en-CA" sz="1600" kern="1200" dirty="0">
                          <a:effectLst/>
                        </a:rPr>
                        <a:t>Lectures: software modeling I (specs)</a:t>
                      </a:r>
                      <a:endParaRPr lang="en-US" sz="1600" dirty="0">
                        <a:effectLst/>
                      </a:endParaRPr>
                    </a:p>
                    <a:p>
                      <a:pPr marL="347345" marR="0" indent="-347345" fontAlgn="base">
                        <a:spcBef>
                          <a:spcPts val="0"/>
                        </a:spcBef>
                        <a:spcAft>
                          <a:spcPts val="0"/>
                        </a:spcAft>
                      </a:pPr>
                      <a:r>
                        <a:rPr lang="en-CA" sz="1600" kern="1200" dirty="0">
                          <a:solidFill>
                            <a:srgbClr val="C00000"/>
                          </a:solidFill>
                          <a:effectLst/>
                        </a:rPr>
                        <a:t>P1 due</a:t>
                      </a:r>
                      <a:endParaRPr lang="en-US" sz="1600" dirty="0">
                        <a:solidFill>
                          <a:srgbClr val="C00000"/>
                        </a:solidFill>
                        <a:effectLst/>
                        <a:latin typeface="Times New Roman"/>
                        <a:ea typeface="Times New Roman"/>
                      </a:endParaRPr>
                    </a:p>
                  </a:txBody>
                  <a:tcPr marL="68580" marR="68580" marT="0" marB="0" anchor="ctr">
                    <a:solidFill>
                      <a:schemeClr val="bg1"/>
                    </a:solidFill>
                  </a:tcPr>
                </a:tc>
                <a:tc>
                  <a:txBody>
                    <a:bodyPr/>
                    <a:lstStyle/>
                    <a:p>
                      <a:pPr marL="0" marR="0" fontAlgn="base">
                        <a:spcBef>
                          <a:spcPts val="0"/>
                        </a:spcBef>
                        <a:spcAft>
                          <a:spcPts val="0"/>
                        </a:spcAft>
                      </a:pPr>
                      <a:r>
                        <a:rPr lang="en-CA" sz="1200" kern="1200" dirty="0">
                          <a:effectLst/>
                        </a:rPr>
                        <a:t>1 week CO-14</a:t>
                      </a:r>
                      <a:endParaRPr lang="en-US" sz="1200" dirty="0">
                        <a:effectLst/>
                      </a:endParaRPr>
                    </a:p>
                    <a:p>
                      <a:pPr marL="0" marR="0" fontAlgn="base">
                        <a:spcBef>
                          <a:spcPts val="0"/>
                        </a:spcBef>
                        <a:spcAft>
                          <a:spcPts val="0"/>
                        </a:spcAft>
                      </a:pPr>
                      <a:r>
                        <a:rPr lang="en-CA" sz="1200" kern="1200" dirty="0">
                          <a:effectLst/>
                        </a:rPr>
                        <a:t>(CSE SLO 5)</a:t>
                      </a:r>
                      <a:endParaRPr lang="en-US" sz="1200" dirty="0">
                        <a:effectLst/>
                        <a:latin typeface="Times New Roman"/>
                        <a:ea typeface="Times New Roman"/>
                      </a:endParaRPr>
                    </a:p>
                  </a:txBody>
                  <a:tcPr marL="68580" marR="68580" marT="0" marB="0" anchor="ctr"/>
                </a:tc>
              </a:tr>
              <a:tr h="533400">
                <a:tc>
                  <a:txBody>
                    <a:bodyPr/>
                    <a:lstStyle/>
                    <a:p>
                      <a:pPr marL="347345" marR="0" indent="-347345" algn="ctr" fontAlgn="base">
                        <a:spcBef>
                          <a:spcPts val="0"/>
                        </a:spcBef>
                        <a:spcAft>
                          <a:spcPts val="0"/>
                        </a:spcAft>
                      </a:pPr>
                      <a:r>
                        <a:rPr lang="en-CA" sz="1400" kern="1200">
                          <a:effectLst/>
                        </a:rPr>
                        <a:t>5</a:t>
                      </a:r>
                      <a:endParaRPr lang="en-US" sz="1400">
                        <a:effectLst/>
                        <a:latin typeface="Times New Roman"/>
                        <a:ea typeface="Times New Roman"/>
                      </a:endParaRPr>
                    </a:p>
                  </a:txBody>
                  <a:tcPr marL="68580" marR="68580" marT="0" marB="0" anchor="ctr"/>
                </a:tc>
                <a:tc>
                  <a:txBody>
                    <a:bodyPr/>
                    <a:lstStyle/>
                    <a:p>
                      <a:pPr marL="347345" marR="0" indent="-347345" algn="ctr" fontAlgn="base">
                        <a:spcBef>
                          <a:spcPts val="0"/>
                        </a:spcBef>
                        <a:spcAft>
                          <a:spcPts val="0"/>
                        </a:spcAft>
                      </a:pPr>
                      <a:r>
                        <a:rPr lang="en-CA" sz="1600" kern="1200">
                          <a:effectLst/>
                        </a:rPr>
                        <a:t>Feb 16, 18</a:t>
                      </a:r>
                      <a:endParaRPr lang="en-US" sz="1600">
                        <a:effectLst/>
                        <a:latin typeface="Times New Roman"/>
                        <a:ea typeface="Times New Roman"/>
                      </a:endParaRPr>
                    </a:p>
                  </a:txBody>
                  <a:tcPr marL="68580" marR="68580" marT="0" marB="0" anchor="ctr">
                    <a:solidFill>
                      <a:schemeClr val="bg1"/>
                    </a:solidFill>
                  </a:tcPr>
                </a:tc>
                <a:tc>
                  <a:txBody>
                    <a:bodyPr/>
                    <a:lstStyle/>
                    <a:p>
                      <a:pPr marL="347345" marR="0" indent="-347345" fontAlgn="base">
                        <a:spcBef>
                          <a:spcPts val="0"/>
                        </a:spcBef>
                        <a:spcAft>
                          <a:spcPts val="0"/>
                        </a:spcAft>
                      </a:pPr>
                      <a:r>
                        <a:rPr lang="en-CA" sz="1600" kern="1200" dirty="0">
                          <a:effectLst/>
                        </a:rPr>
                        <a:t>Lectures: software modeling I (analysis) </a:t>
                      </a:r>
                      <a:endParaRPr lang="en-US" sz="1600" dirty="0">
                        <a:effectLst/>
                        <a:latin typeface="Times New Roman"/>
                        <a:ea typeface="Times New Roman"/>
                      </a:endParaRPr>
                    </a:p>
                  </a:txBody>
                  <a:tcPr marL="68580" marR="68580" marT="0" marB="0" anchor="ctr">
                    <a:solidFill>
                      <a:schemeClr val="bg1"/>
                    </a:solidFill>
                  </a:tcPr>
                </a:tc>
                <a:tc>
                  <a:txBody>
                    <a:bodyPr/>
                    <a:lstStyle/>
                    <a:p>
                      <a:pPr marL="347345" marR="0" indent="-347345" fontAlgn="base">
                        <a:spcBef>
                          <a:spcPts val="0"/>
                        </a:spcBef>
                        <a:spcAft>
                          <a:spcPts val="0"/>
                        </a:spcAft>
                      </a:pPr>
                      <a:r>
                        <a:rPr lang="en-CA" sz="1200" kern="1200" dirty="0">
                          <a:effectLst/>
                        </a:rPr>
                        <a:t>1 week CO-14</a:t>
                      </a:r>
                      <a:endParaRPr lang="en-US" sz="1200" dirty="0">
                        <a:effectLst/>
                      </a:endParaRPr>
                    </a:p>
                    <a:p>
                      <a:pPr marL="0" marR="0" fontAlgn="base">
                        <a:spcBef>
                          <a:spcPts val="0"/>
                        </a:spcBef>
                        <a:spcAft>
                          <a:spcPts val="0"/>
                        </a:spcAft>
                      </a:pPr>
                      <a:r>
                        <a:rPr lang="en-CA" sz="1200" kern="1200" dirty="0">
                          <a:effectLst/>
                        </a:rPr>
                        <a:t>(CSE SLO 3 &amp; SLO 5)</a:t>
                      </a:r>
                      <a:endParaRPr lang="en-US" sz="1200" dirty="0">
                        <a:effectLst/>
                        <a:latin typeface="Times New Roman"/>
                        <a:ea typeface="Times New Roman"/>
                      </a:endParaRPr>
                    </a:p>
                  </a:txBody>
                  <a:tcPr marL="68580" marR="68580" marT="0" marB="0" anchor="ctr"/>
                </a:tc>
              </a:tr>
              <a:tr h="609600">
                <a:tc>
                  <a:txBody>
                    <a:bodyPr/>
                    <a:lstStyle/>
                    <a:p>
                      <a:pPr marL="347345" marR="0" indent="-347345" algn="ctr" fontAlgn="base">
                        <a:spcBef>
                          <a:spcPts val="0"/>
                        </a:spcBef>
                        <a:spcAft>
                          <a:spcPts val="0"/>
                        </a:spcAft>
                      </a:pPr>
                      <a:r>
                        <a:rPr lang="en-CA" sz="1400" kern="1200">
                          <a:effectLst/>
                        </a:rPr>
                        <a:t>6</a:t>
                      </a:r>
                      <a:endParaRPr lang="en-US" sz="1400">
                        <a:effectLst/>
                        <a:latin typeface="Times New Roman"/>
                        <a:ea typeface="Times New Roman"/>
                      </a:endParaRPr>
                    </a:p>
                  </a:txBody>
                  <a:tcPr marL="68580" marR="68580" marT="0" marB="0" anchor="ctr"/>
                </a:tc>
                <a:tc>
                  <a:txBody>
                    <a:bodyPr/>
                    <a:lstStyle/>
                    <a:p>
                      <a:pPr marL="347345" marR="0" indent="-347345" algn="ctr" fontAlgn="base">
                        <a:spcBef>
                          <a:spcPts val="0"/>
                        </a:spcBef>
                        <a:spcAft>
                          <a:spcPts val="0"/>
                        </a:spcAft>
                      </a:pPr>
                      <a:r>
                        <a:rPr lang="en-CA" sz="1600" kern="1200">
                          <a:effectLst/>
                        </a:rPr>
                        <a:t>Feb 23, 25</a:t>
                      </a:r>
                      <a:endParaRPr lang="en-US" sz="1600">
                        <a:effectLst/>
                        <a:latin typeface="Times New Roman"/>
                        <a:ea typeface="Times New Roman"/>
                      </a:endParaRPr>
                    </a:p>
                  </a:txBody>
                  <a:tcPr marL="68580" marR="68580" marT="0" marB="0" anchor="ctr">
                    <a:solidFill>
                      <a:schemeClr val="bg1"/>
                    </a:solidFill>
                  </a:tcPr>
                </a:tc>
                <a:tc>
                  <a:txBody>
                    <a:bodyPr/>
                    <a:lstStyle/>
                    <a:p>
                      <a:pPr marL="347345" marR="0" indent="-347345" fontAlgn="base">
                        <a:spcBef>
                          <a:spcPts val="0"/>
                        </a:spcBef>
                        <a:spcAft>
                          <a:spcPts val="0"/>
                        </a:spcAft>
                      </a:pPr>
                      <a:r>
                        <a:rPr lang="en-CA" sz="1600" kern="1200" dirty="0">
                          <a:effectLst/>
                        </a:rPr>
                        <a:t>Lectures: software modeling II (</a:t>
                      </a:r>
                      <a:r>
                        <a:rPr lang="en-CA" sz="1600" kern="1200" dirty="0" smtClean="0">
                          <a:effectLst/>
                        </a:rPr>
                        <a:t>detailed</a:t>
                      </a:r>
                      <a:r>
                        <a:rPr lang="en-CA" sz="1600" kern="1200" baseline="0" dirty="0" smtClean="0">
                          <a:effectLst/>
                        </a:rPr>
                        <a:t> </a:t>
                      </a:r>
                    </a:p>
                    <a:p>
                      <a:pPr marL="347345" marR="0" indent="-347345" fontAlgn="base">
                        <a:spcBef>
                          <a:spcPts val="0"/>
                        </a:spcBef>
                        <a:spcAft>
                          <a:spcPts val="0"/>
                        </a:spcAft>
                      </a:pPr>
                      <a:r>
                        <a:rPr lang="en-CA" sz="1600" kern="1200" dirty="0" smtClean="0">
                          <a:effectLst/>
                        </a:rPr>
                        <a:t>design)</a:t>
                      </a:r>
                      <a:r>
                        <a:rPr lang="en-US" sz="1600" kern="1200" baseline="0" dirty="0" smtClean="0">
                          <a:effectLst/>
                        </a:rPr>
                        <a:t> </a:t>
                      </a:r>
                      <a:r>
                        <a:rPr lang="en-CA" sz="1600" kern="1200" dirty="0" smtClean="0">
                          <a:solidFill>
                            <a:srgbClr val="C00000"/>
                          </a:solidFill>
                          <a:effectLst/>
                        </a:rPr>
                        <a:t>P2 </a:t>
                      </a:r>
                      <a:r>
                        <a:rPr lang="en-CA" sz="1600" kern="1200" dirty="0">
                          <a:solidFill>
                            <a:srgbClr val="C00000"/>
                          </a:solidFill>
                          <a:effectLst/>
                        </a:rPr>
                        <a:t>due</a:t>
                      </a:r>
                      <a:r>
                        <a:rPr lang="en-CA" sz="1600" kern="1200" dirty="0">
                          <a:effectLst/>
                        </a:rPr>
                        <a:t> </a:t>
                      </a:r>
                      <a:endParaRPr lang="en-US" sz="1600" dirty="0">
                        <a:effectLst/>
                        <a:latin typeface="Times New Roman"/>
                        <a:ea typeface="Times New Roman"/>
                      </a:endParaRPr>
                    </a:p>
                  </a:txBody>
                  <a:tcPr marL="68580" marR="68580" marT="0" marB="0" anchor="ctr">
                    <a:solidFill>
                      <a:schemeClr val="bg1"/>
                    </a:solidFill>
                  </a:tcPr>
                </a:tc>
                <a:tc>
                  <a:txBody>
                    <a:bodyPr/>
                    <a:lstStyle/>
                    <a:p>
                      <a:pPr marL="347345" marR="0" indent="-347345" fontAlgn="base">
                        <a:spcBef>
                          <a:spcPts val="0"/>
                        </a:spcBef>
                        <a:spcAft>
                          <a:spcPts val="0"/>
                        </a:spcAft>
                      </a:pPr>
                      <a:r>
                        <a:rPr lang="en-CA" sz="1200" kern="1200" dirty="0">
                          <a:effectLst/>
                        </a:rPr>
                        <a:t>1 week CO-14</a:t>
                      </a:r>
                      <a:endParaRPr lang="en-US" sz="1200" dirty="0">
                        <a:effectLst/>
                      </a:endParaRPr>
                    </a:p>
                    <a:p>
                      <a:pPr marL="347345" marR="0" indent="-347345" fontAlgn="base">
                        <a:spcBef>
                          <a:spcPts val="0"/>
                        </a:spcBef>
                        <a:spcAft>
                          <a:spcPts val="0"/>
                        </a:spcAft>
                      </a:pPr>
                      <a:r>
                        <a:rPr lang="en-CA" sz="1200" kern="1200" dirty="0">
                          <a:effectLst/>
                        </a:rPr>
                        <a:t>(CSE SLO 3 </a:t>
                      </a:r>
                      <a:r>
                        <a:rPr lang="en-CA" sz="1200" kern="1200" dirty="0" smtClean="0">
                          <a:effectLst/>
                        </a:rPr>
                        <a:t>&amp;</a:t>
                      </a:r>
                    </a:p>
                    <a:p>
                      <a:pPr marL="347345" marR="0" indent="-347345" fontAlgn="base">
                        <a:spcBef>
                          <a:spcPts val="0"/>
                        </a:spcBef>
                        <a:spcAft>
                          <a:spcPts val="0"/>
                        </a:spcAft>
                      </a:pPr>
                      <a:r>
                        <a:rPr lang="en-CA" sz="1200" kern="1200" dirty="0" smtClean="0">
                          <a:effectLst/>
                        </a:rPr>
                        <a:t>SLO </a:t>
                      </a:r>
                      <a:r>
                        <a:rPr lang="en-CA" sz="1200" kern="1200" dirty="0">
                          <a:effectLst/>
                        </a:rPr>
                        <a:t>13)</a:t>
                      </a:r>
                      <a:endParaRPr lang="en-US" sz="1200" dirty="0">
                        <a:effectLst/>
                        <a:latin typeface="Times New Roman"/>
                        <a:ea typeface="Times New Roman"/>
                      </a:endParaRPr>
                    </a:p>
                  </a:txBody>
                  <a:tcPr marL="68580" marR="68580" marT="0" marB="0" anchor="ctr"/>
                </a:tc>
              </a:tr>
              <a:tr h="579120">
                <a:tc>
                  <a:txBody>
                    <a:bodyPr/>
                    <a:lstStyle/>
                    <a:p>
                      <a:pPr marL="347345" marR="0" indent="-347345" algn="ctr" fontAlgn="base">
                        <a:spcBef>
                          <a:spcPts val="0"/>
                        </a:spcBef>
                        <a:spcAft>
                          <a:spcPts val="0"/>
                        </a:spcAft>
                      </a:pPr>
                      <a:r>
                        <a:rPr lang="en-CA" sz="1400" kern="1200" dirty="0">
                          <a:effectLst/>
                        </a:rPr>
                        <a:t>7</a:t>
                      </a:r>
                      <a:endParaRPr lang="en-US" sz="1400" dirty="0">
                        <a:effectLst/>
                        <a:latin typeface="Times New Roman"/>
                        <a:ea typeface="Times New Roman"/>
                      </a:endParaRPr>
                    </a:p>
                  </a:txBody>
                  <a:tcPr marL="68580" marR="68580" marT="0" marB="0" anchor="ctr"/>
                </a:tc>
                <a:tc>
                  <a:txBody>
                    <a:bodyPr/>
                    <a:lstStyle/>
                    <a:p>
                      <a:pPr marL="347345" marR="0" indent="-347345" algn="ctr" fontAlgn="base">
                        <a:spcBef>
                          <a:spcPts val="0"/>
                        </a:spcBef>
                        <a:spcAft>
                          <a:spcPts val="0"/>
                        </a:spcAft>
                      </a:pPr>
                      <a:r>
                        <a:rPr lang="en-CA" sz="1600" kern="1200" dirty="0">
                          <a:effectLst/>
                        </a:rPr>
                        <a:t>Mar 01, 03</a:t>
                      </a:r>
                      <a:endParaRPr lang="en-US" sz="1600" dirty="0">
                        <a:effectLst/>
                        <a:latin typeface="Times New Roman"/>
                        <a:ea typeface="Times New Roman"/>
                      </a:endParaRPr>
                    </a:p>
                  </a:txBody>
                  <a:tcPr marL="68580" marR="68580" marT="0" marB="0" anchor="ctr">
                    <a:solidFill>
                      <a:schemeClr val="bg1"/>
                    </a:solidFill>
                  </a:tcPr>
                </a:tc>
                <a:tc>
                  <a:txBody>
                    <a:bodyPr/>
                    <a:lstStyle/>
                    <a:p>
                      <a:pPr marL="347345" marR="0" indent="-347345" fontAlgn="base">
                        <a:spcBef>
                          <a:spcPts val="0"/>
                        </a:spcBef>
                        <a:spcAft>
                          <a:spcPts val="0"/>
                        </a:spcAft>
                      </a:pPr>
                      <a:r>
                        <a:rPr lang="en-CA" sz="1600" kern="1200" dirty="0">
                          <a:effectLst/>
                        </a:rPr>
                        <a:t>Lectures: software modeling II (high </a:t>
                      </a:r>
                      <a:endParaRPr lang="en-CA" sz="1600" kern="1200" dirty="0" smtClean="0">
                        <a:effectLst/>
                      </a:endParaRPr>
                    </a:p>
                    <a:p>
                      <a:pPr marL="347345" marR="0" indent="-347345" fontAlgn="base">
                        <a:spcBef>
                          <a:spcPts val="0"/>
                        </a:spcBef>
                        <a:spcAft>
                          <a:spcPts val="0"/>
                        </a:spcAft>
                      </a:pPr>
                      <a:r>
                        <a:rPr lang="en-CA" sz="1600" kern="1200" dirty="0" smtClean="0">
                          <a:effectLst/>
                        </a:rPr>
                        <a:t>level design</a:t>
                      </a:r>
                      <a:r>
                        <a:rPr lang="en-CA" sz="1600" kern="1200" dirty="0">
                          <a:effectLst/>
                        </a:rPr>
                        <a:t>, interface design)</a:t>
                      </a:r>
                      <a:endParaRPr lang="en-US" sz="1600" dirty="0">
                        <a:effectLst/>
                        <a:latin typeface="Times New Roman"/>
                        <a:ea typeface="Times New Roman"/>
                      </a:endParaRPr>
                    </a:p>
                  </a:txBody>
                  <a:tcPr marL="68580" marR="68580" marT="0" marB="0" anchor="ctr">
                    <a:solidFill>
                      <a:schemeClr val="bg1"/>
                    </a:solidFill>
                  </a:tcPr>
                </a:tc>
                <a:tc>
                  <a:txBody>
                    <a:bodyPr/>
                    <a:lstStyle/>
                    <a:p>
                      <a:pPr marL="347345" marR="0" indent="-347345" fontAlgn="base">
                        <a:spcBef>
                          <a:spcPts val="0"/>
                        </a:spcBef>
                        <a:spcAft>
                          <a:spcPts val="0"/>
                        </a:spcAft>
                      </a:pPr>
                      <a:r>
                        <a:rPr lang="en-CA" sz="1200" kern="1200" dirty="0">
                          <a:effectLst/>
                        </a:rPr>
                        <a:t>1 week CO-14 </a:t>
                      </a:r>
                      <a:endParaRPr lang="en-US" sz="1200" dirty="0">
                        <a:effectLst/>
                      </a:endParaRPr>
                    </a:p>
                    <a:p>
                      <a:pPr marL="347345" marR="0" indent="-347345" fontAlgn="base">
                        <a:spcBef>
                          <a:spcPts val="0"/>
                        </a:spcBef>
                        <a:spcAft>
                          <a:spcPts val="0"/>
                        </a:spcAft>
                      </a:pPr>
                      <a:r>
                        <a:rPr lang="en-CA" sz="1200" kern="1200" dirty="0">
                          <a:effectLst/>
                        </a:rPr>
                        <a:t>(CSE SLO 3 </a:t>
                      </a:r>
                      <a:r>
                        <a:rPr lang="en-CA" sz="1200" kern="1200" dirty="0" smtClean="0">
                          <a:effectLst/>
                        </a:rPr>
                        <a:t>&amp;</a:t>
                      </a:r>
                    </a:p>
                    <a:p>
                      <a:pPr marL="347345" marR="0" indent="-347345" fontAlgn="base">
                        <a:spcBef>
                          <a:spcPts val="0"/>
                        </a:spcBef>
                        <a:spcAft>
                          <a:spcPts val="0"/>
                        </a:spcAft>
                      </a:pPr>
                      <a:r>
                        <a:rPr lang="en-CA" sz="1200" kern="1200" dirty="0" smtClean="0">
                          <a:effectLst/>
                        </a:rPr>
                        <a:t>SLO </a:t>
                      </a:r>
                      <a:r>
                        <a:rPr lang="en-CA" sz="1200" kern="1200" dirty="0">
                          <a:effectLst/>
                        </a:rPr>
                        <a:t>13)</a:t>
                      </a:r>
                      <a:endParaRPr lang="en-US" sz="1200" dirty="0">
                        <a:effectLst/>
                        <a:latin typeface="Times New Roman"/>
                        <a:ea typeface="Times New Roman"/>
                      </a:endParaRPr>
                    </a:p>
                  </a:txBody>
                  <a:tcPr marL="68580" marR="68580" marT="0" marB="0" anchor="ctr"/>
                </a:tc>
              </a:tr>
              <a:tr h="695772">
                <a:tc>
                  <a:txBody>
                    <a:bodyPr/>
                    <a:lstStyle/>
                    <a:p>
                      <a:pPr marL="347345" marR="0" indent="-347345" algn="ctr" fontAlgn="base">
                        <a:spcBef>
                          <a:spcPts val="0"/>
                        </a:spcBef>
                        <a:spcAft>
                          <a:spcPts val="0"/>
                        </a:spcAft>
                      </a:pPr>
                      <a:r>
                        <a:rPr lang="en-CA" sz="1400" kern="1200">
                          <a:effectLst/>
                        </a:rPr>
                        <a:t>8</a:t>
                      </a:r>
                      <a:endParaRPr lang="en-US" sz="1400">
                        <a:effectLst/>
                        <a:latin typeface="Times New Roman"/>
                        <a:ea typeface="Times New Roman"/>
                      </a:endParaRPr>
                    </a:p>
                  </a:txBody>
                  <a:tcPr marL="68580" marR="68580" marT="0" marB="0" anchor="ctr"/>
                </a:tc>
                <a:tc>
                  <a:txBody>
                    <a:bodyPr/>
                    <a:lstStyle/>
                    <a:p>
                      <a:pPr marL="347345" marR="0" indent="-347345" algn="ctr" fontAlgn="base">
                        <a:spcBef>
                          <a:spcPts val="0"/>
                        </a:spcBef>
                        <a:spcAft>
                          <a:spcPts val="0"/>
                        </a:spcAft>
                      </a:pPr>
                      <a:r>
                        <a:rPr lang="en-CA" sz="1600" b="0" kern="1200" dirty="0" smtClean="0">
                          <a:solidFill>
                            <a:schemeClr val="tx1"/>
                          </a:solidFill>
                          <a:effectLst/>
                        </a:rPr>
                        <a:t>Mar 08, 10</a:t>
                      </a:r>
                      <a:endParaRPr lang="en-US" sz="1600" b="0" dirty="0">
                        <a:solidFill>
                          <a:schemeClr val="tx1"/>
                        </a:solidFill>
                        <a:effectLst/>
                        <a:latin typeface="Times New Roman"/>
                        <a:ea typeface="Times New Roman"/>
                      </a:endParaRPr>
                    </a:p>
                  </a:txBody>
                  <a:tcPr marL="68580" marR="68580" marT="0" marB="0" anchor="ctr">
                    <a:solidFill>
                      <a:schemeClr val="bg1"/>
                    </a:solidFill>
                  </a:tcPr>
                </a:tc>
                <a:tc>
                  <a:txBody>
                    <a:bodyPr/>
                    <a:lstStyle/>
                    <a:p>
                      <a:pPr marL="0" marR="0" fontAlgn="base">
                        <a:spcBef>
                          <a:spcPts val="0"/>
                        </a:spcBef>
                        <a:spcAft>
                          <a:spcPts val="0"/>
                        </a:spcAft>
                      </a:pPr>
                      <a:r>
                        <a:rPr lang="en-CA" sz="1600" b="0" kern="1200" dirty="0">
                          <a:solidFill>
                            <a:schemeClr val="tx1"/>
                          </a:solidFill>
                          <a:effectLst/>
                        </a:rPr>
                        <a:t>Lecture: project preparation </a:t>
                      </a:r>
                      <a:endParaRPr lang="en-US" sz="1600" b="0" dirty="0">
                        <a:solidFill>
                          <a:schemeClr val="tx1"/>
                        </a:solidFill>
                        <a:effectLst/>
                      </a:endParaRPr>
                    </a:p>
                    <a:p>
                      <a:pPr marL="0" marR="0" fontAlgn="base">
                        <a:spcBef>
                          <a:spcPts val="0"/>
                        </a:spcBef>
                        <a:spcAft>
                          <a:spcPts val="0"/>
                        </a:spcAft>
                      </a:pPr>
                      <a:r>
                        <a:rPr lang="en-CA" sz="1600" b="0" kern="1200" dirty="0">
                          <a:solidFill>
                            <a:srgbClr val="C00000"/>
                          </a:solidFill>
                          <a:effectLst/>
                        </a:rPr>
                        <a:t>Midterm test (TEST) 03/10/2016 </a:t>
                      </a:r>
                      <a:endParaRPr lang="en-US" sz="1600" b="0" dirty="0">
                        <a:solidFill>
                          <a:srgbClr val="C00000"/>
                        </a:solidFill>
                        <a:effectLst/>
                      </a:endParaRPr>
                    </a:p>
                    <a:p>
                      <a:pPr marL="347345" marR="0" indent="-347345" fontAlgn="base">
                        <a:spcBef>
                          <a:spcPts val="0"/>
                        </a:spcBef>
                        <a:spcAft>
                          <a:spcPts val="0"/>
                        </a:spcAft>
                      </a:pPr>
                      <a:r>
                        <a:rPr lang="en-CA" sz="1600" b="0" kern="1200" dirty="0">
                          <a:solidFill>
                            <a:srgbClr val="C00000"/>
                          </a:solidFill>
                          <a:effectLst/>
                        </a:rPr>
                        <a:t>P3 due</a:t>
                      </a:r>
                      <a:endParaRPr lang="en-US" sz="1600" b="0" dirty="0">
                        <a:solidFill>
                          <a:srgbClr val="C00000"/>
                        </a:solidFill>
                        <a:effectLst/>
                        <a:latin typeface="Times New Roman"/>
                        <a:ea typeface="Times New Roman"/>
                      </a:endParaRPr>
                    </a:p>
                  </a:txBody>
                  <a:tcPr marL="68580" marR="68580" marT="0" marB="0" anchor="ctr">
                    <a:solidFill>
                      <a:schemeClr val="bg1"/>
                    </a:solidFill>
                  </a:tcPr>
                </a:tc>
                <a:tc>
                  <a:txBody>
                    <a:bodyPr/>
                    <a:lstStyle/>
                    <a:p>
                      <a:pPr marL="347345" marR="0" indent="-347345" fontAlgn="base">
                        <a:spcBef>
                          <a:spcPts val="0"/>
                        </a:spcBef>
                        <a:spcAft>
                          <a:spcPts val="0"/>
                        </a:spcAft>
                      </a:pPr>
                      <a:r>
                        <a:rPr lang="en-CA" sz="1200" kern="1200" dirty="0">
                          <a:effectLst/>
                        </a:rPr>
                        <a:t>0.5 week CO-14 </a:t>
                      </a:r>
                      <a:endParaRPr lang="en-US" sz="1200" kern="1200" dirty="0" smtClean="0">
                        <a:effectLst/>
                      </a:endParaRPr>
                    </a:p>
                    <a:p>
                      <a:pPr marL="347345" marR="0" indent="-347345" fontAlgn="base">
                        <a:spcBef>
                          <a:spcPts val="0"/>
                        </a:spcBef>
                        <a:spcAft>
                          <a:spcPts val="0"/>
                        </a:spcAft>
                      </a:pPr>
                      <a:r>
                        <a:rPr lang="en-CA" sz="1200" kern="1200" dirty="0" smtClean="0">
                          <a:effectLst/>
                        </a:rPr>
                        <a:t>(</a:t>
                      </a:r>
                      <a:r>
                        <a:rPr lang="en-CA" sz="1200" kern="1200" dirty="0">
                          <a:effectLst/>
                        </a:rPr>
                        <a:t>CSE SLO 3 </a:t>
                      </a:r>
                      <a:r>
                        <a:rPr lang="en-CA" sz="1200" kern="1200" dirty="0" smtClean="0">
                          <a:effectLst/>
                        </a:rPr>
                        <a:t>&amp;</a:t>
                      </a:r>
                    </a:p>
                    <a:p>
                      <a:pPr marL="347345" marR="0" indent="-347345" fontAlgn="base">
                        <a:spcBef>
                          <a:spcPts val="0"/>
                        </a:spcBef>
                        <a:spcAft>
                          <a:spcPts val="0"/>
                        </a:spcAft>
                      </a:pPr>
                      <a:r>
                        <a:rPr lang="en-CA" sz="1200" kern="1200" dirty="0" smtClean="0">
                          <a:effectLst/>
                        </a:rPr>
                        <a:t>SLO </a:t>
                      </a:r>
                      <a:r>
                        <a:rPr lang="en-CA" sz="1200" kern="1200" dirty="0">
                          <a:effectLst/>
                        </a:rPr>
                        <a:t>13)</a:t>
                      </a:r>
                      <a:endParaRPr lang="en-US" sz="12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1398169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29320C06-1096-B248-9E62-FBAAC583593C}" type="slidenum">
              <a:rPr lang="en-US"/>
              <a:pPr/>
              <a:t>32</a:t>
            </a:fld>
            <a:endParaRPr lang="en-US"/>
          </a:p>
        </p:txBody>
      </p:sp>
      <p:sp>
        <p:nvSpPr>
          <p:cNvPr id="254978" name="Rectangle 2"/>
          <p:cNvSpPr>
            <a:spLocks noGrp="1" noChangeArrowheads="1"/>
          </p:cNvSpPr>
          <p:nvPr>
            <p:ph type="title"/>
          </p:nvPr>
        </p:nvSpPr>
        <p:spPr>
          <a:xfrm>
            <a:off x="457200" y="0"/>
            <a:ext cx="8229600" cy="1139825"/>
          </a:xfrm>
        </p:spPr>
        <p:txBody>
          <a:bodyPr lIns="92075" tIns="46038" rIns="92075" bIns="46038" anchorCtr="0">
            <a:normAutofit/>
          </a:bodyPr>
          <a:lstStyle/>
          <a:p>
            <a:pPr algn="ctr">
              <a:defRPr/>
            </a:pPr>
            <a:r>
              <a:rPr lang="en-US" sz="2800" b="0" dirty="0" smtClean="0">
                <a:solidFill>
                  <a:srgbClr val="C00000"/>
                </a:solidFill>
                <a:effectLst/>
                <a:latin typeface="+mj-lt"/>
                <a:ea typeface="+mj-ea"/>
                <a:cs typeface="Cambria"/>
              </a:rPr>
              <a:t>Tentative</a:t>
            </a:r>
            <a:r>
              <a:rPr lang="en-US" sz="2800" b="0" dirty="0" smtClean="0">
                <a:solidFill>
                  <a:srgbClr val="0000FF"/>
                </a:solidFill>
                <a:effectLst/>
                <a:latin typeface="+mj-lt"/>
                <a:ea typeface="+mj-ea"/>
                <a:cs typeface="Cambria"/>
              </a:rPr>
              <a:t> Schedule CS426 Spring 2016</a:t>
            </a:r>
            <a:r>
              <a:rPr lang="en-US" sz="2800" b="0" dirty="0" smtClean="0">
                <a:solidFill>
                  <a:srgbClr val="0000FF"/>
                </a:solidFill>
                <a:latin typeface="+mj-lt"/>
                <a:ea typeface="+mj-ea"/>
                <a:cs typeface="Cambria"/>
              </a:rPr>
              <a:t> </a:t>
            </a:r>
            <a:endParaRPr lang="en-CA" sz="2800" b="0" dirty="0" smtClean="0">
              <a:solidFill>
                <a:srgbClr val="0000FF"/>
              </a:solidFill>
              <a:latin typeface="+mj-lt"/>
              <a:ea typeface="+mj-ea"/>
              <a:cs typeface="Cambria"/>
            </a:endParaRPr>
          </a:p>
        </p:txBody>
      </p:sp>
      <p:sp>
        <p:nvSpPr>
          <p:cNvPr id="23556"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373371589"/>
              </p:ext>
            </p:extLst>
          </p:nvPr>
        </p:nvGraphicFramePr>
        <p:xfrm>
          <a:off x="838200" y="973835"/>
          <a:ext cx="7543800" cy="5274606"/>
        </p:xfrm>
        <a:graphic>
          <a:graphicData uri="http://schemas.openxmlformats.org/drawingml/2006/table">
            <a:tbl>
              <a:tblPr firstRow="1" firstCol="1" lastRow="1" lastCol="1" bandRow="1" bandCol="1">
                <a:tableStyleId>{5C22544A-7EE6-4342-B048-85BDC9FD1C3A}</a:tableStyleId>
              </a:tblPr>
              <a:tblGrid>
                <a:gridCol w="618409"/>
                <a:gridCol w="1250210"/>
                <a:gridCol w="3817591"/>
                <a:gridCol w="1857590"/>
              </a:tblGrid>
              <a:tr h="537810">
                <a:tc>
                  <a:txBody>
                    <a:bodyPr/>
                    <a:lstStyle/>
                    <a:p>
                      <a:pPr marL="347345" marR="0" indent="-347345" algn="ctr" fontAlgn="base">
                        <a:spcBef>
                          <a:spcPts val="0"/>
                        </a:spcBef>
                        <a:spcAft>
                          <a:spcPts val="0"/>
                        </a:spcAft>
                      </a:pPr>
                      <a:r>
                        <a:rPr lang="en-CA" sz="1400" kern="1200" dirty="0">
                          <a:effectLst/>
                        </a:rPr>
                        <a:t>9</a:t>
                      </a:r>
                      <a:endParaRPr lang="en-US" sz="1400" dirty="0">
                        <a:effectLst/>
                        <a:latin typeface="Times New Roman"/>
                        <a:ea typeface="Times New Roman"/>
                      </a:endParaRPr>
                    </a:p>
                  </a:txBody>
                  <a:tcPr marL="68580" marR="68580" marT="0" marB="0" anchor="ctr"/>
                </a:tc>
                <a:tc>
                  <a:txBody>
                    <a:bodyPr/>
                    <a:lstStyle/>
                    <a:p>
                      <a:pPr marL="347345" marR="0" indent="-347345" algn="ctr" fontAlgn="base">
                        <a:spcBef>
                          <a:spcPts val="0"/>
                        </a:spcBef>
                        <a:spcAft>
                          <a:spcPts val="0"/>
                        </a:spcAft>
                      </a:pPr>
                      <a:r>
                        <a:rPr lang="en-CA" sz="1600" b="0" kern="1200" dirty="0">
                          <a:solidFill>
                            <a:schemeClr val="tx1"/>
                          </a:solidFill>
                          <a:effectLst/>
                        </a:rPr>
                        <a:t>Mar 15, 17</a:t>
                      </a:r>
                      <a:endParaRPr lang="en-US" sz="1600" b="0" dirty="0">
                        <a:solidFill>
                          <a:schemeClr val="tx1"/>
                        </a:solidFill>
                        <a:effectLst/>
                        <a:latin typeface="Times New Roman"/>
                        <a:ea typeface="Times New Roman"/>
                      </a:endParaRPr>
                    </a:p>
                  </a:txBody>
                  <a:tcPr marL="68580" marR="68580" marT="0" marB="0" anchor="ctr">
                    <a:solidFill>
                      <a:schemeClr val="bg1"/>
                    </a:solidFill>
                  </a:tcPr>
                </a:tc>
                <a:tc>
                  <a:txBody>
                    <a:bodyPr/>
                    <a:lstStyle/>
                    <a:p>
                      <a:pPr marL="347345" marR="0" indent="-347345" fontAlgn="base">
                        <a:spcBef>
                          <a:spcPts val="0"/>
                        </a:spcBef>
                        <a:spcAft>
                          <a:spcPts val="0"/>
                        </a:spcAft>
                      </a:pPr>
                      <a:r>
                        <a:rPr lang="en-CA" sz="1600" b="0" kern="1200" dirty="0">
                          <a:solidFill>
                            <a:srgbClr val="0000FF"/>
                          </a:solidFill>
                          <a:effectLst/>
                        </a:rPr>
                        <a:t>Project group meetings: focus on </a:t>
                      </a:r>
                      <a:endParaRPr lang="en-US" sz="1600" b="0" dirty="0">
                        <a:solidFill>
                          <a:srgbClr val="0000FF"/>
                        </a:solidFill>
                        <a:effectLst/>
                      </a:endParaRPr>
                    </a:p>
                    <a:p>
                      <a:pPr marL="347345" marR="0" indent="-347345" fontAlgn="base">
                        <a:spcBef>
                          <a:spcPts val="0"/>
                        </a:spcBef>
                        <a:spcAft>
                          <a:spcPts val="0"/>
                        </a:spcAft>
                      </a:pPr>
                      <a:r>
                        <a:rPr lang="en-CA" sz="1600" b="0" kern="1200" dirty="0">
                          <a:solidFill>
                            <a:srgbClr val="0000FF"/>
                          </a:solidFill>
                          <a:effectLst/>
                        </a:rPr>
                        <a:t>implementation, integration, and testing</a:t>
                      </a:r>
                      <a:endParaRPr lang="en-US" sz="1600" b="0" dirty="0">
                        <a:solidFill>
                          <a:srgbClr val="0000FF"/>
                        </a:solidFill>
                        <a:effectLst/>
                        <a:latin typeface="Times New Roman"/>
                        <a:ea typeface="Times New Roman"/>
                      </a:endParaRPr>
                    </a:p>
                  </a:txBody>
                  <a:tcPr marL="68580" marR="68580" marT="0" marB="0" anchor="ctr">
                    <a:solidFill>
                      <a:schemeClr val="bg1"/>
                    </a:solidFill>
                  </a:tcPr>
                </a:tc>
                <a:tc>
                  <a:txBody>
                    <a:bodyPr/>
                    <a:lstStyle/>
                    <a:p>
                      <a:pPr marL="347345" marR="0" indent="-347345" algn="l" fontAlgn="base">
                        <a:spcBef>
                          <a:spcPts val="0"/>
                        </a:spcBef>
                        <a:spcAft>
                          <a:spcPts val="0"/>
                        </a:spcAft>
                      </a:pPr>
                      <a:r>
                        <a:rPr lang="en-CA" sz="1200" kern="1200" dirty="0">
                          <a:effectLst/>
                        </a:rPr>
                        <a:t>1 week CO-14</a:t>
                      </a:r>
                      <a:endParaRPr lang="en-US" sz="1200" dirty="0">
                        <a:effectLst/>
                      </a:endParaRPr>
                    </a:p>
                    <a:p>
                      <a:pPr marL="347345" marR="0" indent="-347345" algn="l" fontAlgn="base">
                        <a:spcBef>
                          <a:spcPts val="0"/>
                        </a:spcBef>
                        <a:spcAft>
                          <a:spcPts val="0"/>
                        </a:spcAft>
                      </a:pPr>
                      <a:r>
                        <a:rPr lang="en-CA" sz="1200" kern="1200" dirty="0">
                          <a:effectLst/>
                        </a:rPr>
                        <a:t>(CSE SLO 3 &amp; SLO 13)</a:t>
                      </a:r>
                      <a:endParaRPr lang="en-US" sz="1200" dirty="0">
                        <a:effectLst/>
                        <a:latin typeface="Times New Roman"/>
                        <a:ea typeface="Times New Roman"/>
                      </a:endParaRPr>
                    </a:p>
                  </a:txBody>
                  <a:tcPr marL="68580" marR="68580" marT="0" marB="0" anchor="ctr"/>
                </a:tc>
              </a:tr>
              <a:tr h="454356">
                <a:tc>
                  <a:txBody>
                    <a:bodyPr/>
                    <a:lstStyle/>
                    <a:p>
                      <a:pPr marL="347345" marR="0" indent="-347345" algn="ctr" fontAlgn="base">
                        <a:spcBef>
                          <a:spcPts val="0"/>
                        </a:spcBef>
                        <a:spcAft>
                          <a:spcPts val="0"/>
                        </a:spcAft>
                      </a:pPr>
                      <a:r>
                        <a:rPr lang="en-CA" sz="1400" kern="1200">
                          <a:effectLst/>
                        </a:rPr>
                        <a:t>10</a:t>
                      </a:r>
                      <a:endParaRPr lang="en-US" sz="1400">
                        <a:effectLst/>
                        <a:latin typeface="Times New Roman"/>
                        <a:ea typeface="Times New Roman"/>
                      </a:endParaRPr>
                    </a:p>
                  </a:txBody>
                  <a:tcPr marL="68580" marR="68580" marT="0" marB="0" anchor="ctr"/>
                </a:tc>
                <a:tc>
                  <a:txBody>
                    <a:bodyPr/>
                    <a:lstStyle/>
                    <a:p>
                      <a:pPr marL="347345" marR="0" indent="-347345" algn="ctr" fontAlgn="base">
                        <a:spcBef>
                          <a:spcPts val="0"/>
                        </a:spcBef>
                        <a:spcAft>
                          <a:spcPts val="0"/>
                        </a:spcAft>
                      </a:pPr>
                      <a:r>
                        <a:rPr lang="en-CA" sz="1600" b="0" i="1" kern="1200" dirty="0">
                          <a:solidFill>
                            <a:srgbClr val="009999"/>
                          </a:solidFill>
                          <a:effectLst/>
                        </a:rPr>
                        <a:t>Mar 22, 24</a:t>
                      </a:r>
                      <a:endParaRPr lang="en-US" sz="1600" b="0" i="1" dirty="0">
                        <a:solidFill>
                          <a:srgbClr val="009999"/>
                        </a:solidFill>
                        <a:effectLst/>
                        <a:latin typeface="Times New Roman"/>
                        <a:ea typeface="Times New Roman"/>
                      </a:endParaRPr>
                    </a:p>
                  </a:txBody>
                  <a:tcPr marL="68580" marR="68580" marT="0" marB="0" anchor="ctr">
                    <a:solidFill>
                      <a:schemeClr val="bg1"/>
                    </a:solidFill>
                  </a:tcPr>
                </a:tc>
                <a:tc>
                  <a:txBody>
                    <a:bodyPr/>
                    <a:lstStyle/>
                    <a:p>
                      <a:pPr marL="347345" marR="0" indent="-347345" fontAlgn="base">
                        <a:spcBef>
                          <a:spcPts val="0"/>
                        </a:spcBef>
                        <a:spcAft>
                          <a:spcPts val="0"/>
                        </a:spcAft>
                      </a:pPr>
                      <a:r>
                        <a:rPr lang="en-CA" sz="1600" b="0" i="1" kern="1200" dirty="0">
                          <a:solidFill>
                            <a:srgbClr val="009999"/>
                          </a:solidFill>
                          <a:effectLst/>
                        </a:rPr>
                        <a:t>Spring break, no classes</a:t>
                      </a:r>
                      <a:endParaRPr lang="en-US" sz="1600" b="0" i="1" dirty="0">
                        <a:solidFill>
                          <a:srgbClr val="009999"/>
                        </a:solidFill>
                        <a:effectLst/>
                        <a:latin typeface="Times New Roman"/>
                        <a:ea typeface="Times New Roman"/>
                      </a:endParaRPr>
                    </a:p>
                  </a:txBody>
                  <a:tcPr marL="68580" marR="68580" marT="0" marB="0" anchor="ctr">
                    <a:solidFill>
                      <a:schemeClr val="bg1"/>
                    </a:solidFill>
                  </a:tcPr>
                </a:tc>
                <a:tc>
                  <a:txBody>
                    <a:bodyPr/>
                    <a:lstStyle/>
                    <a:p>
                      <a:pPr marL="347345" marR="0" indent="-347345" algn="l" fontAlgn="base">
                        <a:spcBef>
                          <a:spcPts val="0"/>
                        </a:spcBef>
                        <a:spcAft>
                          <a:spcPts val="0"/>
                        </a:spcAft>
                      </a:pPr>
                      <a:r>
                        <a:rPr lang="en-CA" sz="1200" b="0" i="1" kern="1200" dirty="0">
                          <a:solidFill>
                            <a:srgbClr val="009999"/>
                          </a:solidFill>
                          <a:effectLst/>
                        </a:rPr>
                        <a:t> </a:t>
                      </a:r>
                      <a:endParaRPr lang="en-US" sz="1200" b="0" i="1" dirty="0">
                        <a:solidFill>
                          <a:srgbClr val="009999"/>
                        </a:solidFill>
                        <a:effectLst/>
                        <a:latin typeface="Times New Roman"/>
                        <a:ea typeface="Times New Roman"/>
                      </a:endParaRPr>
                    </a:p>
                  </a:txBody>
                  <a:tcPr marL="68580" marR="68580" marT="0" marB="0" anchor="ctr"/>
                </a:tc>
              </a:tr>
              <a:tr h="624799">
                <a:tc>
                  <a:txBody>
                    <a:bodyPr/>
                    <a:lstStyle/>
                    <a:p>
                      <a:pPr marL="347345" marR="0" indent="-347345" algn="ctr" fontAlgn="base">
                        <a:spcBef>
                          <a:spcPts val="0"/>
                        </a:spcBef>
                        <a:spcAft>
                          <a:spcPts val="0"/>
                        </a:spcAft>
                      </a:pPr>
                      <a:r>
                        <a:rPr lang="en-CA" sz="1400" kern="1200">
                          <a:effectLst/>
                        </a:rPr>
                        <a:t>11</a:t>
                      </a:r>
                      <a:endParaRPr lang="en-US" sz="1400">
                        <a:effectLst/>
                        <a:latin typeface="Times New Roman"/>
                        <a:ea typeface="Times New Roman"/>
                      </a:endParaRPr>
                    </a:p>
                  </a:txBody>
                  <a:tcPr marL="68580" marR="68580" marT="0" marB="0" anchor="ctr"/>
                </a:tc>
                <a:tc>
                  <a:txBody>
                    <a:bodyPr/>
                    <a:lstStyle/>
                    <a:p>
                      <a:pPr marL="347345" marR="0" indent="-347345" algn="ctr" fontAlgn="base">
                        <a:spcBef>
                          <a:spcPts val="0"/>
                        </a:spcBef>
                        <a:spcAft>
                          <a:spcPts val="0"/>
                        </a:spcAft>
                      </a:pPr>
                      <a:r>
                        <a:rPr lang="en-CA" sz="1600" kern="1200" dirty="0">
                          <a:effectLst/>
                        </a:rPr>
                        <a:t>Mar 29, 31</a:t>
                      </a:r>
                      <a:endParaRPr lang="en-US" sz="1600" dirty="0">
                        <a:effectLst/>
                        <a:latin typeface="Times New Roman"/>
                        <a:ea typeface="Times New Roman"/>
                      </a:endParaRPr>
                    </a:p>
                  </a:txBody>
                  <a:tcPr marL="68580" marR="68580" marT="0" marB="0" anchor="ctr">
                    <a:solidFill>
                      <a:schemeClr val="bg1"/>
                    </a:solidFill>
                  </a:tcPr>
                </a:tc>
                <a:tc>
                  <a:txBody>
                    <a:bodyPr/>
                    <a:lstStyle/>
                    <a:p>
                      <a:pPr marL="347345" marR="0" indent="-347345" fontAlgn="base">
                        <a:spcBef>
                          <a:spcPts val="0"/>
                        </a:spcBef>
                        <a:spcAft>
                          <a:spcPts val="0"/>
                        </a:spcAft>
                      </a:pPr>
                      <a:r>
                        <a:rPr lang="en-CA" sz="1600" kern="1200" dirty="0">
                          <a:effectLst/>
                        </a:rPr>
                        <a:t>Lecture: project preparation </a:t>
                      </a:r>
                      <a:endParaRPr lang="en-US" sz="1600" dirty="0">
                        <a:effectLst/>
                      </a:endParaRPr>
                    </a:p>
                    <a:p>
                      <a:pPr marL="347345" marR="0" indent="-347345" fontAlgn="base">
                        <a:spcBef>
                          <a:spcPts val="0"/>
                        </a:spcBef>
                        <a:spcAft>
                          <a:spcPts val="0"/>
                        </a:spcAft>
                      </a:pPr>
                      <a:r>
                        <a:rPr lang="en-CA" sz="1600" kern="1200" dirty="0">
                          <a:solidFill>
                            <a:srgbClr val="0000FF"/>
                          </a:solidFill>
                          <a:effectLst/>
                        </a:rPr>
                        <a:t>Project group meetings: focus on </a:t>
                      </a:r>
                      <a:endParaRPr lang="en-US" sz="1600" dirty="0">
                        <a:solidFill>
                          <a:srgbClr val="0000FF"/>
                        </a:solidFill>
                        <a:effectLst/>
                      </a:endParaRPr>
                    </a:p>
                    <a:p>
                      <a:pPr marL="347345" marR="0" indent="-347345" fontAlgn="base">
                        <a:spcBef>
                          <a:spcPts val="0"/>
                        </a:spcBef>
                        <a:spcAft>
                          <a:spcPts val="0"/>
                        </a:spcAft>
                      </a:pPr>
                      <a:r>
                        <a:rPr lang="en-CA" sz="1600" kern="1200" dirty="0">
                          <a:solidFill>
                            <a:srgbClr val="0000FF"/>
                          </a:solidFill>
                          <a:effectLst/>
                        </a:rPr>
                        <a:t>implementation, integration, and testing</a:t>
                      </a:r>
                      <a:endParaRPr lang="en-US" sz="1600" dirty="0">
                        <a:solidFill>
                          <a:srgbClr val="0000FF"/>
                        </a:solidFill>
                        <a:effectLst/>
                        <a:latin typeface="Times New Roman"/>
                        <a:ea typeface="Times New Roman"/>
                      </a:endParaRPr>
                    </a:p>
                  </a:txBody>
                  <a:tcPr marL="68580" marR="68580" marT="0" marB="0" anchor="ctr">
                    <a:solidFill>
                      <a:schemeClr val="bg1"/>
                    </a:solidFill>
                  </a:tcPr>
                </a:tc>
                <a:tc>
                  <a:txBody>
                    <a:bodyPr/>
                    <a:lstStyle/>
                    <a:p>
                      <a:pPr marL="347345" marR="0" indent="-347345" algn="l" fontAlgn="base">
                        <a:spcBef>
                          <a:spcPts val="0"/>
                        </a:spcBef>
                        <a:spcAft>
                          <a:spcPts val="0"/>
                        </a:spcAft>
                      </a:pPr>
                      <a:r>
                        <a:rPr lang="en-CA" sz="1200" kern="1200" dirty="0">
                          <a:effectLst/>
                        </a:rPr>
                        <a:t>1 week CO-14 (CSE </a:t>
                      </a:r>
                      <a:endParaRPr lang="en-US" sz="1200" dirty="0">
                        <a:effectLst/>
                      </a:endParaRPr>
                    </a:p>
                    <a:p>
                      <a:pPr marL="347345" marR="0" indent="-347345" algn="l" fontAlgn="base">
                        <a:spcBef>
                          <a:spcPts val="0"/>
                        </a:spcBef>
                        <a:spcAft>
                          <a:spcPts val="0"/>
                        </a:spcAft>
                      </a:pPr>
                      <a:r>
                        <a:rPr lang="en-CA" sz="1200" kern="1200" dirty="0">
                          <a:effectLst/>
                        </a:rPr>
                        <a:t>SLO 3 &amp; SLO 13)</a:t>
                      </a:r>
                      <a:endParaRPr lang="en-US" sz="1200" dirty="0">
                        <a:effectLst/>
                        <a:latin typeface="Times New Roman"/>
                        <a:ea typeface="Times New Roman"/>
                      </a:endParaRPr>
                    </a:p>
                  </a:txBody>
                  <a:tcPr marL="68580" marR="68580" marT="0" marB="0" anchor="ctr"/>
                </a:tc>
              </a:tr>
              <a:tr h="899119">
                <a:tc>
                  <a:txBody>
                    <a:bodyPr/>
                    <a:lstStyle/>
                    <a:p>
                      <a:pPr marL="347345" marR="0" indent="-347345" algn="ctr" fontAlgn="base">
                        <a:spcBef>
                          <a:spcPts val="0"/>
                        </a:spcBef>
                        <a:spcAft>
                          <a:spcPts val="0"/>
                        </a:spcAft>
                      </a:pPr>
                      <a:r>
                        <a:rPr lang="en-CA" sz="1400" kern="1200">
                          <a:effectLst/>
                        </a:rPr>
                        <a:t>12</a:t>
                      </a:r>
                      <a:endParaRPr lang="en-US" sz="1400">
                        <a:effectLst/>
                        <a:latin typeface="Times New Roman"/>
                        <a:ea typeface="Times New Roman"/>
                      </a:endParaRPr>
                    </a:p>
                  </a:txBody>
                  <a:tcPr marL="68580" marR="68580" marT="0" marB="0" anchor="ctr"/>
                </a:tc>
                <a:tc>
                  <a:txBody>
                    <a:bodyPr/>
                    <a:lstStyle/>
                    <a:p>
                      <a:pPr marL="347345" marR="0" indent="-347345" algn="ctr" fontAlgn="base">
                        <a:spcBef>
                          <a:spcPts val="0"/>
                        </a:spcBef>
                        <a:spcAft>
                          <a:spcPts val="0"/>
                        </a:spcAft>
                      </a:pPr>
                      <a:r>
                        <a:rPr lang="en-CA" sz="1600" kern="1200">
                          <a:effectLst/>
                        </a:rPr>
                        <a:t>Apr 05, 07</a:t>
                      </a:r>
                      <a:endParaRPr lang="en-US" sz="1600">
                        <a:effectLst/>
                        <a:latin typeface="Times New Roman"/>
                        <a:ea typeface="Times New Roman"/>
                      </a:endParaRPr>
                    </a:p>
                  </a:txBody>
                  <a:tcPr marL="68580" marR="68580" marT="0" marB="0" anchor="ctr">
                    <a:solidFill>
                      <a:schemeClr val="bg1"/>
                    </a:solidFill>
                  </a:tcPr>
                </a:tc>
                <a:tc>
                  <a:txBody>
                    <a:bodyPr/>
                    <a:lstStyle/>
                    <a:p>
                      <a:pPr marL="347345" marR="0" indent="-347345" fontAlgn="base">
                        <a:spcBef>
                          <a:spcPts val="0"/>
                        </a:spcBef>
                        <a:spcAft>
                          <a:spcPts val="0"/>
                        </a:spcAft>
                      </a:pPr>
                      <a:r>
                        <a:rPr lang="en-CA" sz="1600" kern="1200" dirty="0">
                          <a:solidFill>
                            <a:srgbClr val="0000FF"/>
                          </a:solidFill>
                          <a:effectLst/>
                        </a:rPr>
                        <a:t>Project group meetings: focus on </a:t>
                      </a:r>
                      <a:endParaRPr lang="en-US" sz="1600" dirty="0">
                        <a:solidFill>
                          <a:srgbClr val="0000FF"/>
                        </a:solidFill>
                        <a:effectLst/>
                      </a:endParaRPr>
                    </a:p>
                    <a:p>
                      <a:pPr marL="347345" marR="0" indent="-347345" fontAlgn="base">
                        <a:spcBef>
                          <a:spcPts val="0"/>
                        </a:spcBef>
                        <a:spcAft>
                          <a:spcPts val="0"/>
                        </a:spcAft>
                      </a:pPr>
                      <a:r>
                        <a:rPr lang="en-CA" sz="1600" kern="1200" dirty="0">
                          <a:solidFill>
                            <a:srgbClr val="0000FF"/>
                          </a:solidFill>
                          <a:effectLst/>
                        </a:rPr>
                        <a:t>implementation, integration, and testing</a:t>
                      </a:r>
                      <a:endParaRPr lang="en-US" sz="1600" dirty="0">
                        <a:solidFill>
                          <a:srgbClr val="0000FF"/>
                        </a:solidFill>
                        <a:effectLst/>
                      </a:endParaRPr>
                    </a:p>
                    <a:p>
                      <a:pPr marL="347345" marR="0" indent="-347345" fontAlgn="base">
                        <a:spcBef>
                          <a:spcPts val="0"/>
                        </a:spcBef>
                        <a:spcAft>
                          <a:spcPts val="0"/>
                        </a:spcAft>
                      </a:pPr>
                      <a:r>
                        <a:rPr lang="en-CA" sz="1600" kern="1200" dirty="0">
                          <a:solidFill>
                            <a:srgbClr val="C00000"/>
                          </a:solidFill>
                          <a:effectLst/>
                        </a:rPr>
                        <a:t>Class Presentations</a:t>
                      </a:r>
                      <a:r>
                        <a:rPr lang="en-CA" sz="1600" kern="1200" dirty="0">
                          <a:effectLst/>
                        </a:rPr>
                        <a:t> </a:t>
                      </a:r>
                      <a:endParaRPr lang="en-US" sz="1600" dirty="0">
                        <a:effectLst/>
                      </a:endParaRPr>
                    </a:p>
                    <a:p>
                      <a:pPr marL="347345" marR="0" indent="-347345" fontAlgn="base">
                        <a:spcBef>
                          <a:spcPts val="0"/>
                        </a:spcBef>
                        <a:spcAft>
                          <a:spcPts val="0"/>
                        </a:spcAft>
                      </a:pPr>
                      <a:r>
                        <a:rPr lang="en-CA" sz="1600" kern="1200" dirty="0">
                          <a:solidFill>
                            <a:srgbClr val="C00000"/>
                          </a:solidFill>
                          <a:effectLst/>
                        </a:rPr>
                        <a:t>P4 due</a:t>
                      </a:r>
                      <a:endParaRPr lang="en-US" sz="1600" dirty="0">
                        <a:solidFill>
                          <a:srgbClr val="C00000"/>
                        </a:solidFill>
                        <a:effectLst/>
                        <a:latin typeface="Times New Roman"/>
                        <a:ea typeface="Times New Roman"/>
                      </a:endParaRPr>
                    </a:p>
                  </a:txBody>
                  <a:tcPr marL="68580" marR="68580" marT="0" marB="0" anchor="ctr">
                    <a:solidFill>
                      <a:schemeClr val="bg1"/>
                    </a:solidFill>
                  </a:tcPr>
                </a:tc>
                <a:tc>
                  <a:txBody>
                    <a:bodyPr/>
                    <a:lstStyle/>
                    <a:p>
                      <a:pPr marL="347345" marR="0" indent="-347345" algn="l" fontAlgn="base">
                        <a:spcBef>
                          <a:spcPts val="0"/>
                        </a:spcBef>
                        <a:spcAft>
                          <a:spcPts val="0"/>
                        </a:spcAft>
                      </a:pPr>
                      <a:r>
                        <a:rPr lang="en-CA" sz="1200" kern="1200" dirty="0">
                          <a:effectLst/>
                        </a:rPr>
                        <a:t>0.5 week CO-14 </a:t>
                      </a:r>
                      <a:endParaRPr lang="en-US" sz="1200" dirty="0">
                        <a:effectLst/>
                      </a:endParaRPr>
                    </a:p>
                    <a:p>
                      <a:pPr marL="0" marR="0" algn="l" fontAlgn="base">
                        <a:spcBef>
                          <a:spcPts val="0"/>
                        </a:spcBef>
                        <a:spcAft>
                          <a:spcPts val="0"/>
                        </a:spcAft>
                      </a:pPr>
                      <a:r>
                        <a:rPr lang="en-CA" sz="1200" kern="1200" dirty="0">
                          <a:effectLst/>
                        </a:rPr>
                        <a:t>(CSE SLO3 &amp; SLO 13)</a:t>
                      </a:r>
                      <a:endParaRPr lang="en-US" sz="1200" dirty="0">
                        <a:effectLst/>
                        <a:latin typeface="Times New Roman"/>
                        <a:ea typeface="Times New Roman"/>
                      </a:endParaRPr>
                    </a:p>
                  </a:txBody>
                  <a:tcPr marL="68580" marR="68580" marT="0" marB="0" anchor="ctr"/>
                </a:tc>
              </a:tr>
              <a:tr h="609600">
                <a:tc>
                  <a:txBody>
                    <a:bodyPr/>
                    <a:lstStyle/>
                    <a:p>
                      <a:pPr marL="347345" marR="0" indent="-347345" algn="ctr" fontAlgn="base">
                        <a:spcBef>
                          <a:spcPts val="0"/>
                        </a:spcBef>
                        <a:spcAft>
                          <a:spcPts val="0"/>
                        </a:spcAft>
                      </a:pPr>
                      <a:r>
                        <a:rPr lang="en-CA" sz="1400" kern="1200">
                          <a:effectLst/>
                        </a:rPr>
                        <a:t>13</a:t>
                      </a:r>
                      <a:endParaRPr lang="en-US" sz="1400">
                        <a:effectLst/>
                        <a:latin typeface="Times New Roman"/>
                        <a:ea typeface="Times New Roman"/>
                      </a:endParaRPr>
                    </a:p>
                  </a:txBody>
                  <a:tcPr marL="68580" marR="68580" marT="0" marB="0" anchor="ctr"/>
                </a:tc>
                <a:tc>
                  <a:txBody>
                    <a:bodyPr/>
                    <a:lstStyle/>
                    <a:p>
                      <a:pPr marL="347345" marR="0" indent="-347345" algn="ctr" fontAlgn="base">
                        <a:spcBef>
                          <a:spcPts val="0"/>
                        </a:spcBef>
                        <a:spcAft>
                          <a:spcPts val="0"/>
                        </a:spcAft>
                      </a:pPr>
                      <a:r>
                        <a:rPr lang="en-CA" sz="1600" kern="1200">
                          <a:effectLst/>
                        </a:rPr>
                        <a:t>Apr 12, 14</a:t>
                      </a:r>
                      <a:endParaRPr lang="en-US" sz="1600">
                        <a:effectLst/>
                        <a:latin typeface="Times New Roman"/>
                        <a:ea typeface="Times New Roman"/>
                      </a:endParaRPr>
                    </a:p>
                  </a:txBody>
                  <a:tcPr marL="68580" marR="68580" marT="0" marB="0" anchor="ctr">
                    <a:solidFill>
                      <a:schemeClr val="bg1"/>
                    </a:solidFill>
                  </a:tcPr>
                </a:tc>
                <a:tc>
                  <a:txBody>
                    <a:bodyPr/>
                    <a:lstStyle/>
                    <a:p>
                      <a:pPr marL="347345" marR="0" indent="-347345" fontAlgn="base">
                        <a:spcBef>
                          <a:spcPts val="0"/>
                        </a:spcBef>
                        <a:spcAft>
                          <a:spcPts val="0"/>
                        </a:spcAft>
                      </a:pPr>
                      <a:r>
                        <a:rPr lang="en-CA" sz="1600" kern="1200" dirty="0">
                          <a:solidFill>
                            <a:srgbClr val="C00000"/>
                          </a:solidFill>
                          <a:effectLst/>
                        </a:rPr>
                        <a:t>Class Presentations</a:t>
                      </a:r>
                      <a:endParaRPr lang="en-US" sz="1600" dirty="0">
                        <a:solidFill>
                          <a:srgbClr val="C00000"/>
                        </a:solidFill>
                        <a:effectLst/>
                      </a:endParaRPr>
                    </a:p>
                    <a:p>
                      <a:pPr marL="347345" marR="0" indent="-347345" fontAlgn="base">
                        <a:spcBef>
                          <a:spcPts val="0"/>
                        </a:spcBef>
                        <a:spcAft>
                          <a:spcPts val="0"/>
                        </a:spcAft>
                      </a:pPr>
                      <a:r>
                        <a:rPr lang="en-CA" sz="1600" kern="1200" dirty="0">
                          <a:solidFill>
                            <a:srgbClr val="C00000"/>
                          </a:solidFill>
                          <a:effectLst/>
                        </a:rPr>
                        <a:t>POSTER due  </a:t>
                      </a:r>
                      <a:endParaRPr lang="en-US" sz="1600" dirty="0">
                        <a:solidFill>
                          <a:srgbClr val="C00000"/>
                        </a:solidFill>
                        <a:effectLst/>
                        <a:latin typeface="Times New Roman"/>
                        <a:ea typeface="Times New Roman"/>
                      </a:endParaRPr>
                    </a:p>
                  </a:txBody>
                  <a:tcPr marL="68580" marR="68580" marT="0" marB="0" anchor="ctr">
                    <a:solidFill>
                      <a:schemeClr val="bg1"/>
                    </a:solidFill>
                  </a:tcPr>
                </a:tc>
                <a:tc>
                  <a:txBody>
                    <a:bodyPr/>
                    <a:lstStyle/>
                    <a:p>
                      <a:pPr marL="347345" marR="0" indent="-347345" algn="l" fontAlgn="base">
                        <a:spcBef>
                          <a:spcPts val="0"/>
                        </a:spcBef>
                        <a:spcAft>
                          <a:spcPts val="0"/>
                        </a:spcAft>
                      </a:pPr>
                      <a:r>
                        <a:rPr lang="en-CA" sz="1200" kern="1200" dirty="0">
                          <a:effectLst/>
                        </a:rPr>
                        <a:t>0.5 week CO-14 </a:t>
                      </a:r>
                      <a:endParaRPr lang="en-US" sz="1200" dirty="0">
                        <a:effectLst/>
                      </a:endParaRPr>
                    </a:p>
                    <a:p>
                      <a:pPr marL="347345" marR="0" indent="-347345" algn="l" fontAlgn="base">
                        <a:spcBef>
                          <a:spcPts val="0"/>
                        </a:spcBef>
                        <a:spcAft>
                          <a:spcPts val="0"/>
                        </a:spcAft>
                      </a:pPr>
                      <a:r>
                        <a:rPr lang="en-CA" sz="1200" kern="1200" dirty="0">
                          <a:effectLst/>
                        </a:rPr>
                        <a:t>(CSE SLO 13)</a:t>
                      </a:r>
                      <a:endParaRPr lang="en-US" sz="1200" dirty="0">
                        <a:effectLst/>
                        <a:latin typeface="Times New Roman"/>
                        <a:ea typeface="Times New Roman"/>
                      </a:endParaRPr>
                    </a:p>
                  </a:txBody>
                  <a:tcPr marL="68580" marR="68580" marT="0" marB="0" anchor="ctr"/>
                </a:tc>
              </a:tr>
              <a:tr h="533400">
                <a:tc>
                  <a:txBody>
                    <a:bodyPr/>
                    <a:lstStyle/>
                    <a:p>
                      <a:pPr marL="347345" marR="0" indent="-347345" algn="ctr" fontAlgn="base">
                        <a:spcBef>
                          <a:spcPts val="0"/>
                        </a:spcBef>
                        <a:spcAft>
                          <a:spcPts val="0"/>
                        </a:spcAft>
                      </a:pPr>
                      <a:r>
                        <a:rPr lang="en-CA" sz="1400" kern="1200">
                          <a:effectLst/>
                        </a:rPr>
                        <a:t>14</a:t>
                      </a:r>
                      <a:endParaRPr lang="en-US" sz="1400">
                        <a:effectLst/>
                        <a:latin typeface="Times New Roman"/>
                        <a:ea typeface="Times New Roman"/>
                      </a:endParaRPr>
                    </a:p>
                  </a:txBody>
                  <a:tcPr marL="68580" marR="68580" marT="0" marB="0" anchor="ctr"/>
                </a:tc>
                <a:tc>
                  <a:txBody>
                    <a:bodyPr/>
                    <a:lstStyle/>
                    <a:p>
                      <a:pPr marL="347345" marR="0" indent="-347345" algn="ctr" fontAlgn="base">
                        <a:spcBef>
                          <a:spcPts val="0"/>
                        </a:spcBef>
                        <a:spcAft>
                          <a:spcPts val="0"/>
                        </a:spcAft>
                      </a:pPr>
                      <a:r>
                        <a:rPr lang="en-CA" sz="1600" kern="1200">
                          <a:effectLst/>
                        </a:rPr>
                        <a:t>Apr 19, 21</a:t>
                      </a:r>
                      <a:endParaRPr lang="en-US" sz="1600">
                        <a:effectLst/>
                        <a:latin typeface="Times New Roman"/>
                        <a:ea typeface="Times New Roman"/>
                      </a:endParaRPr>
                    </a:p>
                  </a:txBody>
                  <a:tcPr marL="68580" marR="68580" marT="0" marB="0" anchor="ctr">
                    <a:solidFill>
                      <a:schemeClr val="bg1"/>
                    </a:solidFill>
                  </a:tcPr>
                </a:tc>
                <a:tc>
                  <a:txBody>
                    <a:bodyPr/>
                    <a:lstStyle/>
                    <a:p>
                      <a:pPr marL="347345" marR="0" indent="-347345" fontAlgn="base">
                        <a:spcBef>
                          <a:spcPts val="0"/>
                        </a:spcBef>
                        <a:spcAft>
                          <a:spcPts val="0"/>
                        </a:spcAft>
                      </a:pPr>
                      <a:r>
                        <a:rPr lang="en-CA" sz="1600" kern="1200" dirty="0">
                          <a:solidFill>
                            <a:srgbClr val="C00000"/>
                          </a:solidFill>
                          <a:effectLst/>
                        </a:rPr>
                        <a:t>Class Presentations</a:t>
                      </a:r>
                      <a:endParaRPr lang="en-US" sz="1600" dirty="0">
                        <a:solidFill>
                          <a:srgbClr val="C00000"/>
                        </a:solidFill>
                        <a:effectLst/>
                      </a:endParaRPr>
                    </a:p>
                    <a:p>
                      <a:pPr marL="347345" marR="0" indent="-347345" fontAlgn="base">
                        <a:spcBef>
                          <a:spcPts val="0"/>
                        </a:spcBef>
                        <a:spcAft>
                          <a:spcPts val="0"/>
                        </a:spcAft>
                      </a:pPr>
                      <a:r>
                        <a:rPr lang="en-CA" sz="1600" kern="1200" dirty="0">
                          <a:solidFill>
                            <a:srgbClr val="C00000"/>
                          </a:solidFill>
                          <a:effectLst/>
                        </a:rPr>
                        <a:t>VIDEO </a:t>
                      </a:r>
                      <a:r>
                        <a:rPr lang="en-CA" sz="1600" kern="1200" dirty="0" smtClean="0">
                          <a:solidFill>
                            <a:srgbClr val="C00000"/>
                          </a:solidFill>
                          <a:effectLst/>
                        </a:rPr>
                        <a:t>due</a:t>
                      </a:r>
                      <a:endParaRPr lang="en-US" sz="1600" dirty="0">
                        <a:solidFill>
                          <a:srgbClr val="C00000"/>
                        </a:solidFill>
                        <a:effectLst/>
                        <a:latin typeface="Times New Roman"/>
                        <a:ea typeface="Times New Roman"/>
                      </a:endParaRPr>
                    </a:p>
                  </a:txBody>
                  <a:tcPr marL="68580" marR="68580" marT="0" marB="0" anchor="ctr">
                    <a:solidFill>
                      <a:schemeClr val="bg1"/>
                    </a:solidFill>
                  </a:tcPr>
                </a:tc>
                <a:tc>
                  <a:txBody>
                    <a:bodyPr/>
                    <a:lstStyle/>
                    <a:p>
                      <a:pPr marL="0" marR="0" algn="l" fontAlgn="base">
                        <a:spcBef>
                          <a:spcPts val="0"/>
                        </a:spcBef>
                        <a:spcAft>
                          <a:spcPts val="0"/>
                        </a:spcAft>
                      </a:pPr>
                      <a:r>
                        <a:rPr lang="en-CA" sz="1200" kern="1200" dirty="0">
                          <a:effectLst/>
                        </a:rPr>
                        <a:t>0.5 week CO-14 (CSE SLO 13)</a:t>
                      </a:r>
                      <a:endParaRPr lang="en-US" sz="1200" dirty="0">
                        <a:effectLst/>
                        <a:latin typeface="Times New Roman"/>
                        <a:ea typeface="Times New Roman"/>
                      </a:endParaRPr>
                    </a:p>
                  </a:txBody>
                  <a:tcPr marL="68580" marR="68580" marT="0" marB="0" anchor="ctr"/>
                </a:tc>
              </a:tr>
              <a:tr h="457200">
                <a:tc>
                  <a:txBody>
                    <a:bodyPr/>
                    <a:lstStyle/>
                    <a:p>
                      <a:pPr marL="347345" marR="0" indent="-347345" algn="ctr" fontAlgn="base">
                        <a:spcBef>
                          <a:spcPts val="0"/>
                        </a:spcBef>
                        <a:spcAft>
                          <a:spcPts val="0"/>
                        </a:spcAft>
                      </a:pPr>
                      <a:r>
                        <a:rPr lang="en-CA" sz="1400" kern="1200">
                          <a:effectLst/>
                        </a:rPr>
                        <a:t>15</a:t>
                      </a:r>
                      <a:endParaRPr lang="en-US" sz="1400">
                        <a:effectLst/>
                        <a:latin typeface="Times New Roman"/>
                        <a:ea typeface="Times New Roman"/>
                      </a:endParaRPr>
                    </a:p>
                  </a:txBody>
                  <a:tcPr marL="68580" marR="68580" marT="0" marB="0" anchor="ctr"/>
                </a:tc>
                <a:tc>
                  <a:txBody>
                    <a:bodyPr/>
                    <a:lstStyle/>
                    <a:p>
                      <a:pPr marL="347345" marR="0" indent="-347345" algn="ctr" fontAlgn="base">
                        <a:spcBef>
                          <a:spcPts val="600"/>
                        </a:spcBef>
                        <a:spcAft>
                          <a:spcPts val="600"/>
                        </a:spcAft>
                      </a:pPr>
                      <a:r>
                        <a:rPr lang="en-CA" sz="1600" kern="1200">
                          <a:effectLst/>
                        </a:rPr>
                        <a:t>April 26, 28</a:t>
                      </a:r>
                      <a:endParaRPr lang="en-US" sz="1600">
                        <a:effectLst/>
                        <a:latin typeface="Times New Roman"/>
                        <a:ea typeface="Times New Roman"/>
                      </a:endParaRPr>
                    </a:p>
                  </a:txBody>
                  <a:tcPr marL="68580" marR="68580" marT="0" marB="0" anchor="ctr">
                    <a:solidFill>
                      <a:schemeClr val="bg1"/>
                    </a:solidFill>
                  </a:tcPr>
                </a:tc>
                <a:tc>
                  <a:txBody>
                    <a:bodyPr/>
                    <a:lstStyle/>
                    <a:p>
                      <a:pPr marL="0" marR="0" fontAlgn="base">
                        <a:spcBef>
                          <a:spcPts val="0"/>
                        </a:spcBef>
                        <a:spcAft>
                          <a:spcPts val="0"/>
                        </a:spcAft>
                      </a:pPr>
                      <a:r>
                        <a:rPr lang="en-CA" sz="1600" kern="1200" dirty="0">
                          <a:solidFill>
                            <a:srgbClr val="C00000"/>
                          </a:solidFill>
                          <a:effectLst/>
                        </a:rPr>
                        <a:t>P5 (Internal project demos) due </a:t>
                      </a:r>
                      <a:endParaRPr lang="en-US" sz="1600" dirty="0">
                        <a:solidFill>
                          <a:srgbClr val="C00000"/>
                        </a:solidFill>
                        <a:effectLst/>
                        <a:latin typeface="Times New Roman"/>
                        <a:ea typeface="Times New Roman"/>
                      </a:endParaRPr>
                    </a:p>
                  </a:txBody>
                  <a:tcPr marL="68580" marR="68580" marT="0" marB="0" anchor="ctr">
                    <a:solidFill>
                      <a:schemeClr val="bg1"/>
                    </a:solidFill>
                  </a:tcPr>
                </a:tc>
                <a:tc>
                  <a:txBody>
                    <a:bodyPr/>
                    <a:lstStyle/>
                    <a:p>
                      <a:pPr marL="0" marR="0" algn="l" fontAlgn="base">
                        <a:spcBef>
                          <a:spcPts val="600"/>
                        </a:spcBef>
                        <a:spcAft>
                          <a:spcPts val="600"/>
                        </a:spcAft>
                      </a:pPr>
                      <a:r>
                        <a:rPr lang="en-CA" sz="1200" kern="1200" dirty="0">
                          <a:effectLst/>
                        </a:rPr>
                        <a:t>0.5 week CO-14 (CSE SLO 3 &amp; SLO 13)</a:t>
                      </a:r>
                      <a:endParaRPr lang="en-US" sz="1200" dirty="0">
                        <a:effectLst/>
                        <a:latin typeface="Times New Roman"/>
                        <a:ea typeface="Times New Roman"/>
                      </a:endParaRPr>
                    </a:p>
                  </a:txBody>
                  <a:tcPr marL="68580" marR="68580" marT="0" marB="0" anchor="ctr"/>
                </a:tc>
              </a:tr>
              <a:tr h="836675">
                <a:tc>
                  <a:txBody>
                    <a:bodyPr/>
                    <a:lstStyle/>
                    <a:p>
                      <a:pPr marL="347345" marR="0" indent="-347345" algn="ctr" fontAlgn="base">
                        <a:spcBef>
                          <a:spcPts val="0"/>
                        </a:spcBef>
                        <a:spcAft>
                          <a:spcPts val="0"/>
                        </a:spcAft>
                      </a:pPr>
                      <a:r>
                        <a:rPr lang="en-CA" sz="1400" kern="1200">
                          <a:effectLst/>
                        </a:rPr>
                        <a:t>16</a:t>
                      </a:r>
                      <a:endParaRPr lang="en-US" sz="1400">
                        <a:effectLst/>
                        <a:latin typeface="Times New Roman"/>
                        <a:ea typeface="Times New Roman"/>
                      </a:endParaRPr>
                    </a:p>
                  </a:txBody>
                  <a:tcPr marL="68580" marR="68580" marT="0" marB="0" anchor="ctr"/>
                </a:tc>
                <a:tc>
                  <a:txBody>
                    <a:bodyPr/>
                    <a:lstStyle/>
                    <a:p>
                      <a:pPr marL="347345" marR="0" indent="-347345" algn="ctr" fontAlgn="base">
                        <a:spcBef>
                          <a:spcPts val="600"/>
                        </a:spcBef>
                        <a:spcAft>
                          <a:spcPts val="600"/>
                        </a:spcAft>
                      </a:pPr>
                      <a:r>
                        <a:rPr lang="en-US" sz="1600" b="0" kern="1200" dirty="0">
                          <a:solidFill>
                            <a:schemeClr val="tx1"/>
                          </a:solidFill>
                          <a:effectLst/>
                        </a:rPr>
                        <a:t>May 3,5</a:t>
                      </a:r>
                      <a:endParaRPr lang="en-US" sz="1600" b="0" dirty="0">
                        <a:solidFill>
                          <a:schemeClr val="tx1"/>
                        </a:solidFill>
                        <a:effectLst/>
                        <a:latin typeface="Times New Roman"/>
                        <a:ea typeface="Times New Roman"/>
                      </a:endParaRPr>
                    </a:p>
                  </a:txBody>
                  <a:tcPr marL="68580" marR="68580" marT="0" marB="0" anchor="ctr">
                    <a:solidFill>
                      <a:schemeClr val="bg1"/>
                    </a:solidFill>
                  </a:tcPr>
                </a:tc>
                <a:tc>
                  <a:txBody>
                    <a:bodyPr/>
                    <a:lstStyle/>
                    <a:p>
                      <a:pPr marL="347345" marR="0" indent="-347345" fontAlgn="base">
                        <a:spcBef>
                          <a:spcPts val="0"/>
                        </a:spcBef>
                        <a:spcAft>
                          <a:spcPts val="0"/>
                        </a:spcAft>
                      </a:pPr>
                      <a:r>
                        <a:rPr lang="en-CA" sz="1600" b="0" kern="1200" dirty="0">
                          <a:solidFill>
                            <a:schemeClr val="tx1"/>
                          </a:solidFill>
                          <a:effectLst/>
                        </a:rPr>
                        <a:t>Workshop posters &amp; public </a:t>
                      </a:r>
                      <a:r>
                        <a:rPr lang="en-CA" sz="1600" b="0" kern="1200" dirty="0" smtClean="0">
                          <a:solidFill>
                            <a:schemeClr val="tx1"/>
                          </a:solidFill>
                          <a:effectLst/>
                        </a:rPr>
                        <a:t>demos</a:t>
                      </a:r>
                      <a:r>
                        <a:rPr lang="en-CA" sz="1600" b="0" kern="1200" baseline="0" dirty="0" smtClean="0">
                          <a:solidFill>
                            <a:schemeClr val="tx1"/>
                          </a:solidFill>
                          <a:effectLst/>
                        </a:rPr>
                        <a:t> </a:t>
                      </a:r>
                    </a:p>
                    <a:p>
                      <a:pPr marL="347345" marR="0" indent="-347345" fontAlgn="base">
                        <a:spcBef>
                          <a:spcPts val="0"/>
                        </a:spcBef>
                        <a:spcAft>
                          <a:spcPts val="0"/>
                        </a:spcAft>
                      </a:pPr>
                      <a:r>
                        <a:rPr lang="en-CA" sz="1600" b="0" kern="1200" dirty="0" smtClean="0">
                          <a:solidFill>
                            <a:schemeClr val="tx1"/>
                          </a:solidFill>
                          <a:effectLst/>
                        </a:rPr>
                        <a:t>College of </a:t>
                      </a:r>
                      <a:r>
                        <a:rPr lang="en-CA" sz="1600" b="0" kern="1200" dirty="0">
                          <a:solidFill>
                            <a:schemeClr val="tx1"/>
                          </a:solidFill>
                          <a:effectLst/>
                        </a:rPr>
                        <a:t>Engineering </a:t>
                      </a:r>
                      <a:r>
                        <a:rPr lang="en-CA" sz="1600" b="0" kern="1200" dirty="0" smtClean="0">
                          <a:solidFill>
                            <a:schemeClr val="tx1"/>
                          </a:solidFill>
                          <a:effectLst/>
                        </a:rPr>
                        <a:t>Senior</a:t>
                      </a:r>
                      <a:r>
                        <a:rPr lang="en-US" sz="1600" b="0" kern="1200" baseline="0" dirty="0" smtClean="0">
                          <a:solidFill>
                            <a:schemeClr val="tx1"/>
                          </a:solidFill>
                          <a:effectLst/>
                        </a:rPr>
                        <a:t> </a:t>
                      </a:r>
                    </a:p>
                    <a:p>
                      <a:pPr marL="347345" marR="0" indent="-347345" fontAlgn="base">
                        <a:spcBef>
                          <a:spcPts val="0"/>
                        </a:spcBef>
                        <a:spcAft>
                          <a:spcPts val="0"/>
                        </a:spcAft>
                      </a:pPr>
                      <a:r>
                        <a:rPr lang="en-CA" sz="1600" b="0" kern="1200" dirty="0" smtClean="0">
                          <a:solidFill>
                            <a:schemeClr val="tx1"/>
                          </a:solidFill>
                          <a:effectLst/>
                        </a:rPr>
                        <a:t>Innovation Day,</a:t>
                      </a:r>
                      <a:r>
                        <a:rPr lang="en-CA" sz="1600" b="0" kern="1200" baseline="0" dirty="0" smtClean="0">
                          <a:solidFill>
                            <a:schemeClr val="tx1"/>
                          </a:solidFill>
                          <a:effectLst/>
                        </a:rPr>
                        <a:t> </a:t>
                      </a:r>
                      <a:r>
                        <a:rPr lang="en-CA" sz="1600" b="0" kern="1200" dirty="0" smtClean="0">
                          <a:solidFill>
                            <a:schemeClr val="tx1"/>
                          </a:solidFill>
                          <a:effectLst/>
                        </a:rPr>
                        <a:t>likely </a:t>
                      </a:r>
                      <a:r>
                        <a:rPr lang="en-CA" sz="1600" b="0" kern="1200" dirty="0" smtClean="0">
                          <a:solidFill>
                            <a:srgbClr val="C00000"/>
                          </a:solidFill>
                          <a:effectLst/>
                        </a:rPr>
                        <a:t>05/06/2016</a:t>
                      </a:r>
                      <a:r>
                        <a:rPr lang="en-CA" sz="1600" b="0" kern="1200" dirty="0" smtClean="0">
                          <a:solidFill>
                            <a:schemeClr val="tx1"/>
                          </a:solidFill>
                          <a:effectLst/>
                        </a:rPr>
                        <a:t>;</a:t>
                      </a:r>
                      <a:r>
                        <a:rPr lang="en-US" sz="1600" b="0" kern="1200" baseline="0" dirty="0" smtClean="0">
                          <a:solidFill>
                            <a:schemeClr val="tx1"/>
                          </a:solidFill>
                          <a:effectLst/>
                        </a:rPr>
                        <a:t> </a:t>
                      </a:r>
                    </a:p>
                    <a:p>
                      <a:pPr marL="347345" marR="0" indent="-347345" fontAlgn="base">
                        <a:spcBef>
                          <a:spcPts val="0"/>
                        </a:spcBef>
                        <a:spcAft>
                          <a:spcPts val="0"/>
                        </a:spcAft>
                      </a:pPr>
                      <a:r>
                        <a:rPr lang="en-CA" sz="1600" b="0" kern="1200" baseline="0" dirty="0" smtClean="0">
                          <a:solidFill>
                            <a:schemeClr val="tx1"/>
                          </a:solidFill>
                          <a:effectLst/>
                        </a:rPr>
                        <a:t>d</a:t>
                      </a:r>
                      <a:r>
                        <a:rPr lang="en-CA" sz="1600" b="0" kern="1200" dirty="0" smtClean="0">
                          <a:solidFill>
                            <a:schemeClr val="tx1"/>
                          </a:solidFill>
                          <a:effectLst/>
                        </a:rPr>
                        <a:t>eliverables </a:t>
                      </a:r>
                      <a:r>
                        <a:rPr lang="en-CA" sz="1600" b="0" kern="1200" dirty="0">
                          <a:solidFill>
                            <a:schemeClr val="tx1"/>
                          </a:solidFill>
                          <a:effectLst/>
                        </a:rPr>
                        <a:t>P5 (final report) </a:t>
                      </a:r>
                      <a:r>
                        <a:rPr lang="en-CA" sz="1600" b="0" kern="1200" dirty="0" smtClean="0">
                          <a:solidFill>
                            <a:srgbClr val="C00000"/>
                          </a:solidFill>
                          <a:effectLst/>
                        </a:rPr>
                        <a:t>05/04/2016</a:t>
                      </a:r>
                      <a:endParaRPr lang="en-US" sz="1600" b="0" dirty="0">
                        <a:solidFill>
                          <a:srgbClr val="C00000"/>
                        </a:solidFill>
                        <a:effectLst/>
                        <a:latin typeface="Times New Roman"/>
                        <a:ea typeface="Times New Roman"/>
                      </a:endParaRPr>
                    </a:p>
                  </a:txBody>
                  <a:tcPr marL="68580" marR="68580" marT="0" marB="0" anchor="ctr">
                    <a:solidFill>
                      <a:schemeClr val="bg1"/>
                    </a:solidFill>
                  </a:tcPr>
                </a:tc>
                <a:tc>
                  <a:txBody>
                    <a:bodyPr/>
                    <a:lstStyle/>
                    <a:p>
                      <a:pPr marL="347345" marR="0" indent="-347345" algn="l" fontAlgn="base">
                        <a:spcBef>
                          <a:spcPts val="600"/>
                        </a:spcBef>
                        <a:spcAft>
                          <a:spcPts val="600"/>
                        </a:spcAft>
                      </a:pPr>
                      <a:r>
                        <a:rPr lang="en-CA" sz="1200" kern="1200" dirty="0">
                          <a:effectLst/>
                        </a:rPr>
                        <a:t>0.5 week CO-14 </a:t>
                      </a:r>
                      <a:r>
                        <a:rPr lang="en-US" sz="1200" kern="1200" baseline="0" dirty="0" smtClean="0">
                          <a:effectLst/>
                        </a:rPr>
                        <a:t> </a:t>
                      </a:r>
                      <a:r>
                        <a:rPr lang="en-CA" sz="1200" kern="1200" dirty="0" smtClean="0">
                          <a:effectLst/>
                        </a:rPr>
                        <a:t>(CSE</a:t>
                      </a:r>
                      <a:r>
                        <a:rPr lang="en-CA" sz="1200" kern="1200" baseline="0" dirty="0" smtClean="0">
                          <a:effectLst/>
                        </a:rPr>
                        <a:t> </a:t>
                      </a:r>
                      <a:r>
                        <a:rPr lang="en-CA" sz="1200" kern="1200" dirty="0" smtClean="0">
                          <a:effectLst/>
                        </a:rPr>
                        <a:t>SLO </a:t>
                      </a:r>
                      <a:r>
                        <a:rPr lang="en-CA" sz="1200" kern="1200" dirty="0">
                          <a:effectLst/>
                        </a:rPr>
                        <a:t>3 &amp; SLO 13)</a:t>
                      </a:r>
                      <a:endParaRPr lang="en-US" sz="12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3676675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B40913D5-E6EC-0745-A70D-8C5CA5797FA0}" type="slidenum">
              <a:rPr lang="en-US"/>
              <a:pPr/>
              <a:t>4</a:t>
            </a:fld>
            <a:endParaRPr lang="en-US"/>
          </a:p>
        </p:txBody>
      </p:sp>
      <p:sp>
        <p:nvSpPr>
          <p:cNvPr id="6147" name="Rectangle 2"/>
          <p:cNvSpPr>
            <a:spLocks noGrp="1" noChangeArrowheads="1"/>
          </p:cNvSpPr>
          <p:nvPr>
            <p:ph type="title"/>
          </p:nvPr>
        </p:nvSpPr>
        <p:spPr>
          <a:xfrm>
            <a:off x="609600" y="381000"/>
            <a:ext cx="8077200" cy="755650"/>
          </a:xfrm>
          <a:noFill/>
          <a:extLst>
            <a:ext uri="{909E8E84-426E-40DD-AFC4-6F175D3DCCD1}">
              <a14:hiddenFill xmlns:a14="http://schemas.microsoft.com/office/drawing/2010/main">
                <a:solidFill>
                  <a:srgbClr val="FFFFFF"/>
                </a:solidFill>
              </a14:hiddenFill>
            </a:ext>
          </a:extLst>
        </p:spPr>
        <p:txBody>
          <a:bodyPr lIns="92075" tIns="46038" rIns="92075" bIns="46038" anchorCtr="0">
            <a:normAutofit fontScale="90000"/>
          </a:bodyPr>
          <a:lstStyle/>
          <a:p>
            <a:r>
              <a:rPr lang="en-US" b="0" dirty="0">
                <a:solidFill>
                  <a:schemeClr val="accent2">
                    <a:lumMod val="40000"/>
                    <a:lumOff val="60000"/>
                  </a:schemeClr>
                </a:solidFill>
                <a:effectLst/>
                <a:latin typeface="Tahoma" charset="0"/>
              </a:rPr>
              <a:t>The Students</a:t>
            </a:r>
            <a:endParaRPr lang="en-CA" b="0" dirty="0">
              <a:solidFill>
                <a:schemeClr val="accent2">
                  <a:lumMod val="40000"/>
                  <a:lumOff val="60000"/>
                </a:schemeClr>
              </a:solidFill>
              <a:effectLst/>
              <a:latin typeface="Tahoma" charset="0"/>
            </a:endParaRPr>
          </a:p>
        </p:txBody>
      </p:sp>
      <p:sp>
        <p:nvSpPr>
          <p:cNvPr id="6148" name="Rectangle 3"/>
          <p:cNvSpPr>
            <a:spLocks noGrp="1" noChangeArrowheads="1"/>
          </p:cNvSpPr>
          <p:nvPr>
            <p:ph type="body" idx="1"/>
          </p:nvPr>
        </p:nvSpPr>
        <p:spPr>
          <a:xfrm>
            <a:off x="990600" y="2133600"/>
            <a:ext cx="8153400" cy="3276600"/>
          </a:xfrm>
          <a:noFill/>
          <a:extLst>
            <a:ext uri="{909E8E84-426E-40DD-AFC4-6F175D3DCCD1}">
              <a14:hiddenFill xmlns:a14="http://schemas.microsoft.com/office/drawing/2010/main">
                <a:solidFill>
                  <a:srgbClr val="FFFFFF"/>
                </a:solidFill>
              </a14:hiddenFill>
            </a:ext>
          </a:extLst>
        </p:spPr>
        <p:txBody>
          <a:bodyPr lIns="92075" tIns="46038" rIns="92075" bIns="46038"/>
          <a:lstStyle/>
          <a:p>
            <a:pPr eaLnBrk="1" hangingPunct="1">
              <a:buFont typeface="Wingdings" charset="0"/>
              <a:buNone/>
            </a:pPr>
            <a:r>
              <a:rPr lang="en-US" sz="2800" dirty="0">
                <a:solidFill>
                  <a:srgbClr val="0000FF"/>
                </a:solidFill>
                <a:effectLst/>
                <a:latin typeface="Cambria"/>
                <a:cs typeface="Cambria"/>
              </a:rPr>
              <a:t>Registered as of </a:t>
            </a:r>
            <a:r>
              <a:rPr lang="en-US" sz="2800" dirty="0" smtClean="0">
                <a:solidFill>
                  <a:srgbClr val="0000FF"/>
                </a:solidFill>
                <a:effectLst/>
                <a:latin typeface="Cambria"/>
                <a:cs typeface="Cambria"/>
              </a:rPr>
              <a:t>today:</a:t>
            </a:r>
          </a:p>
          <a:p>
            <a:pPr eaLnBrk="1" hangingPunct="1">
              <a:buFont typeface="Wingdings" charset="0"/>
              <a:buNone/>
            </a:pPr>
            <a:endParaRPr lang="en-US" sz="2800" dirty="0">
              <a:solidFill>
                <a:srgbClr val="0000FF"/>
              </a:solidFill>
              <a:effectLst/>
              <a:latin typeface="Cambria"/>
              <a:cs typeface="Cambria"/>
            </a:endParaRPr>
          </a:p>
          <a:p>
            <a:pPr eaLnBrk="1" hangingPunct="1">
              <a:buFont typeface="Wingdings" charset="0"/>
              <a:buNone/>
            </a:pPr>
            <a:r>
              <a:rPr lang="en-US" sz="2800" dirty="0">
                <a:effectLst/>
                <a:latin typeface="Cambria"/>
                <a:cs typeface="Cambria"/>
              </a:rPr>
              <a:t>	CS 426: </a:t>
            </a:r>
            <a:r>
              <a:rPr lang="en-US" sz="2800" dirty="0" smtClean="0">
                <a:effectLst/>
                <a:latin typeface="Cambria"/>
                <a:cs typeface="Cambria"/>
              </a:rPr>
              <a:t>69 </a:t>
            </a:r>
            <a:r>
              <a:rPr lang="en-US" sz="2800" dirty="0">
                <a:effectLst/>
                <a:latin typeface="Cambria"/>
                <a:cs typeface="Cambria"/>
              </a:rPr>
              <a:t>students </a:t>
            </a:r>
          </a:p>
          <a:p>
            <a:pPr eaLnBrk="1" hangingPunct="1">
              <a:buFont typeface="Wingdings" charset="0"/>
              <a:buNone/>
            </a:pPr>
            <a:r>
              <a:rPr lang="en-US" sz="2800" dirty="0">
                <a:effectLst/>
                <a:latin typeface="Cambria"/>
                <a:cs typeface="Cambria"/>
              </a:rPr>
              <a:t>	</a:t>
            </a:r>
            <a:r>
              <a:rPr lang="en-US" sz="2800" dirty="0" smtClean="0">
                <a:effectLst/>
                <a:latin typeface="Cambria"/>
                <a:cs typeface="Cambria"/>
              </a:rPr>
              <a:t> </a:t>
            </a:r>
            <a:endParaRPr lang="en-US" sz="2800" dirty="0" smtClean="0">
              <a:solidFill>
                <a:srgbClr val="FFFF00"/>
              </a:solidFill>
              <a:effectLst/>
              <a:latin typeface="Cambria"/>
              <a:cs typeface="Cambria"/>
            </a:endParaRPr>
          </a:p>
          <a:p>
            <a:pPr eaLnBrk="1" hangingPunct="1">
              <a:buFont typeface="Wingdings" charset="0"/>
              <a:buNone/>
            </a:pPr>
            <a:r>
              <a:rPr lang="en-US" sz="2800" dirty="0" smtClean="0">
                <a:solidFill>
                  <a:srgbClr val="0000FF"/>
                </a:solidFill>
                <a:effectLst/>
                <a:latin typeface="Cambria"/>
                <a:cs typeface="Cambria"/>
              </a:rPr>
              <a:t>Prerequisite:</a:t>
            </a:r>
            <a:endParaRPr lang="en-US" sz="2800" dirty="0" smtClean="0">
              <a:solidFill>
                <a:srgbClr val="0000FF"/>
              </a:solidFill>
              <a:latin typeface="Cambria"/>
              <a:cs typeface="Cambria"/>
            </a:endParaRPr>
          </a:p>
          <a:p>
            <a:pPr eaLnBrk="1" hangingPunct="1">
              <a:buFont typeface="Wingdings" charset="0"/>
              <a:buNone/>
            </a:pPr>
            <a:r>
              <a:rPr lang="en-US" sz="2800" dirty="0" smtClean="0">
                <a:effectLst/>
                <a:latin typeface="Cambria"/>
                <a:cs typeface="Cambria"/>
              </a:rPr>
              <a:t> </a:t>
            </a:r>
            <a:endParaRPr lang="en-US" sz="2800" dirty="0">
              <a:effectLst/>
              <a:latin typeface="Cambria"/>
              <a:cs typeface="Cambria"/>
            </a:endParaRPr>
          </a:p>
          <a:p>
            <a:pPr eaLnBrk="1" hangingPunct="1">
              <a:buFont typeface="Wingdings" charset="0"/>
              <a:buNone/>
            </a:pPr>
            <a:r>
              <a:rPr lang="en-US" sz="2800" dirty="0">
                <a:effectLst/>
                <a:latin typeface="Cambria"/>
                <a:cs typeface="Cambria"/>
              </a:rPr>
              <a:t>	CS 425 Software Engineering</a:t>
            </a:r>
          </a:p>
        </p:txBody>
      </p:sp>
      <p:sp>
        <p:nvSpPr>
          <p:cNvPr id="6149"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594549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970B1EE5-482A-384A-8CB2-6789F46CD7FE}" type="slidenum">
              <a:rPr lang="en-US"/>
              <a:pPr/>
              <a:t>5</a:t>
            </a:fld>
            <a:endParaRPr lang="en-US"/>
          </a:p>
        </p:txBody>
      </p:sp>
      <p:sp>
        <p:nvSpPr>
          <p:cNvPr id="7171" name="Rectangle 2"/>
          <p:cNvSpPr>
            <a:spLocks noGrp="1" noChangeArrowheads="1"/>
          </p:cNvSpPr>
          <p:nvPr>
            <p:ph type="title"/>
          </p:nvPr>
        </p:nvSpPr>
        <p:spPr>
          <a:xfrm>
            <a:off x="762000" y="311150"/>
            <a:ext cx="8077200" cy="755650"/>
          </a:xfrm>
          <a:noFill/>
          <a:extLst>
            <a:ext uri="{909E8E84-426E-40DD-AFC4-6F175D3DCCD1}">
              <a14:hiddenFill xmlns:a14="http://schemas.microsoft.com/office/drawing/2010/main">
                <a:solidFill>
                  <a:srgbClr val="FFFFFF"/>
                </a:solidFill>
              </a14:hiddenFill>
            </a:ext>
          </a:extLst>
        </p:spPr>
        <p:txBody>
          <a:bodyPr lIns="92075" tIns="46038" rIns="92075" bIns="46038" anchorCtr="0">
            <a:normAutofit fontScale="90000"/>
          </a:bodyPr>
          <a:lstStyle/>
          <a:p>
            <a:r>
              <a:rPr lang="en-US" b="0" dirty="0">
                <a:solidFill>
                  <a:schemeClr val="accent2">
                    <a:lumMod val="40000"/>
                    <a:lumOff val="60000"/>
                  </a:schemeClr>
                </a:solidFill>
                <a:effectLst/>
                <a:latin typeface="Tahoma" charset="0"/>
              </a:rPr>
              <a:t>The Course: </a:t>
            </a:r>
            <a:r>
              <a:rPr lang="en-US" b="0" dirty="0" smtClean="0">
                <a:solidFill>
                  <a:schemeClr val="accent2">
                    <a:lumMod val="40000"/>
                    <a:lumOff val="60000"/>
                  </a:schemeClr>
                </a:solidFill>
                <a:effectLst/>
                <a:latin typeface="Tahoma" charset="0"/>
              </a:rPr>
              <a:t>CS 426</a:t>
            </a:r>
            <a:endParaRPr lang="en-CA" b="0" dirty="0">
              <a:solidFill>
                <a:schemeClr val="accent2">
                  <a:lumMod val="40000"/>
                  <a:lumOff val="60000"/>
                </a:schemeClr>
              </a:solidFill>
              <a:effectLst/>
              <a:latin typeface="Tahoma" charset="0"/>
            </a:endParaRPr>
          </a:p>
        </p:txBody>
      </p:sp>
      <p:sp>
        <p:nvSpPr>
          <p:cNvPr id="181251" name="Rectangle 3"/>
          <p:cNvSpPr>
            <a:spLocks noGrp="1" noChangeArrowheads="1"/>
          </p:cNvSpPr>
          <p:nvPr>
            <p:ph type="body" idx="1"/>
          </p:nvPr>
        </p:nvSpPr>
        <p:spPr>
          <a:xfrm>
            <a:off x="990600" y="1676400"/>
            <a:ext cx="7620000" cy="4495800"/>
          </a:xfrm>
        </p:spPr>
        <p:txBody>
          <a:bodyPr lIns="92075" tIns="46038" rIns="92075" bIns="46038"/>
          <a:lstStyle/>
          <a:p>
            <a:pPr eaLnBrk="1" hangingPunct="1">
              <a:lnSpc>
                <a:spcPct val="90000"/>
              </a:lnSpc>
            </a:pPr>
            <a:r>
              <a:rPr lang="en-US" dirty="0">
                <a:solidFill>
                  <a:srgbClr val="0000FF"/>
                </a:solidFill>
                <a:latin typeface="Cambria"/>
                <a:cs typeface="Cambria"/>
              </a:rPr>
              <a:t>Classroom:</a:t>
            </a:r>
            <a:r>
              <a:rPr lang="en-US" sz="2400" dirty="0">
                <a:solidFill>
                  <a:srgbClr val="0000FF"/>
                </a:solidFill>
                <a:latin typeface="Cambria"/>
                <a:cs typeface="Cambria"/>
              </a:rPr>
              <a:t> </a:t>
            </a:r>
          </a:p>
          <a:p>
            <a:pPr eaLnBrk="1" hangingPunct="1">
              <a:lnSpc>
                <a:spcPct val="90000"/>
              </a:lnSpc>
              <a:buFont typeface="Wingdings" charset="0"/>
              <a:buNone/>
            </a:pPr>
            <a:r>
              <a:rPr lang="en-US" sz="2400" dirty="0">
                <a:solidFill>
                  <a:srgbClr val="FFFF00"/>
                </a:solidFill>
                <a:latin typeface="Cambria"/>
                <a:cs typeface="Cambria"/>
              </a:rPr>
              <a:t>	</a:t>
            </a:r>
            <a:r>
              <a:rPr lang="en-US" sz="2400" dirty="0" smtClean="0">
                <a:latin typeface="Cambria"/>
                <a:cs typeface="Cambria"/>
              </a:rPr>
              <a:t>DMS-104</a:t>
            </a:r>
            <a:r>
              <a:rPr lang="en-US" sz="2400" dirty="0" smtClean="0">
                <a:effectLst/>
                <a:latin typeface="Cambria"/>
                <a:cs typeface="Cambria"/>
              </a:rPr>
              <a:t>, TR </a:t>
            </a:r>
            <a:r>
              <a:rPr lang="en-US" sz="2400" dirty="0">
                <a:effectLst/>
                <a:latin typeface="Cambria"/>
                <a:cs typeface="Cambria"/>
              </a:rPr>
              <a:t>9:30 - 10:45 </a:t>
            </a:r>
            <a:r>
              <a:rPr lang="en-US" sz="2400" dirty="0" smtClean="0">
                <a:effectLst/>
                <a:latin typeface="Cambria"/>
                <a:cs typeface="Cambria"/>
              </a:rPr>
              <a:t>am</a:t>
            </a:r>
          </a:p>
          <a:p>
            <a:pPr eaLnBrk="1" hangingPunct="1">
              <a:lnSpc>
                <a:spcPct val="90000"/>
              </a:lnSpc>
              <a:buFont typeface="Wingdings" charset="0"/>
              <a:buNone/>
            </a:pPr>
            <a:endParaRPr lang="en-US" sz="2400" dirty="0">
              <a:latin typeface="Cambria"/>
              <a:cs typeface="Cambria"/>
            </a:endParaRPr>
          </a:p>
          <a:p>
            <a:pPr eaLnBrk="1" hangingPunct="1">
              <a:lnSpc>
                <a:spcPct val="90000"/>
              </a:lnSpc>
            </a:pPr>
            <a:r>
              <a:rPr lang="en-US" dirty="0">
                <a:solidFill>
                  <a:srgbClr val="0000FF"/>
                </a:solidFill>
                <a:effectLst/>
                <a:latin typeface="Cambria"/>
                <a:cs typeface="Cambria"/>
              </a:rPr>
              <a:t>Outline: </a:t>
            </a:r>
          </a:p>
          <a:p>
            <a:pPr eaLnBrk="1" hangingPunct="1">
              <a:lnSpc>
                <a:spcPct val="90000"/>
              </a:lnSpc>
              <a:buFont typeface="Wingdings" charset="0"/>
              <a:buNone/>
            </a:pPr>
            <a:r>
              <a:rPr lang="en-US" sz="2400" dirty="0">
                <a:effectLst/>
                <a:latin typeface="Cambria"/>
                <a:cs typeface="Cambria"/>
              </a:rPr>
              <a:t>	</a:t>
            </a:r>
            <a:r>
              <a:rPr lang="en-US" sz="2800" dirty="0">
                <a:effectLst/>
                <a:latin typeface="Cambria"/>
                <a:cs typeface="Cambria"/>
              </a:rPr>
              <a:t>A continuation of </a:t>
            </a:r>
            <a:r>
              <a:rPr lang="en-US" sz="2800" dirty="0" smtClean="0">
                <a:effectLst/>
                <a:latin typeface="Cambria"/>
                <a:cs typeface="Cambria"/>
              </a:rPr>
              <a:t>CS 425 </a:t>
            </a:r>
            <a:r>
              <a:rPr lang="en-US" sz="2800" dirty="0">
                <a:effectLst/>
                <a:latin typeface="Cambria"/>
                <a:cs typeface="Cambria"/>
              </a:rPr>
              <a:t>Software Engineering, this capstone course emphasizes team collaboration and application of modern engineering approaches to software construction. The development by each team of an original, industry-strength software product is the main objective of the course. </a:t>
            </a:r>
          </a:p>
        </p:txBody>
      </p:sp>
      <p:sp>
        <p:nvSpPr>
          <p:cNvPr id="7173"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033319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6CBD5720-CE8F-3349-9DD2-24587872981B}" type="slidenum">
              <a:rPr lang="en-US"/>
              <a:pPr/>
              <a:t>6</a:t>
            </a:fld>
            <a:endParaRPr lang="en-US"/>
          </a:p>
        </p:txBody>
      </p:sp>
      <p:sp>
        <p:nvSpPr>
          <p:cNvPr id="8195" name="Rectangle 2"/>
          <p:cNvSpPr>
            <a:spLocks noGrp="1" noChangeArrowheads="1"/>
          </p:cNvSpPr>
          <p:nvPr>
            <p:ph type="title"/>
          </p:nvPr>
        </p:nvSpPr>
        <p:spPr>
          <a:xfrm>
            <a:off x="914400" y="381000"/>
            <a:ext cx="8077200" cy="755650"/>
          </a:xfrm>
          <a:noFill/>
          <a:extLst>
            <a:ext uri="{909E8E84-426E-40DD-AFC4-6F175D3DCCD1}">
              <a14:hiddenFill xmlns:a14="http://schemas.microsoft.com/office/drawing/2010/main">
                <a:solidFill>
                  <a:srgbClr val="FFFFFF"/>
                </a:solidFill>
              </a14:hiddenFill>
            </a:ext>
          </a:extLst>
        </p:spPr>
        <p:txBody>
          <a:bodyPr lIns="92075" tIns="46038" rIns="92075" bIns="46038" anchorCtr="0">
            <a:normAutofit fontScale="90000"/>
          </a:bodyPr>
          <a:lstStyle/>
          <a:p>
            <a:r>
              <a:rPr lang="en-US" b="0" dirty="0" smtClean="0">
                <a:solidFill>
                  <a:schemeClr val="accent2">
                    <a:lumMod val="40000"/>
                    <a:lumOff val="60000"/>
                  </a:schemeClr>
                </a:solidFill>
                <a:effectLst/>
                <a:latin typeface="Tahoma" charset="0"/>
              </a:rPr>
              <a:t>The </a:t>
            </a:r>
            <a:r>
              <a:rPr lang="en-US" b="0" dirty="0">
                <a:solidFill>
                  <a:schemeClr val="accent2">
                    <a:lumMod val="40000"/>
                    <a:lumOff val="60000"/>
                  </a:schemeClr>
                </a:solidFill>
                <a:effectLst/>
                <a:latin typeface="Tahoma" charset="0"/>
              </a:rPr>
              <a:t>Course: </a:t>
            </a:r>
            <a:r>
              <a:rPr lang="en-US" b="0" dirty="0" smtClean="0">
                <a:solidFill>
                  <a:schemeClr val="accent2">
                    <a:lumMod val="40000"/>
                    <a:lumOff val="60000"/>
                  </a:schemeClr>
                </a:solidFill>
                <a:effectLst/>
                <a:latin typeface="Tahoma" charset="0"/>
              </a:rPr>
              <a:t>CS 426</a:t>
            </a:r>
            <a:r>
              <a:rPr lang="en-US" dirty="0">
                <a:solidFill>
                  <a:schemeClr val="accent2">
                    <a:lumMod val="40000"/>
                    <a:lumOff val="60000"/>
                  </a:schemeClr>
                </a:solidFill>
                <a:latin typeface="Tahoma" charset="0"/>
              </a:rPr>
              <a:t> </a:t>
            </a:r>
            <a:r>
              <a:rPr lang="en-US" sz="3100" b="0" dirty="0" smtClean="0">
                <a:solidFill>
                  <a:schemeClr val="accent2">
                    <a:lumMod val="40000"/>
                    <a:lumOff val="60000"/>
                  </a:schemeClr>
                </a:solidFill>
                <a:latin typeface="Tahoma" charset="0"/>
              </a:rPr>
              <a:t>[continued]</a:t>
            </a:r>
            <a:endParaRPr lang="en-CA" sz="3100" b="0" dirty="0">
              <a:solidFill>
                <a:schemeClr val="accent2">
                  <a:lumMod val="40000"/>
                  <a:lumOff val="60000"/>
                </a:schemeClr>
              </a:solidFill>
              <a:effectLst/>
              <a:latin typeface="Tahoma" charset="0"/>
            </a:endParaRPr>
          </a:p>
        </p:txBody>
      </p:sp>
      <p:sp>
        <p:nvSpPr>
          <p:cNvPr id="267267" name="Rectangle 3"/>
          <p:cNvSpPr>
            <a:spLocks noGrp="1" noChangeArrowheads="1"/>
          </p:cNvSpPr>
          <p:nvPr>
            <p:ph type="body" idx="1"/>
          </p:nvPr>
        </p:nvSpPr>
        <p:spPr>
          <a:xfrm>
            <a:off x="533400" y="2133600"/>
            <a:ext cx="8077200" cy="3505200"/>
          </a:xfrm>
        </p:spPr>
        <p:txBody>
          <a:bodyPr lIns="92075" tIns="46038" rIns="92075" bIns="46038"/>
          <a:lstStyle/>
          <a:p>
            <a:pPr eaLnBrk="1" hangingPunct="1"/>
            <a:r>
              <a:rPr lang="en-US" dirty="0">
                <a:solidFill>
                  <a:srgbClr val="0000FF"/>
                </a:solidFill>
                <a:effectLst/>
                <a:latin typeface="Tahoma" charset="0"/>
              </a:rPr>
              <a:t>Outline</a:t>
            </a:r>
            <a:r>
              <a:rPr lang="en-US" dirty="0">
                <a:solidFill>
                  <a:srgbClr val="0000FF"/>
                </a:solidFill>
                <a:effectLst/>
                <a:latin typeface="Arial Unicode MS" charset="0"/>
              </a:rPr>
              <a:t> </a:t>
            </a:r>
            <a:r>
              <a:rPr lang="en-US" sz="2000" dirty="0">
                <a:solidFill>
                  <a:srgbClr val="0000FF"/>
                </a:solidFill>
                <a:effectLst/>
                <a:latin typeface="Arial Unicode MS" charset="0"/>
              </a:rPr>
              <a:t>[cont’d]:</a:t>
            </a:r>
          </a:p>
          <a:p>
            <a:pPr eaLnBrk="1" hangingPunct="1">
              <a:buFont typeface="Wingdings" charset="0"/>
              <a:buNone/>
            </a:pPr>
            <a:r>
              <a:rPr lang="en-US" sz="2800" dirty="0">
                <a:latin typeface="Tahoma" charset="0"/>
              </a:rPr>
              <a:t>	</a:t>
            </a:r>
            <a:r>
              <a:rPr lang="en-US" sz="2800" dirty="0">
                <a:effectLst/>
                <a:latin typeface="Cambria"/>
                <a:cs typeface="Cambria"/>
              </a:rPr>
              <a:t>The instructor will present lectures on the Unified Modeling Language (</a:t>
            </a:r>
            <a:r>
              <a:rPr lang="en-US" sz="2800" dirty="0">
                <a:solidFill>
                  <a:srgbClr val="0000FF"/>
                </a:solidFill>
                <a:effectLst/>
                <a:latin typeface="Cambria"/>
                <a:cs typeface="Cambria"/>
              </a:rPr>
              <a:t>UML</a:t>
            </a:r>
            <a:r>
              <a:rPr lang="en-US" sz="2800" dirty="0">
                <a:effectLst/>
                <a:latin typeface="Cambria"/>
                <a:cs typeface="Cambria"/>
              </a:rPr>
              <a:t>) and its application to object-oriented analysis and design and the teams will report on their progress by </a:t>
            </a:r>
            <a:r>
              <a:rPr lang="en-US" sz="2800" dirty="0" smtClean="0">
                <a:effectLst/>
                <a:latin typeface="Cambria"/>
                <a:cs typeface="Cambria"/>
              </a:rPr>
              <a:t>submitting </a:t>
            </a:r>
            <a:r>
              <a:rPr lang="en-US" sz="2800" dirty="0">
                <a:effectLst/>
                <a:latin typeface="Cambria"/>
                <a:cs typeface="Cambria"/>
              </a:rPr>
              <a:t>deliverables </a:t>
            </a:r>
            <a:r>
              <a:rPr lang="en-US" sz="2800" dirty="0" smtClean="0">
                <a:effectLst/>
                <a:latin typeface="Cambria"/>
                <a:cs typeface="Cambria"/>
              </a:rPr>
              <a:t>and giving presentations related </a:t>
            </a:r>
            <a:r>
              <a:rPr lang="en-US" sz="2800" dirty="0">
                <a:effectLst/>
                <a:latin typeface="Cambria"/>
                <a:cs typeface="Cambria"/>
              </a:rPr>
              <a:t>to the project. </a:t>
            </a:r>
          </a:p>
        </p:txBody>
      </p:sp>
      <p:sp>
        <p:nvSpPr>
          <p:cNvPr id="8197"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434286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2FDAE8C8-73C3-E343-BF3D-1F4706F0CDA0}" type="slidenum">
              <a:rPr lang="en-US"/>
              <a:pPr/>
              <a:t>7</a:t>
            </a:fld>
            <a:endParaRPr lang="en-US"/>
          </a:p>
        </p:txBody>
      </p:sp>
      <p:sp>
        <p:nvSpPr>
          <p:cNvPr id="269314" name="Rectangle 2"/>
          <p:cNvSpPr>
            <a:spLocks noGrp="1" noChangeArrowheads="1"/>
          </p:cNvSpPr>
          <p:nvPr>
            <p:ph type="title"/>
          </p:nvPr>
        </p:nvSpPr>
        <p:spPr>
          <a:xfrm>
            <a:off x="609600" y="381000"/>
            <a:ext cx="8077200" cy="755650"/>
          </a:xfrm>
        </p:spPr>
        <p:txBody>
          <a:bodyPr lIns="92075" tIns="46038" rIns="92075" bIns="46038" anchorCtr="0">
            <a:normAutofit fontScale="90000"/>
          </a:bodyPr>
          <a:lstStyle/>
          <a:p>
            <a:pPr>
              <a:defRPr/>
            </a:pPr>
            <a:r>
              <a:rPr lang="en-US" b="0" dirty="0" smtClean="0">
                <a:solidFill>
                  <a:schemeClr val="accent2">
                    <a:lumMod val="40000"/>
                    <a:lumOff val="60000"/>
                  </a:schemeClr>
                </a:solidFill>
                <a:latin typeface="Tahoma"/>
                <a:ea typeface="+mj-ea"/>
                <a:cs typeface="Tahoma"/>
              </a:rPr>
              <a:t>The Course: CS 426 </a:t>
            </a:r>
            <a:r>
              <a:rPr lang="en-US" sz="2700" b="0" dirty="0">
                <a:solidFill>
                  <a:schemeClr val="accent2">
                    <a:lumMod val="40000"/>
                    <a:lumOff val="60000"/>
                  </a:schemeClr>
                </a:solidFill>
                <a:latin typeface="Tahoma" charset="0"/>
              </a:rPr>
              <a:t>[continued]</a:t>
            </a:r>
            <a:endParaRPr lang="en-CA" sz="2700" dirty="0" smtClean="0">
              <a:solidFill>
                <a:schemeClr val="accent2">
                  <a:lumMod val="40000"/>
                  <a:lumOff val="60000"/>
                </a:schemeClr>
              </a:solidFill>
              <a:latin typeface="Tahoma"/>
              <a:cs typeface="Tahoma"/>
            </a:endParaRPr>
          </a:p>
        </p:txBody>
      </p:sp>
      <p:sp>
        <p:nvSpPr>
          <p:cNvPr id="269315" name="Rectangle 3"/>
          <p:cNvSpPr>
            <a:spLocks noGrp="1" noChangeArrowheads="1"/>
          </p:cNvSpPr>
          <p:nvPr>
            <p:ph type="body" idx="1"/>
          </p:nvPr>
        </p:nvSpPr>
        <p:spPr>
          <a:xfrm>
            <a:off x="304800" y="1600200"/>
            <a:ext cx="8534400" cy="4800600"/>
          </a:xfrm>
        </p:spPr>
        <p:txBody>
          <a:bodyPr lIns="92075" tIns="46038" rIns="92075" bIns="46038"/>
          <a:lstStyle/>
          <a:p>
            <a:pPr eaLnBrk="1" hangingPunct="1"/>
            <a:r>
              <a:rPr lang="en-US" dirty="0">
                <a:solidFill>
                  <a:srgbClr val="0000FF"/>
                </a:solidFill>
                <a:effectLst/>
                <a:latin typeface="Tahoma" charset="0"/>
              </a:rPr>
              <a:t>Outline</a:t>
            </a:r>
            <a:r>
              <a:rPr lang="en-US" sz="2800" dirty="0">
                <a:solidFill>
                  <a:srgbClr val="0000FF"/>
                </a:solidFill>
                <a:effectLst/>
                <a:latin typeface="Arial Unicode MS" charset="0"/>
              </a:rPr>
              <a:t> </a:t>
            </a:r>
            <a:r>
              <a:rPr lang="en-US" sz="2000" dirty="0">
                <a:solidFill>
                  <a:srgbClr val="0000FF"/>
                </a:solidFill>
                <a:effectLst/>
                <a:latin typeface="Arial Unicode MS" charset="0"/>
              </a:rPr>
              <a:t>[cont’d]</a:t>
            </a:r>
            <a:r>
              <a:rPr lang="en-US" sz="2000" dirty="0" smtClean="0">
                <a:solidFill>
                  <a:srgbClr val="0000FF"/>
                </a:solidFill>
                <a:effectLst/>
                <a:latin typeface="Arial Unicode MS" charset="0"/>
              </a:rPr>
              <a:t>:</a:t>
            </a:r>
          </a:p>
          <a:p>
            <a:pPr marL="119062" indent="0" eaLnBrk="1" hangingPunct="1">
              <a:buNone/>
            </a:pPr>
            <a:endParaRPr lang="en-US" sz="2000" dirty="0">
              <a:solidFill>
                <a:srgbClr val="0000FF"/>
              </a:solidFill>
              <a:effectLst/>
              <a:latin typeface="Arial Unicode MS" charset="0"/>
            </a:endParaRPr>
          </a:p>
          <a:p>
            <a:pPr eaLnBrk="1" hangingPunct="1">
              <a:buFont typeface="Wingdings" charset="0"/>
              <a:buNone/>
            </a:pPr>
            <a:r>
              <a:rPr lang="en-US" sz="2600" dirty="0">
                <a:latin typeface="Tahoma" charset="0"/>
              </a:rPr>
              <a:t>	</a:t>
            </a:r>
            <a:r>
              <a:rPr lang="en-US" sz="2600" dirty="0">
                <a:latin typeface="Cambria"/>
                <a:cs typeface="Cambria"/>
              </a:rPr>
              <a:t>T</a:t>
            </a:r>
            <a:r>
              <a:rPr lang="en-US" sz="2600" dirty="0">
                <a:effectLst/>
                <a:latin typeface="Cambria"/>
                <a:cs typeface="Cambria"/>
              </a:rPr>
              <a:t>he teams will deliver and present project work at the following stages: topic proposal </a:t>
            </a:r>
            <a:r>
              <a:rPr lang="en-US" sz="2600" dirty="0" smtClean="0">
                <a:effectLst/>
                <a:latin typeface="Cambria"/>
                <a:cs typeface="Cambria"/>
              </a:rPr>
              <a:t>(</a:t>
            </a:r>
            <a:r>
              <a:rPr lang="en-US" sz="2600" i="1" dirty="0" smtClean="0">
                <a:solidFill>
                  <a:srgbClr val="0000FF"/>
                </a:solidFill>
                <a:latin typeface="Cambria"/>
                <a:cs typeface="Cambria"/>
              </a:rPr>
              <a:t>concept</a:t>
            </a:r>
            <a:r>
              <a:rPr lang="en-US" sz="2600" dirty="0" smtClean="0">
                <a:effectLst/>
                <a:latin typeface="Cambria"/>
                <a:cs typeface="Cambria"/>
              </a:rPr>
              <a:t>), software </a:t>
            </a:r>
            <a:r>
              <a:rPr lang="en-US" sz="2600" dirty="0">
                <a:effectLst/>
                <a:latin typeface="Cambria"/>
                <a:cs typeface="Cambria"/>
              </a:rPr>
              <a:t>specification </a:t>
            </a:r>
            <a:r>
              <a:rPr lang="en-US" sz="2600" dirty="0" smtClean="0">
                <a:effectLst/>
                <a:latin typeface="Cambria"/>
                <a:cs typeface="Cambria"/>
              </a:rPr>
              <a:t>(</a:t>
            </a:r>
            <a:r>
              <a:rPr lang="en-US" sz="2600" i="1" dirty="0" smtClean="0">
                <a:solidFill>
                  <a:srgbClr val="0000FF"/>
                </a:solidFill>
                <a:effectLst/>
                <a:latin typeface="Cambria"/>
                <a:cs typeface="Cambria"/>
              </a:rPr>
              <a:t>requirements</a:t>
            </a:r>
            <a:r>
              <a:rPr lang="en-US" sz="2600" dirty="0">
                <a:effectLst/>
                <a:latin typeface="Cambria"/>
                <a:cs typeface="Cambria"/>
              </a:rPr>
              <a:t>), design (</a:t>
            </a:r>
            <a:r>
              <a:rPr lang="en-US" sz="2600" i="1" dirty="0">
                <a:solidFill>
                  <a:srgbClr val="0000FF"/>
                </a:solidFill>
                <a:effectLst/>
                <a:latin typeface="Cambria"/>
                <a:cs typeface="Cambria"/>
              </a:rPr>
              <a:t>model</a:t>
            </a:r>
            <a:r>
              <a:rPr lang="en-US" sz="2600" dirty="0">
                <a:solidFill>
                  <a:srgbClr val="0000FF"/>
                </a:solidFill>
                <a:effectLst/>
                <a:latin typeface="Cambria"/>
                <a:cs typeface="Cambria"/>
              </a:rPr>
              <a:t>)</a:t>
            </a:r>
            <a:r>
              <a:rPr lang="en-US" sz="2600" dirty="0">
                <a:effectLst/>
                <a:latin typeface="Cambria"/>
                <a:cs typeface="Cambria"/>
              </a:rPr>
              <a:t>, and implemented software (</a:t>
            </a:r>
            <a:r>
              <a:rPr lang="en-US" sz="2600" i="1" dirty="0">
                <a:solidFill>
                  <a:srgbClr val="0000FF"/>
                </a:solidFill>
                <a:effectLst/>
                <a:latin typeface="Cambria"/>
                <a:cs typeface="Cambria"/>
              </a:rPr>
              <a:t>in-progress </a:t>
            </a:r>
            <a:r>
              <a:rPr lang="en-US" sz="2600" dirty="0">
                <a:effectLst/>
                <a:latin typeface="Cambria"/>
                <a:cs typeface="Cambria"/>
              </a:rPr>
              <a:t>and </a:t>
            </a:r>
            <a:r>
              <a:rPr lang="en-US" sz="2600" i="1" dirty="0">
                <a:solidFill>
                  <a:srgbClr val="0000FF"/>
                </a:solidFill>
                <a:effectLst/>
                <a:latin typeface="Cambria"/>
                <a:cs typeface="Cambria"/>
              </a:rPr>
              <a:t>final product</a:t>
            </a:r>
            <a:r>
              <a:rPr lang="en-US" sz="2600" dirty="0">
                <a:effectLst/>
                <a:latin typeface="Cambria"/>
                <a:cs typeface="Cambria"/>
              </a:rPr>
              <a:t>).  At the beginning of the semester the teams will set up project </a:t>
            </a:r>
            <a:r>
              <a:rPr lang="en-US" sz="2600" i="1" dirty="0">
                <a:solidFill>
                  <a:srgbClr val="0000FF"/>
                </a:solidFill>
                <a:effectLst/>
                <a:latin typeface="Cambria"/>
                <a:cs typeface="Cambria"/>
              </a:rPr>
              <a:t>websites</a:t>
            </a:r>
            <a:r>
              <a:rPr lang="en-US" sz="2600" dirty="0">
                <a:effectLst/>
                <a:latin typeface="Cambria"/>
                <a:cs typeface="Cambria"/>
              </a:rPr>
              <a:t>, which will be updated regularly to reflect the progress of the projects. At the end of the semester there will be a public </a:t>
            </a:r>
            <a:r>
              <a:rPr lang="en-US" sz="2600" i="1" dirty="0">
                <a:solidFill>
                  <a:srgbClr val="0000FF"/>
                </a:solidFill>
                <a:effectLst/>
                <a:latin typeface="Cambria"/>
                <a:cs typeface="Cambria"/>
              </a:rPr>
              <a:t>Senior Projects Workshop</a:t>
            </a:r>
            <a:r>
              <a:rPr lang="en-US" sz="2600" dirty="0">
                <a:solidFill>
                  <a:srgbClr val="0000FF"/>
                </a:solidFill>
                <a:effectLst/>
                <a:latin typeface="Cambria"/>
                <a:cs typeface="Cambria"/>
              </a:rPr>
              <a:t> </a:t>
            </a:r>
            <a:r>
              <a:rPr lang="en-US" sz="2600" dirty="0">
                <a:effectLst/>
                <a:latin typeface="Cambria"/>
                <a:cs typeface="Cambria"/>
              </a:rPr>
              <a:t>with project </a:t>
            </a:r>
            <a:r>
              <a:rPr lang="en-US" sz="2600" i="1" dirty="0" smtClean="0">
                <a:solidFill>
                  <a:srgbClr val="0000FF"/>
                </a:solidFill>
                <a:effectLst/>
                <a:latin typeface="Cambria"/>
                <a:cs typeface="Cambria"/>
              </a:rPr>
              <a:t>posters</a:t>
            </a:r>
            <a:r>
              <a:rPr lang="en-US" sz="2600" dirty="0" smtClean="0">
                <a:effectLst/>
                <a:latin typeface="Cambria"/>
                <a:cs typeface="Cambria"/>
              </a:rPr>
              <a:t>, </a:t>
            </a:r>
            <a:r>
              <a:rPr lang="en-US" sz="2600" i="1" dirty="0" smtClean="0">
                <a:solidFill>
                  <a:srgbClr val="0000FF"/>
                </a:solidFill>
                <a:effectLst/>
                <a:latin typeface="Cambria"/>
                <a:cs typeface="Cambria"/>
              </a:rPr>
              <a:t>demos</a:t>
            </a:r>
            <a:r>
              <a:rPr lang="en-US" sz="2600" dirty="0">
                <a:effectLst/>
                <a:latin typeface="Cambria"/>
                <a:cs typeface="Cambria"/>
              </a:rPr>
              <a:t>, </a:t>
            </a:r>
            <a:r>
              <a:rPr lang="en-US" sz="2600" i="1" dirty="0" smtClean="0">
                <a:solidFill>
                  <a:srgbClr val="0000FF"/>
                </a:solidFill>
                <a:effectLst/>
                <a:latin typeface="Cambria"/>
                <a:cs typeface="Cambria"/>
              </a:rPr>
              <a:t>videos</a:t>
            </a:r>
            <a:r>
              <a:rPr lang="en-US" sz="2600" dirty="0" smtClean="0">
                <a:effectLst/>
                <a:latin typeface="Cambria"/>
                <a:cs typeface="Cambria"/>
              </a:rPr>
              <a:t> and possibly </a:t>
            </a:r>
            <a:r>
              <a:rPr lang="en-US" sz="2600" i="1" dirty="0" smtClean="0">
                <a:solidFill>
                  <a:srgbClr val="0000FF"/>
                </a:solidFill>
                <a:effectLst/>
                <a:latin typeface="Cambria"/>
                <a:cs typeface="Cambria"/>
              </a:rPr>
              <a:t>presentations</a:t>
            </a:r>
            <a:r>
              <a:rPr lang="en-US" sz="2600" dirty="0" smtClean="0">
                <a:effectLst/>
                <a:latin typeface="Cambria"/>
                <a:cs typeface="Cambria"/>
              </a:rPr>
              <a:t>.</a:t>
            </a:r>
            <a:r>
              <a:rPr lang="en-US" sz="2600" dirty="0" smtClean="0">
                <a:latin typeface="Cambria"/>
                <a:cs typeface="Cambria"/>
              </a:rPr>
              <a:t> </a:t>
            </a:r>
            <a:endParaRPr lang="en-US" sz="2600" dirty="0">
              <a:latin typeface="Cambria"/>
              <a:cs typeface="Cambria"/>
            </a:endParaRPr>
          </a:p>
        </p:txBody>
      </p:sp>
      <p:sp>
        <p:nvSpPr>
          <p:cNvPr id="9221"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601896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36AE9E5D-0A45-FA43-9874-C135C11116DD}" type="slidenum">
              <a:rPr lang="en-US"/>
              <a:pPr/>
              <a:t>8</a:t>
            </a:fld>
            <a:endParaRPr lang="en-US"/>
          </a:p>
        </p:txBody>
      </p:sp>
      <p:sp>
        <p:nvSpPr>
          <p:cNvPr id="185346" name="Rectangle 2"/>
          <p:cNvSpPr>
            <a:spLocks noGrp="1" noChangeArrowheads="1"/>
          </p:cNvSpPr>
          <p:nvPr>
            <p:ph type="title"/>
          </p:nvPr>
        </p:nvSpPr>
        <p:spPr>
          <a:xfrm>
            <a:off x="838200" y="381000"/>
            <a:ext cx="8077200" cy="755650"/>
          </a:xfrm>
        </p:spPr>
        <p:txBody>
          <a:bodyPr lIns="92075" tIns="46038" rIns="92075" bIns="46038" anchorCtr="0">
            <a:normAutofit fontScale="90000"/>
          </a:bodyPr>
          <a:lstStyle/>
          <a:p>
            <a:pPr>
              <a:defRPr/>
            </a:pPr>
            <a:r>
              <a:rPr lang="en-US" b="0" dirty="0" smtClean="0">
                <a:solidFill>
                  <a:schemeClr val="accent2">
                    <a:lumMod val="40000"/>
                    <a:lumOff val="60000"/>
                  </a:schemeClr>
                </a:solidFill>
                <a:latin typeface="Tahoma"/>
                <a:ea typeface="+mj-ea"/>
                <a:cs typeface="Tahoma"/>
              </a:rPr>
              <a:t>The Texts</a:t>
            </a:r>
            <a:endParaRPr lang="en-CA" b="0" dirty="0" smtClean="0">
              <a:solidFill>
                <a:schemeClr val="accent2">
                  <a:lumMod val="40000"/>
                  <a:lumOff val="60000"/>
                </a:schemeClr>
              </a:solidFill>
              <a:latin typeface="Tahoma"/>
              <a:ea typeface="+mj-ea"/>
              <a:cs typeface="Tahoma"/>
            </a:endParaRPr>
          </a:p>
        </p:txBody>
      </p:sp>
      <p:sp>
        <p:nvSpPr>
          <p:cNvPr id="185347" name="Rectangle 3"/>
          <p:cNvSpPr>
            <a:spLocks noGrp="1" noChangeArrowheads="1"/>
          </p:cNvSpPr>
          <p:nvPr>
            <p:ph type="body" idx="1"/>
          </p:nvPr>
        </p:nvSpPr>
        <p:spPr>
          <a:xfrm>
            <a:off x="152400" y="1828800"/>
            <a:ext cx="8763000" cy="4114800"/>
          </a:xfrm>
        </p:spPr>
        <p:txBody>
          <a:bodyPr lIns="92075" tIns="46038" rIns="92075" bIns="46038"/>
          <a:lstStyle/>
          <a:p>
            <a:pPr eaLnBrk="1" hangingPunct="1">
              <a:lnSpc>
                <a:spcPct val="90000"/>
              </a:lnSpc>
            </a:pPr>
            <a:r>
              <a:rPr lang="en-US" dirty="0">
                <a:effectLst/>
                <a:latin typeface="Cambria"/>
                <a:cs typeface="Cambria"/>
              </a:rPr>
              <a:t>Required textbook: </a:t>
            </a:r>
          </a:p>
          <a:p>
            <a:pPr eaLnBrk="1" hangingPunct="1">
              <a:lnSpc>
                <a:spcPct val="90000"/>
              </a:lnSpc>
              <a:buFont typeface="Wingdings" charset="0"/>
              <a:buNone/>
            </a:pPr>
            <a:r>
              <a:rPr lang="en-US" dirty="0">
                <a:effectLst/>
                <a:latin typeface="Cambria"/>
                <a:cs typeface="Cambria"/>
              </a:rPr>
              <a:t>	</a:t>
            </a:r>
            <a:r>
              <a:rPr lang="en-US" sz="2400" dirty="0">
                <a:effectLst/>
                <a:latin typeface="Cambria"/>
                <a:cs typeface="Cambria"/>
              </a:rPr>
              <a:t>[Arlow’05]</a:t>
            </a:r>
            <a:r>
              <a:rPr lang="en-US" sz="2400" dirty="0">
                <a:solidFill>
                  <a:schemeClr val="hlink"/>
                </a:solidFill>
                <a:effectLst/>
                <a:latin typeface="Cambria"/>
                <a:cs typeface="Cambria"/>
              </a:rPr>
              <a:t> </a:t>
            </a:r>
            <a:r>
              <a:rPr lang="en-US" sz="2400" dirty="0">
                <a:solidFill>
                  <a:srgbClr val="0000FF"/>
                </a:solidFill>
                <a:effectLst/>
                <a:latin typeface="Cambria"/>
                <a:cs typeface="Cambria"/>
              </a:rPr>
              <a:t>Jim </a:t>
            </a:r>
            <a:r>
              <a:rPr lang="en-US" sz="2400" dirty="0" err="1">
                <a:solidFill>
                  <a:srgbClr val="0000FF"/>
                </a:solidFill>
                <a:effectLst/>
                <a:latin typeface="Cambria"/>
                <a:cs typeface="Cambria"/>
              </a:rPr>
              <a:t>Arlow</a:t>
            </a:r>
            <a:r>
              <a:rPr lang="en-US" sz="2400" dirty="0">
                <a:solidFill>
                  <a:srgbClr val="0000FF"/>
                </a:solidFill>
                <a:effectLst/>
                <a:latin typeface="Cambria"/>
                <a:cs typeface="Cambria"/>
              </a:rPr>
              <a:t> and </a:t>
            </a:r>
            <a:r>
              <a:rPr lang="en-US" sz="2400" dirty="0" smtClean="0">
                <a:solidFill>
                  <a:srgbClr val="0000FF"/>
                </a:solidFill>
                <a:effectLst/>
                <a:latin typeface="Cambria"/>
                <a:cs typeface="Cambria"/>
              </a:rPr>
              <a:t>Ira </a:t>
            </a:r>
            <a:r>
              <a:rPr lang="en-US" sz="2400" dirty="0" err="1">
                <a:solidFill>
                  <a:srgbClr val="0000FF"/>
                </a:solidFill>
                <a:effectLst/>
                <a:latin typeface="Cambria"/>
                <a:cs typeface="Cambria"/>
              </a:rPr>
              <a:t>Neustadt</a:t>
            </a:r>
            <a:r>
              <a:rPr lang="en-US" sz="2400" dirty="0">
                <a:solidFill>
                  <a:srgbClr val="0000FF"/>
                </a:solidFill>
                <a:effectLst/>
                <a:latin typeface="Cambria"/>
                <a:cs typeface="Cambria"/>
              </a:rPr>
              <a:t>, </a:t>
            </a:r>
          </a:p>
          <a:p>
            <a:pPr eaLnBrk="1" hangingPunct="1">
              <a:lnSpc>
                <a:spcPct val="90000"/>
              </a:lnSpc>
              <a:buFont typeface="Wingdings" charset="0"/>
              <a:buNone/>
            </a:pPr>
            <a:r>
              <a:rPr lang="en-US" sz="2400" dirty="0">
                <a:solidFill>
                  <a:srgbClr val="0000FF"/>
                </a:solidFill>
                <a:effectLst/>
                <a:latin typeface="Cambria"/>
                <a:cs typeface="Cambria"/>
              </a:rPr>
              <a:t>	</a:t>
            </a:r>
            <a:r>
              <a:rPr lang="en-US" sz="2400" dirty="0" smtClean="0">
                <a:solidFill>
                  <a:srgbClr val="0000FF"/>
                </a:solidFill>
                <a:effectLst/>
                <a:latin typeface="Cambria"/>
                <a:cs typeface="Cambria"/>
              </a:rPr>
              <a:t>“UML </a:t>
            </a:r>
            <a:r>
              <a:rPr lang="en-US" sz="2400" dirty="0">
                <a:solidFill>
                  <a:srgbClr val="0000FF"/>
                </a:solidFill>
                <a:effectLst/>
                <a:latin typeface="Cambria"/>
                <a:cs typeface="Cambria"/>
              </a:rPr>
              <a:t>and the Unified Process: Practical Object-Oriented Analysis and Design</a:t>
            </a:r>
            <a:r>
              <a:rPr lang="en-US" sz="2400" dirty="0" smtClean="0">
                <a:solidFill>
                  <a:srgbClr val="0000FF"/>
                </a:solidFill>
                <a:effectLst/>
                <a:latin typeface="Cambria"/>
                <a:cs typeface="Cambria"/>
              </a:rPr>
              <a:t>,” </a:t>
            </a:r>
            <a:r>
              <a:rPr lang="en-US" sz="2400" dirty="0">
                <a:solidFill>
                  <a:srgbClr val="0000FF"/>
                </a:solidFill>
                <a:effectLst/>
                <a:latin typeface="Cambria"/>
                <a:cs typeface="Cambria"/>
              </a:rPr>
              <a:t>Second edition, Addison Wesley, 2005</a:t>
            </a:r>
            <a:r>
              <a:rPr lang="en-US" sz="2400" dirty="0" smtClean="0">
                <a:solidFill>
                  <a:srgbClr val="0000FF"/>
                </a:solidFill>
                <a:effectLst/>
                <a:latin typeface="Cambria"/>
                <a:cs typeface="Cambria"/>
              </a:rPr>
              <a:t>.</a:t>
            </a:r>
          </a:p>
          <a:p>
            <a:pPr eaLnBrk="1" hangingPunct="1">
              <a:lnSpc>
                <a:spcPct val="90000"/>
              </a:lnSpc>
              <a:buFont typeface="Wingdings" charset="0"/>
              <a:buNone/>
            </a:pPr>
            <a:endParaRPr lang="en-US" sz="2400" dirty="0">
              <a:solidFill>
                <a:srgbClr val="0000FF"/>
              </a:solidFill>
              <a:effectLst/>
              <a:latin typeface="Cambria"/>
              <a:cs typeface="Cambria"/>
            </a:endParaRPr>
          </a:p>
          <a:p>
            <a:pPr eaLnBrk="1" hangingPunct="1">
              <a:lnSpc>
                <a:spcPct val="90000"/>
              </a:lnSpc>
            </a:pPr>
            <a:r>
              <a:rPr lang="en-US" dirty="0">
                <a:latin typeface="Cambria"/>
                <a:cs typeface="Cambria"/>
              </a:rPr>
              <a:t>Recommended </a:t>
            </a:r>
            <a:r>
              <a:rPr lang="en-US" dirty="0" smtClean="0">
                <a:latin typeface="Cambria"/>
                <a:cs typeface="Cambria"/>
              </a:rPr>
              <a:t>book</a:t>
            </a:r>
            <a:r>
              <a:rPr lang="en-US" dirty="0">
                <a:latin typeface="Cambria"/>
                <a:cs typeface="Cambria"/>
              </a:rPr>
              <a:t>: </a:t>
            </a:r>
          </a:p>
          <a:p>
            <a:r>
              <a:rPr lang="en-US" sz="2400" dirty="0" smtClean="0">
                <a:latin typeface="Cambria"/>
                <a:cs typeface="Cambria"/>
              </a:rPr>
              <a:t>[Goodwin’09]</a:t>
            </a:r>
            <a:r>
              <a:rPr lang="en-US" sz="2400" dirty="0" smtClean="0">
                <a:solidFill>
                  <a:schemeClr val="hlink"/>
                </a:solidFill>
                <a:latin typeface="Cambria"/>
                <a:cs typeface="Cambria"/>
              </a:rPr>
              <a:t> </a:t>
            </a:r>
            <a:r>
              <a:rPr lang="en-US" sz="2400" dirty="0" smtClean="0">
                <a:solidFill>
                  <a:srgbClr val="0000FF"/>
                </a:solidFill>
                <a:latin typeface="Cambria" pitchFamily="18" charset="0"/>
              </a:rPr>
              <a:t>Kim Goodwin, “Designing for the Digital Age: How to Create Human-Centered Products and Services,” Wiley, </a:t>
            </a:r>
            <a:r>
              <a:rPr lang="en-US" sz="2400" dirty="0">
                <a:solidFill>
                  <a:srgbClr val="0000FF"/>
                </a:solidFill>
                <a:latin typeface="Cambria" pitchFamily="18" charset="0"/>
              </a:rPr>
              <a:t>2009.  </a:t>
            </a:r>
          </a:p>
        </p:txBody>
      </p:sp>
      <p:sp>
        <p:nvSpPr>
          <p:cNvPr id="13317"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338617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37D828E2-E676-904C-9707-B71FCC26CB5E}" type="slidenum">
              <a:rPr lang="en-US"/>
              <a:pPr/>
              <a:t>9</a:t>
            </a:fld>
            <a:endParaRPr lang="en-US"/>
          </a:p>
        </p:txBody>
      </p:sp>
      <p:sp>
        <p:nvSpPr>
          <p:cNvPr id="262146" name="Rectangle 2"/>
          <p:cNvSpPr>
            <a:spLocks noGrp="1" noChangeArrowheads="1"/>
          </p:cNvSpPr>
          <p:nvPr>
            <p:ph type="title"/>
          </p:nvPr>
        </p:nvSpPr>
        <p:spPr>
          <a:xfrm>
            <a:off x="838200" y="381000"/>
            <a:ext cx="8077200" cy="755650"/>
          </a:xfrm>
        </p:spPr>
        <p:txBody>
          <a:bodyPr lIns="92075" tIns="46038" rIns="92075" bIns="46038" anchorCtr="0">
            <a:normAutofit fontScale="90000"/>
          </a:bodyPr>
          <a:lstStyle/>
          <a:p>
            <a:pPr>
              <a:defRPr/>
            </a:pPr>
            <a:r>
              <a:rPr lang="en-US" b="0" dirty="0" smtClean="0">
                <a:solidFill>
                  <a:schemeClr val="accent2">
                    <a:lumMod val="40000"/>
                    <a:lumOff val="60000"/>
                  </a:schemeClr>
                </a:solidFill>
                <a:latin typeface="Tahoma"/>
                <a:ea typeface="+mj-ea"/>
                <a:cs typeface="Tahoma"/>
              </a:rPr>
              <a:t>The Texts </a:t>
            </a:r>
            <a:r>
              <a:rPr lang="en-US" sz="2700" b="0" dirty="0">
                <a:solidFill>
                  <a:schemeClr val="accent2">
                    <a:lumMod val="40000"/>
                    <a:lumOff val="60000"/>
                  </a:schemeClr>
                </a:solidFill>
                <a:latin typeface="Tahoma" charset="0"/>
              </a:rPr>
              <a:t>[continued]</a:t>
            </a:r>
            <a:endParaRPr lang="en-CA" sz="2700" dirty="0" smtClean="0">
              <a:solidFill>
                <a:schemeClr val="accent2">
                  <a:lumMod val="40000"/>
                  <a:lumOff val="60000"/>
                </a:schemeClr>
              </a:solidFill>
              <a:latin typeface="Tahoma"/>
              <a:cs typeface="Tahoma"/>
            </a:endParaRPr>
          </a:p>
        </p:txBody>
      </p:sp>
      <p:sp>
        <p:nvSpPr>
          <p:cNvPr id="262147" name="Rectangle 3"/>
          <p:cNvSpPr>
            <a:spLocks noGrp="1" noChangeArrowheads="1"/>
          </p:cNvSpPr>
          <p:nvPr>
            <p:ph type="body" idx="1"/>
          </p:nvPr>
        </p:nvSpPr>
        <p:spPr>
          <a:xfrm>
            <a:off x="990600" y="2057400"/>
            <a:ext cx="7086600" cy="3962400"/>
          </a:xfrm>
        </p:spPr>
        <p:txBody>
          <a:bodyPr lIns="92075" tIns="46038" rIns="92075" bIns="46038"/>
          <a:lstStyle/>
          <a:p>
            <a:pPr eaLnBrk="1" hangingPunct="1">
              <a:lnSpc>
                <a:spcPct val="90000"/>
              </a:lnSpc>
            </a:pPr>
            <a:r>
              <a:rPr lang="en-US" sz="2400" dirty="0">
                <a:latin typeface="Cambria"/>
                <a:cs typeface="Cambria"/>
              </a:rPr>
              <a:t>Additional readings:</a:t>
            </a:r>
          </a:p>
          <a:p>
            <a:pPr eaLnBrk="1" hangingPunct="1">
              <a:lnSpc>
                <a:spcPct val="90000"/>
              </a:lnSpc>
              <a:buFont typeface="Wingdings" charset="0"/>
              <a:buNone/>
            </a:pPr>
            <a:r>
              <a:rPr lang="en-US" sz="2400" dirty="0">
                <a:latin typeface="Cambria"/>
                <a:cs typeface="Cambria"/>
              </a:rPr>
              <a:t>	</a:t>
            </a:r>
          </a:p>
          <a:p>
            <a:pPr eaLnBrk="1" hangingPunct="1">
              <a:lnSpc>
                <a:spcPct val="90000"/>
              </a:lnSpc>
              <a:buFont typeface="Wingdings" charset="0"/>
              <a:buNone/>
            </a:pPr>
            <a:r>
              <a:rPr lang="en-US" sz="2400" dirty="0">
                <a:latin typeface="Cambria"/>
                <a:cs typeface="Cambria"/>
              </a:rPr>
              <a:t>	For each individual project </a:t>
            </a:r>
            <a:r>
              <a:rPr lang="en-US" sz="2400" i="1" dirty="0">
                <a:latin typeface="Cambria"/>
                <a:cs typeface="Cambria"/>
              </a:rPr>
              <a:t>an additional book</a:t>
            </a:r>
            <a:r>
              <a:rPr lang="en-US" sz="2400" dirty="0">
                <a:latin typeface="Cambria"/>
                <a:cs typeface="Cambria"/>
              </a:rPr>
              <a:t> (</a:t>
            </a:r>
            <a:r>
              <a:rPr lang="en-US" sz="2400" i="1" dirty="0">
                <a:solidFill>
                  <a:srgbClr val="0000FF"/>
                </a:solidFill>
                <a:effectLst/>
                <a:latin typeface="Cambria"/>
                <a:cs typeface="Cambria"/>
              </a:rPr>
              <a:t>project domain book</a:t>
            </a:r>
            <a:r>
              <a:rPr lang="en-US" sz="2400" dirty="0">
                <a:latin typeface="Cambria"/>
                <a:cs typeface="Cambria"/>
              </a:rPr>
              <a:t>) will be consulted, together with </a:t>
            </a:r>
            <a:r>
              <a:rPr lang="en-US" sz="2400" i="1" dirty="0">
                <a:latin typeface="Cambria"/>
                <a:cs typeface="Cambria"/>
              </a:rPr>
              <a:t>at least </a:t>
            </a:r>
            <a:r>
              <a:rPr lang="en-US" sz="2400" i="1" dirty="0">
                <a:solidFill>
                  <a:srgbClr val="0000FF"/>
                </a:solidFill>
                <a:latin typeface="Cambria"/>
                <a:cs typeface="Cambria"/>
              </a:rPr>
              <a:t>four reference articles</a:t>
            </a:r>
            <a:r>
              <a:rPr lang="en-US" sz="2400" dirty="0">
                <a:solidFill>
                  <a:srgbClr val="0000FF"/>
                </a:solidFill>
                <a:latin typeface="Cambria"/>
                <a:cs typeface="Cambria"/>
              </a:rPr>
              <a:t> </a:t>
            </a:r>
            <a:r>
              <a:rPr lang="en-US" sz="2400" dirty="0">
                <a:latin typeface="Cambria"/>
                <a:cs typeface="Cambria"/>
              </a:rPr>
              <a:t>(journal papers, conference papers, or web publications). </a:t>
            </a:r>
            <a:endParaRPr lang="en-US" sz="2400" dirty="0" smtClean="0">
              <a:latin typeface="Cambria"/>
              <a:cs typeface="Cambria"/>
            </a:endParaRPr>
          </a:p>
          <a:p>
            <a:pPr eaLnBrk="1" hangingPunct="1">
              <a:lnSpc>
                <a:spcPct val="90000"/>
              </a:lnSpc>
              <a:buFont typeface="Wingdings" charset="0"/>
              <a:buNone/>
            </a:pPr>
            <a:endParaRPr lang="en-US" sz="2400" dirty="0">
              <a:latin typeface="Cambria"/>
              <a:cs typeface="Cambria"/>
            </a:endParaRPr>
          </a:p>
          <a:p>
            <a:pPr eaLnBrk="1" hangingPunct="1">
              <a:lnSpc>
                <a:spcPct val="90000"/>
              </a:lnSpc>
              <a:buFont typeface="Wingdings" charset="0"/>
              <a:buNone/>
            </a:pPr>
            <a:r>
              <a:rPr lang="en-US" sz="2400" dirty="0" smtClean="0">
                <a:latin typeface="Cambria"/>
                <a:cs typeface="Cambria"/>
              </a:rPr>
              <a:t>	The </a:t>
            </a:r>
            <a:r>
              <a:rPr lang="en-US" sz="2400" dirty="0">
                <a:latin typeface="Cambria"/>
                <a:cs typeface="Cambria"/>
              </a:rPr>
              <a:t>project domain book and the articles will be used as references in presentations and project deliverables. </a:t>
            </a:r>
          </a:p>
        </p:txBody>
      </p:sp>
      <p:sp>
        <p:nvSpPr>
          <p:cNvPr id="14341"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4076662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113A74"/>
      </a:hlink>
      <a:folHlink>
        <a:srgbClr val="85DFD0"/>
      </a:folHlink>
    </a:clrScheme>
    <a:fontScheme name="Module">
      <a:majorFont>
        <a:latin typeface=""/>
        <a:ea typeface=""/>
        <a:cs typeface=""/>
      </a:majorFont>
      <a:minorFont>
        <a:latin typeface=""/>
        <a:ea typeface=""/>
        <a:cs typeface=""/>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113A74"/>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Module</Template>
  <TotalTime>4060</TotalTime>
  <Words>1667</Words>
  <Application>Microsoft Office PowerPoint</Application>
  <PresentationFormat>On-screen Show (4:3)</PresentationFormat>
  <Paragraphs>311</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Module</vt:lpstr>
      <vt:lpstr>PowerPoint Presentation</vt:lpstr>
      <vt:lpstr>Outline</vt:lpstr>
      <vt:lpstr>The Instructor</vt:lpstr>
      <vt:lpstr>The Students</vt:lpstr>
      <vt:lpstr>The Course: CS 426</vt:lpstr>
      <vt:lpstr>The Course: CS 426 [continued]</vt:lpstr>
      <vt:lpstr>The Course: CS 426 [continued]</vt:lpstr>
      <vt:lpstr>The Texts</vt:lpstr>
      <vt:lpstr>The Texts [continued]</vt:lpstr>
      <vt:lpstr>Initial WWW Pointers</vt:lpstr>
      <vt:lpstr>Student Learning Outcomes (SLOs)</vt:lpstr>
      <vt:lpstr>Silver Core Objective 14 (CO-14)</vt:lpstr>
      <vt:lpstr>Silver Core Objective 14 (CO-14)</vt:lpstr>
      <vt:lpstr>Grading Scheme CS 426</vt:lpstr>
      <vt:lpstr>Grading Scheme CS 426 [continued]</vt:lpstr>
      <vt:lpstr>Grading Scheme CS 426 [continued]</vt:lpstr>
      <vt:lpstr>Grading Scheme CS 426 [continued]</vt:lpstr>
      <vt:lpstr>Grading Scale</vt:lpstr>
      <vt:lpstr>Individual Student’s Performance Evaluation/Grading</vt:lpstr>
      <vt:lpstr>Late Submissions</vt:lpstr>
      <vt:lpstr>Plagiarism and Cheating</vt:lpstr>
      <vt:lpstr>Disability Statement</vt:lpstr>
      <vt:lpstr>Academic Services</vt:lpstr>
      <vt:lpstr>On recording class lectures</vt:lpstr>
      <vt:lpstr>Electronic Devices</vt:lpstr>
      <vt:lpstr>Student engagement</vt:lpstr>
      <vt:lpstr>University Athletics</vt:lpstr>
      <vt:lpstr>Illness &amp; Change of Policy</vt:lpstr>
      <vt:lpstr>Campus Safety</vt:lpstr>
      <vt:lpstr>Note</vt:lpstr>
      <vt:lpstr>Tentative Schedule CS426 Spring 2016 </vt:lpstr>
      <vt:lpstr>Tentative Schedule CS426 Spring 2016 </vt:lpstr>
    </vt:vector>
  </TitlesOfParts>
  <Company>A &amp; H Electronics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Coll Music Stand</dc:title>
  <dc:creator>Harold De Armas</dc:creator>
  <cp:lastModifiedBy> </cp:lastModifiedBy>
  <cp:revision>246</cp:revision>
  <dcterms:created xsi:type="dcterms:W3CDTF">2007-04-16T03:37:25Z</dcterms:created>
  <dcterms:modified xsi:type="dcterms:W3CDTF">2016-01-19T16:55:21Z</dcterms:modified>
</cp:coreProperties>
</file>