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3B9350-C7AC-4C87-9355-11FCE30F5324}">
  <a:tblStyle styleId="{293B9350-C7AC-4C87-9355-11FCE30F53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8d1d500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a8d1d500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a8d1d500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a8d1d500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a8d1d500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a8d1d500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a8d1d500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a8d1d500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a8d1d500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a8d1d500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a8d1d500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a8d1d500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a8d1d500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a8d1d500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defc63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defc63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Trying to stay on track for multiple recipes at the same time can cause: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Stress in the kitchen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Undesirable food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other disasters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many of you have had any of these happen to you?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defc630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defc63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defc630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defc63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a8d1d500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a8d1d50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a8d1d500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a8d1d500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8d1d500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a8d1d500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slide" Target="/ppt/slides/slide11.xml"/><Relationship Id="rId5" Type="http://schemas.openxmlformats.org/officeDocument/2006/relationships/slide" Target="/ppt/slides/slide13.xml"/><Relationship Id="rId6" Type="http://schemas.openxmlformats.org/officeDocument/2006/relationships/slide" Target="/ppt/slides/slide14.xml"/><Relationship Id="rId7" Type="http://schemas.openxmlformats.org/officeDocument/2006/relationships/slide" Target="/ppt/slides/slide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slide" Target="/ppt/slides/slide10.xml"/><Relationship Id="rId5" Type="http://schemas.openxmlformats.org/officeDocument/2006/relationships/slide" Target="/ppt/slides/slide13.xml"/><Relationship Id="rId6" Type="http://schemas.openxmlformats.org/officeDocument/2006/relationships/slide" Target="/ppt/slides/slide14.xml"/><Relationship Id="rId7" Type="http://schemas.openxmlformats.org/officeDocument/2006/relationships/slide" Target="/ppt/slides/slide9.xml"/><Relationship Id="rId8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slide" Target="/ppt/slides/slide1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4.xml"/><Relationship Id="rId7" Type="http://schemas.openxmlformats.org/officeDocument/2006/relationships/slide" Target="/ppt/slides/slide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3.xml"/><Relationship Id="rId7" Type="http://schemas.openxmlformats.org/officeDocument/2006/relationships/slide" Target="/ppt/slides/slide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slide" Target="/ppt/slides/slide10.xml"/><Relationship Id="rId5" Type="http://schemas.openxmlformats.org/officeDocument/2006/relationships/slide" Target="/ppt/slides/slide11.xml"/><Relationship Id="rId6" Type="http://schemas.openxmlformats.org/officeDocument/2006/relationships/slide" Target="/ppt/slides/slide13.xml"/><Relationship Id="rId7" Type="http://schemas.openxmlformats.org/officeDocument/2006/relationships/slide" Target="/ppt/slides/slide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Derek Stratton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Terra Williams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177" y="729050"/>
            <a:ext cx="2653650" cy="26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>
            <a:hlinkClick action="ppaction://hlinksldjump" r:id="rId4"/>
          </p:cNvPr>
          <p:cNvSpPr/>
          <p:nvPr/>
        </p:nvSpPr>
        <p:spPr>
          <a:xfrm>
            <a:off x="36718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>
            <a:hlinkClick action="ppaction://hlinksldjump" r:id="rId5"/>
          </p:cNvPr>
          <p:cNvSpPr/>
          <p:nvPr/>
        </p:nvSpPr>
        <p:spPr>
          <a:xfrm>
            <a:off x="547917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>
            <a:hlinkClick action="ppaction://hlinksldjump" r:id="rId6"/>
          </p:cNvPr>
          <p:cNvSpPr/>
          <p:nvPr/>
        </p:nvSpPr>
        <p:spPr>
          <a:xfrm>
            <a:off x="7227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>
            <a:hlinkClick action="ppaction://hlinksldjump" r:id="rId7"/>
          </p:cNvPr>
          <p:cNvSpPr/>
          <p:nvPr/>
        </p:nvSpPr>
        <p:spPr>
          <a:xfrm>
            <a:off x="52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>
            <a:hlinkClick action="ppaction://hlinksldjump" r:id="rId4"/>
          </p:cNvPr>
          <p:cNvSpPr/>
          <p:nvPr/>
        </p:nvSpPr>
        <p:spPr>
          <a:xfrm>
            <a:off x="186452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>
            <a:hlinkClick action="ppaction://hlinksldjump" r:id="rId5"/>
          </p:cNvPr>
          <p:cNvSpPr/>
          <p:nvPr/>
        </p:nvSpPr>
        <p:spPr>
          <a:xfrm>
            <a:off x="547917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>
            <a:hlinkClick action="ppaction://hlinksldjump" r:id="rId6"/>
          </p:cNvPr>
          <p:cNvSpPr/>
          <p:nvPr/>
        </p:nvSpPr>
        <p:spPr>
          <a:xfrm>
            <a:off x="7227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>
            <a:hlinkClick action="ppaction://hlinksldjump" r:id="rId7"/>
          </p:cNvPr>
          <p:cNvSpPr/>
          <p:nvPr/>
        </p:nvSpPr>
        <p:spPr>
          <a:xfrm>
            <a:off x="52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>
            <a:hlinkClick action="ppaction://hlinksldjump" r:id="rId8"/>
          </p:cNvPr>
          <p:cNvSpPr/>
          <p:nvPr/>
        </p:nvSpPr>
        <p:spPr>
          <a:xfrm>
            <a:off x="628225" y="4511900"/>
            <a:ext cx="13170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>
            <a:hlinkClick action="ppaction://hlinksldjump" r:id="rId4"/>
          </p:cNvPr>
          <p:cNvSpPr/>
          <p:nvPr/>
        </p:nvSpPr>
        <p:spPr>
          <a:xfrm>
            <a:off x="3905225" y="3277375"/>
            <a:ext cx="13218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1" y="0"/>
            <a:ext cx="910605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>
            <a:hlinkClick action="ppaction://hlinksldjump" r:id="rId4"/>
          </p:cNvPr>
          <p:cNvSpPr/>
          <p:nvPr/>
        </p:nvSpPr>
        <p:spPr>
          <a:xfrm>
            <a:off x="186452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>
            <a:hlinkClick action="ppaction://hlinksldjump" r:id="rId5"/>
          </p:cNvPr>
          <p:cNvSpPr/>
          <p:nvPr/>
        </p:nvSpPr>
        <p:spPr>
          <a:xfrm>
            <a:off x="36718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>
            <a:hlinkClick action="ppaction://hlinksldjump" r:id="rId6"/>
          </p:cNvPr>
          <p:cNvSpPr/>
          <p:nvPr/>
        </p:nvSpPr>
        <p:spPr>
          <a:xfrm>
            <a:off x="7227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>
            <a:hlinkClick action="ppaction://hlinksldjump" r:id="rId7"/>
          </p:cNvPr>
          <p:cNvSpPr/>
          <p:nvPr/>
        </p:nvSpPr>
        <p:spPr>
          <a:xfrm>
            <a:off x="52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88"/>
            <a:ext cx="9144000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>
            <a:hlinkClick action="ppaction://hlinksldjump" r:id="rId4"/>
          </p:cNvPr>
          <p:cNvSpPr/>
          <p:nvPr/>
        </p:nvSpPr>
        <p:spPr>
          <a:xfrm>
            <a:off x="186452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>
            <a:hlinkClick action="ppaction://hlinksldjump" r:id="rId5"/>
          </p:cNvPr>
          <p:cNvSpPr/>
          <p:nvPr/>
        </p:nvSpPr>
        <p:spPr>
          <a:xfrm>
            <a:off x="36718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>
            <a:hlinkClick action="ppaction://hlinksldjump" r:id="rId6"/>
          </p:cNvPr>
          <p:cNvSpPr/>
          <p:nvPr/>
        </p:nvSpPr>
        <p:spPr>
          <a:xfrm>
            <a:off x="547917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>
            <a:hlinkClick action="ppaction://hlinksldjump" r:id="rId7"/>
          </p:cNvPr>
          <p:cNvSpPr/>
          <p:nvPr/>
        </p:nvSpPr>
        <p:spPr>
          <a:xfrm>
            <a:off x="52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00" y="847725"/>
            <a:ext cx="2289725" cy="34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100" y="1158475"/>
            <a:ext cx="3768726" cy="28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026" y="1036838"/>
            <a:ext cx="1776399" cy="3069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a Big Family Dinner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825" y="1147225"/>
            <a:ext cx="5906360" cy="3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872" y="315925"/>
            <a:ext cx="3386417" cy="369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698" y="1983262"/>
            <a:ext cx="3386426" cy="272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0495" y="315925"/>
            <a:ext cx="4663526" cy="29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425" y="3186050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25" y="1518074"/>
            <a:ext cx="4260300" cy="222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5726" y="315925"/>
            <a:ext cx="3689623" cy="246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Solution!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5496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 the steps of multiple recipes into a single list that is easier to follow than multiple lists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order of tasks are optimized based on how long they should take and if they take “</a:t>
            </a:r>
            <a:r>
              <a:rPr lang="en">
                <a:solidFill>
                  <a:srgbClr val="0000FF"/>
                </a:solidFill>
              </a:rPr>
              <a:t>active</a:t>
            </a:r>
            <a:r>
              <a:rPr lang="en"/>
              <a:t>” effort or not (“</a:t>
            </a:r>
            <a:r>
              <a:rPr lang="en">
                <a:solidFill>
                  <a:srgbClr val="FF0000"/>
                </a:solidFill>
              </a:rPr>
              <a:t>passive</a:t>
            </a:r>
            <a:r>
              <a:rPr lang="en"/>
              <a:t>”)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</a:t>
            </a:r>
            <a:r>
              <a:rPr lang="en">
                <a:solidFill>
                  <a:srgbClr val="0000FF"/>
                </a:solidFill>
              </a:rPr>
              <a:t>Mashing the potatoes</a:t>
            </a:r>
            <a:r>
              <a:rPr lang="en"/>
              <a:t> vs </a:t>
            </a:r>
            <a:r>
              <a:rPr lang="en">
                <a:solidFill>
                  <a:srgbClr val="FF0000"/>
                </a:solidFill>
              </a:rPr>
              <a:t>Cooking the chicken in the oven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652" y="1147225"/>
            <a:ext cx="2653650" cy="26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 we choose this?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a fun idea that fits well into the scope of this class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wanted to make a Windows app with C# and WPF (using Visual Studio)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would use this next Thanksgiving! (if I was in charge of making stuff)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675" y="315925"/>
            <a:ext cx="2066150" cy="20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8700" y="2571750"/>
            <a:ext cx="1970109" cy="21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Busy chefs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planning a large meal (Thanksgiving, Family Gathering)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Inexperienced chefs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425" y="3229700"/>
            <a:ext cx="3057525" cy="1695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9"/>
          <p:cNvGraphicFramePr/>
          <p:nvPr/>
        </p:nvGraphicFramePr>
        <p:xfrm>
          <a:off x="4806425" y="1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{293B9350-C7AC-4C87-9355-11FCE30F5324}</a:tableStyleId>
              </a:tblPr>
              <a:tblGrid>
                <a:gridCol w="938375"/>
                <a:gridCol w="3185150"/>
              </a:tblGrid>
              <a:tr h="219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HCI Persona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 hMerge="1"/>
              </a:tr>
              <a:tr h="21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Archetype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 Working Mom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21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Name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Baker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21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Job Title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Real Estate Agent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7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Demographics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37 years old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Mother of three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Married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Home owner</a:t>
                      </a:r>
                      <a:endParaRPr sz="1200"/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200"/>
                        <a:t>Michigan Real Estate License holder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4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Goals</a:t>
                      </a:r>
                      <a:endParaRPr sz="1200"/>
                    </a:p>
                  </a:txBody>
                  <a:tcPr marT="63500" marB="63500" marR="63500" marL="635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wants to be able to plan and cook holiday dinners for her family and extended family.</a:t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Considerations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Consistency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different screens have similar information laid out in a similar way to encourage familiarity and make usage easier to learn and easier to retain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Menu Navigation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menus are used to help logically sort items for easy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Simplicity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“Start Cooking” page is designed for simplicity: with all of the information you need on one page. This is so the user can focus on the app as little as possible.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button press to start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simple tap for each instruction complete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5" y="0"/>
            <a:ext cx="911866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>
            <a:hlinkClick action="ppaction://hlinksldjump" r:id="rId4"/>
          </p:cNvPr>
          <p:cNvSpPr/>
          <p:nvPr/>
        </p:nvSpPr>
        <p:spPr>
          <a:xfrm>
            <a:off x="186452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>
            <a:hlinkClick action="ppaction://hlinksldjump" r:id="rId5"/>
          </p:cNvPr>
          <p:cNvSpPr/>
          <p:nvPr/>
        </p:nvSpPr>
        <p:spPr>
          <a:xfrm>
            <a:off x="36718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>
            <a:hlinkClick action="ppaction://hlinksldjump" r:id="rId6"/>
          </p:cNvPr>
          <p:cNvSpPr/>
          <p:nvPr/>
        </p:nvSpPr>
        <p:spPr>
          <a:xfrm>
            <a:off x="5479175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>
            <a:hlinkClick action="ppaction://hlinksldjump" r:id="rId7"/>
          </p:cNvPr>
          <p:cNvSpPr/>
          <p:nvPr/>
        </p:nvSpPr>
        <p:spPr>
          <a:xfrm>
            <a:off x="7227050" y="878675"/>
            <a:ext cx="1800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