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7563a06e08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7563a06e08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included an actual navigation bar in our redesign: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Efficiency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Easier to find what you want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7563a06e08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7563a06e08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Intuitive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7563a06e08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7563a06e08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Similar </a:t>
            </a:r>
            <a:r>
              <a:rPr lang="en"/>
              <a:t>experience</a:t>
            </a:r>
            <a:r>
              <a:rPr lang="en"/>
              <a:t> on Desktop and Mobile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7563a06e08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7563a06e08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7563a06e08_3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7563a06e08_3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6be130cf9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6be130cf9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Brandon 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is your experience with myNevada?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Would you says it’s Fast … Smooth… Mobile Friendly?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7563a06e0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7563a06e0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Brandon F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7563a06e0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7563a06e0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Brandon F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7563a06e08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7563a06e08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Ryan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7563a06e08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7563a06e08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Ryan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7563a06e08_3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7563a06e08_3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Ryan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7563a06e0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7563a06e0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Ryan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7563a06e08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7563a06e08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Char char="●"/>
              <a:defRPr>
                <a:solidFill>
                  <a:srgbClr val="F3F3F3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400"/>
              <a:buChar char="○"/>
              <a:defRPr>
                <a:solidFill>
                  <a:srgbClr val="F3F3F3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400"/>
              <a:buChar char="■"/>
              <a:defRPr>
                <a:solidFill>
                  <a:srgbClr val="F3F3F3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400"/>
              <a:buChar char="●"/>
              <a:defRPr>
                <a:solidFill>
                  <a:srgbClr val="F3F3F3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400"/>
              <a:buChar char="○"/>
              <a:defRPr>
                <a:solidFill>
                  <a:srgbClr val="F3F3F3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400"/>
              <a:buChar char="■"/>
              <a:defRPr>
                <a:solidFill>
                  <a:srgbClr val="F3F3F3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400"/>
              <a:buChar char="●"/>
              <a:defRPr>
                <a:solidFill>
                  <a:srgbClr val="F3F3F3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400"/>
              <a:buChar char="○"/>
              <a:defRPr>
                <a:solidFill>
                  <a:srgbClr val="F3F3F3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400"/>
              <a:buChar char="■"/>
              <a:defRPr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●"/>
              <a:defRPr sz="1400">
                <a:solidFill>
                  <a:srgbClr val="F3F3F3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Char char="○"/>
              <a:defRPr sz="1200">
                <a:solidFill>
                  <a:srgbClr val="F3F3F3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Char char="■"/>
              <a:defRPr sz="1200">
                <a:solidFill>
                  <a:srgbClr val="F3F3F3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Char char="●"/>
              <a:defRPr sz="1200">
                <a:solidFill>
                  <a:srgbClr val="F3F3F3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Char char="○"/>
              <a:defRPr sz="1200">
                <a:solidFill>
                  <a:srgbClr val="F3F3F3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Char char="■"/>
              <a:defRPr sz="1200">
                <a:solidFill>
                  <a:srgbClr val="F3F3F3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Char char="●"/>
              <a:defRPr sz="1200">
                <a:solidFill>
                  <a:srgbClr val="F3F3F3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Char char="○"/>
              <a:defRPr sz="1200">
                <a:solidFill>
                  <a:srgbClr val="F3F3F3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Char char="■"/>
              <a:defRPr sz="12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●"/>
              <a:defRPr sz="1400">
                <a:solidFill>
                  <a:srgbClr val="F3F3F3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Char char="○"/>
              <a:defRPr sz="1200">
                <a:solidFill>
                  <a:srgbClr val="F3F3F3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Char char="■"/>
              <a:defRPr sz="1200">
                <a:solidFill>
                  <a:srgbClr val="F3F3F3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Char char="●"/>
              <a:defRPr sz="1200">
                <a:solidFill>
                  <a:srgbClr val="F3F3F3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Char char="○"/>
              <a:defRPr sz="1200">
                <a:solidFill>
                  <a:srgbClr val="F3F3F3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Char char="■"/>
              <a:defRPr sz="1200">
                <a:solidFill>
                  <a:srgbClr val="F3F3F3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Char char="●"/>
              <a:defRPr sz="1200">
                <a:solidFill>
                  <a:srgbClr val="F3F3F3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Char char="○"/>
              <a:defRPr sz="1200">
                <a:solidFill>
                  <a:srgbClr val="F3F3F3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Char char="■"/>
              <a:defRPr sz="12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15.png"/><Relationship Id="rId5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gif"/><Relationship Id="rId4" Type="http://schemas.openxmlformats.org/officeDocument/2006/relationships/image" Target="../media/image11.png"/><Relationship Id="rId5" Type="http://schemas.openxmlformats.org/officeDocument/2006/relationships/image" Target="../media/image6.png"/><Relationship Id="rId6" Type="http://schemas.openxmlformats.org/officeDocument/2006/relationships/image" Target="../media/image2.gif"/><Relationship Id="rId7" Type="http://schemas.openxmlformats.org/officeDocument/2006/relationships/image" Target="../media/image12.gif"/><Relationship Id="rId8" Type="http://schemas.openxmlformats.org/officeDocument/2006/relationships/image" Target="../media/image3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ncbi.nlm.nih.gov/pmc/articles/PMC4974011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MyNevada Makeover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By: Brandon Main, Brandon Freshour, Ryan Poston</a:t>
            </a:r>
            <a:endParaRPr/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842850" y="3484800"/>
            <a:ext cx="1458300" cy="33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Team 14</a:t>
            </a:r>
            <a:endParaRPr sz="1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- Navigation</a:t>
            </a:r>
            <a:endParaRPr/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725" y="3039313"/>
            <a:ext cx="7762875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2"/>
          <p:cNvPicPr preferRelativeResize="0"/>
          <p:nvPr/>
        </p:nvPicPr>
        <p:blipFill rotWithShape="1">
          <a:blip r:embed="rId4">
            <a:alphaModFix/>
          </a:blip>
          <a:srcRect b="73653" l="0" r="0" t="0"/>
          <a:stretch/>
        </p:blipFill>
        <p:spPr>
          <a:xfrm>
            <a:off x="661525" y="1405573"/>
            <a:ext cx="7691282" cy="1018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86813" y="3856275"/>
            <a:ext cx="4892749" cy="8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/>
          <p:nvPr>
            <p:ph idx="1" type="body"/>
          </p:nvPr>
        </p:nvSpPr>
        <p:spPr>
          <a:xfrm>
            <a:off x="311700" y="4354400"/>
            <a:ext cx="8520600" cy="70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Ex: Reorganized Components</a:t>
            </a:r>
            <a:endParaRPr/>
          </a:p>
        </p:txBody>
      </p:sp>
      <p:pic>
        <p:nvPicPr>
          <p:cNvPr id="127" name="Google Shape;12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600" y="1557000"/>
            <a:ext cx="3308726" cy="211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7375" y="1131750"/>
            <a:ext cx="5480051" cy="31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- Organization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- Mobile Friendly</a:t>
            </a:r>
            <a:endParaRPr/>
          </a:p>
        </p:txBody>
      </p:sp>
      <p:pic>
        <p:nvPicPr>
          <p:cNvPr id="135" name="Google Shape;13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175" y="1241450"/>
            <a:ext cx="1618900" cy="351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7025" y="1281188"/>
            <a:ext cx="6065275" cy="3431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650" y="1431875"/>
            <a:ext cx="4175349" cy="296005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- Updated Look</a:t>
            </a:r>
            <a:endParaRPr/>
          </a:p>
        </p:txBody>
      </p:sp>
      <p:pic>
        <p:nvPicPr>
          <p:cNvPr id="143" name="Google Shape;14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4400" y="1431875"/>
            <a:ext cx="4327575" cy="283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/>
          <p:nvPr>
            <p:ph type="title"/>
          </p:nvPr>
        </p:nvSpPr>
        <p:spPr>
          <a:xfrm>
            <a:off x="2773775" y="2066875"/>
            <a:ext cx="3596400" cy="100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Questions?</a:t>
            </a:r>
            <a:endParaRPr sz="4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332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How would you describe your MyNevada experience?</a:t>
            </a:r>
            <a:endParaRPr sz="2400"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450" y="1114575"/>
            <a:ext cx="1155900" cy="11559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973852" y="2348350"/>
            <a:ext cx="7791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Fast?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3225" y="3095375"/>
            <a:ext cx="5441251" cy="155952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3409978" y="4731250"/>
            <a:ext cx="11175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Reliable?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1375" y="938625"/>
            <a:ext cx="3200925" cy="190273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6602123" y="2775925"/>
            <a:ext cx="18648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Mobile Friendly?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0913" y="1036688"/>
            <a:ext cx="1597700" cy="131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68627" y="2962563"/>
            <a:ext cx="3130442" cy="17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31375" y="938625"/>
            <a:ext cx="3200925" cy="190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it?</a:t>
            </a:r>
            <a:endParaRPr/>
          </a:p>
        </p:txBody>
      </p:sp>
      <p:sp>
        <p:nvSpPr>
          <p:cNvPr id="76" name="Google Shape;76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redesign of the MyNevada web interface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Student Center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Academic tasks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Notifications and TODOs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Navigation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Mobile </a:t>
            </a:r>
            <a:r>
              <a:rPr lang="en"/>
              <a:t>friendly</a:t>
            </a:r>
            <a:r>
              <a:rPr lang="en"/>
              <a:t> and responsive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 improvement to user workflows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Navigating to information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Help users understand what needs to be done and what has already been done</a:t>
            </a:r>
            <a:endParaRPr/>
          </a:p>
          <a:p>
            <a:pPr indent="0" lvl="0" marL="914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do it?</a:t>
            </a:r>
            <a:endParaRPr/>
          </a:p>
        </p:txBody>
      </p:sp>
      <p:sp>
        <p:nvSpPr>
          <p:cNvPr id="82" name="Google Shape;82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MyNevada should be friend not foe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We’re forced to use it, why not make it enjoyable?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Studies have shown a direct </a:t>
            </a:r>
            <a:r>
              <a:rPr lang="en"/>
              <a:t>correlation</a:t>
            </a:r>
            <a:r>
              <a:rPr lang="en"/>
              <a:t> between user satisfaction of MyNevada (Student Information Systems) and how much a student trusts a </a:t>
            </a:r>
            <a:r>
              <a:rPr lang="en"/>
              <a:t>university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MyNevada does not conform to how a normal user expects a </a:t>
            </a:r>
            <a:r>
              <a:rPr lang="en"/>
              <a:t>website's</a:t>
            </a:r>
            <a:r>
              <a:rPr lang="en"/>
              <a:t> navigation to be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 navigation bar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Tasks of a type of genre are not alway located under the same </a:t>
            </a:r>
            <a:r>
              <a:rPr lang="en"/>
              <a:t>navigation</a:t>
            </a:r>
            <a:r>
              <a:rPr lang="en"/>
              <a:t> location (i.e. non intuitive </a:t>
            </a:r>
            <a:r>
              <a:rPr lang="en"/>
              <a:t>navigation</a:t>
            </a:r>
            <a:r>
              <a:rPr lang="en"/>
              <a:t>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lack of mobile support makes the experience feel clunky and outdated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Make the use of MyNevada a frictionless process from enrollment to graduation and beyond.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311700" y="3662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Ex: Two different Academic categories. Which do you click to apply for graduation?</a:t>
            </a: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8900" y="1175475"/>
            <a:ext cx="6985447" cy="3740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311700" y="3947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Ex: This amazing </a:t>
            </a:r>
            <a:r>
              <a:rPr lang="en"/>
              <a:t>navigation</a:t>
            </a:r>
            <a:r>
              <a:rPr lang="en"/>
              <a:t> dropdown</a:t>
            </a:r>
            <a:endParaRPr/>
          </a:p>
        </p:txBody>
      </p:sp>
      <p:pic>
        <p:nvPicPr>
          <p:cNvPr id="94" name="Google Shape;94;p18"/>
          <p:cNvPicPr preferRelativeResize="0"/>
          <p:nvPr/>
        </p:nvPicPr>
        <p:blipFill rotWithShape="1">
          <a:blip r:embed="rId3">
            <a:alphaModFix/>
          </a:blip>
          <a:srcRect b="80297" l="0" r="0" t="0"/>
          <a:stretch/>
        </p:blipFill>
        <p:spPr>
          <a:xfrm>
            <a:off x="1050550" y="1455900"/>
            <a:ext cx="6508349" cy="63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 rotWithShape="1">
          <a:blip r:embed="rId4">
            <a:alphaModFix/>
          </a:blip>
          <a:srcRect b="73653" l="0" r="0" t="0"/>
          <a:stretch/>
        </p:blipFill>
        <p:spPr>
          <a:xfrm>
            <a:off x="1050550" y="3054836"/>
            <a:ext cx="6508347" cy="861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Audience</a:t>
            </a:r>
            <a:endParaRPr/>
          </a:p>
        </p:txBody>
      </p:sp>
      <p:sp>
        <p:nvSpPr>
          <p:cNvPr id="101" name="Google Shape;101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MyNevada was designed for: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Students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Faculty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Potential Students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HCI Components</a:t>
            </a:r>
            <a:endParaRPr/>
          </a:p>
        </p:txBody>
      </p:sp>
      <p:sp>
        <p:nvSpPr>
          <p:cNvPr id="107" name="Google Shape;107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Efficiency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Less clicks to get to where you want to go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Tasks performed more quickly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Memorability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redesign is more centric to how a user expects the site to operate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Therefore, the user already understands the navigation and </a:t>
            </a:r>
            <a:r>
              <a:rPr lang="en"/>
              <a:t>knows</a:t>
            </a:r>
            <a:r>
              <a:rPr lang="en"/>
              <a:t> where to go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Satisfaction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Users will be more satisfied with a site that works for them and not against them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</a:t>
            </a:r>
            <a:endParaRPr/>
          </a:p>
        </p:txBody>
      </p:sp>
      <p:sp>
        <p:nvSpPr>
          <p:cNvPr id="113" name="Google Shape;113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</a:t>
            </a:r>
            <a:r>
              <a:rPr lang="en"/>
              <a:t>reorganization</a:t>
            </a:r>
            <a:r>
              <a:rPr lang="en"/>
              <a:t> of </a:t>
            </a:r>
            <a:r>
              <a:rPr lang="en"/>
              <a:t>vital</a:t>
            </a:r>
            <a:r>
              <a:rPr lang="en"/>
              <a:t> components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 updated/modern look and feel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Conforms to how the user expects a site to operate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Gives </a:t>
            </a:r>
            <a:r>
              <a:rPr lang="en"/>
              <a:t>graphical</a:t>
            </a:r>
            <a:r>
              <a:rPr lang="en"/>
              <a:t> representations of important data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Proven that graphical </a:t>
            </a:r>
            <a:r>
              <a:rPr lang="en"/>
              <a:t>representation</a:t>
            </a:r>
            <a:r>
              <a:rPr lang="en"/>
              <a:t> of data </a:t>
            </a:r>
            <a:r>
              <a:rPr lang="en"/>
              <a:t>greatly</a:t>
            </a:r>
            <a:r>
              <a:rPr lang="en"/>
              <a:t> improves user satisfaction [</a:t>
            </a:r>
            <a:r>
              <a:rPr lang="en">
                <a:solidFill>
                  <a:srgbClr val="F3F3F3"/>
                </a:solidFill>
              </a:rPr>
              <a:t>Website Design and User Engagement (</a:t>
            </a:r>
            <a:r>
              <a:rPr lang="en" u="sng">
                <a:solidFill>
                  <a:srgbClr val="F3F3F3"/>
                </a:solidFill>
                <a:hlinkClick r:id="rId3"/>
              </a:rPr>
              <a:t>https://www.ncbi.nlm.nih.gov/pmc/articles/PMC4974011/</a:t>
            </a:r>
            <a:r>
              <a:rPr lang="en">
                <a:solidFill>
                  <a:srgbClr val="F3F3F3"/>
                </a:solidFill>
              </a:rPr>
              <a:t>)</a:t>
            </a:r>
            <a:r>
              <a:rPr lang="en">
                <a:solidFill>
                  <a:srgbClr val="F3F3F3"/>
                </a:solidFill>
              </a:rPr>
              <a:t>]</a:t>
            </a:r>
            <a:endParaRPr>
              <a:solidFill>
                <a:srgbClr val="F3F3F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Char char="●"/>
            </a:pPr>
            <a:r>
              <a:rPr lang="en">
                <a:solidFill>
                  <a:srgbClr val="F3F3F3"/>
                </a:solidFill>
              </a:rPr>
              <a:t>Responsive to various screen sizes</a:t>
            </a:r>
            <a:endParaRPr>
              <a:solidFill>
                <a:srgbClr val="F3F3F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Char char="●"/>
            </a:pPr>
            <a:r>
              <a:rPr lang="en">
                <a:solidFill>
                  <a:srgbClr val="F3F3F3"/>
                </a:solidFill>
              </a:rPr>
              <a:t>Captures the visual language of the </a:t>
            </a:r>
            <a:r>
              <a:rPr lang="en">
                <a:solidFill>
                  <a:srgbClr val="F3F3F3"/>
                </a:solidFill>
              </a:rPr>
              <a:t>University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