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0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7" r:id="rId14"/>
    <p:sldId id="271" r:id="rId15"/>
    <p:sldId id="268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ok Padmaraju" initials="A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98" autoAdjust="0"/>
  </p:normalViewPr>
  <p:slideViewPr>
    <p:cSldViewPr snapToGrid="0">
      <p:cViewPr>
        <p:scale>
          <a:sx n="96" d="100"/>
          <a:sy n="96" d="100"/>
        </p:scale>
        <p:origin x="-1152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A546D-1929-402D-AD26-69B3AEAA877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7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05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13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of these data challenges combined</a:t>
            </a:r>
            <a:r>
              <a:rPr lang="en-US" baseline="0" dirty="0" smtClean="0"/>
              <a:t> to create a STORM of challenges and opportunities to create much cheaper, faster and better solutions for big data than that of traditional approaches that are currently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86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24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Different approaches are being followed by different organizations.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59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56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u="sng" dirty="0" smtClean="0"/>
              <a:t>Retail: </a:t>
            </a:r>
            <a:r>
              <a:rPr lang="en-US" i="0" u="none" dirty="0" smtClean="0"/>
              <a:t>Walmart handles more than</a:t>
            </a:r>
            <a:r>
              <a:rPr lang="en-US" i="0" u="none" baseline="0" dirty="0" smtClean="0"/>
              <a:t> 1 million customer transactions every hour. </a:t>
            </a:r>
            <a:r>
              <a:rPr lang="en-US" i="0" u="sng" baseline="0" dirty="0" smtClean="0"/>
              <a:t>Manufacturing</a:t>
            </a:r>
            <a:r>
              <a:rPr lang="en-US" i="0" u="none" baseline="0" dirty="0" smtClean="0"/>
              <a:t>- Product quality/defect tracking, supply planning etc.</a:t>
            </a:r>
            <a:endParaRPr lang="en-US" i="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45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9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67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87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Traditional data processing applications are inadequate.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07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79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21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GridGain</a:t>
            </a:r>
            <a:r>
              <a:rPr lang="en-US" dirty="0" smtClean="0"/>
              <a:t> is an alternative to Hadoop’s </a:t>
            </a:r>
            <a:r>
              <a:rPr lang="en-US" dirty="0" err="1" smtClean="0"/>
              <a:t>MapReduce</a:t>
            </a:r>
            <a:r>
              <a:rPr lang="en-US" dirty="0" smtClean="0"/>
              <a:t>. “Storm” is owned by Twitter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42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69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architecture of IBM Big Data platform which helps in Integrating and managing the full variety, velocity and volume of data, to apply advanced analytics to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6FC9-78EE-43B9-B2C3-84BF554574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7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8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6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371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4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058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59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5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1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34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7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4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0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2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6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29D54-AC77-4EFE-A144-A2A9F57F650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6B7473-D1C1-4E8F-918A-D6709BF3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2qJvYq0lIE" TargetMode="External"/><Relationship Id="rId5" Type="http://schemas.openxmlformats.org/officeDocument/2006/relationships/hyperlink" Target="https://www.youtube.com/watch?v=82qJvYq0lIE" TargetMode="Externa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FplUBeBhcM" TargetMode="External"/><Relationship Id="rId5" Type="http://schemas.openxmlformats.org/officeDocument/2006/relationships/hyperlink" Target="https://www.youtube.com/watch?v=HFplUBeBhcM" TargetMode="Externa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4ZQxBPtyHg" TargetMode="External"/><Relationship Id="rId5" Type="http://schemas.openxmlformats.org/officeDocument/2006/relationships/hyperlink" Target="https://www.youtube.com/watch?v=D4ZQxBPtyHg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90473" y="1455313"/>
            <a:ext cx="7905053" cy="1530397"/>
          </a:xfrm>
        </p:spPr>
        <p:txBody>
          <a:bodyPr/>
          <a:lstStyle/>
          <a:p>
            <a:r>
              <a:rPr lang="en-US" dirty="0" smtClean="0"/>
              <a:t>Big Data Workflows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3043" y="4323255"/>
            <a:ext cx="9144000" cy="1655762"/>
          </a:xfrm>
        </p:spPr>
        <p:txBody>
          <a:bodyPr/>
          <a:lstStyle/>
          <a:p>
            <a:pPr algn="r"/>
            <a:r>
              <a:rPr lang="en-US" b="1" cap="small" dirty="0" smtClean="0"/>
              <a:t>Name:</a:t>
            </a:r>
            <a:r>
              <a:rPr lang="en-US" cap="small" dirty="0" smtClean="0"/>
              <a:t> Ashok Padmaraju</a:t>
            </a:r>
          </a:p>
          <a:p>
            <a:pPr algn="r"/>
            <a:r>
              <a:rPr lang="en-US" b="1" cap="small" dirty="0" smtClean="0"/>
              <a:t>Course</a:t>
            </a:r>
            <a:r>
              <a:rPr lang="en-US" cap="small" dirty="0" smtClean="0"/>
              <a:t>: Topics on Software Engineering</a:t>
            </a:r>
          </a:p>
          <a:p>
            <a:pPr algn="r"/>
            <a:r>
              <a:rPr lang="en-US" b="1" cap="small" dirty="0" smtClean="0"/>
              <a:t>Instructor: </a:t>
            </a:r>
            <a:r>
              <a:rPr lang="en-US" cap="small" dirty="0" smtClean="0"/>
              <a:t>Dr. Sergiu Dascalu</a:t>
            </a:r>
            <a:endParaRPr lang="en-US" b="1" cap="small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4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913" y="367238"/>
            <a:ext cx="8912225" cy="694063"/>
          </a:xfrm>
        </p:spPr>
        <p:txBody>
          <a:bodyPr/>
          <a:lstStyle/>
          <a:p>
            <a:r>
              <a:rPr lang="en-US" sz="2800"/>
              <a:t>Intel Distribution for Apache Hadoop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86997" y="1175142"/>
            <a:ext cx="8868578" cy="49036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14713" y="6178550"/>
            <a:ext cx="5976038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hlinkClick r:id="rId5"/>
              </a:rPr>
              <a:t>https://www.youtube.com/watch?v=82qJvYq0lIE</a:t>
            </a:r>
          </a:p>
        </p:txBody>
      </p:sp>
    </p:spTree>
    <p:extLst>
      <p:ext uri="{BB962C8B-B14F-4D97-AF65-F5344CB8AC3E}">
        <p14:creationId xmlns:p14="http://schemas.microsoft.com/office/powerpoint/2010/main" val="9550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533" y="624110"/>
            <a:ext cx="8911687" cy="658038"/>
          </a:xfrm>
        </p:spPr>
        <p:txBody>
          <a:bodyPr/>
          <a:lstStyle/>
          <a:p>
            <a:r>
              <a:rPr lang="en-US" dirty="0" smtClean="0"/>
              <a:t>Challenges: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9334" y="1689652"/>
            <a:ext cx="8915400" cy="4460109"/>
          </a:xfrm>
        </p:spPr>
        <p:txBody>
          <a:bodyPr/>
          <a:lstStyle/>
          <a:p>
            <a:r>
              <a:rPr lang="en-US" dirty="0" smtClean="0"/>
              <a:t>Data Challenges:</a:t>
            </a:r>
          </a:p>
          <a:p>
            <a:pPr lvl="1"/>
            <a:r>
              <a:rPr lang="en-US" dirty="0" smtClean="0"/>
              <a:t>Dealing with the size of big data.</a:t>
            </a:r>
          </a:p>
          <a:p>
            <a:pPr lvl="1"/>
            <a:r>
              <a:rPr lang="en-US" dirty="0" smtClean="0"/>
              <a:t>Handling multiplicity of types, sources and formats.</a:t>
            </a:r>
          </a:p>
          <a:p>
            <a:pPr lvl="1"/>
            <a:r>
              <a:rPr lang="en-US" dirty="0" smtClean="0"/>
              <a:t>Reacting to the flood of information in the time required by the application.</a:t>
            </a:r>
          </a:p>
          <a:p>
            <a:pPr lvl="1"/>
            <a:r>
              <a:rPr lang="en-US" dirty="0" smtClean="0"/>
              <a:t>Handling uncertainty in data quality, data availability.</a:t>
            </a:r>
          </a:p>
          <a:p>
            <a:pPr lvl="1"/>
            <a:r>
              <a:rPr lang="en-US" dirty="0" smtClean="0"/>
              <a:t>How timely are the readings.</a:t>
            </a:r>
          </a:p>
          <a:p>
            <a:pPr lvl="1"/>
            <a:r>
              <a:rPr lang="en-US" dirty="0" smtClean="0"/>
              <a:t>Finding high quality data from the vast collections of data.</a:t>
            </a:r>
          </a:p>
          <a:p>
            <a:pPr lvl="1"/>
            <a:r>
              <a:rPr lang="en-US" dirty="0" smtClean="0"/>
              <a:t>Scalability in generating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83974"/>
            <a:ext cx="8915400" cy="5287617"/>
          </a:xfrm>
        </p:spPr>
        <p:txBody>
          <a:bodyPr/>
          <a:lstStyle/>
          <a:p>
            <a:r>
              <a:rPr lang="en-US" dirty="0" smtClean="0"/>
              <a:t>Process Challenges:</a:t>
            </a:r>
          </a:p>
          <a:p>
            <a:pPr lvl="1"/>
            <a:r>
              <a:rPr lang="en-US" dirty="0" smtClean="0"/>
              <a:t>Analyzing the data.</a:t>
            </a:r>
          </a:p>
          <a:p>
            <a:pPr lvl="1"/>
            <a:r>
              <a:rPr lang="en-US" dirty="0" smtClean="0"/>
              <a:t>Finding the right model for analysis.</a:t>
            </a:r>
          </a:p>
          <a:p>
            <a:pPr lvl="1"/>
            <a:r>
              <a:rPr lang="en-US" dirty="0" smtClean="0"/>
              <a:t>Ability to iterate quickly.</a:t>
            </a:r>
          </a:p>
          <a:p>
            <a:pPr lvl="1"/>
            <a:r>
              <a:rPr lang="en-US" dirty="0" smtClean="0"/>
              <a:t>Deriving insights in capturing data.</a:t>
            </a:r>
          </a:p>
          <a:p>
            <a:pPr lvl="1"/>
            <a:r>
              <a:rPr lang="en-US" dirty="0" smtClean="0"/>
              <a:t>Aligning data from different source.</a:t>
            </a:r>
          </a:p>
          <a:p>
            <a:pPr lvl="1"/>
            <a:r>
              <a:rPr lang="en-US" dirty="0" smtClean="0"/>
              <a:t>Transforming data into suitable form for analysis and modeling it.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Management Challenges:</a:t>
            </a:r>
          </a:p>
          <a:p>
            <a:pPr lvl="1"/>
            <a:r>
              <a:rPr lang="en-US" dirty="0" smtClean="0"/>
              <a:t>Related to Data privacy, Security, Governance and Ethical issues.</a:t>
            </a:r>
          </a:p>
          <a:p>
            <a:pPr lvl="1"/>
            <a:r>
              <a:rPr lang="en-US" dirty="0" smtClean="0"/>
              <a:t>Ensuring that data is used correctly.</a:t>
            </a:r>
          </a:p>
          <a:p>
            <a:pPr lvl="1"/>
            <a:r>
              <a:rPr lang="en-US" dirty="0" smtClean="0"/>
              <a:t>Tracking how the data is used, transformed and derived. </a:t>
            </a:r>
          </a:p>
          <a:p>
            <a:pPr lvl="1"/>
            <a:r>
              <a:rPr lang="en-US" dirty="0" smtClean="0"/>
              <a:t>Managing its lifecycle.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3108" y="465084"/>
            <a:ext cx="8911687" cy="658038"/>
          </a:xfrm>
        </p:spPr>
        <p:txBody>
          <a:bodyPr/>
          <a:lstStyle/>
          <a:p>
            <a:r>
              <a:rPr lang="en-US" dirty="0" smtClean="0"/>
              <a:t>Workload Optimization in 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32451"/>
            <a:ext cx="8915400" cy="479066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A task is divided into several subtasks.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Use Map step to break the task into several smaller tasks and index for processing.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Optimization-Order small units of work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Use Reduce step will fetch many results to a single result set.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1400" dirty="0" smtClean="0"/>
              <a:t>Figure: </a:t>
            </a:r>
            <a:r>
              <a:rPr lang="en-US" sz="1400" dirty="0"/>
              <a:t>Steps to optimize performance of Big Data workloads  </a:t>
            </a:r>
            <a:r>
              <a:rPr lang="en-US" sz="1400" dirty="0" smtClean="0"/>
              <a:t>(</a:t>
            </a:r>
            <a:r>
              <a:rPr lang="en-US" sz="1400" dirty="0"/>
              <a:t>Source: </a:t>
            </a:r>
            <a:r>
              <a:rPr lang="en-US" sz="1400" i="1" u="sng" dirty="0">
                <a:hlinkClick r:id="rId3"/>
              </a:rPr>
              <a:t>www.nist.gov</a:t>
            </a:r>
            <a:r>
              <a:rPr lang="en-US" sz="1400" dirty="0"/>
              <a:t>)</a:t>
            </a:r>
            <a:endParaRPr lang="en-US" sz="1400" dirty="0" smtClean="0"/>
          </a:p>
        </p:txBody>
      </p:sp>
      <p:pic>
        <p:nvPicPr>
          <p:cNvPr id="4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2627239" y="3409120"/>
            <a:ext cx="8375375" cy="186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185" y="561985"/>
            <a:ext cx="8911687" cy="1280890"/>
          </a:xfrm>
        </p:spPr>
        <p:txBody>
          <a:bodyPr/>
          <a:lstStyle/>
          <a:p>
            <a:r>
              <a:rPr lang="en-US"/>
              <a:t>MapReduced Explained</a:t>
            </a:r>
          </a:p>
        </p:txBody>
      </p:sp>
      <p:pic>
        <p:nvPicPr>
          <p:cNvPr id="4" name="Picture 3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43175" y="1485900"/>
            <a:ext cx="8953500" cy="4457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7525" y="6115050"/>
            <a:ext cx="7772400" cy="369888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hlinkClick r:id="rId5"/>
              </a:rPr>
              <a:t>https://www.youtube.com/watch?v=HFplUBeBhcM</a:t>
            </a:r>
            <a:r>
              <a:rPr lang="en-US"/>
              <a:t>   [3:15 - 8:00]</a:t>
            </a:r>
            <a:endParaRPr lang="en-US">
              <a:hlinkClick r:id="rId5"/>
            </a:endParaRPr>
          </a:p>
        </p:txBody>
      </p:sp>
    </p:spTree>
    <p:extLst>
      <p:ext uri="{BB962C8B-B14F-4D97-AF65-F5344CB8AC3E}">
        <p14:creationId xmlns:p14="http://schemas.microsoft.com/office/powerpoint/2010/main" val="2498906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7368"/>
          </a:xfrm>
        </p:spPr>
        <p:txBody>
          <a:bodyPr/>
          <a:lstStyle/>
          <a:p>
            <a:r>
              <a:rPr lang="en-US" dirty="0" smtClean="0"/>
              <a:t>Application areas for Big Data: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9272" y="1590260"/>
            <a:ext cx="8915400" cy="4999383"/>
          </a:xfrm>
        </p:spPr>
        <p:txBody>
          <a:bodyPr/>
          <a:lstStyle/>
          <a:p>
            <a:r>
              <a:rPr lang="en-US" dirty="0" smtClean="0"/>
              <a:t>Private Sector</a:t>
            </a:r>
          </a:p>
          <a:p>
            <a:pPr lvl="1"/>
            <a:r>
              <a:rPr lang="en-US" dirty="0" smtClean="0"/>
              <a:t>Retail- E.g. Walmart, BestBuy, Target.</a:t>
            </a:r>
          </a:p>
          <a:p>
            <a:pPr lvl="1"/>
            <a:r>
              <a:rPr lang="en-US" dirty="0" smtClean="0"/>
              <a:t>Retail Banking- E.g. Bank of America, Wells Fargo, Citi Bank.</a:t>
            </a:r>
          </a:p>
          <a:p>
            <a:pPr lvl="1"/>
            <a:r>
              <a:rPr lang="en-US" dirty="0" smtClean="0"/>
              <a:t>Real Estate- E.g. Windermere Real Estate.</a:t>
            </a:r>
          </a:p>
          <a:p>
            <a:pPr lvl="1"/>
            <a:r>
              <a:rPr lang="en-US" dirty="0" smtClean="0"/>
              <a:t>Science and Research- E.g. NASA.</a:t>
            </a:r>
          </a:p>
          <a:p>
            <a:r>
              <a:rPr lang="en-US" dirty="0" smtClean="0"/>
              <a:t>Manufacturing</a:t>
            </a:r>
          </a:p>
          <a:p>
            <a:r>
              <a:rPr lang="en-US" dirty="0" smtClean="0"/>
              <a:t>Government</a:t>
            </a:r>
          </a:p>
          <a:p>
            <a:r>
              <a:rPr lang="en-US" dirty="0" smtClean="0"/>
              <a:t>Financial sector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Social Networking- E.g. Facebook, LinkedIn, Twitter etc.</a:t>
            </a:r>
          </a:p>
          <a:p>
            <a:pPr lvl="1"/>
            <a:r>
              <a:rPr lang="en-US" dirty="0" smtClean="0"/>
              <a:t>Electronic Commerce- E.g. eBay, Amazon</a:t>
            </a:r>
          </a:p>
          <a:p>
            <a:pPr lvl="1"/>
            <a:r>
              <a:rPr lang="en-US" dirty="0" smtClean="0"/>
              <a:t>Internet Of Things.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75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535" y="1524010"/>
            <a:ext cx="8915400" cy="377762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/>
          </a:p>
          <a:p>
            <a:pPr>
              <a:buFont typeface="+mj-lt"/>
              <a:buAutoNum type="arabicPeriod"/>
            </a:pPr>
            <a:r>
              <a:rPr lang="en-US" sz="2400"/>
              <a:t>Briefly explain the challenges in Big Data</a:t>
            </a:r>
          </a:p>
          <a:p>
            <a:pPr>
              <a:buFont typeface="+mj-lt"/>
              <a:buAutoNum type="arabicPeriod"/>
            </a:pPr>
            <a:r>
              <a:rPr lang="en-US" sz="2400"/>
              <a:t>Describe the characteristics of Big Data. (5Vs &amp; 1C).</a:t>
            </a:r>
          </a:p>
          <a:p>
            <a:pPr>
              <a:buFont typeface="+mj-lt"/>
              <a:buAutoNum type="arabicPeriod"/>
            </a:pPr>
            <a:r>
              <a:rPr lang="en-US" sz="2400"/>
              <a:t>What are the major application areas for Big Data?</a:t>
            </a:r>
          </a:p>
        </p:txBody>
      </p:sp>
    </p:spTree>
    <p:extLst>
      <p:ext uri="{BB962C8B-B14F-4D97-AF65-F5344CB8AC3E}">
        <p14:creationId xmlns:p14="http://schemas.microsoft.com/office/powerpoint/2010/main" val="4252335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7660" y="2657485"/>
            <a:ext cx="6273800" cy="1281113"/>
          </a:xfrm>
        </p:spPr>
        <p:txBody>
          <a:bodyPr/>
          <a:lstStyle/>
          <a:p>
            <a:r>
              <a:rPr lang="en-US" sz="480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993745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0085" y="2771785"/>
            <a:ext cx="6645275" cy="1281113"/>
          </a:xfrm>
        </p:spPr>
        <p:txBody>
          <a:bodyPr/>
          <a:lstStyle/>
          <a:p>
            <a:r>
              <a:rPr lang="en-US" sz="480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6674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525" y="573747"/>
            <a:ext cx="8676089" cy="728172"/>
          </a:xfrm>
        </p:spPr>
        <p:txBody>
          <a:bodyPr/>
          <a:lstStyle/>
          <a:p>
            <a:r>
              <a:rPr lang="en-US" dirty="0" smtClean="0"/>
              <a:t>Introduction to Big Data workflows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8525" y="1684057"/>
            <a:ext cx="10170038" cy="4252719"/>
          </a:xfrm>
        </p:spPr>
        <p:txBody>
          <a:bodyPr/>
          <a:lstStyle/>
          <a:p>
            <a:r>
              <a:rPr lang="en-US" dirty="0" smtClean="0"/>
              <a:t>“Big Data” is a broad term for datasets that are so large or complex.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“Workflows” are the task oriented and often require more specific data than process. 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A “Process” is designed on a higher level scenarios that helps for decision making in organizational level.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Big Data workflow is best illustrated in comparing traditional IT workloads with Big Data workloads.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Big Data workloads may require many servers to run one application whereas traditional IT workloads requires one server to run many application.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Big Data workloads run to the completion and traditional IT workloads run forever.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3168" y="574414"/>
            <a:ext cx="8911687" cy="5984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Big Data Makes Big Impacts</a:t>
            </a:r>
            <a:endParaRPr lang="en-US" dirty="0"/>
          </a:p>
        </p:txBody>
      </p:sp>
      <p:pic>
        <p:nvPicPr>
          <p:cNvPr id="5" name="Picture 4"/>
          <p:cNvPicPr>
            <a:picLocks noGrp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71760" y="1247785"/>
            <a:ext cx="8905875" cy="46005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48110" y="5981710"/>
            <a:ext cx="6381750" cy="369888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>
                <a:hlinkClick r:id="rId5"/>
              </a:rPr>
              <a:t>https://www.youtube.com/watch?v=D4ZQxBPtyHg</a:t>
            </a:r>
          </a:p>
        </p:txBody>
      </p:sp>
    </p:spTree>
    <p:extLst>
      <p:ext uri="{BB962C8B-B14F-4D97-AF65-F5344CB8AC3E}">
        <p14:creationId xmlns:p14="http://schemas.microsoft.com/office/powerpoint/2010/main" val="340522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484" y="689827"/>
            <a:ext cx="8911687" cy="6041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Characteristics: (5Vs and 1C)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484" y="1697168"/>
            <a:ext cx="9489056" cy="4922293"/>
          </a:xfrm>
        </p:spPr>
        <p:txBody>
          <a:bodyPr/>
          <a:lstStyle/>
          <a:p>
            <a:r>
              <a:rPr lang="en-US" b="1" dirty="0" smtClean="0"/>
              <a:t>Volume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Amount of data that is being generated is increasing drastically every day.</a:t>
            </a:r>
          </a:p>
          <a:p>
            <a:pPr lvl="1"/>
            <a:r>
              <a:rPr lang="en-US" dirty="0" smtClean="0"/>
              <a:t>Size of the data determines the value and potential of the data and whether it can be considered as Big Data or not.</a:t>
            </a:r>
          </a:p>
          <a:p>
            <a:pPr>
              <a:spcBef>
                <a:spcPts val="2400"/>
              </a:spcBef>
            </a:pPr>
            <a:r>
              <a:rPr lang="en-US" b="1" dirty="0" smtClean="0"/>
              <a:t>Velocity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this context refers to the speed of generation of data</a:t>
            </a:r>
          </a:p>
          <a:p>
            <a:pPr lvl="1"/>
            <a:r>
              <a:rPr lang="en-US" dirty="0" smtClean="0"/>
              <a:t>How fast the data being generated is processed to meet the demands.</a:t>
            </a:r>
          </a:p>
          <a:p>
            <a:pPr>
              <a:spcBef>
                <a:spcPts val="2400"/>
              </a:spcBef>
            </a:pPr>
            <a:r>
              <a:rPr lang="en-US" b="1" dirty="0" smtClean="0"/>
              <a:t>Variety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Different formats of data</a:t>
            </a:r>
          </a:p>
          <a:p>
            <a:pPr lvl="1"/>
            <a:r>
              <a:rPr lang="en-US" dirty="0" smtClean="0"/>
              <a:t>E.g. Documents, Emails, Videos, Images, Audio, Machine logs, Sensor generated data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8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9087" y="1401417"/>
            <a:ext cx="8915400" cy="5245043"/>
          </a:xfrm>
        </p:spPr>
        <p:txBody>
          <a:bodyPr/>
          <a:lstStyle/>
          <a:p>
            <a:r>
              <a:rPr lang="en-US" b="1" dirty="0" smtClean="0"/>
              <a:t>Variability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How consistent is the data in terms of availability or interval of reporting.</a:t>
            </a:r>
          </a:p>
          <a:p>
            <a:pPr lvl="1"/>
            <a:r>
              <a:rPr lang="en-US" dirty="0" smtClean="0"/>
              <a:t>Refers to the inconsistency of data available at times.</a:t>
            </a:r>
          </a:p>
          <a:p>
            <a:pPr>
              <a:spcBef>
                <a:spcPts val="2400"/>
              </a:spcBef>
            </a:pPr>
            <a:r>
              <a:rPr lang="en-US" b="1" dirty="0" smtClean="0"/>
              <a:t>Veracity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quality of the data that is being captured can vary greatly.</a:t>
            </a:r>
          </a:p>
          <a:p>
            <a:pPr lvl="1"/>
            <a:r>
              <a:rPr lang="en-US" dirty="0" smtClean="0"/>
              <a:t>Accuracy of the analysis depends on the veracity of the source data.</a:t>
            </a:r>
          </a:p>
          <a:p>
            <a:pPr>
              <a:spcBef>
                <a:spcPts val="2400"/>
              </a:spcBef>
            </a:pPr>
            <a:r>
              <a:rPr lang="en-US" b="1" dirty="0" smtClean="0"/>
              <a:t>Complexity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Data management can be very complex process, especially when large volumes of data come from multiple sources.</a:t>
            </a:r>
          </a:p>
          <a:p>
            <a:pPr lvl="1"/>
            <a:r>
              <a:rPr lang="en-US" dirty="0" smtClean="0"/>
              <a:t>These data needs to be linked, connected and correlated in order to be able to extract information from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8674" y="313899"/>
            <a:ext cx="10112991" cy="61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81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8780"/>
          </a:xfrm>
        </p:spPr>
        <p:txBody>
          <a:bodyPr/>
          <a:lstStyle/>
          <a:p>
            <a:r>
              <a:rPr lang="en-US" dirty="0" smtClean="0"/>
              <a:t>Big Data Software Tools: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712380"/>
            <a:ext cx="9116854" cy="4854675"/>
          </a:xfrm>
        </p:spPr>
        <p:txBody>
          <a:bodyPr>
            <a:normAutofit/>
          </a:bodyPr>
          <a:lstStyle/>
          <a:p>
            <a:r>
              <a:rPr lang="en-US" dirty="0"/>
              <a:t>Platform:</a:t>
            </a:r>
          </a:p>
          <a:p>
            <a:pPr lvl="1"/>
            <a:r>
              <a:rPr lang="en-US" dirty="0"/>
              <a:t>Apache Hadoop</a:t>
            </a:r>
          </a:p>
          <a:p>
            <a:pPr lvl="1"/>
            <a:r>
              <a:rPr lang="en-US" dirty="0"/>
              <a:t>SAP HANA etc.</a:t>
            </a:r>
          </a:p>
          <a:p>
            <a:pPr>
              <a:spcBef>
                <a:spcPts val="2400"/>
              </a:spcBef>
            </a:pPr>
            <a:r>
              <a:rPr lang="en-US" dirty="0"/>
              <a:t>Business Analytics:</a:t>
            </a:r>
          </a:p>
          <a:p>
            <a:pPr lvl="1"/>
            <a:r>
              <a:rPr lang="en-US" dirty="0" err="1"/>
              <a:t>JasperSoft</a:t>
            </a:r>
            <a:r>
              <a:rPr lang="en-US" dirty="0"/>
              <a:t> BI Suite</a:t>
            </a:r>
          </a:p>
          <a:p>
            <a:pPr lvl="1"/>
            <a:r>
              <a:rPr lang="en-US" dirty="0"/>
              <a:t>Pentaho Business Analytics</a:t>
            </a:r>
          </a:p>
          <a:p>
            <a:pPr lvl="1"/>
            <a:r>
              <a:rPr lang="en-US" dirty="0" err="1"/>
              <a:t>Karmasphere</a:t>
            </a:r>
            <a:r>
              <a:rPr lang="en-US" dirty="0"/>
              <a:t> Studio and Analyst</a:t>
            </a:r>
          </a:p>
          <a:p>
            <a:pPr lvl="1"/>
            <a:r>
              <a:rPr lang="en-US" dirty="0" err="1"/>
              <a:t>Talend</a:t>
            </a:r>
            <a:r>
              <a:rPr lang="en-US" dirty="0"/>
              <a:t> Open Studio etc.</a:t>
            </a:r>
          </a:p>
          <a:p>
            <a:r>
              <a:rPr lang="en-US" dirty="0">
                <a:latin typeface="Century Gothic" charset="0"/>
              </a:rPr>
              <a:t>Databases/Data Warehouses: </a:t>
            </a:r>
          </a:p>
          <a:p>
            <a:pPr lvl="1"/>
            <a:r>
              <a:rPr lang="en-US" dirty="0">
                <a:latin typeface="Century Gothic" charset="0"/>
              </a:rPr>
              <a:t>Cassandra- NoSQL Database developed by Facebook </a:t>
            </a:r>
          </a:p>
          <a:p>
            <a:pPr lvl="1"/>
            <a:r>
              <a:rPr lang="en-US" dirty="0">
                <a:latin typeface="Century Gothic" charset="0"/>
              </a:rPr>
              <a:t>HBase- Apache project </a:t>
            </a:r>
          </a:p>
          <a:p>
            <a:pPr lvl="1"/>
            <a:r>
              <a:rPr lang="en-US" dirty="0">
                <a:latin typeface="Century Gothic" charset="0"/>
              </a:rPr>
              <a:t>Hive- Hadoop’s data warehouse etc.</a:t>
            </a:r>
          </a:p>
          <a:p>
            <a:endParaRPr lang="en-US" dirty="0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1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734946"/>
            <a:ext cx="8911687" cy="969163"/>
          </a:xfrm>
        </p:spPr>
        <p:txBody>
          <a:bodyPr/>
          <a:lstStyle/>
          <a:p>
            <a:r>
              <a:rPr lang="en-US" dirty="0"/>
              <a:t>Big Data Software Tools: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04109"/>
            <a:ext cx="8915400" cy="440574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2400"/>
              </a:spcBef>
            </a:pPr>
            <a:r>
              <a:rPr lang="en-US" dirty="0"/>
              <a:t>Data Mining:</a:t>
            </a:r>
          </a:p>
          <a:p>
            <a:pPr lvl="1"/>
            <a:r>
              <a:rPr lang="en-US" dirty="0" err="1"/>
              <a:t>RapidMiner</a:t>
            </a:r>
            <a:endParaRPr lang="en-US" dirty="0"/>
          </a:p>
          <a:p>
            <a:pPr lvl="1"/>
            <a:r>
              <a:rPr lang="en-US" dirty="0"/>
              <a:t>Orange</a:t>
            </a:r>
          </a:p>
          <a:p>
            <a:pPr lvl="1"/>
            <a:r>
              <a:rPr lang="en-US" dirty="0"/>
              <a:t>KEEL</a:t>
            </a:r>
          </a:p>
          <a:p>
            <a:pPr lvl="1"/>
            <a:r>
              <a:rPr lang="en-US" dirty="0"/>
              <a:t>SPMF </a:t>
            </a:r>
            <a:r>
              <a:rPr lang="en-US" dirty="0" err="1"/>
              <a:t>etc</a:t>
            </a:r>
          </a:p>
          <a:p>
            <a:r>
              <a:rPr lang="en-US" dirty="0" err="1">
                <a:latin typeface="Century Gothic" charset="0"/>
              </a:rPr>
              <a:t>Software programming and framework: </a:t>
            </a:r>
          </a:p>
          <a:p>
            <a:pPr lvl="1"/>
            <a:r>
              <a:rPr lang="en-US" dirty="0" err="1">
                <a:latin typeface="Century Gothic" charset="0"/>
              </a:rPr>
              <a:t>R- Statistical Software </a:t>
            </a:r>
          </a:p>
          <a:p>
            <a:pPr lvl="1"/>
            <a:r>
              <a:rPr lang="en-US" dirty="0" err="1">
                <a:latin typeface="Century Gothic" charset="0"/>
              </a:rPr>
              <a:t>Python </a:t>
            </a:r>
          </a:p>
          <a:p>
            <a:pPr lvl="1"/>
            <a:r>
              <a:rPr lang="en-US" dirty="0" err="1">
                <a:latin typeface="Century Gothic" charset="0"/>
              </a:rPr>
              <a:t>Julia- Expensive language, faster than R, fairly easy to learn</a:t>
            </a:r>
          </a:p>
          <a:p>
            <a:pPr lvl="1"/>
            <a:r>
              <a:rPr lang="en-US" dirty="0" err="1">
                <a:latin typeface="Century Gothic" charset="0"/>
              </a:rPr>
              <a:t>Hadoop and Hive</a:t>
            </a:r>
          </a:p>
          <a:p>
            <a:pPr lvl="1"/>
            <a:r>
              <a:rPr lang="en-US" dirty="0">
                <a:latin typeface="Century Gothic" charset="0"/>
              </a:rPr>
              <a:t>Java</a:t>
            </a:r>
          </a:p>
          <a:p>
            <a:pPr lvl="1"/>
            <a:r>
              <a:rPr lang="en-US" dirty="0">
                <a:latin typeface="Century Gothic" charset="0"/>
              </a:rPr>
              <a:t>SCALA- Java based language for building high-level algorithms</a:t>
            </a:r>
          </a:p>
          <a:p>
            <a:pPr lvl="1"/>
            <a:r>
              <a:rPr lang="en-US" dirty="0">
                <a:latin typeface="Century Gothic" charset="0"/>
              </a:rPr>
              <a:t>KAFKA and STORM</a:t>
            </a:r>
          </a:p>
        </p:txBody>
      </p:sp>
    </p:spTree>
    <p:extLst>
      <p:ext uri="{BB962C8B-B14F-4D97-AF65-F5344CB8AC3E}">
        <p14:creationId xmlns:p14="http://schemas.microsoft.com/office/powerpoint/2010/main" val="133719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4691" y="6027383"/>
            <a:ext cx="5943602" cy="41498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Figure: IBM </a:t>
            </a:r>
            <a:r>
              <a:rPr lang="en-US" sz="1600" dirty="0"/>
              <a:t>Big Data Platform (Source: </a:t>
            </a:r>
            <a:r>
              <a:rPr lang="en-US" sz="1600" i="1" dirty="0"/>
              <a:t>IBM Research</a:t>
            </a:r>
            <a:r>
              <a:rPr lang="en-US" sz="1600" dirty="0"/>
              <a:t>)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045527" y="416292"/>
            <a:ext cx="5029199" cy="544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831</Words>
  <Application>Microsoft Office PowerPoint</Application>
  <PresentationFormat>Widescreen</PresentationFormat>
  <Paragraphs>118</Paragraphs>
  <Slides>18</Slides>
  <Notes>18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Wisp</vt:lpstr>
      <vt:lpstr>Big Data Workflows</vt:lpstr>
      <vt:lpstr>Introduction to Big Data workflows</vt:lpstr>
      <vt:lpstr>How Big Data Makes Big Impacts</vt:lpstr>
      <vt:lpstr>Characteristics: (5Vs and 1C)</vt:lpstr>
      <vt:lpstr>PowerPoint Presentation</vt:lpstr>
      <vt:lpstr>PowerPoint Presentation</vt:lpstr>
      <vt:lpstr>Big Data Software Tools:</vt:lpstr>
      <vt:lpstr>Big Data Software Tools:</vt:lpstr>
      <vt:lpstr>Figure: IBM Big Data Platform (Source: IBM Research)</vt:lpstr>
      <vt:lpstr>Intel Distribution for Apache Hadoop</vt:lpstr>
      <vt:lpstr>Challenges:</vt:lpstr>
      <vt:lpstr>PowerPoint Presentation</vt:lpstr>
      <vt:lpstr>Workload Optimization in Big Data</vt:lpstr>
      <vt:lpstr>MapReduced Explained</vt:lpstr>
      <vt:lpstr>Application areas for Big Data:</vt:lpstr>
      <vt:lpstr>PowerPoint Presentation</vt:lpstr>
      <vt:lpstr>Questions ?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Workflows</dc:title>
  <dc:creator>Ashok Padmaraju</dc:creator>
  <cp:lastModifiedBy>Reddy Ashok Kum Padmaraju</cp:lastModifiedBy>
  <cp:revision>26</cp:revision>
  <dcterms:created xsi:type="dcterms:W3CDTF">2015-04-08T07:37:37Z</dcterms:created>
  <dcterms:modified xsi:type="dcterms:W3CDTF">2015-04-08T22:55:45Z</dcterms:modified>
</cp:coreProperties>
</file>