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embeddedFontLst>
    <p:embeddedFont>
      <p:font typeface="Roboto"/>
      <p:regular r:id="rId16"/>
      <p:bold r:id="rId17"/>
      <p:italic r:id="rId18"/>
      <p:boldItalic r:id="rId19"/>
    </p:embeddedFont>
    <p:embeddedFont>
      <p:font typeface="Fira Mono"/>
      <p:regular r:id="rId20"/>
      <p:bold r:id="rId21"/>
    </p:embeddedFont>
    <p:embeddedFont>
      <p:font typeface="Merriweather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FiraMono-regular.fntdata"/><Relationship Id="rId22" Type="http://schemas.openxmlformats.org/officeDocument/2006/relationships/font" Target="fonts/Merriweather-regular.fntdata"/><Relationship Id="rId21" Type="http://schemas.openxmlformats.org/officeDocument/2006/relationships/font" Target="fonts/FiraMono-bold.fntdata"/><Relationship Id="rId24" Type="http://schemas.openxmlformats.org/officeDocument/2006/relationships/font" Target="fonts/Merriweather-italic.fntdata"/><Relationship Id="rId23" Type="http://schemas.openxmlformats.org/officeDocument/2006/relationships/font" Target="fonts/Merriweather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font" Target="fonts/Merriweather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font" Target="fonts/Roboto-bold.fntdata"/><Relationship Id="rId16" Type="http://schemas.openxmlformats.org/officeDocument/2006/relationships/font" Target="fonts/Roboto-regular.fntdata"/><Relationship Id="rId19" Type="http://schemas.openxmlformats.org/officeDocument/2006/relationships/font" Target="fonts/Roboto-boldItalic.fntdata"/><Relationship Id="rId18" Type="http://schemas.openxmlformats.org/officeDocument/2006/relationships/font" Target="fonts/Roboto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62fece41f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62fece41f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64b409fe24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64b409fe24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64b409fe24_0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64b409fe24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64b409fe24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64b409fe24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73d5bf3395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73d5bf3395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64b409fe24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64b409fe24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64b409fe24_0_1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64b409fe24_0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64b409fe24_0_1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64b409fe24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64b409fe24_0_1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64b409fe24_0_1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5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dk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hasCustomPrompt="1"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accent3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48099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0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44125"/>
            <a:ext cx="4313625" cy="4399375"/>
          </a:xfrm>
          <a:custGeom>
            <a:rect b="b" l="l" r="r" t="t"/>
            <a:pathLst>
              <a:path extrusionOk="0" h="175975" w="172545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125" y="0"/>
            <a:ext cx="4316900" cy="4395600"/>
          </a:xfrm>
          <a:custGeom>
            <a:rect b="b" l="l" r="r" t="t"/>
            <a:pathLst>
              <a:path extrusionOk="0" h="175824" w="172676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5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 txBox="1"/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3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43" name="Google Shape;43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9"/>
          <p:cNvSpPr txBox="1"/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" type="subTitle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8" name="Google Shape;48;p9"/>
          <p:cNvSpPr txBox="1"/>
          <p:nvPr>
            <p:ph idx="2" type="body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0"/>
          <p:cNvSpPr txBox="1"/>
          <p:nvPr>
            <p:ph idx="1" type="body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paradig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latin typeface="Fira Mono"/>
                <a:ea typeface="Fira Mono"/>
                <a:cs typeface="Fira Mono"/>
                <a:sym typeface="Fira Mono"/>
              </a:rPr>
              <a:t>git</a:t>
            </a:r>
            <a:r>
              <a:rPr lang="en" sz="4000">
                <a:latin typeface="Fira Mono"/>
                <a:ea typeface="Fira Mono"/>
                <a:cs typeface="Fira Mono"/>
                <a:sym typeface="Fira Mono"/>
              </a:rPr>
              <a:t> </a:t>
            </a:r>
            <a:r>
              <a:rPr lang="en" sz="4000">
                <a:latin typeface="Fira Mono"/>
                <a:ea typeface="Fira Mono"/>
                <a:cs typeface="Fira Mono"/>
                <a:sym typeface="Fira Mono"/>
              </a:rPr>
              <a:t>--fast-version-control</a:t>
            </a:r>
            <a:endParaRPr sz="4000">
              <a:latin typeface="Fira Mono"/>
              <a:ea typeface="Fira Mono"/>
              <a:cs typeface="Fira Mono"/>
              <a:sym typeface="Fira Mono"/>
            </a:endParaRPr>
          </a:p>
        </p:txBody>
      </p:sp>
      <p:sp>
        <p:nvSpPr>
          <p:cNvPr id="65" name="Google Shape;65;p13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Merriweather"/>
                <a:ea typeface="Merriweather"/>
                <a:cs typeface="Merriweather"/>
                <a:sym typeface="Merriweather"/>
              </a:rPr>
              <a:t>Alex Yovev</a:t>
            </a:r>
            <a:endParaRPr sz="1800">
              <a:latin typeface="Merriweather"/>
              <a:ea typeface="Merriweather"/>
              <a:cs typeface="Merriweather"/>
              <a:sym typeface="Merriweather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2"/>
          <p:cNvSpPr txBox="1"/>
          <p:nvPr>
            <p:ph type="title"/>
          </p:nvPr>
        </p:nvSpPr>
        <p:spPr>
          <a:xfrm>
            <a:off x="0" y="1787400"/>
            <a:ext cx="9144000" cy="1568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Georgia"/>
                <a:ea typeface="Georgia"/>
                <a:cs typeface="Georgia"/>
                <a:sym typeface="Georgia"/>
              </a:rPr>
              <a:t>Thank You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/>
          <p:nvPr>
            <p:ph type="title"/>
          </p:nvPr>
        </p:nvSpPr>
        <p:spPr>
          <a:xfrm>
            <a:off x="2636700" y="1787400"/>
            <a:ext cx="3870600" cy="1568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Georgia"/>
                <a:ea typeface="Georgia"/>
                <a:cs typeface="Georgia"/>
                <a:sym typeface="Georgia"/>
              </a:rPr>
              <a:t>What</a:t>
            </a:r>
            <a:r>
              <a:rPr lang="en">
                <a:latin typeface="Georgia"/>
                <a:ea typeface="Georgia"/>
                <a:cs typeface="Georgia"/>
                <a:sym typeface="Georgia"/>
              </a:rPr>
              <a:t>?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>
            <a:off x="358650" y="588400"/>
            <a:ext cx="8426700" cy="3042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latin typeface="Georgia"/>
                <a:ea typeface="Georgia"/>
                <a:cs typeface="Georgia"/>
                <a:sym typeface="Georgia"/>
              </a:rPr>
              <a:t>Git is a free and open source distributed version control system designed to handle everything from small to very large projects with speed and efficiency.</a:t>
            </a:r>
            <a:endParaRPr i="1" sz="1800"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1800"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latin typeface="Georgia"/>
                <a:ea typeface="Georgia"/>
                <a:cs typeface="Georgia"/>
                <a:sym typeface="Georgia"/>
              </a:rPr>
              <a:t>Git is easy to learn and has a tiny footprint with lightning fast performance. It outclasses SCM tools like Subversion, CVS, Perforce, and ClearCase with features like cheap local branching, convenient staging areas, and multiple workflows.</a:t>
            </a:r>
            <a:endParaRPr i="1" sz="180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>
            <a:off x="358650" y="3810550"/>
            <a:ext cx="2142000" cy="94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45720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800">
                <a:latin typeface="Georgia"/>
                <a:ea typeface="Georgia"/>
                <a:cs typeface="Georgia"/>
                <a:sym typeface="Georgia"/>
              </a:rPr>
              <a:t>— git-scm.com</a:t>
            </a:r>
            <a:endParaRPr sz="180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>
            <p:ph type="title"/>
          </p:nvPr>
        </p:nvSpPr>
        <p:spPr>
          <a:xfrm>
            <a:off x="2862000" y="1787400"/>
            <a:ext cx="3420000" cy="1568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Georgia"/>
                <a:ea typeface="Georgia"/>
                <a:cs typeface="Georgia"/>
                <a:sym typeface="Georgia"/>
              </a:rPr>
              <a:t>Why?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>
            <p:ph type="title"/>
          </p:nvPr>
        </p:nvSpPr>
        <p:spPr>
          <a:xfrm>
            <a:off x="358650" y="1209750"/>
            <a:ext cx="8426700" cy="2613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Georgia"/>
                <a:ea typeface="Georgia"/>
                <a:cs typeface="Georgia"/>
                <a:sym typeface="Georgia"/>
              </a:rPr>
              <a:t>The Git feature that really makes it stand apart from nearly every other VCS out there is its </a:t>
            </a:r>
            <a:r>
              <a:rPr lang="en" sz="1800" u="sng">
                <a:latin typeface="Georgia"/>
                <a:ea typeface="Georgia"/>
                <a:cs typeface="Georgia"/>
                <a:sym typeface="Georgia"/>
              </a:rPr>
              <a:t>branching model</a:t>
            </a:r>
            <a:r>
              <a:rPr lang="en" sz="1800">
                <a:latin typeface="Georgia"/>
                <a:ea typeface="Georgia"/>
                <a:cs typeface="Georgia"/>
                <a:sym typeface="Georgia"/>
              </a:rPr>
              <a:t>.</a:t>
            </a:r>
            <a:endParaRPr sz="1800"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latin typeface="Georgia"/>
              <a:ea typeface="Georgia"/>
              <a:cs typeface="Georgia"/>
              <a:sym typeface="Georgia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Georgia"/>
                <a:ea typeface="Georgia"/>
                <a:cs typeface="Georgia"/>
                <a:sym typeface="Georgia"/>
              </a:rPr>
              <a:t>Git allows and encourages you to have </a:t>
            </a:r>
            <a:r>
              <a:rPr lang="en" sz="1800" u="sng">
                <a:latin typeface="Georgia"/>
                <a:ea typeface="Georgia"/>
                <a:cs typeface="Georgia"/>
                <a:sym typeface="Georgia"/>
              </a:rPr>
              <a:t>multiple local branches that can be entirely independent of each other</a:t>
            </a:r>
            <a:r>
              <a:rPr lang="en" sz="1800">
                <a:latin typeface="Georgia"/>
                <a:ea typeface="Georgia"/>
                <a:cs typeface="Georgia"/>
                <a:sym typeface="Georgia"/>
              </a:rPr>
              <a:t>. The creation, merging, and deletion of those lines of development takes seconds.</a:t>
            </a:r>
            <a:endParaRPr sz="180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Georgia"/>
                <a:ea typeface="Georgia"/>
                <a:cs typeface="Georgia"/>
                <a:sym typeface="Georgia"/>
              </a:rPr>
              <a:t>Branching and Merging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2" name="Google Shape;92;p18"/>
          <p:cNvSpPr txBox="1"/>
          <p:nvPr>
            <p:ph idx="1" type="body"/>
          </p:nvPr>
        </p:nvSpPr>
        <p:spPr>
          <a:xfrm>
            <a:off x="311725" y="1632775"/>
            <a:ext cx="8520600" cy="293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6985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E443C"/>
              </a:buClr>
              <a:buSzPts val="1800"/>
              <a:buFont typeface="Georgia"/>
              <a:buChar char="●"/>
            </a:pPr>
            <a:r>
              <a:rPr lang="en" sz="1800">
                <a:solidFill>
                  <a:srgbClr val="4E443C"/>
                </a:solidFill>
                <a:highlight>
                  <a:srgbClr val="FCFCFA"/>
                </a:highlight>
                <a:latin typeface="Georgia"/>
                <a:ea typeface="Georgia"/>
                <a:cs typeface="Georgia"/>
                <a:sym typeface="Georgia"/>
              </a:rPr>
              <a:t>Frictionless Context Switching</a:t>
            </a:r>
            <a:br>
              <a:rPr lang="en" sz="1800">
                <a:solidFill>
                  <a:srgbClr val="4E443C"/>
                </a:solidFill>
                <a:highlight>
                  <a:srgbClr val="FCFCFA"/>
                </a:highlight>
                <a:latin typeface="Georgia"/>
                <a:ea typeface="Georgia"/>
                <a:cs typeface="Georgia"/>
                <a:sym typeface="Georgia"/>
              </a:rPr>
            </a:br>
            <a:endParaRPr sz="1800">
              <a:solidFill>
                <a:srgbClr val="4E443C"/>
              </a:solidFill>
              <a:highlight>
                <a:srgbClr val="FCFCFA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6985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E443C"/>
              </a:buClr>
              <a:buSzPts val="1800"/>
              <a:buFont typeface="Georgia"/>
              <a:buChar char="●"/>
            </a:pPr>
            <a:r>
              <a:rPr lang="en" sz="1800">
                <a:solidFill>
                  <a:srgbClr val="4E443C"/>
                </a:solidFill>
                <a:highlight>
                  <a:srgbClr val="FCFCFA"/>
                </a:highlight>
                <a:latin typeface="Georgia"/>
                <a:ea typeface="Georgia"/>
                <a:cs typeface="Georgia"/>
                <a:sym typeface="Georgia"/>
              </a:rPr>
              <a:t>Role-Based Codelines</a:t>
            </a:r>
            <a:br>
              <a:rPr lang="en" sz="1800">
                <a:solidFill>
                  <a:srgbClr val="4E443C"/>
                </a:solidFill>
                <a:highlight>
                  <a:srgbClr val="FCFCFA"/>
                </a:highlight>
                <a:latin typeface="Georgia"/>
                <a:ea typeface="Georgia"/>
                <a:cs typeface="Georgia"/>
                <a:sym typeface="Georgia"/>
              </a:rPr>
            </a:br>
            <a:endParaRPr sz="1800">
              <a:solidFill>
                <a:srgbClr val="4E443C"/>
              </a:solidFill>
              <a:highlight>
                <a:srgbClr val="FCFCFA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6985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E443C"/>
              </a:buClr>
              <a:buSzPts val="1800"/>
              <a:buFont typeface="Georgia"/>
              <a:buChar char="●"/>
            </a:pPr>
            <a:r>
              <a:rPr lang="en" sz="1800">
                <a:solidFill>
                  <a:srgbClr val="4E443C"/>
                </a:solidFill>
                <a:highlight>
                  <a:srgbClr val="FCFCFA"/>
                </a:highlight>
                <a:latin typeface="Georgia"/>
                <a:ea typeface="Georgia"/>
                <a:cs typeface="Georgia"/>
                <a:sym typeface="Georgia"/>
              </a:rPr>
              <a:t>Feature Based Workflow</a:t>
            </a:r>
            <a:br>
              <a:rPr lang="en" sz="1800">
                <a:solidFill>
                  <a:srgbClr val="4E443C"/>
                </a:solidFill>
                <a:highlight>
                  <a:srgbClr val="FCFCFA"/>
                </a:highlight>
                <a:latin typeface="Georgia"/>
                <a:ea typeface="Georgia"/>
                <a:cs typeface="Georgia"/>
                <a:sym typeface="Georgia"/>
              </a:rPr>
            </a:br>
            <a:endParaRPr sz="1800">
              <a:solidFill>
                <a:srgbClr val="4E443C"/>
              </a:solidFill>
              <a:highlight>
                <a:srgbClr val="FCFCFA"/>
              </a:highlight>
              <a:latin typeface="Georgia"/>
              <a:ea typeface="Georgia"/>
              <a:cs typeface="Georgia"/>
              <a:sym typeface="Georgia"/>
            </a:endParaRPr>
          </a:p>
          <a:p>
            <a:pPr indent="-342900" lvl="0" marL="6985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E443C"/>
              </a:buClr>
              <a:buSzPts val="1800"/>
              <a:buFont typeface="Georgia"/>
              <a:buChar char="●"/>
            </a:pPr>
            <a:r>
              <a:rPr lang="en" sz="1800">
                <a:solidFill>
                  <a:srgbClr val="4E443C"/>
                </a:solidFill>
                <a:highlight>
                  <a:srgbClr val="FCFCFA"/>
                </a:highlight>
                <a:latin typeface="Georgia"/>
                <a:ea typeface="Georgia"/>
                <a:cs typeface="Georgia"/>
                <a:sym typeface="Georgia"/>
              </a:rPr>
              <a:t>Disposable Experimentation</a:t>
            </a:r>
            <a:endParaRPr sz="180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9"/>
          <p:cNvSpPr txBox="1"/>
          <p:nvPr>
            <p:ph type="title"/>
          </p:nvPr>
        </p:nvSpPr>
        <p:spPr>
          <a:xfrm>
            <a:off x="2823900" y="1787400"/>
            <a:ext cx="3496200" cy="1568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Georgia"/>
                <a:ea typeface="Georgia"/>
                <a:cs typeface="Georgia"/>
                <a:sym typeface="Georgia"/>
              </a:rPr>
              <a:t>How?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/>
          <p:nvPr>
            <p:ph type="title"/>
          </p:nvPr>
        </p:nvSpPr>
        <p:spPr>
          <a:xfrm>
            <a:off x="2640600" y="1787400"/>
            <a:ext cx="3862800" cy="1568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Georgia"/>
                <a:ea typeface="Georgia"/>
                <a:cs typeface="Georgia"/>
                <a:sym typeface="Georgia"/>
              </a:rPr>
              <a:t>Result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Georgia"/>
                <a:ea typeface="Georgia"/>
                <a:cs typeface="Georgia"/>
                <a:sym typeface="Georgia"/>
              </a:rPr>
              <a:t>Git Network Graph</a:t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108" name="Google Shape;108;p21"/>
          <p:cNvPicPr preferRelativeResize="0"/>
          <p:nvPr/>
        </p:nvPicPr>
        <p:blipFill rotWithShape="1">
          <a:blip r:embed="rId3">
            <a:alphaModFix/>
          </a:blip>
          <a:srcRect b="0" l="16145" r="4318" t="0"/>
          <a:stretch/>
        </p:blipFill>
        <p:spPr>
          <a:xfrm>
            <a:off x="932875" y="1471600"/>
            <a:ext cx="7278300" cy="3494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