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rbel-bold.fntdata"/><Relationship Id="rId10" Type="http://schemas.openxmlformats.org/officeDocument/2006/relationships/slide" Target="slides/slide5.xml"/><Relationship Id="rId21" Type="http://schemas.openxmlformats.org/officeDocument/2006/relationships/font" Target="fonts/Corbel-regular.fntdata"/><Relationship Id="rId13" Type="http://schemas.openxmlformats.org/officeDocument/2006/relationships/slide" Target="slides/slide8.xml"/><Relationship Id="rId24" Type="http://schemas.openxmlformats.org/officeDocument/2006/relationships/font" Target="fonts/Corbel-boldItalic.fntdata"/><Relationship Id="rId12" Type="http://schemas.openxmlformats.org/officeDocument/2006/relationships/slide" Target="slides/slide7.xml"/><Relationship Id="rId23" Type="http://schemas.openxmlformats.org/officeDocument/2006/relationships/font" Target="fonts/Corbel-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s.google.com/machine-learning/glossary/#neural_network" TargetMode="External"/><Relationship Id="rId3" Type="http://schemas.openxmlformats.org/officeDocument/2006/relationships/hyperlink" Target="https://developers.google.com/machine-learning/glossary/#input_layer" TargetMode="External"/><Relationship Id="rId4" Type="http://schemas.openxmlformats.org/officeDocument/2006/relationships/hyperlink" Target="https://developers.google.com/machine-learning/glossary/#output_layer" TargetMode="External"/><Relationship Id="rId9" Type="http://schemas.openxmlformats.org/officeDocument/2006/relationships/hyperlink" Target="https://developers.google.com/machine-learning/glossary/#sigmoid_function" TargetMode="External"/><Relationship Id="rId5" Type="http://schemas.openxmlformats.org/officeDocument/2006/relationships/hyperlink" Target="https://developers.google.com/machine-learning/glossary/#activation_function" TargetMode="External"/><Relationship Id="rId6" Type="http://schemas.openxmlformats.org/officeDocument/2006/relationships/hyperlink" Target="https://developers.google.com/machine-learning/glossary/#ReLU" TargetMode="External"/><Relationship Id="rId7" Type="http://schemas.openxmlformats.org/officeDocument/2006/relationships/hyperlink" Target="https://developers.google.com/machine-learning/glossary/#deep_neural_network" TargetMode="External"/><Relationship Id="rId8" Type="http://schemas.openxmlformats.org/officeDocument/2006/relationships/hyperlink" Target="https://developers.google.com/machine-learning/glossary/#ReL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videos to put</a:t>
            </a:r>
            <a:endParaRPr/>
          </a:p>
        </p:txBody>
      </p:sp>
      <p:sp>
        <p:nvSpPr>
          <p:cNvPr id="244" name="Google Shape;24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Show an example live on screen </a:t>
            </a:r>
            <a:endParaRPr/>
          </a:p>
        </p:txBody>
      </p:sp>
      <p:sp>
        <p:nvSpPr>
          <p:cNvPr id="251" name="Google Shape;25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Radius , Perimeter and Area are highly correlated.</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Compactness, Concavity and concave point are highly correlated as well.</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Selected Parameters will be Perimeter, Texture, Compactness , Symmetry.</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Using the scatter plot:which is the simplest way to check relationship between two variables.</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Lets look at relationship between radius mean and area mean. In scatter plot you can see that when radius mean increases, perimeter mean also increases. Therefore, they are positively correlated with each other.</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There is no correlation between area mean and fractal dimension se. Because when area mean changes, fractal dimension se is not affected by chance of area mean</a:t>
            </a:r>
            <a:endParaRPr/>
          </a:p>
          <a:p>
            <a:pPr indent="0" lvl="0" marL="0" rtl="0" algn="l">
              <a:spcBef>
                <a:spcPts val="0"/>
              </a:spcBef>
              <a:spcAft>
                <a:spcPts val="0"/>
              </a:spcAft>
              <a:buNone/>
            </a:pPr>
            <a:r>
              <a:t/>
            </a:r>
            <a:endParaRPr/>
          </a:p>
        </p:txBody>
      </p:sp>
      <p:sp>
        <p:nvSpPr>
          <p:cNvPr id="268" name="Google Shape;26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Results showed that when applying an approach of using a smaller number of features rather than using all the dataset's features Random Forest and k-neighbor performed well with an AUC_ROC of 98% and accuracy for confusion matrix of 95%. </a:t>
            </a:r>
            <a:endParaRPr/>
          </a:p>
          <a:p>
            <a:pPr indent="0" lvl="0" marL="0" rtl="0" algn="l">
              <a:spcBef>
                <a:spcPts val="0"/>
              </a:spcBef>
              <a:spcAft>
                <a:spcPts val="0"/>
              </a:spcAft>
              <a:buNone/>
            </a:pPr>
            <a:r>
              <a:t/>
            </a:r>
            <a:endParaRPr/>
          </a:p>
        </p:txBody>
      </p:sp>
      <p:sp>
        <p:nvSpPr>
          <p:cNvPr id="279" name="Google Shape;2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Text based applications such as sentimental analysis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is mainly used in Motion Detection, Real-Time Thread Detection in Gaming, Security, Airports</a:t>
            </a:r>
            <a:endParaRPr/>
          </a:p>
        </p:txBody>
      </p:sp>
      <p:sp>
        <p:nvSpPr>
          <p:cNvPr id="159" name="Google Shape;15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API (Application program interface)</a:t>
            </a:r>
            <a:endParaRPr/>
          </a:p>
          <a:p>
            <a:pPr indent="0" lvl="0" marL="0" marR="0" rtl="0" algn="l">
              <a:lnSpc>
                <a:spcPct val="100000"/>
              </a:lnSpc>
              <a:spcBef>
                <a:spcPts val="0"/>
              </a:spcBef>
              <a:spcAft>
                <a:spcPts val="0"/>
              </a:spcAft>
              <a:buClr>
                <a:schemeClr val="dk1"/>
              </a:buClr>
              <a:buSzPts val="1200"/>
              <a:buFont typeface="Calibri"/>
              <a:buNone/>
            </a:pPr>
            <a:r>
              <a:rPr lang="en-US"/>
              <a:t>TensorFlow offers multiple levels of abstraction so you can choose the right one for your needs.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i="0" lang="en-US" sz="1200" u="none" strike="noStrike">
                <a:solidFill>
                  <a:schemeClr val="dk1"/>
                </a:solidFill>
                <a:latin typeface="Calibri"/>
                <a:ea typeface="Calibri"/>
                <a:cs typeface="Calibri"/>
                <a:sym typeface="Calibri"/>
              </a:rPr>
              <a:t>Keras</a:t>
            </a:r>
            <a:r>
              <a:rPr b="0" i="0" lang="en-US" sz="1200" u="none" strike="noStrike">
                <a:solidFill>
                  <a:schemeClr val="dk1"/>
                </a:solidFill>
                <a:latin typeface="Calibri"/>
                <a:ea typeface="Calibri"/>
                <a:cs typeface="Calibri"/>
                <a:sym typeface="Calibri"/>
              </a:rPr>
              <a:t> is a high-level neural networks </a:t>
            </a:r>
            <a:r>
              <a:rPr b="1" i="0" lang="en-US" sz="1200" u="none" strike="noStrike">
                <a:solidFill>
                  <a:schemeClr val="dk1"/>
                </a:solidFill>
                <a:latin typeface="Calibri"/>
                <a:ea typeface="Calibri"/>
                <a:cs typeface="Calibri"/>
                <a:sym typeface="Calibri"/>
              </a:rPr>
              <a:t>API</a:t>
            </a:r>
            <a:r>
              <a:rPr b="0" i="0" lang="en-US" sz="1200" u="none" strike="noStrike">
                <a:solidFill>
                  <a:schemeClr val="dk1"/>
                </a:solidFill>
                <a:latin typeface="Calibri"/>
                <a:ea typeface="Calibri"/>
                <a:cs typeface="Calibri"/>
                <a:sym typeface="Calibri"/>
              </a:rPr>
              <a:t>, written in Python and capable of running on top of TensorFlow . It Allows for easy and fast prototyping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For large ML training tasks, we can use the Distribution Strategy API for distributed training on different hardware configurations without changing the model definition.</a:t>
            </a:r>
            <a:endParaRPr b="1"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Distribution strategy to distribute training across multiple GPUs, multiple machines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Eager execution</a:t>
            </a:r>
            <a:r>
              <a:rPr b="0" i="0" lang="en-US" sz="1200" u="none" strike="noStrike">
                <a:solidFill>
                  <a:schemeClr val="dk1"/>
                </a:solidFill>
                <a:latin typeface="Calibri"/>
                <a:ea typeface="Calibri"/>
                <a:cs typeface="Calibri"/>
                <a:sym typeface="Calibri"/>
              </a:rPr>
              <a:t> is a flexible machine learning platform for research and experimentation, providing: An intuitive interface—Structure your code naturally and use Python data structures.</a:t>
            </a:r>
            <a:endParaRPr/>
          </a:p>
        </p:txBody>
      </p:sp>
      <p:sp>
        <p:nvSpPr>
          <p:cNvPr id="169" name="Google Shape;1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TensorFlow provides a collection of workflows to develop and train models using Python, JavaScript, or Swift, and to easily deploy in the cloud, on-prem, in the browser, or on-device no matter what language you use</a:t>
            </a:r>
            <a:endParaRPr/>
          </a:p>
          <a:p>
            <a:pPr indent="0" lvl="0" marL="0" rtl="0" algn="l">
              <a:spcBef>
                <a:spcPts val="0"/>
              </a:spcBef>
              <a:spcAft>
                <a:spcPts val="0"/>
              </a:spcAft>
              <a:buNone/>
            </a:pPr>
            <a:r>
              <a:t/>
            </a:r>
            <a:endParaRPr/>
          </a:p>
        </p:txBody>
      </p:sp>
      <p:sp>
        <p:nvSpPr>
          <p:cNvPr id="176" name="Google Shape;1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Email software uses text classification to determine whether incoming mail is sent to the inbox or filtered into the spam folder.</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These are two examples of topic classification, categorizing a text document into one of a predefined set of topics. In many topic classification problems, this categorization is based primarily on keywords in the text.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strike="noStrike">
                <a:solidFill>
                  <a:schemeClr val="dk1"/>
                </a:solidFill>
                <a:latin typeface="Calibri"/>
                <a:ea typeface="Calibri"/>
                <a:cs typeface="Calibri"/>
                <a:sym typeface="Calibri"/>
              </a:rPr>
              <a:t>Gather data : The more training examples (referred to as </a:t>
            </a:r>
            <a:r>
              <a:rPr b="0" i="1" lang="en-US" sz="1200" u="none" strike="noStrike">
                <a:solidFill>
                  <a:schemeClr val="dk1"/>
                </a:solidFill>
                <a:latin typeface="Calibri"/>
                <a:ea typeface="Calibri"/>
                <a:cs typeface="Calibri"/>
                <a:sym typeface="Calibri"/>
              </a:rPr>
              <a:t>samples</a:t>
            </a:r>
            <a:r>
              <a:rPr b="0" i="0" lang="en-US" sz="1200" u="none" strike="noStrike">
                <a:solidFill>
                  <a:schemeClr val="dk1"/>
                </a:solidFill>
                <a:latin typeface="Calibri"/>
                <a:ea typeface="Calibri"/>
                <a:cs typeface="Calibri"/>
                <a:sym typeface="Calibri"/>
              </a:rPr>
              <a:t> in the rest of this guide) you have, the better. This will help your model generalize better.</a:t>
            </a:r>
            <a:endParaRPr/>
          </a:p>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strike="noStrike">
                <a:solidFill>
                  <a:schemeClr val="dk1"/>
                </a:solidFill>
                <a:latin typeface="Calibri"/>
                <a:ea typeface="Calibri"/>
                <a:cs typeface="Calibri"/>
                <a:sym typeface="Calibri"/>
              </a:rPr>
              <a:t>Explore the dataset by knowing what features does it have. In this example would be :</a:t>
            </a:r>
            <a:endParaRPr/>
          </a:p>
          <a:p>
            <a:pPr indent="-228600" lvl="1" marL="685800" marR="0" rtl="0" algn="l">
              <a:lnSpc>
                <a:spcPct val="100000"/>
              </a:lnSpc>
              <a:spcBef>
                <a:spcPts val="0"/>
              </a:spcBef>
              <a:spcAft>
                <a:spcPts val="0"/>
              </a:spcAft>
              <a:buClr>
                <a:schemeClr val="dk1"/>
              </a:buClr>
              <a:buSzPts val="1200"/>
              <a:buFont typeface="Calibri"/>
              <a:buAutoNum type="arabicParenR"/>
            </a:pPr>
            <a:r>
              <a:rPr b="1" i="1" lang="en-US" sz="1200" u="none" strike="noStrike">
                <a:solidFill>
                  <a:schemeClr val="dk1"/>
                </a:solidFill>
                <a:latin typeface="Calibri"/>
                <a:ea typeface="Calibri"/>
                <a:cs typeface="Calibri"/>
                <a:sym typeface="Calibri"/>
              </a:rPr>
              <a:t>Number of samples</a:t>
            </a:r>
            <a:endParaRPr b="0" i="0" sz="1200" u="none" strike="noStrike">
              <a:solidFill>
                <a:schemeClr val="dk1"/>
              </a:solidFill>
              <a:latin typeface="Calibri"/>
              <a:ea typeface="Calibri"/>
              <a:cs typeface="Calibri"/>
              <a:sym typeface="Calibri"/>
            </a:endParaRPr>
          </a:p>
          <a:p>
            <a:pPr indent="-228600" lvl="1" marL="685800" marR="0" rtl="0" algn="l">
              <a:lnSpc>
                <a:spcPct val="100000"/>
              </a:lnSpc>
              <a:spcBef>
                <a:spcPts val="0"/>
              </a:spcBef>
              <a:spcAft>
                <a:spcPts val="0"/>
              </a:spcAft>
              <a:buClr>
                <a:schemeClr val="dk1"/>
              </a:buClr>
              <a:buSzPts val="1200"/>
              <a:buFont typeface="Calibri"/>
              <a:buAutoNum type="arabicParenR"/>
            </a:pPr>
            <a:r>
              <a:rPr b="1" i="1" lang="en-US" sz="1200" u="none" strike="noStrike">
                <a:solidFill>
                  <a:schemeClr val="dk1"/>
                </a:solidFill>
                <a:latin typeface="Calibri"/>
                <a:ea typeface="Calibri"/>
                <a:cs typeface="Calibri"/>
                <a:sym typeface="Calibri"/>
              </a:rPr>
              <a:t>Number of classes</a:t>
            </a:r>
            <a:endParaRPr b="0" i="0" sz="1200" u="none" strike="noStrike">
              <a:solidFill>
                <a:schemeClr val="dk1"/>
              </a:solidFill>
              <a:latin typeface="Calibri"/>
              <a:ea typeface="Calibri"/>
              <a:cs typeface="Calibri"/>
              <a:sym typeface="Calibri"/>
            </a:endParaRPr>
          </a:p>
          <a:p>
            <a:pPr indent="-228600" lvl="1" marL="685800" marR="0" rtl="0" algn="l">
              <a:lnSpc>
                <a:spcPct val="100000"/>
              </a:lnSpc>
              <a:spcBef>
                <a:spcPts val="0"/>
              </a:spcBef>
              <a:spcAft>
                <a:spcPts val="0"/>
              </a:spcAft>
              <a:buClr>
                <a:schemeClr val="dk1"/>
              </a:buClr>
              <a:buSzPts val="1200"/>
              <a:buFont typeface="Calibri"/>
              <a:buAutoNum type="arabicParenR"/>
            </a:pPr>
            <a:r>
              <a:rPr b="1" i="1" lang="en-US" sz="1200" u="none" strike="noStrike">
                <a:solidFill>
                  <a:schemeClr val="dk1"/>
                </a:solidFill>
                <a:latin typeface="Calibri"/>
                <a:ea typeface="Calibri"/>
                <a:cs typeface="Calibri"/>
                <a:sym typeface="Calibri"/>
              </a:rPr>
              <a:t>Number of samples per class</a:t>
            </a:r>
            <a:endParaRPr/>
          </a:p>
          <a:p>
            <a:pPr indent="-228600" lvl="1" marL="685800" marR="0" rtl="0" algn="l">
              <a:lnSpc>
                <a:spcPct val="100000"/>
              </a:lnSpc>
              <a:spcBef>
                <a:spcPts val="0"/>
              </a:spcBef>
              <a:spcAft>
                <a:spcPts val="0"/>
              </a:spcAft>
              <a:buClr>
                <a:schemeClr val="dk1"/>
              </a:buClr>
              <a:buSzPts val="1200"/>
              <a:buFont typeface="Calibri"/>
              <a:buAutoNum type="arabicParenR"/>
            </a:pPr>
            <a:r>
              <a:rPr b="1" i="1" lang="en-US" sz="1200" u="none" strike="noStrike">
                <a:solidFill>
                  <a:schemeClr val="dk1"/>
                </a:solidFill>
                <a:latin typeface="Calibri"/>
                <a:ea typeface="Calibri"/>
                <a:cs typeface="Calibri"/>
                <a:sym typeface="Calibri"/>
              </a:rPr>
              <a:t>Number of words per sample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Supervised learning , since the training data you feed to the algorithm include the desired solution </a:t>
            </a:r>
            <a:endParaRPr/>
          </a:p>
          <a:p>
            <a:pPr indent="0" lvl="0" marL="0" rtl="0" algn="l">
              <a:spcBef>
                <a:spcPts val="0"/>
              </a:spcBef>
              <a:spcAft>
                <a:spcPts val="0"/>
              </a:spcAft>
              <a:buNone/>
            </a:pPr>
            <a:r>
              <a:rPr lang="en-US"/>
              <a:t>naieve bayes classifier</a:t>
            </a:r>
            <a:endParaRPr/>
          </a:p>
        </p:txBody>
      </p:sp>
      <p:sp>
        <p:nvSpPr>
          <p:cNvPr id="209" name="Google Shape;2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hidden layer</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synthetic layer in a </a:t>
            </a:r>
            <a:r>
              <a:rPr b="1" i="0" lang="en-US" sz="1200" u="sng" strike="noStrike">
                <a:solidFill>
                  <a:schemeClr val="hlink"/>
                </a:solidFill>
                <a:latin typeface="Calibri"/>
                <a:ea typeface="Calibri"/>
                <a:cs typeface="Calibri"/>
                <a:sym typeface="Calibri"/>
                <a:hlinkClick r:id="rId2"/>
              </a:rPr>
              <a:t>neural network</a:t>
            </a:r>
            <a:r>
              <a:rPr b="0" i="0" lang="en-US" sz="1200" u="none" strike="noStrike">
                <a:solidFill>
                  <a:schemeClr val="dk1"/>
                </a:solidFill>
                <a:latin typeface="Calibri"/>
                <a:ea typeface="Calibri"/>
                <a:cs typeface="Calibri"/>
                <a:sym typeface="Calibri"/>
              </a:rPr>
              <a:t> between the </a:t>
            </a:r>
            <a:r>
              <a:rPr b="1" i="0" lang="en-US" sz="1200" u="sng" strike="noStrike">
                <a:solidFill>
                  <a:schemeClr val="hlink"/>
                </a:solidFill>
                <a:latin typeface="Calibri"/>
                <a:ea typeface="Calibri"/>
                <a:cs typeface="Calibri"/>
                <a:sym typeface="Calibri"/>
                <a:hlinkClick r:id="rId3"/>
              </a:rPr>
              <a:t>input layer</a:t>
            </a:r>
            <a:r>
              <a:rPr b="0" i="0" lang="en-US" sz="1200" u="none" strike="noStrike">
                <a:solidFill>
                  <a:schemeClr val="dk1"/>
                </a:solidFill>
                <a:latin typeface="Calibri"/>
                <a:ea typeface="Calibri"/>
                <a:cs typeface="Calibri"/>
                <a:sym typeface="Calibri"/>
              </a:rPr>
              <a:t> (that is, the features) and the </a:t>
            </a:r>
            <a:r>
              <a:rPr b="1" i="0" lang="en-US" sz="1200" u="sng" strike="noStrike">
                <a:solidFill>
                  <a:schemeClr val="hlink"/>
                </a:solidFill>
                <a:latin typeface="Calibri"/>
                <a:ea typeface="Calibri"/>
                <a:cs typeface="Calibri"/>
                <a:sym typeface="Calibri"/>
                <a:hlinkClick r:id="rId4"/>
              </a:rPr>
              <a:t>output layer</a:t>
            </a:r>
            <a:r>
              <a:rPr b="0" i="0" lang="en-US" sz="1200" u="none" strike="noStrike">
                <a:solidFill>
                  <a:schemeClr val="dk1"/>
                </a:solidFill>
                <a:latin typeface="Calibri"/>
                <a:ea typeface="Calibri"/>
                <a:cs typeface="Calibri"/>
                <a:sym typeface="Calibri"/>
              </a:rPr>
              <a:t> (the prediction). Hidden layers typically contain an </a:t>
            </a:r>
            <a:r>
              <a:rPr b="1" i="0" lang="en-US" sz="1200" u="sng" strike="noStrike">
                <a:solidFill>
                  <a:schemeClr val="hlink"/>
                </a:solidFill>
                <a:latin typeface="Calibri"/>
                <a:ea typeface="Calibri"/>
                <a:cs typeface="Calibri"/>
                <a:sym typeface="Calibri"/>
                <a:hlinkClick r:id="rId5"/>
              </a:rPr>
              <a:t>activation function</a:t>
            </a:r>
            <a:r>
              <a:rPr b="0" i="0" lang="en-US" sz="1200" u="none" strike="noStrike">
                <a:solidFill>
                  <a:schemeClr val="dk1"/>
                </a:solidFill>
                <a:latin typeface="Calibri"/>
                <a:ea typeface="Calibri"/>
                <a:cs typeface="Calibri"/>
                <a:sym typeface="Calibri"/>
              </a:rPr>
              <a:t> (such as </a:t>
            </a:r>
            <a:r>
              <a:rPr b="1" i="0" lang="en-US" sz="1200" u="sng" strike="noStrike">
                <a:solidFill>
                  <a:schemeClr val="hlink"/>
                </a:solidFill>
                <a:latin typeface="Calibri"/>
                <a:ea typeface="Calibri"/>
                <a:cs typeface="Calibri"/>
                <a:sym typeface="Calibri"/>
                <a:hlinkClick r:id="rId6"/>
              </a:rPr>
              <a:t>ReLU</a:t>
            </a:r>
            <a:r>
              <a:rPr b="0" i="0" lang="en-US" sz="1200" u="none" strike="noStrike">
                <a:solidFill>
                  <a:schemeClr val="dk1"/>
                </a:solidFill>
                <a:latin typeface="Calibri"/>
                <a:ea typeface="Calibri"/>
                <a:cs typeface="Calibri"/>
                <a:sym typeface="Calibri"/>
              </a:rPr>
              <a:t>) for training. A </a:t>
            </a:r>
            <a:r>
              <a:rPr b="1" i="0" lang="en-US" sz="1200" u="sng" strike="noStrike">
                <a:solidFill>
                  <a:schemeClr val="hlink"/>
                </a:solidFill>
                <a:latin typeface="Calibri"/>
                <a:ea typeface="Calibri"/>
                <a:cs typeface="Calibri"/>
                <a:sym typeface="Calibri"/>
                <a:hlinkClick r:id="rId7"/>
              </a:rPr>
              <a:t>deep neural network</a:t>
            </a:r>
            <a:r>
              <a:rPr b="0" i="0" lang="en-US" sz="1200" u="none" strike="noStrike">
                <a:solidFill>
                  <a:schemeClr val="dk1"/>
                </a:solidFill>
                <a:latin typeface="Calibri"/>
                <a:ea typeface="Calibri"/>
                <a:cs typeface="Calibri"/>
                <a:sym typeface="Calibri"/>
              </a:rPr>
              <a:t> contains more than one hidden layer.</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activation function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function (for example, </a:t>
            </a:r>
            <a:r>
              <a:rPr b="1" i="0" lang="en-US" sz="1200" u="sng" strike="noStrike">
                <a:solidFill>
                  <a:schemeClr val="hlink"/>
                </a:solidFill>
                <a:latin typeface="Calibri"/>
                <a:ea typeface="Calibri"/>
                <a:cs typeface="Calibri"/>
                <a:sym typeface="Calibri"/>
                <a:hlinkClick r:id="rId8"/>
              </a:rPr>
              <a:t>ReLU</a:t>
            </a:r>
            <a:r>
              <a:rPr b="0" i="0" lang="en-US" sz="1200" u="none" strike="noStrike">
                <a:solidFill>
                  <a:schemeClr val="dk1"/>
                </a:solidFill>
                <a:latin typeface="Calibri"/>
                <a:ea typeface="Calibri"/>
                <a:cs typeface="Calibri"/>
                <a:sym typeface="Calibri"/>
              </a:rPr>
              <a:t> rectified Linear Unit or </a:t>
            </a:r>
            <a:r>
              <a:rPr b="1" i="0" lang="en-US" sz="1200" u="sng" strike="noStrike">
                <a:solidFill>
                  <a:schemeClr val="hlink"/>
                </a:solidFill>
                <a:latin typeface="Calibri"/>
                <a:ea typeface="Calibri"/>
                <a:cs typeface="Calibri"/>
                <a:sym typeface="Calibri"/>
                <a:hlinkClick r:id="rId9"/>
              </a:rPr>
              <a:t>sigmoid</a:t>
            </a:r>
            <a:r>
              <a:rPr b="0" i="0" lang="en-US" sz="1200" u="none" strike="noStrike">
                <a:solidFill>
                  <a:schemeClr val="dk1"/>
                </a:solidFill>
                <a:latin typeface="Calibri"/>
                <a:ea typeface="Calibri"/>
                <a:cs typeface="Calibri"/>
                <a:sym typeface="Calibri"/>
              </a:rPr>
              <a:t>) that takes in the weighted sum of all of the inputs from the previous layer and then generates and passes an output value (typically nonlinear) to the next layer.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rPr>
              <a:t>For example, in this visual diagram we see neurons detecting lines, shapes, and textures. These representations (or learned features) make it possible to classify the data.</a:t>
            </a:r>
            <a:br>
              <a:rPr lang="en-US"/>
            </a:br>
            <a:endParaRPr/>
          </a:p>
        </p:txBody>
      </p:sp>
      <p:sp>
        <p:nvSpPr>
          <p:cNvPr id="217" name="Google Shape;2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The process of training a neural network is to determine a set of parameters that minimize the difference between expected value and model output. There are two steps: calculating gradients of the loss/error function, then updating existing parameters in response to the gradients, by using the back propagation.</a:t>
            </a:r>
            <a:endParaRPr/>
          </a:p>
        </p:txBody>
      </p:sp>
      <p:sp>
        <p:nvSpPr>
          <p:cNvPr id="228" name="Google Shape;22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657350" y="4464028"/>
            <a:ext cx="6858000" cy="1194650"/>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E2E2E2"/>
              </a:buClr>
              <a:buSzPts val="7200"/>
              <a:buFont typeface="Corbel"/>
              <a:buNone/>
              <a:defRPr b="0" sz="72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657349" y="3829878"/>
            <a:ext cx="6858000" cy="618523"/>
          </a:xfrm>
          <a:prstGeom prst="rect">
            <a:avLst/>
          </a:prstGeom>
          <a:noFill/>
          <a:ln>
            <a:noFill/>
          </a:ln>
        </p:spPr>
        <p:txBody>
          <a:bodyPr anchorCtr="0" anchor="b" bIns="45700" lIns="91425" spcFirstLastPara="1" rIns="91425" wrap="square" tIns="45700">
            <a:noAutofit/>
          </a:bodyPr>
          <a:lstStyle>
            <a:lvl1pPr lvl="0" algn="r">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11"/>
          <p:cNvSpPr txBox="1"/>
          <p:nvPr>
            <p:ph type="title"/>
          </p:nvPr>
        </p:nvSpPr>
        <p:spPr>
          <a:xfrm>
            <a:off x="629841" y="4367161"/>
            <a:ext cx="7886700" cy="81935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629841" y="987426"/>
            <a:ext cx="7886700" cy="33797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2100"/>
              <a:buFont typeface="Arial"/>
              <a:buNone/>
              <a:defRPr b="0" i="0" sz="21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9pPr>
          </a:lstStyle>
          <a:p/>
        </p:txBody>
      </p:sp>
      <p:sp>
        <p:nvSpPr>
          <p:cNvPr id="75" name="Google Shape;75;p11"/>
          <p:cNvSpPr txBox="1"/>
          <p:nvPr>
            <p:ph idx="1" type="body"/>
          </p:nvPr>
        </p:nvSpPr>
        <p:spPr>
          <a:xfrm>
            <a:off x="629841" y="5186516"/>
            <a:ext cx="7885509" cy="68247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2"/>
              </a:buClr>
              <a:buSzPts val="1200"/>
              <a:buNone/>
              <a:defRPr sz="12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76" name="Google Shape;76;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9" name="Shape 79"/>
        <p:cNvGrpSpPr/>
        <p:nvPr/>
      </p:nvGrpSpPr>
      <p:grpSpPr>
        <a:xfrm>
          <a:off x="0" y="0"/>
          <a:ext cx="0" cy="0"/>
          <a:chOff x="0" y="0"/>
          <a:chExt cx="0" cy="0"/>
        </a:xfrm>
      </p:grpSpPr>
      <p:sp>
        <p:nvSpPr>
          <p:cNvPr id="80" name="Google Shape;80;p12"/>
          <p:cNvSpPr txBox="1"/>
          <p:nvPr>
            <p:ph type="title"/>
          </p:nvPr>
        </p:nvSpPr>
        <p:spPr>
          <a:xfrm>
            <a:off x="629841" y="365125"/>
            <a:ext cx="7886700" cy="3534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a:off x="629841" y="4489399"/>
            <a:ext cx="7885509" cy="150182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82" name="Google Shape;82;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5" name="Shape 85"/>
        <p:cNvGrpSpPr/>
        <p:nvPr/>
      </p:nvGrpSpPr>
      <p:grpSpPr>
        <a:xfrm>
          <a:off x="0" y="0"/>
          <a:ext cx="0" cy="0"/>
          <a:chOff x="0" y="0"/>
          <a:chExt cx="0" cy="0"/>
        </a:xfrm>
      </p:grpSpPr>
      <p:sp>
        <p:nvSpPr>
          <p:cNvPr id="86" name="Google Shape;86;p13"/>
          <p:cNvSpPr txBox="1"/>
          <p:nvPr>
            <p:ph type="title"/>
          </p:nvPr>
        </p:nvSpPr>
        <p:spPr>
          <a:xfrm>
            <a:off x="1084659" y="365125"/>
            <a:ext cx="6977064" cy="299290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3300"/>
              <a:buFont typeface="Corbel"/>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88" name="Google Shape;88;p13"/>
          <p:cNvSpPr txBox="1"/>
          <p:nvPr>
            <p:ph idx="2" type="body"/>
          </p:nvPr>
        </p:nvSpPr>
        <p:spPr>
          <a:xfrm>
            <a:off x="628650" y="4501729"/>
            <a:ext cx="7884318" cy="148949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89" name="Google Shape;89;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3"/>
          <p:cNvSpPr txBox="1"/>
          <p:nvPr/>
        </p:nvSpPr>
        <p:spPr>
          <a:xfrm>
            <a:off x="833283" y="786824"/>
            <a:ext cx="457200" cy="584776"/>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lt1"/>
              </a:buClr>
              <a:buSzPts val="6000"/>
              <a:buFont typeface="Corbel"/>
              <a:buNone/>
            </a:pPr>
            <a:r>
              <a:rPr b="0" lang="en-US" sz="6000" cap="none">
                <a:solidFill>
                  <a:schemeClr val="lt1"/>
                </a:solidFill>
                <a:latin typeface="Corbel"/>
                <a:ea typeface="Corbel"/>
                <a:cs typeface="Corbel"/>
                <a:sym typeface="Corbel"/>
              </a:rPr>
              <a:t>“</a:t>
            </a:r>
            <a:endParaRPr/>
          </a:p>
        </p:txBody>
      </p:sp>
      <p:sp>
        <p:nvSpPr>
          <p:cNvPr id="93" name="Google Shape;93;p13"/>
          <p:cNvSpPr txBox="1"/>
          <p:nvPr/>
        </p:nvSpPr>
        <p:spPr>
          <a:xfrm>
            <a:off x="7828359" y="2743200"/>
            <a:ext cx="457200" cy="5847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Corbel"/>
              <a:buNone/>
            </a:pPr>
            <a:r>
              <a:rPr b="0" lang="en-US" sz="600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4" name="Shape 94"/>
        <p:cNvGrpSpPr/>
        <p:nvPr/>
      </p:nvGrpSpPr>
      <p:grpSpPr>
        <a:xfrm>
          <a:off x="0" y="0"/>
          <a:ext cx="0" cy="0"/>
          <a:chOff x="0" y="0"/>
          <a:chExt cx="0" cy="0"/>
        </a:xfrm>
      </p:grpSpPr>
      <p:sp>
        <p:nvSpPr>
          <p:cNvPr id="95" name="Google Shape;95;p14"/>
          <p:cNvSpPr txBox="1"/>
          <p:nvPr>
            <p:ph type="title"/>
          </p:nvPr>
        </p:nvSpPr>
        <p:spPr>
          <a:xfrm>
            <a:off x="629841" y="2326968"/>
            <a:ext cx="7886700" cy="25118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4050"/>
              <a:buFont typeface="Corbel"/>
              <a:buNone/>
              <a:defRPr sz="4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4"/>
          <p:cNvSpPr txBox="1"/>
          <p:nvPr>
            <p:ph idx="1" type="body"/>
          </p:nvPr>
        </p:nvSpPr>
        <p:spPr>
          <a:xfrm>
            <a:off x="629841" y="4850581"/>
            <a:ext cx="7885509" cy="1140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97" name="Google Shape;97;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0" name="Shape 100"/>
        <p:cNvGrpSpPr/>
        <p:nvPr/>
      </p:nvGrpSpPr>
      <p:grpSpPr>
        <a:xfrm>
          <a:off x="0" y="0"/>
          <a:ext cx="0" cy="0"/>
          <a:chOff x="0" y="0"/>
          <a:chExt cx="0" cy="0"/>
        </a:xfrm>
      </p:grpSpPr>
      <p:sp>
        <p:nvSpPr>
          <p:cNvPr id="101" name="Google Shape;101;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 type="body"/>
          </p:nvPr>
        </p:nvSpPr>
        <p:spPr>
          <a:xfrm>
            <a:off x="1002961" y="1885950"/>
            <a:ext cx="22101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03" name="Google Shape;103;p15"/>
          <p:cNvSpPr txBox="1"/>
          <p:nvPr>
            <p:ph idx="2" type="body"/>
          </p:nvPr>
        </p:nvSpPr>
        <p:spPr>
          <a:xfrm>
            <a:off x="1017598" y="2571750"/>
            <a:ext cx="2195513" cy="3589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04" name="Google Shape;104;p15"/>
          <p:cNvSpPr txBox="1"/>
          <p:nvPr>
            <p:ph idx="3" type="body"/>
          </p:nvPr>
        </p:nvSpPr>
        <p:spPr>
          <a:xfrm>
            <a:off x="3440996" y="1885950"/>
            <a:ext cx="220218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05" name="Google Shape;105;p15"/>
          <p:cNvSpPr txBox="1"/>
          <p:nvPr>
            <p:ph idx="4" type="body"/>
          </p:nvPr>
        </p:nvSpPr>
        <p:spPr>
          <a:xfrm>
            <a:off x="3433081" y="2571750"/>
            <a:ext cx="2210096" cy="3589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06" name="Google Shape;106;p15"/>
          <p:cNvSpPr txBox="1"/>
          <p:nvPr>
            <p:ph idx="5" type="body"/>
          </p:nvPr>
        </p:nvSpPr>
        <p:spPr>
          <a:xfrm>
            <a:off x="5871777" y="1885950"/>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07" name="Google Shape;107;p15"/>
          <p:cNvSpPr txBox="1"/>
          <p:nvPr>
            <p:ph idx="6" type="body"/>
          </p:nvPr>
        </p:nvSpPr>
        <p:spPr>
          <a:xfrm>
            <a:off x="5871777" y="2571750"/>
            <a:ext cx="2199085" cy="3589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08" name="Google Shape;108;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1" name="Shape 111"/>
        <p:cNvGrpSpPr/>
        <p:nvPr/>
      </p:nvGrpSpPr>
      <p:grpSpPr>
        <a:xfrm>
          <a:off x="0" y="0"/>
          <a:ext cx="0" cy="0"/>
          <a:chOff x="0" y="0"/>
          <a:chExt cx="0" cy="0"/>
        </a:xfrm>
      </p:grpSpPr>
      <p:sp>
        <p:nvSpPr>
          <p:cNvPr id="112" name="Google Shape;112;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body"/>
          </p:nvPr>
        </p:nvSpPr>
        <p:spPr>
          <a:xfrm>
            <a:off x="999064" y="4297503"/>
            <a:ext cx="2205038"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14" name="Google Shape;114;p16"/>
          <p:cNvSpPr/>
          <p:nvPr>
            <p:ph idx="2" type="pic"/>
          </p:nvPr>
        </p:nvSpPr>
        <p:spPr>
          <a:xfrm>
            <a:off x="999064" y="2256354"/>
            <a:ext cx="2205038"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5" name="Google Shape;115;p16"/>
          <p:cNvSpPr txBox="1"/>
          <p:nvPr>
            <p:ph idx="3" type="body"/>
          </p:nvPr>
        </p:nvSpPr>
        <p:spPr>
          <a:xfrm>
            <a:off x="999064" y="4873766"/>
            <a:ext cx="2205038" cy="6591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16" name="Google Shape;116;p16"/>
          <p:cNvSpPr txBox="1"/>
          <p:nvPr>
            <p:ph idx="4" type="body"/>
          </p:nvPr>
        </p:nvSpPr>
        <p:spPr>
          <a:xfrm>
            <a:off x="3426748" y="4297503"/>
            <a:ext cx="2197894"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17" name="Google Shape;117;p16"/>
          <p:cNvSpPr/>
          <p:nvPr>
            <p:ph idx="5" type="pic"/>
          </p:nvPr>
        </p:nvSpPr>
        <p:spPr>
          <a:xfrm>
            <a:off x="3426747" y="2256354"/>
            <a:ext cx="2197894"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8" name="Google Shape;118;p16"/>
          <p:cNvSpPr txBox="1"/>
          <p:nvPr>
            <p:ph idx="6" type="body"/>
          </p:nvPr>
        </p:nvSpPr>
        <p:spPr>
          <a:xfrm>
            <a:off x="3425733" y="4873765"/>
            <a:ext cx="2200805" cy="6591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19" name="Google Shape;119;p16"/>
          <p:cNvSpPr txBox="1"/>
          <p:nvPr>
            <p:ph idx="7" type="body"/>
          </p:nvPr>
        </p:nvSpPr>
        <p:spPr>
          <a:xfrm>
            <a:off x="5853242" y="4297503"/>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20" name="Google Shape;120;p16"/>
          <p:cNvSpPr/>
          <p:nvPr>
            <p:ph idx="8" type="pic"/>
          </p:nvPr>
        </p:nvSpPr>
        <p:spPr>
          <a:xfrm>
            <a:off x="5853241" y="2256354"/>
            <a:ext cx="219908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21" name="Google Shape;121;p16"/>
          <p:cNvSpPr txBox="1"/>
          <p:nvPr>
            <p:ph idx="9" type="body"/>
          </p:nvPr>
        </p:nvSpPr>
        <p:spPr>
          <a:xfrm>
            <a:off x="5853148" y="4873763"/>
            <a:ext cx="2201998" cy="6591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22" name="Google Shape;122;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5" name="Shape 125"/>
        <p:cNvGrpSpPr/>
        <p:nvPr/>
      </p:nvGrpSpPr>
      <p:grpSpPr>
        <a:xfrm>
          <a:off x="0" y="0"/>
          <a:ext cx="0" cy="0"/>
          <a:chOff x="0" y="0"/>
          <a:chExt cx="0" cy="0"/>
        </a:xfrm>
      </p:grpSpPr>
      <p:sp>
        <p:nvSpPr>
          <p:cNvPr id="126" name="Google Shape;126;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7"/>
          <p:cNvSpPr txBox="1"/>
          <p:nvPr>
            <p:ph idx="1" type="body"/>
          </p:nvPr>
        </p:nvSpPr>
        <p:spPr>
          <a:xfrm rot="5400000">
            <a:off x="2502006" y="163619"/>
            <a:ext cx="4351338" cy="76753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28" name="Google Shape;128;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34" name="Google Shape;134;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3" name="Shape 143"/>
        <p:cNvGrpSpPr/>
        <p:nvPr/>
      </p:nvGrpSpPr>
      <p:grpSpPr>
        <a:xfrm>
          <a:off x="0" y="0"/>
          <a:ext cx="0" cy="0"/>
          <a:chOff x="0" y="0"/>
          <a:chExt cx="0" cy="0"/>
        </a:xfrm>
      </p:grpSpPr>
      <p:sp>
        <p:nvSpPr>
          <p:cNvPr id="144" name="Google Shape;144;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E2E2E2"/>
              </a:buClr>
              <a:buSzPts val="7200"/>
              <a:buFont typeface="Corbel"/>
              <a:buNone/>
              <a:defRPr b="0" sz="72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lvl1pPr lvl="0" algn="l">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40000" y="1825625"/>
            <a:ext cx="3768912"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6" name="Google Shape;36;p5"/>
          <p:cNvSpPr txBox="1"/>
          <p:nvPr>
            <p:ph idx="2" type="body"/>
          </p:nvPr>
        </p:nvSpPr>
        <p:spPr>
          <a:xfrm>
            <a:off x="4739880" y="1825625"/>
            <a:ext cx="377547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40000" y="1681163"/>
            <a:ext cx="3768912"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3" name="Google Shape;43;p6"/>
          <p:cNvSpPr txBox="1"/>
          <p:nvPr>
            <p:ph idx="2" type="body"/>
          </p:nvPr>
        </p:nvSpPr>
        <p:spPr>
          <a:xfrm>
            <a:off x="840000" y="2505075"/>
            <a:ext cx="3768912"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4" name="Google Shape;44;p6"/>
          <p:cNvSpPr txBox="1"/>
          <p:nvPr>
            <p:ph idx="3" type="body"/>
          </p:nvPr>
        </p:nvSpPr>
        <p:spPr>
          <a:xfrm>
            <a:off x="4739880" y="1681163"/>
            <a:ext cx="377666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5" name="Google Shape;45;p6"/>
          <p:cNvSpPr txBox="1"/>
          <p:nvPr>
            <p:ph idx="4" type="body"/>
          </p:nvPr>
        </p:nvSpPr>
        <p:spPr>
          <a:xfrm>
            <a:off x="4739880" y="2505075"/>
            <a:ext cx="377666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1" name="Google Shape;61;p9"/>
          <p:cNvSpPr txBox="1"/>
          <p:nvPr>
            <p:ph idx="2" type="body"/>
          </p:nvPr>
        </p:nvSpPr>
        <p:spPr>
          <a:xfrm>
            <a:off x="840000" y="2057400"/>
            <a:ext cx="2739019"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2100"/>
              <a:buFont typeface="Arial"/>
              <a:buNone/>
              <a:defRPr b="0" i="0" sz="21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9pPr>
          </a:lstStyle>
          <a:p/>
        </p:txBody>
      </p:sp>
      <p:sp>
        <p:nvSpPr>
          <p:cNvPr id="68" name="Google Shape;68;p10"/>
          <p:cNvSpPr txBox="1"/>
          <p:nvPr>
            <p:ph idx="1" type="body"/>
          </p:nvPr>
        </p:nvSpPr>
        <p:spPr>
          <a:xfrm>
            <a:off x="840000" y="2057400"/>
            <a:ext cx="2739019"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DEDED"/>
                </a:solidFill>
                <a:latin typeface="Corbel"/>
                <a:ea typeface="Corbel"/>
                <a:cs typeface="Corbel"/>
                <a:sym typeface="Corbel"/>
              </a:defRPr>
            </a:lvl1pPr>
            <a:lvl2pPr indent="0" lvl="1" marL="0" marR="0" rtl="0" algn="r">
              <a:spcBef>
                <a:spcPts val="0"/>
              </a:spcBef>
              <a:buNone/>
              <a:defRPr b="0" i="0" sz="900" u="none" cap="none" strike="noStrike">
                <a:solidFill>
                  <a:srgbClr val="EDEDED"/>
                </a:solidFill>
                <a:latin typeface="Corbel"/>
                <a:ea typeface="Corbel"/>
                <a:cs typeface="Corbel"/>
                <a:sym typeface="Corbel"/>
              </a:defRPr>
            </a:lvl2pPr>
            <a:lvl3pPr indent="0" lvl="2" marL="0" marR="0" rtl="0" algn="r">
              <a:spcBef>
                <a:spcPts val="0"/>
              </a:spcBef>
              <a:buNone/>
              <a:defRPr b="0" i="0" sz="900" u="none" cap="none" strike="noStrike">
                <a:solidFill>
                  <a:srgbClr val="EDEDED"/>
                </a:solidFill>
                <a:latin typeface="Corbel"/>
                <a:ea typeface="Corbel"/>
                <a:cs typeface="Corbel"/>
                <a:sym typeface="Corbel"/>
              </a:defRPr>
            </a:lvl3pPr>
            <a:lvl4pPr indent="0" lvl="3" marL="0" marR="0" rtl="0" algn="r">
              <a:spcBef>
                <a:spcPts val="0"/>
              </a:spcBef>
              <a:buNone/>
              <a:defRPr b="0" i="0" sz="900" u="none" cap="none" strike="noStrike">
                <a:solidFill>
                  <a:srgbClr val="EDEDED"/>
                </a:solidFill>
                <a:latin typeface="Corbel"/>
                <a:ea typeface="Corbel"/>
                <a:cs typeface="Corbel"/>
                <a:sym typeface="Corbel"/>
              </a:defRPr>
            </a:lvl4pPr>
            <a:lvl5pPr indent="0" lvl="4" marL="0" marR="0" rtl="0" algn="r">
              <a:spcBef>
                <a:spcPts val="0"/>
              </a:spcBef>
              <a:buNone/>
              <a:defRPr b="0" i="0" sz="900" u="none" cap="none" strike="noStrike">
                <a:solidFill>
                  <a:srgbClr val="EDEDED"/>
                </a:solidFill>
                <a:latin typeface="Corbel"/>
                <a:ea typeface="Corbel"/>
                <a:cs typeface="Corbel"/>
                <a:sym typeface="Corbel"/>
              </a:defRPr>
            </a:lvl5pPr>
            <a:lvl6pPr indent="0" lvl="5" marL="0" marR="0" rtl="0" algn="r">
              <a:spcBef>
                <a:spcPts val="0"/>
              </a:spcBef>
              <a:buNone/>
              <a:defRPr b="0" i="0" sz="900" u="none" cap="none" strike="noStrike">
                <a:solidFill>
                  <a:srgbClr val="EDEDED"/>
                </a:solidFill>
                <a:latin typeface="Corbel"/>
                <a:ea typeface="Corbel"/>
                <a:cs typeface="Corbel"/>
                <a:sym typeface="Corbel"/>
              </a:defRPr>
            </a:lvl6pPr>
            <a:lvl7pPr indent="0" lvl="6" marL="0" marR="0" rtl="0" algn="r">
              <a:spcBef>
                <a:spcPts val="0"/>
              </a:spcBef>
              <a:buNone/>
              <a:defRPr b="0" i="0" sz="900" u="none" cap="none" strike="noStrike">
                <a:solidFill>
                  <a:srgbClr val="EDEDED"/>
                </a:solidFill>
                <a:latin typeface="Corbel"/>
                <a:ea typeface="Corbel"/>
                <a:cs typeface="Corbel"/>
                <a:sym typeface="Corbel"/>
              </a:defRPr>
            </a:lvl7pPr>
            <a:lvl8pPr indent="0" lvl="7" marL="0" marR="0" rtl="0" algn="r">
              <a:spcBef>
                <a:spcPts val="0"/>
              </a:spcBef>
              <a:buNone/>
              <a:defRPr b="0" i="0" sz="900" u="none" cap="none" strike="noStrike">
                <a:solidFill>
                  <a:srgbClr val="EDEDED"/>
                </a:solidFill>
                <a:latin typeface="Corbel"/>
                <a:ea typeface="Corbel"/>
                <a:cs typeface="Corbel"/>
                <a:sym typeface="Corbel"/>
              </a:defRPr>
            </a:lvl8pPr>
            <a:lvl9pPr indent="0" lvl="8" marL="0" marR="0" rtl="0" algn="r">
              <a:spcBef>
                <a:spcPts val="0"/>
              </a:spcBef>
              <a:buNone/>
              <a:defRPr b="0" i="0" sz="9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37" name="Shape 137"/>
        <p:cNvGrpSpPr/>
        <p:nvPr/>
      </p:nvGrpSpPr>
      <p:grpSpPr>
        <a:xfrm>
          <a:off x="0" y="0"/>
          <a:ext cx="0" cy="0"/>
          <a:chOff x="0" y="0"/>
          <a:chExt cx="0" cy="0"/>
        </a:xfrm>
      </p:grpSpPr>
      <p:sp>
        <p:nvSpPr>
          <p:cNvPr id="138" name="Google Shape;138;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9" name="Google Shape;139;p19"/>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1pPr>
            <a:lvl2pPr indent="-355600" lvl="1" marL="9144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2pPr>
            <a:lvl3pPr indent="-330200" lvl="2" marL="1371600" marR="0" rtl="0" algn="l">
              <a:lnSpc>
                <a:spcPct val="90000"/>
              </a:lnSpc>
              <a:spcBef>
                <a:spcPts val="375"/>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orbel"/>
                <a:ea typeface="Corbel"/>
                <a:cs typeface="Corbel"/>
                <a:sym typeface="Corbe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orbel"/>
                <a:ea typeface="Corbel"/>
                <a:cs typeface="Corbel"/>
                <a:sym typeface="Corbe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orbel"/>
                <a:ea typeface="Corbel"/>
                <a:cs typeface="Corbel"/>
                <a:sym typeface="Corbe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orbel"/>
                <a:ea typeface="Corbel"/>
                <a:cs typeface="Corbel"/>
                <a:sym typeface="Corbe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orbel"/>
                <a:ea typeface="Corbel"/>
                <a:cs typeface="Corbel"/>
                <a:sym typeface="Corbe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orbel"/>
                <a:ea typeface="Corbel"/>
                <a:cs typeface="Corbel"/>
                <a:sym typeface="Corbel"/>
              </a:defRPr>
            </a:lvl9pPr>
          </a:lstStyle>
          <a:p/>
        </p:txBody>
      </p:sp>
      <p:sp>
        <p:nvSpPr>
          <p:cNvPr id="140" name="Google Shape;140;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1" name="Google Shape;141;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2" name="Google Shape;142;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1"/>
                </a:solidFill>
                <a:latin typeface="Corbel"/>
                <a:ea typeface="Corbel"/>
                <a:cs typeface="Corbel"/>
                <a:sym typeface="Corbel"/>
              </a:defRPr>
            </a:lvl1pPr>
            <a:lvl2pPr indent="0" lvl="1" marL="0" marR="0" rtl="0" algn="r">
              <a:spcBef>
                <a:spcPts val="0"/>
              </a:spcBef>
              <a:buNone/>
              <a:defRPr b="0" i="0" sz="900" u="none" cap="none" strike="noStrike">
                <a:solidFill>
                  <a:schemeClr val="dk1"/>
                </a:solidFill>
                <a:latin typeface="Corbel"/>
                <a:ea typeface="Corbel"/>
                <a:cs typeface="Corbel"/>
                <a:sym typeface="Corbel"/>
              </a:defRPr>
            </a:lvl2pPr>
            <a:lvl3pPr indent="0" lvl="2" marL="0" marR="0" rtl="0" algn="r">
              <a:spcBef>
                <a:spcPts val="0"/>
              </a:spcBef>
              <a:buNone/>
              <a:defRPr b="0" i="0" sz="900" u="none" cap="none" strike="noStrike">
                <a:solidFill>
                  <a:schemeClr val="dk1"/>
                </a:solidFill>
                <a:latin typeface="Corbel"/>
                <a:ea typeface="Corbel"/>
                <a:cs typeface="Corbel"/>
                <a:sym typeface="Corbel"/>
              </a:defRPr>
            </a:lvl3pPr>
            <a:lvl4pPr indent="0" lvl="3" marL="0" marR="0" rtl="0" algn="r">
              <a:spcBef>
                <a:spcPts val="0"/>
              </a:spcBef>
              <a:buNone/>
              <a:defRPr b="0" i="0" sz="900" u="none" cap="none" strike="noStrike">
                <a:solidFill>
                  <a:schemeClr val="dk1"/>
                </a:solidFill>
                <a:latin typeface="Corbel"/>
                <a:ea typeface="Corbel"/>
                <a:cs typeface="Corbel"/>
                <a:sym typeface="Corbel"/>
              </a:defRPr>
            </a:lvl4pPr>
            <a:lvl5pPr indent="0" lvl="4" marL="0" marR="0" rtl="0" algn="r">
              <a:spcBef>
                <a:spcPts val="0"/>
              </a:spcBef>
              <a:buNone/>
              <a:defRPr b="0" i="0" sz="900" u="none" cap="none" strike="noStrike">
                <a:solidFill>
                  <a:schemeClr val="dk1"/>
                </a:solidFill>
                <a:latin typeface="Corbel"/>
                <a:ea typeface="Corbel"/>
                <a:cs typeface="Corbel"/>
                <a:sym typeface="Corbel"/>
              </a:defRPr>
            </a:lvl5pPr>
            <a:lvl6pPr indent="0" lvl="5" marL="0" marR="0" rtl="0" algn="r">
              <a:spcBef>
                <a:spcPts val="0"/>
              </a:spcBef>
              <a:buNone/>
              <a:defRPr b="0" i="0" sz="900" u="none" cap="none" strike="noStrike">
                <a:solidFill>
                  <a:schemeClr val="dk1"/>
                </a:solidFill>
                <a:latin typeface="Corbel"/>
                <a:ea typeface="Corbel"/>
                <a:cs typeface="Corbel"/>
                <a:sym typeface="Corbel"/>
              </a:defRPr>
            </a:lvl6pPr>
            <a:lvl7pPr indent="0" lvl="6" marL="0" marR="0" rtl="0" algn="r">
              <a:spcBef>
                <a:spcPts val="0"/>
              </a:spcBef>
              <a:buNone/>
              <a:defRPr b="0" i="0" sz="900" u="none" cap="none" strike="noStrike">
                <a:solidFill>
                  <a:schemeClr val="dk1"/>
                </a:solidFill>
                <a:latin typeface="Corbel"/>
                <a:ea typeface="Corbel"/>
                <a:cs typeface="Corbel"/>
                <a:sym typeface="Corbel"/>
              </a:defRPr>
            </a:lvl7pPr>
            <a:lvl8pPr indent="0" lvl="7" marL="0" marR="0" rtl="0" algn="r">
              <a:spcBef>
                <a:spcPts val="0"/>
              </a:spcBef>
              <a:buNone/>
              <a:defRPr b="0" i="0" sz="900" u="none" cap="none" strike="noStrike">
                <a:solidFill>
                  <a:schemeClr val="dk1"/>
                </a:solidFill>
                <a:latin typeface="Corbel"/>
                <a:ea typeface="Corbel"/>
                <a:cs typeface="Corbel"/>
                <a:sym typeface="Corbel"/>
              </a:defRPr>
            </a:lvl8pPr>
            <a:lvl9pPr indent="0" lvl="8" marL="0" marR="0" rtl="0" algn="r">
              <a:spcBef>
                <a:spcPts val="0"/>
              </a:spcBef>
              <a:buNone/>
              <a:defRPr b="0" i="0" sz="9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hyperlink" Target="https://colab.research.google.com/github/tensorflow/docs/blob/master/site/en/tutorials/quickstart/beginner.ipynb#scrollTo=7NAbSZiaoJ4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outu.be/NlpS-DhayQ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hyperlink" Target="https://youtu.be/NlpS-DhayQ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hyperlink" Target="https://developers.google.com/machine-learning/glossary/#hidden_lay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ctrTitle"/>
          </p:nvPr>
        </p:nvSpPr>
        <p:spPr>
          <a:xfrm>
            <a:off x="1324799" y="4103574"/>
            <a:ext cx="6858000" cy="189249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2E2E2"/>
              </a:buClr>
              <a:buSzPts val="4800"/>
              <a:buFont typeface="Corbel"/>
              <a:buNone/>
            </a:pPr>
            <a:br>
              <a:rPr lang="en-US" sz="4800"/>
            </a:br>
            <a:r>
              <a:rPr lang="en-US" sz="4800"/>
              <a:t>By: Amr Abdelhady</a:t>
            </a:r>
            <a:endParaRPr sz="4800"/>
          </a:p>
        </p:txBody>
      </p:sp>
      <p:sp>
        <p:nvSpPr>
          <p:cNvPr id="154" name="Google Shape;154;p21"/>
          <p:cNvSpPr txBox="1"/>
          <p:nvPr>
            <p:ph idx="1" type="subTitle"/>
          </p:nvPr>
        </p:nvSpPr>
        <p:spPr>
          <a:xfrm>
            <a:off x="1143000" y="2929546"/>
            <a:ext cx="6858000" cy="61852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2"/>
              </a:buClr>
              <a:buSzPts val="4800"/>
              <a:buNone/>
            </a:pPr>
            <a:r>
              <a:rPr lang="en-US" sz="4800"/>
              <a:t>TensorFlow</a:t>
            </a:r>
            <a:endParaRPr sz="4800"/>
          </a:p>
        </p:txBody>
      </p:sp>
      <p:pic>
        <p:nvPicPr>
          <p:cNvPr id="155" name="Google Shape;155;p21"/>
          <p:cNvPicPr preferRelativeResize="0"/>
          <p:nvPr/>
        </p:nvPicPr>
        <p:blipFill rotWithShape="1">
          <a:blip r:embed="rId3">
            <a:alphaModFix/>
          </a:blip>
          <a:srcRect b="0" l="0" r="0" t="0"/>
          <a:stretch/>
        </p:blipFill>
        <p:spPr>
          <a:xfrm>
            <a:off x="3505522" y="521176"/>
            <a:ext cx="2132956" cy="21329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t>Examples</a:t>
            </a:r>
            <a:endParaRPr/>
          </a:p>
        </p:txBody>
      </p:sp>
      <p:sp>
        <p:nvSpPr>
          <p:cNvPr id="247" name="Google Shape;247;p30"/>
          <p:cNvSpPr txBox="1"/>
          <p:nvPr>
            <p:ph idx="1" type="body"/>
          </p:nvPr>
        </p:nvSpPr>
        <p:spPr>
          <a:xfrm>
            <a:off x="840000" y="1690690"/>
            <a:ext cx="7675350" cy="4802184"/>
          </a:xfrm>
          <a:prstGeom prst="rect">
            <a:avLst/>
          </a:prstGeom>
          <a:noFill/>
          <a:ln>
            <a:noFill/>
          </a:ln>
        </p:spPr>
        <p:txBody>
          <a:bodyPr anchorCtr="0" anchor="t" bIns="45700" lIns="91425" spcFirstLastPara="1" rIns="91425" wrap="square" tIns="45700">
            <a:noAutofit/>
          </a:bodyPr>
          <a:lstStyle/>
          <a:p>
            <a:pPr indent="-171450" lvl="0" marL="171450" rtl="0" algn="l">
              <a:lnSpc>
                <a:spcPct val="80000"/>
              </a:lnSpc>
              <a:spcBef>
                <a:spcPts val="0"/>
              </a:spcBef>
              <a:spcAft>
                <a:spcPts val="0"/>
              </a:spcAft>
              <a:buClr>
                <a:srgbClr val="EDEDED"/>
              </a:buClr>
              <a:buSzPts val="2400"/>
              <a:buChar char="•"/>
            </a:pPr>
            <a:r>
              <a:rPr lang="en-US"/>
              <a:t>Airbnb</a:t>
            </a:r>
            <a:endParaRPr/>
          </a:p>
          <a:p>
            <a:pPr indent="-171450" lvl="1" marL="514350" rtl="0" algn="l">
              <a:lnSpc>
                <a:spcPct val="80000"/>
              </a:lnSpc>
              <a:spcBef>
                <a:spcPts val="375"/>
              </a:spcBef>
              <a:spcAft>
                <a:spcPts val="0"/>
              </a:spcAft>
              <a:buClr>
                <a:srgbClr val="EDEDED"/>
              </a:buClr>
              <a:buSzPts val="2000"/>
              <a:buChar char="•"/>
            </a:pPr>
            <a:r>
              <a:rPr lang="en-US"/>
              <a:t>Improves the guest experience by classifying the images and detecting objects at scale.</a:t>
            </a:r>
            <a:endParaRPr/>
          </a:p>
          <a:p>
            <a:pPr indent="0" lvl="0" marL="0" rtl="0" algn="l">
              <a:lnSpc>
                <a:spcPct val="80000"/>
              </a:lnSpc>
              <a:spcBef>
                <a:spcPts val="750"/>
              </a:spcBef>
              <a:spcAft>
                <a:spcPts val="0"/>
              </a:spcAft>
              <a:buClr>
                <a:srgbClr val="EDEDED"/>
              </a:buClr>
              <a:buSzPts val="2400"/>
              <a:buNone/>
            </a:pPr>
            <a:r>
              <a:t/>
            </a:r>
            <a:endParaRPr/>
          </a:p>
          <a:p>
            <a:pPr indent="-19050" lvl="0" marL="171450" rtl="0" algn="l">
              <a:lnSpc>
                <a:spcPct val="80000"/>
              </a:lnSpc>
              <a:spcBef>
                <a:spcPts val="750"/>
              </a:spcBef>
              <a:spcAft>
                <a:spcPts val="0"/>
              </a:spcAft>
              <a:buClr>
                <a:srgbClr val="EDEDED"/>
              </a:buClr>
              <a:buSzPts val="2400"/>
              <a:buNone/>
            </a:pPr>
            <a:r>
              <a:t/>
            </a:r>
            <a:endParaRPr/>
          </a:p>
          <a:p>
            <a:pPr indent="-171450" lvl="0" marL="171450" rtl="0" algn="l">
              <a:lnSpc>
                <a:spcPct val="80000"/>
              </a:lnSpc>
              <a:spcBef>
                <a:spcPts val="750"/>
              </a:spcBef>
              <a:spcAft>
                <a:spcPts val="0"/>
              </a:spcAft>
              <a:buClr>
                <a:srgbClr val="EDEDED"/>
              </a:buClr>
              <a:buSzPts val="2400"/>
              <a:buChar char="•"/>
            </a:pPr>
            <a:r>
              <a:rPr lang="en-US"/>
              <a:t>Twitter </a:t>
            </a:r>
            <a:endParaRPr/>
          </a:p>
          <a:p>
            <a:pPr indent="0" lvl="1" marL="342900" rtl="0" algn="l">
              <a:lnSpc>
                <a:spcPct val="80000"/>
              </a:lnSpc>
              <a:spcBef>
                <a:spcPts val="375"/>
              </a:spcBef>
              <a:spcAft>
                <a:spcPts val="0"/>
              </a:spcAft>
              <a:buClr>
                <a:srgbClr val="EDEDED"/>
              </a:buClr>
              <a:buSzPts val="2000"/>
              <a:buNone/>
            </a:pPr>
            <a:r>
              <a:rPr lang="en-US"/>
              <a:t>Ranking Tweets to ensure that users don’t miss important tweets even if they follow thousands of users.</a:t>
            </a:r>
            <a:endParaRPr/>
          </a:p>
          <a:p>
            <a:pPr indent="0" lvl="1" marL="342900" rtl="0" algn="l">
              <a:lnSpc>
                <a:spcPct val="80000"/>
              </a:lnSpc>
              <a:spcBef>
                <a:spcPts val="375"/>
              </a:spcBef>
              <a:spcAft>
                <a:spcPts val="0"/>
              </a:spcAft>
              <a:buClr>
                <a:srgbClr val="EDEDED"/>
              </a:buClr>
              <a:buSzPts val="2000"/>
              <a:buNone/>
            </a:pPr>
            <a:r>
              <a:t/>
            </a:r>
            <a:endParaRPr/>
          </a:p>
          <a:p>
            <a:pPr indent="0" lvl="1" marL="342900" rtl="0" algn="l">
              <a:lnSpc>
                <a:spcPct val="80000"/>
              </a:lnSpc>
              <a:spcBef>
                <a:spcPts val="375"/>
              </a:spcBef>
              <a:spcAft>
                <a:spcPts val="0"/>
              </a:spcAft>
              <a:buClr>
                <a:srgbClr val="EDEDED"/>
              </a:buClr>
              <a:buSzPts val="2000"/>
              <a:buNone/>
            </a:pPr>
            <a:r>
              <a:t/>
            </a:r>
            <a:endParaRPr/>
          </a:p>
          <a:p>
            <a:pPr indent="-171450" lvl="0" marL="171450" rtl="0" algn="l">
              <a:lnSpc>
                <a:spcPct val="80000"/>
              </a:lnSpc>
              <a:spcBef>
                <a:spcPts val="750"/>
              </a:spcBef>
              <a:spcAft>
                <a:spcPts val="0"/>
              </a:spcAft>
              <a:buClr>
                <a:srgbClr val="EDEDED"/>
              </a:buClr>
              <a:buSzPts val="2400"/>
              <a:buChar char="•"/>
            </a:pPr>
            <a:r>
              <a:rPr lang="en-US"/>
              <a:t>Airbus</a:t>
            </a:r>
            <a:endParaRPr/>
          </a:p>
          <a:p>
            <a:pPr indent="-171450" lvl="1" marL="514350" rtl="0" algn="l">
              <a:lnSpc>
                <a:spcPct val="80000"/>
              </a:lnSpc>
              <a:spcBef>
                <a:spcPts val="375"/>
              </a:spcBef>
              <a:spcAft>
                <a:spcPts val="0"/>
              </a:spcAft>
              <a:buClr>
                <a:srgbClr val="EDEDED"/>
              </a:buClr>
              <a:buSzPts val="2000"/>
              <a:buChar char="•"/>
            </a:pPr>
            <a:r>
              <a:rPr lang="en-US"/>
              <a:t>Monitor changes to the earth’s surface for urban planning, fighting illegal construction and mapping damage and landscape changes caused by natural catastrophes.</a:t>
            </a:r>
            <a:endParaRPr/>
          </a:p>
          <a:p>
            <a:pPr indent="-44450" lvl="1" marL="514350" rtl="0" algn="l">
              <a:lnSpc>
                <a:spcPct val="80000"/>
              </a:lnSpc>
              <a:spcBef>
                <a:spcPts val="375"/>
              </a:spcBef>
              <a:spcAft>
                <a:spcPts val="0"/>
              </a:spcAft>
              <a:buClr>
                <a:srgbClr val="EDEDED"/>
              </a:buClr>
              <a:buSzPts val="2000"/>
              <a:buNone/>
            </a:pPr>
            <a:r>
              <a:t/>
            </a:r>
            <a:endParaRPr/>
          </a:p>
          <a:p>
            <a:pPr indent="-19050" lvl="0" marL="171450" rtl="0" algn="l">
              <a:lnSpc>
                <a:spcPct val="80000"/>
              </a:lnSpc>
              <a:spcBef>
                <a:spcPts val="750"/>
              </a:spcBef>
              <a:spcAft>
                <a:spcPts val="0"/>
              </a:spcAft>
              <a:buClr>
                <a:srgbClr val="EDEDED"/>
              </a:buClr>
              <a:buSzPts val="2400"/>
              <a:buNone/>
            </a:pPr>
            <a:r>
              <a:t/>
            </a:r>
            <a:endParaRPr/>
          </a:p>
          <a:p>
            <a:pPr indent="0" lvl="0" marL="0" rtl="0" algn="l">
              <a:lnSpc>
                <a:spcPct val="80000"/>
              </a:lnSpc>
              <a:spcBef>
                <a:spcPts val="750"/>
              </a:spcBef>
              <a:spcAft>
                <a:spcPts val="0"/>
              </a:spcAft>
              <a:buClr>
                <a:srgbClr val="EDEDED"/>
              </a:buClr>
              <a:buSzPts val="2400"/>
              <a:buNone/>
            </a:pPr>
            <a:r>
              <a:t/>
            </a:r>
            <a:endParaRPr/>
          </a:p>
          <a:p>
            <a:pPr indent="-44450" lvl="1" marL="514350" rtl="0" algn="l">
              <a:lnSpc>
                <a:spcPct val="80000"/>
              </a:lnSpc>
              <a:spcBef>
                <a:spcPts val="375"/>
              </a:spcBef>
              <a:spcAft>
                <a:spcPts val="0"/>
              </a:spcAft>
              <a:buClr>
                <a:srgbClr val="EDEDED"/>
              </a:buClr>
              <a:buSzPts val="2000"/>
              <a:buNone/>
            </a:pPr>
            <a:r>
              <a:t/>
            </a:r>
            <a:endParaRPr/>
          </a:p>
          <a:p>
            <a:pPr indent="0" lvl="0" marL="0" rtl="0" algn="l">
              <a:lnSpc>
                <a:spcPct val="80000"/>
              </a:lnSpc>
              <a:spcBef>
                <a:spcPts val="750"/>
              </a:spcBef>
              <a:spcAft>
                <a:spcPts val="0"/>
              </a:spcAft>
              <a:buClr>
                <a:srgbClr val="EDEDED"/>
              </a:buClr>
              <a:buSzPts val="2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Google Shape;253;p31"/>
          <p:cNvSpPr/>
          <p:nvPr/>
        </p:nvSpPr>
        <p:spPr>
          <a:xfrm>
            <a:off x="0" y="0"/>
            <a:ext cx="9143999"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54" name="Google Shape;254;p3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solidFill>
                  <a:srgbClr val="EDEDED"/>
                </a:solidFill>
              </a:rPr>
              <a:t>Simple Example</a:t>
            </a:r>
            <a:endParaRPr/>
          </a:p>
        </p:txBody>
      </p:sp>
      <p:sp>
        <p:nvSpPr>
          <p:cNvPr id="255" name="Google Shape;255;p31"/>
          <p:cNvSpPr/>
          <p:nvPr/>
        </p:nvSpPr>
        <p:spPr>
          <a:xfrm>
            <a:off x="628650" y="1948070"/>
            <a:ext cx="3579874" cy="3896140"/>
          </a:xfrm>
          <a:prstGeom prst="roundRect">
            <a:avLst>
              <a:gd fmla="val 2028" name="adj"/>
            </a:avLst>
          </a:prstGeom>
          <a:solidFill>
            <a:schemeClr val="lt1"/>
          </a:solidFill>
          <a:ln>
            <a:noFill/>
          </a:ln>
          <a:effectLst>
            <a:reflection blurRad="0" dir="0" dist="0" endA="300" endPos="20000" fadeDir="5400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descr="Mnist dataset.&#10;" id="256" name="Google Shape;256;p31"/>
          <p:cNvPicPr preferRelativeResize="0"/>
          <p:nvPr/>
        </p:nvPicPr>
        <p:blipFill rotWithShape="1">
          <a:blip r:embed="rId4">
            <a:alphaModFix/>
          </a:blip>
          <a:srcRect b="0" l="0" r="0" t="0"/>
          <a:stretch/>
        </p:blipFill>
        <p:spPr>
          <a:xfrm>
            <a:off x="848379" y="2855878"/>
            <a:ext cx="3140416" cy="2080525"/>
          </a:xfrm>
          <a:prstGeom prst="rect">
            <a:avLst/>
          </a:prstGeom>
          <a:noFill/>
          <a:ln>
            <a:noFill/>
          </a:ln>
        </p:spPr>
      </p:pic>
      <p:sp>
        <p:nvSpPr>
          <p:cNvPr id="257" name="Google Shape;257;p31"/>
          <p:cNvSpPr txBox="1"/>
          <p:nvPr>
            <p:ph idx="1" type="body"/>
          </p:nvPr>
        </p:nvSpPr>
        <p:spPr>
          <a:xfrm>
            <a:off x="4572000" y="1948069"/>
            <a:ext cx="3943349" cy="422889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EDEDED"/>
              </a:buClr>
              <a:buSzPts val="2100"/>
              <a:buChar char="•"/>
            </a:pPr>
            <a:r>
              <a:rPr lang="en-US" sz="2100" u="sng">
                <a:solidFill>
                  <a:schemeClr val="hlink"/>
                </a:solidFill>
                <a:hlinkClick r:id="rId5"/>
              </a:rPr>
              <a:t>https://colab.research.google.com/github/tensorflow/docs/blob/master/site/en/tutorials/quickstart/beginner.ipynb#scrollTo=7NAbSZiaoJ4z</a:t>
            </a:r>
            <a:endParaRPr sz="2100">
              <a:solidFill>
                <a:srgbClr val="EDEDED"/>
              </a:solidFill>
            </a:endParaRPr>
          </a:p>
          <a:p>
            <a:pPr indent="-38100" lvl="0" marL="171450" rtl="0" algn="l">
              <a:lnSpc>
                <a:spcPct val="90000"/>
              </a:lnSpc>
              <a:spcBef>
                <a:spcPts val="750"/>
              </a:spcBef>
              <a:spcAft>
                <a:spcPts val="0"/>
              </a:spcAft>
              <a:buClr>
                <a:schemeClr val="dk1"/>
              </a:buClr>
              <a:buSzPts val="2100"/>
              <a:buNone/>
            </a:pPr>
            <a:r>
              <a:t/>
            </a:r>
            <a:endParaRPr sz="2100">
              <a:solidFill>
                <a:srgbClr val="EDEDED"/>
              </a:solidFill>
            </a:endParaRPr>
          </a:p>
        </p:txBody>
      </p:sp>
      <p:sp>
        <p:nvSpPr>
          <p:cNvPr id="258" name="Google Shape;258;p31"/>
          <p:cNvSpPr txBox="1"/>
          <p:nvPr/>
        </p:nvSpPr>
        <p:spPr>
          <a:xfrm>
            <a:off x="1499016" y="5205640"/>
            <a:ext cx="157396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orbel"/>
                <a:ea typeface="Corbel"/>
                <a:cs typeface="Corbel"/>
                <a:sym typeface="Corbel"/>
              </a:rPr>
              <a:t>Mnist dataset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t>My Experience</a:t>
            </a:r>
            <a:endParaRPr/>
          </a:p>
        </p:txBody>
      </p:sp>
      <p:sp>
        <p:nvSpPr>
          <p:cNvPr id="264" name="Google Shape;264;p32"/>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EDEDED"/>
              </a:buClr>
              <a:buSzPts val="2400"/>
              <a:buChar char="•"/>
            </a:pPr>
            <a:r>
              <a:rPr lang="en-US"/>
              <a:t>CS 791 Machine Learning Applications.</a:t>
            </a:r>
            <a:endParaRPr/>
          </a:p>
          <a:p>
            <a:pPr indent="-19050" lvl="0" marL="171450" rtl="0" algn="l">
              <a:lnSpc>
                <a:spcPct val="90000"/>
              </a:lnSpc>
              <a:spcBef>
                <a:spcPts val="750"/>
              </a:spcBef>
              <a:spcAft>
                <a:spcPts val="0"/>
              </a:spcAft>
              <a:buClr>
                <a:srgbClr val="EDEDED"/>
              </a:buClr>
              <a:buSzPts val="2400"/>
              <a:buNone/>
            </a:pPr>
            <a:r>
              <a:t/>
            </a:r>
            <a:endParaRPr/>
          </a:p>
          <a:p>
            <a:pPr indent="-171450" lvl="0" marL="171450" rtl="0" algn="l">
              <a:lnSpc>
                <a:spcPct val="90000"/>
              </a:lnSpc>
              <a:spcBef>
                <a:spcPts val="750"/>
              </a:spcBef>
              <a:spcAft>
                <a:spcPts val="0"/>
              </a:spcAft>
              <a:buClr>
                <a:srgbClr val="EDEDED"/>
              </a:buClr>
              <a:buSzPts val="2400"/>
              <a:buChar char="•"/>
            </a:pPr>
            <a:r>
              <a:rPr lang="en-US"/>
              <a:t>Breast Cancer diagnosis </a:t>
            </a:r>
            <a:endParaRPr/>
          </a:p>
          <a:p>
            <a:pPr indent="-44450" lvl="1" marL="514350" rtl="0" algn="l">
              <a:lnSpc>
                <a:spcPct val="90000"/>
              </a:lnSpc>
              <a:spcBef>
                <a:spcPts val="375"/>
              </a:spcBef>
              <a:spcAft>
                <a:spcPts val="0"/>
              </a:spcAft>
              <a:buClr>
                <a:srgbClr val="EDEDED"/>
              </a:buClr>
              <a:buSzPts val="2000"/>
              <a:buNone/>
            </a:pPr>
            <a:r>
              <a:t/>
            </a:r>
            <a:endParaRPr/>
          </a:p>
          <a:p>
            <a:pPr indent="-171450" lvl="1" marL="514350" rtl="0" algn="l">
              <a:lnSpc>
                <a:spcPct val="90000"/>
              </a:lnSpc>
              <a:spcBef>
                <a:spcPts val="375"/>
              </a:spcBef>
              <a:spcAft>
                <a:spcPts val="0"/>
              </a:spcAft>
              <a:buClr>
                <a:srgbClr val="EDEDED"/>
              </a:buClr>
              <a:buSzPts val="2000"/>
              <a:buChar char="•"/>
            </a:pPr>
            <a:r>
              <a:rPr lang="en-US"/>
              <a:t>The objective is to train classifier models on cancer cells characteristics dataset to predict whether the cell is Benign or Malignant using minimum set of features.</a:t>
            </a:r>
            <a:endParaRPr/>
          </a:p>
          <a:p>
            <a:pPr indent="-44450" lvl="1" marL="514350" rtl="0" algn="l">
              <a:lnSpc>
                <a:spcPct val="90000"/>
              </a:lnSpc>
              <a:spcBef>
                <a:spcPts val="375"/>
              </a:spcBef>
              <a:spcAft>
                <a:spcPts val="0"/>
              </a:spcAft>
              <a:buClr>
                <a:srgbClr val="EDEDED"/>
              </a:buClr>
              <a:buSzPts val="2000"/>
              <a:buNone/>
            </a:pPr>
            <a:r>
              <a:t/>
            </a:r>
            <a:endParaRPr/>
          </a:p>
          <a:p>
            <a:pPr indent="-171450" lvl="1" marL="514350" rtl="0" algn="l">
              <a:lnSpc>
                <a:spcPct val="90000"/>
              </a:lnSpc>
              <a:spcBef>
                <a:spcPts val="375"/>
              </a:spcBef>
              <a:spcAft>
                <a:spcPts val="0"/>
              </a:spcAft>
              <a:buClr>
                <a:srgbClr val="EDEDED"/>
              </a:buClr>
              <a:buSzPts val="2000"/>
              <a:buChar char="•"/>
            </a:pPr>
            <a:r>
              <a:rPr lang="en-US"/>
              <a:t>Dataset: University  of  Wisconsin dataset.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p33"/>
          <p:cNvSpPr/>
          <p:nvPr/>
        </p:nvSpPr>
        <p:spPr>
          <a:xfrm>
            <a:off x="5689962" y="0"/>
            <a:ext cx="347700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71" name="Google Shape;271;p33"/>
          <p:cNvSpPr/>
          <p:nvPr/>
        </p:nvSpPr>
        <p:spPr>
          <a:xfrm>
            <a:off x="0" y="0"/>
            <a:ext cx="6115050" cy="6858000"/>
          </a:xfrm>
          <a:prstGeom prst="rect">
            <a:avLst/>
          </a:prstGeom>
          <a:blipFill rotWithShape="1">
            <a:blip r:embed="rId3">
              <a:alphaModFix/>
            </a:blip>
            <a:stretch>
              <a:fillRect b="0" l="0" r="0" t="0"/>
            </a:stretch>
          </a:blipFill>
          <a:ln>
            <a:noFill/>
          </a:ln>
          <a:effectLst>
            <a:outerShdw blurRad="1397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72" name="Google Shape;272;p33"/>
          <p:cNvSpPr txBox="1"/>
          <p:nvPr>
            <p:ph type="title"/>
          </p:nvPr>
        </p:nvSpPr>
        <p:spPr>
          <a:xfrm>
            <a:off x="628650" y="365125"/>
            <a:ext cx="499654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DEDED"/>
              </a:buClr>
              <a:buSzPts val="4400"/>
              <a:buFont typeface="Corbel"/>
              <a:buNone/>
            </a:pPr>
            <a:r>
              <a:rPr lang="en-US"/>
              <a:t>Methodology</a:t>
            </a:r>
            <a:endParaRPr/>
          </a:p>
        </p:txBody>
      </p:sp>
      <p:sp>
        <p:nvSpPr>
          <p:cNvPr id="273" name="Google Shape;273;p33"/>
          <p:cNvSpPr txBox="1"/>
          <p:nvPr>
            <p:ph idx="1" type="body"/>
          </p:nvPr>
        </p:nvSpPr>
        <p:spPr>
          <a:xfrm>
            <a:off x="840000" y="1825625"/>
            <a:ext cx="4638235"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EDEDED"/>
              </a:buClr>
              <a:buSzPts val="1900"/>
              <a:buChar char="•"/>
            </a:pPr>
            <a:r>
              <a:rPr lang="en-US" sz="1900"/>
              <a:t>Determine the features to use.</a:t>
            </a:r>
            <a:endParaRPr/>
          </a:p>
          <a:p>
            <a:pPr indent="-50800" lvl="0" marL="171450" rtl="0" algn="l">
              <a:lnSpc>
                <a:spcPct val="90000"/>
              </a:lnSpc>
              <a:spcBef>
                <a:spcPts val="750"/>
              </a:spcBef>
              <a:spcAft>
                <a:spcPts val="0"/>
              </a:spcAft>
              <a:buClr>
                <a:srgbClr val="EDEDED"/>
              </a:buClr>
              <a:buSzPts val="1900"/>
              <a:buNone/>
            </a:pPr>
            <a:r>
              <a:t/>
            </a:r>
            <a:endParaRPr sz="1900"/>
          </a:p>
          <a:p>
            <a:pPr indent="-171450" lvl="0" marL="171450" rtl="0" algn="l">
              <a:lnSpc>
                <a:spcPct val="90000"/>
              </a:lnSpc>
              <a:spcBef>
                <a:spcPts val="750"/>
              </a:spcBef>
              <a:spcAft>
                <a:spcPts val="0"/>
              </a:spcAft>
              <a:buClr>
                <a:srgbClr val="EDEDED"/>
              </a:buClr>
              <a:buSzPts val="1900"/>
              <a:buChar char="•"/>
            </a:pPr>
            <a:r>
              <a:rPr lang="en-US" sz="1900"/>
              <a:t>Detect outliers.</a:t>
            </a:r>
            <a:endParaRPr/>
          </a:p>
          <a:p>
            <a:pPr indent="-50800" lvl="0" marL="171450" rtl="0" algn="l">
              <a:lnSpc>
                <a:spcPct val="90000"/>
              </a:lnSpc>
              <a:spcBef>
                <a:spcPts val="750"/>
              </a:spcBef>
              <a:spcAft>
                <a:spcPts val="0"/>
              </a:spcAft>
              <a:buClr>
                <a:srgbClr val="EDEDED"/>
              </a:buClr>
              <a:buSzPts val="1900"/>
              <a:buNone/>
            </a:pPr>
            <a:r>
              <a:t/>
            </a:r>
            <a:endParaRPr sz="1900"/>
          </a:p>
          <a:p>
            <a:pPr indent="-171450" lvl="0" marL="171450" rtl="0" algn="l">
              <a:lnSpc>
                <a:spcPct val="90000"/>
              </a:lnSpc>
              <a:spcBef>
                <a:spcPts val="750"/>
              </a:spcBef>
              <a:spcAft>
                <a:spcPts val="0"/>
              </a:spcAft>
              <a:buClr>
                <a:srgbClr val="EDEDED"/>
              </a:buClr>
              <a:buSzPts val="1900"/>
              <a:buChar char="•"/>
            </a:pPr>
            <a:r>
              <a:rPr lang="en-US" sz="1900"/>
              <a:t>Apply and improve classifiers</a:t>
            </a:r>
            <a:endParaRPr/>
          </a:p>
          <a:p>
            <a:pPr indent="0" lvl="2" marL="685800" rtl="0" algn="l">
              <a:lnSpc>
                <a:spcPct val="90000"/>
              </a:lnSpc>
              <a:spcBef>
                <a:spcPts val="375"/>
              </a:spcBef>
              <a:spcAft>
                <a:spcPts val="0"/>
              </a:spcAft>
              <a:buClr>
                <a:srgbClr val="EDEDED"/>
              </a:buClr>
              <a:buSzPts val="1900"/>
              <a:buNone/>
            </a:pPr>
            <a:r>
              <a:t/>
            </a:r>
            <a:endParaRPr sz="1900"/>
          </a:p>
          <a:p>
            <a:pPr indent="-171450" lvl="3" marL="1200150" rtl="0" algn="l">
              <a:lnSpc>
                <a:spcPct val="90000"/>
              </a:lnSpc>
              <a:spcBef>
                <a:spcPts val="375"/>
              </a:spcBef>
              <a:spcAft>
                <a:spcPts val="0"/>
              </a:spcAft>
              <a:buClr>
                <a:srgbClr val="EDEDED"/>
              </a:buClr>
              <a:buSzPts val="1900"/>
              <a:buChar char="•"/>
            </a:pPr>
            <a:r>
              <a:rPr lang="en-US" sz="1900"/>
              <a:t>KNeighbors Classifier </a:t>
            </a:r>
            <a:endParaRPr/>
          </a:p>
          <a:p>
            <a:pPr indent="-171450" lvl="3" marL="1200150" rtl="0" algn="l">
              <a:lnSpc>
                <a:spcPct val="90000"/>
              </a:lnSpc>
              <a:spcBef>
                <a:spcPts val="375"/>
              </a:spcBef>
              <a:spcAft>
                <a:spcPts val="0"/>
              </a:spcAft>
              <a:buClr>
                <a:srgbClr val="EDEDED"/>
              </a:buClr>
              <a:buSzPts val="1900"/>
              <a:buChar char="•"/>
            </a:pPr>
            <a:r>
              <a:rPr lang="en-US" sz="1900"/>
              <a:t>Bernoulli Naive Bayes</a:t>
            </a:r>
            <a:endParaRPr/>
          </a:p>
          <a:p>
            <a:pPr indent="-171450" lvl="3" marL="1200150" rtl="0" algn="l">
              <a:lnSpc>
                <a:spcPct val="90000"/>
              </a:lnSpc>
              <a:spcBef>
                <a:spcPts val="375"/>
              </a:spcBef>
              <a:spcAft>
                <a:spcPts val="0"/>
              </a:spcAft>
              <a:buClr>
                <a:srgbClr val="EDEDED"/>
              </a:buClr>
              <a:buSzPts val="1900"/>
              <a:buChar char="•"/>
            </a:pPr>
            <a:r>
              <a:rPr lang="en-US" sz="1900"/>
              <a:t>Random Forest Classifier</a:t>
            </a:r>
            <a:endParaRPr/>
          </a:p>
          <a:p>
            <a:pPr indent="-171450" lvl="3" marL="1200150" rtl="0" algn="l">
              <a:lnSpc>
                <a:spcPct val="90000"/>
              </a:lnSpc>
              <a:spcBef>
                <a:spcPts val="375"/>
              </a:spcBef>
              <a:spcAft>
                <a:spcPts val="0"/>
              </a:spcAft>
              <a:buClr>
                <a:srgbClr val="EDEDED"/>
              </a:buClr>
              <a:buSzPts val="1900"/>
              <a:buChar char="•"/>
            </a:pPr>
            <a:r>
              <a:rPr lang="en-US" sz="1900"/>
              <a:t>SVM</a:t>
            </a:r>
            <a:endParaRPr/>
          </a:p>
          <a:p>
            <a:pPr indent="0" lvl="0" marL="0" rtl="0" algn="l">
              <a:lnSpc>
                <a:spcPct val="90000"/>
              </a:lnSpc>
              <a:spcBef>
                <a:spcPts val="750"/>
              </a:spcBef>
              <a:spcAft>
                <a:spcPts val="0"/>
              </a:spcAft>
              <a:buClr>
                <a:srgbClr val="EDEDED"/>
              </a:buClr>
              <a:buSzPts val="1900"/>
              <a:buNone/>
            </a:pPr>
            <a:br>
              <a:rPr lang="en-US" sz="1900"/>
            </a:br>
            <a:br>
              <a:rPr lang="en-US" sz="1900"/>
            </a:br>
            <a:endParaRPr sz="1900"/>
          </a:p>
          <a:p>
            <a:pPr indent="-50800" lvl="0" marL="171450" rtl="0" algn="l">
              <a:lnSpc>
                <a:spcPct val="90000"/>
              </a:lnSpc>
              <a:spcBef>
                <a:spcPts val="750"/>
              </a:spcBef>
              <a:spcAft>
                <a:spcPts val="0"/>
              </a:spcAft>
              <a:buClr>
                <a:srgbClr val="EDEDED"/>
              </a:buClr>
              <a:buSzPts val="1900"/>
              <a:buNone/>
            </a:pPr>
            <a:r>
              <a:t/>
            </a:r>
            <a:endParaRPr sz="1900"/>
          </a:p>
          <a:p>
            <a:pPr indent="-50800" lvl="0" marL="171450" rtl="0" algn="l">
              <a:lnSpc>
                <a:spcPct val="90000"/>
              </a:lnSpc>
              <a:spcBef>
                <a:spcPts val="750"/>
              </a:spcBef>
              <a:spcAft>
                <a:spcPts val="0"/>
              </a:spcAft>
              <a:buClr>
                <a:srgbClr val="EDEDED"/>
              </a:buClr>
              <a:buSzPts val="1900"/>
              <a:buNone/>
            </a:pPr>
            <a:r>
              <a:t/>
            </a:r>
            <a:endParaRPr sz="1900"/>
          </a:p>
          <a:p>
            <a:pPr indent="-50800" lvl="0" marL="171450" rtl="0" algn="l">
              <a:lnSpc>
                <a:spcPct val="90000"/>
              </a:lnSpc>
              <a:spcBef>
                <a:spcPts val="750"/>
              </a:spcBef>
              <a:spcAft>
                <a:spcPts val="0"/>
              </a:spcAft>
              <a:buClr>
                <a:srgbClr val="EDEDED"/>
              </a:buClr>
              <a:buSzPts val="1900"/>
              <a:buNone/>
            </a:pPr>
            <a:r>
              <a:t/>
            </a:r>
            <a:endParaRPr sz="1900"/>
          </a:p>
          <a:p>
            <a:pPr indent="-50800" lvl="0" marL="171450" rtl="0" algn="l">
              <a:lnSpc>
                <a:spcPct val="90000"/>
              </a:lnSpc>
              <a:spcBef>
                <a:spcPts val="750"/>
              </a:spcBef>
              <a:spcAft>
                <a:spcPts val="0"/>
              </a:spcAft>
              <a:buClr>
                <a:srgbClr val="EDEDED"/>
              </a:buClr>
              <a:buSzPts val="1900"/>
              <a:buNone/>
            </a:pPr>
            <a:r>
              <a:t/>
            </a:r>
            <a:endParaRPr sz="1900"/>
          </a:p>
        </p:txBody>
      </p:sp>
      <p:pic>
        <p:nvPicPr>
          <p:cNvPr id="274" name="Google Shape;274;p33"/>
          <p:cNvPicPr preferRelativeResize="0"/>
          <p:nvPr/>
        </p:nvPicPr>
        <p:blipFill rotWithShape="1">
          <a:blip r:embed="rId4">
            <a:alphaModFix/>
          </a:blip>
          <a:srcRect b="7420" l="0" r="3" t="1553"/>
          <a:stretch/>
        </p:blipFill>
        <p:spPr>
          <a:xfrm>
            <a:off x="6591394" y="1018312"/>
            <a:ext cx="2100375" cy="1874974"/>
          </a:xfrm>
          <a:prstGeom prst="rect">
            <a:avLst/>
          </a:prstGeom>
          <a:noFill/>
          <a:ln>
            <a:noFill/>
          </a:ln>
        </p:spPr>
      </p:pic>
      <p:pic>
        <p:nvPicPr>
          <p:cNvPr id="275" name="Google Shape;275;p33"/>
          <p:cNvPicPr preferRelativeResize="0"/>
          <p:nvPr/>
        </p:nvPicPr>
        <p:blipFill rotWithShape="1">
          <a:blip r:embed="rId5">
            <a:alphaModFix/>
          </a:blip>
          <a:srcRect b="1" l="8073" r="3240" t="0"/>
          <a:stretch/>
        </p:blipFill>
        <p:spPr>
          <a:xfrm>
            <a:off x="6591394" y="3628755"/>
            <a:ext cx="2100375" cy="25468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t>Results</a:t>
            </a:r>
            <a:endParaRPr/>
          </a:p>
        </p:txBody>
      </p:sp>
      <p:sp>
        <p:nvSpPr>
          <p:cNvPr id="282" name="Google Shape;282;p3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DEDED"/>
              </a:buClr>
              <a:buSzPts val="2400"/>
              <a:buNone/>
            </a:pPr>
            <a:r>
              <a:t/>
            </a:r>
            <a:endParaRPr/>
          </a:p>
          <a:p>
            <a:pPr indent="-19050" lvl="0" marL="171450" rtl="0" algn="l">
              <a:lnSpc>
                <a:spcPct val="90000"/>
              </a:lnSpc>
              <a:spcBef>
                <a:spcPts val="750"/>
              </a:spcBef>
              <a:spcAft>
                <a:spcPts val="0"/>
              </a:spcAft>
              <a:buClr>
                <a:srgbClr val="EDEDED"/>
              </a:buClr>
              <a:buSzPts val="2400"/>
              <a:buNone/>
            </a:pPr>
            <a:r>
              <a:t/>
            </a:r>
            <a:endParaRPr/>
          </a:p>
        </p:txBody>
      </p:sp>
      <p:pic>
        <p:nvPicPr>
          <p:cNvPr id="283" name="Google Shape;283;p34"/>
          <p:cNvPicPr preferRelativeResize="0"/>
          <p:nvPr/>
        </p:nvPicPr>
        <p:blipFill rotWithShape="1">
          <a:blip r:embed="rId3">
            <a:alphaModFix/>
          </a:blip>
          <a:srcRect b="0" l="0" r="0" t="0"/>
          <a:stretch/>
        </p:blipFill>
        <p:spPr>
          <a:xfrm>
            <a:off x="183994" y="2024863"/>
            <a:ext cx="4186444" cy="3101774"/>
          </a:xfrm>
          <a:prstGeom prst="rect">
            <a:avLst/>
          </a:prstGeom>
          <a:noFill/>
          <a:ln>
            <a:noFill/>
          </a:ln>
        </p:spPr>
      </p:pic>
      <p:pic>
        <p:nvPicPr>
          <p:cNvPr id="284" name="Google Shape;284;p34"/>
          <p:cNvPicPr preferRelativeResize="0"/>
          <p:nvPr/>
        </p:nvPicPr>
        <p:blipFill rotWithShape="1">
          <a:blip r:embed="rId4">
            <a:alphaModFix/>
          </a:blip>
          <a:srcRect b="0" l="0" r="0" t="0"/>
          <a:stretch/>
        </p:blipFill>
        <p:spPr>
          <a:xfrm>
            <a:off x="4773563" y="2024863"/>
            <a:ext cx="4186443" cy="3101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5"/>
          <p:cNvSpPr txBox="1"/>
          <p:nvPr>
            <p:ph type="title"/>
          </p:nvPr>
        </p:nvSpPr>
        <p:spPr>
          <a:xfrm>
            <a:off x="734325" y="814831"/>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DEDED"/>
              </a:buClr>
              <a:buSzPts val="4400"/>
              <a:buFont typeface="Corbel"/>
              <a:buNone/>
            </a:pPr>
            <a:r>
              <a:rPr lang="en-US"/>
              <a:t>Questions?</a:t>
            </a:r>
            <a:endParaRPr/>
          </a:p>
        </p:txBody>
      </p:sp>
      <p:sp>
        <p:nvSpPr>
          <p:cNvPr id="290" name="Google Shape;290;p35"/>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9050" lvl="0" marL="171450" rtl="0" algn="l">
              <a:lnSpc>
                <a:spcPct val="90000"/>
              </a:lnSpc>
              <a:spcBef>
                <a:spcPts val="0"/>
              </a:spcBef>
              <a:spcAft>
                <a:spcPts val="0"/>
              </a:spcAft>
              <a:buClr>
                <a:srgbClr val="EDEDED"/>
              </a:buClr>
              <a:buSzPts val="2400"/>
              <a:buNone/>
            </a:pPr>
            <a:r>
              <a:t/>
            </a:r>
            <a:endParaRPr/>
          </a:p>
        </p:txBody>
      </p:sp>
      <p:sp>
        <p:nvSpPr>
          <p:cNvPr id="291" name="Google Shape;291;p35"/>
          <p:cNvSpPr txBox="1"/>
          <p:nvPr/>
        </p:nvSpPr>
        <p:spPr>
          <a:xfrm>
            <a:off x="5367788" y="4973900"/>
            <a:ext cx="440055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orbel"/>
                <a:ea typeface="Corbel"/>
                <a:cs typeface="Corbel"/>
                <a:sym typeface="Corbe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0" name="Shape 160"/>
        <p:cNvGrpSpPr/>
        <p:nvPr/>
      </p:nvGrpSpPr>
      <p:grpSpPr>
        <a:xfrm>
          <a:off x="0" y="0"/>
          <a:ext cx="0" cy="0"/>
          <a:chOff x="0" y="0"/>
          <a:chExt cx="0" cy="0"/>
        </a:xfrm>
      </p:grpSpPr>
      <p:sp>
        <p:nvSpPr>
          <p:cNvPr id="161" name="Google Shape;161;p22"/>
          <p:cNvSpPr/>
          <p:nvPr/>
        </p:nvSpPr>
        <p:spPr>
          <a:xfrm>
            <a:off x="0" y="0"/>
            <a:ext cx="9143999"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62" name="Google Shape;162;p2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solidFill>
                  <a:srgbClr val="EDEDED"/>
                </a:solidFill>
              </a:rPr>
              <a:t>What is TensorFlow?</a:t>
            </a:r>
            <a:endParaRPr/>
          </a:p>
        </p:txBody>
      </p:sp>
      <p:sp>
        <p:nvSpPr>
          <p:cNvPr id="163" name="Google Shape;163;p22"/>
          <p:cNvSpPr txBox="1"/>
          <p:nvPr>
            <p:ph idx="1" type="body"/>
          </p:nvPr>
        </p:nvSpPr>
        <p:spPr>
          <a:xfrm>
            <a:off x="576314" y="1027906"/>
            <a:ext cx="5234596" cy="5329003"/>
          </a:xfrm>
          <a:prstGeom prst="rect">
            <a:avLst/>
          </a:prstGeom>
          <a:noFill/>
          <a:ln>
            <a:noFill/>
          </a:ln>
        </p:spPr>
        <p:txBody>
          <a:bodyPr anchorCtr="0" anchor="t" bIns="45700" lIns="91425" spcFirstLastPara="1" rIns="91425" wrap="square" tIns="45700">
            <a:noAutofit/>
          </a:bodyPr>
          <a:lstStyle/>
          <a:p>
            <a:pPr indent="-73025" lvl="0" marL="171450" rtl="0" algn="l">
              <a:lnSpc>
                <a:spcPct val="70000"/>
              </a:lnSpc>
              <a:spcBef>
                <a:spcPts val="0"/>
              </a:spcBef>
              <a:spcAft>
                <a:spcPts val="0"/>
              </a:spcAft>
              <a:buClr>
                <a:schemeClr val="dk1"/>
              </a:buClr>
              <a:buSzPts val="1550"/>
              <a:buNone/>
            </a:pPr>
            <a:r>
              <a:t/>
            </a:r>
            <a:endParaRPr b="1" sz="1550">
              <a:solidFill>
                <a:srgbClr val="EDEDED"/>
              </a:solidFill>
            </a:endParaRPr>
          </a:p>
          <a:p>
            <a:pPr indent="-171450" lvl="0" marL="171450" rtl="0" algn="l">
              <a:lnSpc>
                <a:spcPct val="100000"/>
              </a:lnSpc>
              <a:spcBef>
                <a:spcPts val="750"/>
              </a:spcBef>
              <a:spcAft>
                <a:spcPts val="0"/>
              </a:spcAft>
              <a:buClr>
                <a:srgbClr val="EDEDED"/>
              </a:buClr>
              <a:buSzPts val="1800"/>
              <a:buChar char="•"/>
            </a:pPr>
            <a:r>
              <a:rPr b="1" lang="en-US" sz="1800">
                <a:solidFill>
                  <a:srgbClr val="EDEDED"/>
                </a:solidFill>
              </a:rPr>
              <a:t>TensorFlow</a:t>
            </a:r>
            <a:r>
              <a:rPr b="1" lang="en-US" sz="1550">
                <a:solidFill>
                  <a:srgbClr val="EDEDED"/>
                </a:solidFill>
              </a:rPr>
              <a:t> </a:t>
            </a:r>
            <a:r>
              <a:rPr lang="en-US" sz="1550">
                <a:solidFill>
                  <a:srgbClr val="EDEDED"/>
                </a:solidFill>
              </a:rPr>
              <a:t>is an end-to-end open source platform for machine learning. </a:t>
            </a:r>
            <a:endParaRPr/>
          </a:p>
          <a:p>
            <a:pPr indent="0" lvl="0" marL="0" rtl="0" algn="l">
              <a:lnSpc>
                <a:spcPct val="100000"/>
              </a:lnSpc>
              <a:spcBef>
                <a:spcPts val="750"/>
              </a:spcBef>
              <a:spcAft>
                <a:spcPts val="0"/>
              </a:spcAft>
              <a:buClr>
                <a:schemeClr val="dk1"/>
              </a:buClr>
              <a:buSzPts val="1100"/>
              <a:buNone/>
            </a:pPr>
            <a:r>
              <a:t/>
            </a:r>
            <a:endParaRPr sz="1100">
              <a:solidFill>
                <a:srgbClr val="EDEDED"/>
              </a:solidFill>
            </a:endParaRPr>
          </a:p>
          <a:p>
            <a:pPr indent="-171450" lvl="0" marL="171450" rtl="0" algn="l">
              <a:lnSpc>
                <a:spcPct val="100000"/>
              </a:lnSpc>
              <a:spcBef>
                <a:spcPts val="750"/>
              </a:spcBef>
              <a:spcAft>
                <a:spcPts val="0"/>
              </a:spcAft>
              <a:buClr>
                <a:srgbClr val="EDEDED"/>
              </a:buClr>
              <a:buSzPts val="1550"/>
              <a:buChar char="•"/>
            </a:pPr>
            <a:r>
              <a:rPr lang="en-US" sz="1550">
                <a:solidFill>
                  <a:srgbClr val="EDEDED"/>
                </a:solidFill>
              </a:rPr>
              <a:t>It has a comprehensive, flexible ecosystem of tools, libraries and community resources that help in building and deploying ML powered applications.</a:t>
            </a:r>
            <a:endParaRPr/>
          </a:p>
          <a:p>
            <a:pPr indent="0" lvl="0" marL="0" rtl="0" algn="l">
              <a:lnSpc>
                <a:spcPct val="100000"/>
              </a:lnSpc>
              <a:spcBef>
                <a:spcPts val="750"/>
              </a:spcBef>
              <a:spcAft>
                <a:spcPts val="0"/>
              </a:spcAft>
              <a:buClr>
                <a:schemeClr val="dk1"/>
              </a:buClr>
              <a:buSzPts val="1100"/>
              <a:buNone/>
            </a:pPr>
            <a:r>
              <a:t/>
            </a:r>
            <a:endParaRPr sz="1100">
              <a:solidFill>
                <a:srgbClr val="EDEDED"/>
              </a:solidFill>
            </a:endParaRPr>
          </a:p>
          <a:p>
            <a:pPr indent="-171450" lvl="0" marL="171450" rtl="0" algn="l">
              <a:lnSpc>
                <a:spcPct val="100000"/>
              </a:lnSpc>
              <a:spcBef>
                <a:spcPts val="750"/>
              </a:spcBef>
              <a:spcAft>
                <a:spcPts val="0"/>
              </a:spcAft>
              <a:buClr>
                <a:srgbClr val="EDEDED"/>
              </a:buClr>
              <a:buSzPts val="1800"/>
              <a:buChar char="•"/>
            </a:pPr>
            <a:r>
              <a:rPr b="1" lang="en-US" sz="1800">
                <a:solidFill>
                  <a:srgbClr val="EDEDED"/>
                </a:solidFill>
              </a:rPr>
              <a:t>TensorFlow</a:t>
            </a:r>
            <a:r>
              <a:rPr lang="en-US" sz="1550">
                <a:solidFill>
                  <a:srgbClr val="EDEDED"/>
                </a:solidFill>
              </a:rPr>
              <a:t> was developed by the Google Brain team for internal Google use. It was released under the Apache License 2.0 on November 9, 2015.</a:t>
            </a:r>
            <a:endParaRPr/>
          </a:p>
          <a:p>
            <a:pPr indent="-101600" lvl="0" marL="171450" rtl="0" algn="l">
              <a:lnSpc>
                <a:spcPct val="100000"/>
              </a:lnSpc>
              <a:spcBef>
                <a:spcPts val="750"/>
              </a:spcBef>
              <a:spcAft>
                <a:spcPts val="0"/>
              </a:spcAft>
              <a:buClr>
                <a:schemeClr val="dk1"/>
              </a:buClr>
              <a:buSzPts val="1100"/>
              <a:buNone/>
            </a:pPr>
            <a:r>
              <a:t/>
            </a:r>
            <a:endParaRPr sz="1100">
              <a:solidFill>
                <a:srgbClr val="EDEDED"/>
              </a:solidFill>
            </a:endParaRPr>
          </a:p>
          <a:p>
            <a:pPr indent="-171450" lvl="0" marL="171450" rtl="0" algn="l">
              <a:lnSpc>
                <a:spcPct val="100000"/>
              </a:lnSpc>
              <a:spcBef>
                <a:spcPts val="750"/>
              </a:spcBef>
              <a:spcAft>
                <a:spcPts val="0"/>
              </a:spcAft>
              <a:buClr>
                <a:srgbClr val="EDEDED"/>
              </a:buClr>
              <a:buSzPts val="1550"/>
              <a:buChar char="•"/>
            </a:pPr>
            <a:r>
              <a:rPr lang="en-US" sz="1550">
                <a:solidFill>
                  <a:srgbClr val="EDEDED"/>
                </a:solidFill>
              </a:rPr>
              <a:t> The latest version is TensorFlow 2.0</a:t>
            </a:r>
            <a:endParaRPr/>
          </a:p>
          <a:p>
            <a:pPr indent="0" lvl="0" marL="0" rtl="0" algn="l">
              <a:lnSpc>
                <a:spcPct val="100000"/>
              </a:lnSpc>
              <a:spcBef>
                <a:spcPts val="750"/>
              </a:spcBef>
              <a:spcAft>
                <a:spcPts val="0"/>
              </a:spcAft>
              <a:buClr>
                <a:schemeClr val="dk1"/>
              </a:buClr>
              <a:buSzPts val="1100"/>
              <a:buNone/>
            </a:pPr>
            <a:r>
              <a:t/>
            </a:r>
            <a:endParaRPr sz="1100">
              <a:solidFill>
                <a:srgbClr val="EDEDED"/>
              </a:solidFill>
            </a:endParaRPr>
          </a:p>
          <a:p>
            <a:pPr indent="-171450" lvl="0" marL="171450" rtl="0" algn="l">
              <a:lnSpc>
                <a:spcPct val="100000"/>
              </a:lnSpc>
              <a:spcBef>
                <a:spcPts val="750"/>
              </a:spcBef>
              <a:spcAft>
                <a:spcPts val="0"/>
              </a:spcAft>
              <a:buClr>
                <a:srgbClr val="EDEDED"/>
              </a:buClr>
              <a:buSzPts val="1800"/>
              <a:buChar char="•"/>
            </a:pPr>
            <a:r>
              <a:rPr b="1" lang="en-US" sz="1800">
                <a:solidFill>
                  <a:srgbClr val="EDEDED"/>
                </a:solidFill>
              </a:rPr>
              <a:t>Main Use Cases of  TensorFlow</a:t>
            </a:r>
            <a:endParaRPr/>
          </a:p>
          <a:p>
            <a:pPr indent="-171450" lvl="1" marL="514350" rtl="0" algn="l">
              <a:lnSpc>
                <a:spcPct val="100000"/>
              </a:lnSpc>
              <a:spcBef>
                <a:spcPts val="375"/>
              </a:spcBef>
              <a:spcAft>
                <a:spcPts val="0"/>
              </a:spcAft>
              <a:buClr>
                <a:srgbClr val="EDEDED"/>
              </a:buClr>
              <a:buSzPts val="1550"/>
              <a:buChar char="•"/>
            </a:pPr>
            <a:r>
              <a:rPr lang="en-US" sz="1550">
                <a:solidFill>
                  <a:srgbClr val="EDEDED"/>
                </a:solidFill>
              </a:rPr>
              <a:t>Voice/Sound Recognition </a:t>
            </a:r>
            <a:endParaRPr/>
          </a:p>
          <a:p>
            <a:pPr indent="-171450" lvl="1" marL="514350" rtl="0" algn="l">
              <a:lnSpc>
                <a:spcPct val="100000"/>
              </a:lnSpc>
              <a:spcBef>
                <a:spcPts val="375"/>
              </a:spcBef>
              <a:spcAft>
                <a:spcPts val="0"/>
              </a:spcAft>
              <a:buClr>
                <a:srgbClr val="EDEDED"/>
              </a:buClr>
              <a:buSzPts val="1550"/>
              <a:buChar char="•"/>
            </a:pPr>
            <a:r>
              <a:rPr lang="en-US" sz="1550">
                <a:solidFill>
                  <a:srgbClr val="EDEDED"/>
                </a:solidFill>
              </a:rPr>
              <a:t> Text Based Applications</a:t>
            </a:r>
            <a:endParaRPr/>
          </a:p>
          <a:p>
            <a:pPr indent="-171450" lvl="1" marL="514350" rtl="0" algn="l">
              <a:lnSpc>
                <a:spcPct val="100000"/>
              </a:lnSpc>
              <a:spcBef>
                <a:spcPts val="375"/>
              </a:spcBef>
              <a:spcAft>
                <a:spcPts val="0"/>
              </a:spcAft>
              <a:buClr>
                <a:srgbClr val="EDEDED"/>
              </a:buClr>
              <a:buSzPts val="1550"/>
              <a:buChar char="•"/>
            </a:pPr>
            <a:r>
              <a:rPr lang="en-US" sz="1550">
                <a:solidFill>
                  <a:srgbClr val="EDEDED"/>
                </a:solidFill>
              </a:rPr>
              <a:t>Image Recognition </a:t>
            </a:r>
            <a:endParaRPr/>
          </a:p>
          <a:p>
            <a:pPr indent="-171450" lvl="1" marL="514350" rtl="0" algn="l">
              <a:lnSpc>
                <a:spcPct val="100000"/>
              </a:lnSpc>
              <a:spcBef>
                <a:spcPts val="375"/>
              </a:spcBef>
              <a:spcAft>
                <a:spcPts val="0"/>
              </a:spcAft>
              <a:buClr>
                <a:srgbClr val="EDEDED"/>
              </a:buClr>
              <a:buSzPts val="1550"/>
              <a:buChar char="•"/>
            </a:pPr>
            <a:r>
              <a:rPr lang="en-US" sz="1550">
                <a:solidFill>
                  <a:srgbClr val="EDEDED"/>
                </a:solidFill>
              </a:rPr>
              <a:t> Video Detection</a:t>
            </a:r>
            <a:endParaRPr/>
          </a:p>
          <a:p>
            <a:pPr indent="-65087" lvl="1" marL="514350" rtl="0" algn="l">
              <a:lnSpc>
                <a:spcPct val="70000"/>
              </a:lnSpc>
              <a:spcBef>
                <a:spcPts val="375"/>
              </a:spcBef>
              <a:spcAft>
                <a:spcPts val="0"/>
              </a:spcAft>
              <a:buClr>
                <a:schemeClr val="dk1"/>
              </a:buClr>
              <a:buSzPts val="1675"/>
              <a:buNone/>
            </a:pPr>
            <a:r>
              <a:t/>
            </a:r>
            <a:endParaRPr sz="1675">
              <a:solidFill>
                <a:srgbClr val="EDEDED"/>
              </a:solidFill>
            </a:endParaRPr>
          </a:p>
          <a:p>
            <a:pPr indent="-150812" lvl="0" marL="171450" rtl="0" algn="l">
              <a:lnSpc>
                <a:spcPct val="70000"/>
              </a:lnSpc>
              <a:spcBef>
                <a:spcPts val="750"/>
              </a:spcBef>
              <a:spcAft>
                <a:spcPts val="0"/>
              </a:spcAft>
              <a:buClr>
                <a:schemeClr val="dk1"/>
              </a:buClr>
              <a:buSzPts val="325"/>
              <a:buNone/>
            </a:pPr>
            <a:r>
              <a:t/>
            </a:r>
            <a:endParaRPr sz="325">
              <a:solidFill>
                <a:srgbClr val="EDEDED"/>
              </a:solidFill>
            </a:endParaRPr>
          </a:p>
        </p:txBody>
      </p:sp>
      <p:sp>
        <p:nvSpPr>
          <p:cNvPr id="164" name="Google Shape;164;p22"/>
          <p:cNvSpPr/>
          <p:nvPr/>
        </p:nvSpPr>
        <p:spPr>
          <a:xfrm>
            <a:off x="5950389" y="1948070"/>
            <a:ext cx="2572414" cy="3896139"/>
          </a:xfrm>
          <a:prstGeom prst="roundRect">
            <a:avLst>
              <a:gd fmla="val 2028" name="adj"/>
            </a:avLst>
          </a:prstGeom>
          <a:solidFill>
            <a:schemeClr val="lt1"/>
          </a:solidFill>
          <a:ln>
            <a:noFill/>
          </a:ln>
          <a:effectLst>
            <a:reflection blurRad="0" dir="0" dist="0" endA="300" endPos="20000" fadeDir="5400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id="165" name="Google Shape;165;p22"/>
          <p:cNvPicPr preferRelativeResize="0"/>
          <p:nvPr/>
        </p:nvPicPr>
        <p:blipFill rotWithShape="1">
          <a:blip r:embed="rId4">
            <a:alphaModFix/>
          </a:blip>
          <a:srcRect b="0" l="0" r="0" t="0"/>
          <a:stretch/>
        </p:blipFill>
        <p:spPr>
          <a:xfrm>
            <a:off x="6170118" y="2829661"/>
            <a:ext cx="2132956" cy="21329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t>Why Tensor flow?</a:t>
            </a:r>
            <a:endParaRPr/>
          </a:p>
        </p:txBody>
      </p:sp>
      <p:sp>
        <p:nvSpPr>
          <p:cNvPr id="172" name="Google Shape;172;p23"/>
          <p:cNvSpPr txBox="1"/>
          <p:nvPr>
            <p:ph idx="1" type="body"/>
          </p:nvPr>
        </p:nvSpPr>
        <p:spPr>
          <a:xfrm>
            <a:off x="434714" y="1590075"/>
            <a:ext cx="8515350" cy="5125518"/>
          </a:xfrm>
          <a:prstGeom prst="rect">
            <a:avLst/>
          </a:prstGeom>
          <a:noFill/>
          <a:ln>
            <a:noFill/>
          </a:ln>
        </p:spPr>
        <p:txBody>
          <a:bodyPr anchorCtr="0" anchor="t" bIns="45700" lIns="91425" spcFirstLastPara="1" rIns="91425" wrap="square" tIns="45700">
            <a:noAutofit/>
          </a:bodyPr>
          <a:lstStyle/>
          <a:p>
            <a:pPr indent="-171450" lvl="0" marL="171450" rtl="0" algn="l">
              <a:lnSpc>
                <a:spcPct val="70000"/>
              </a:lnSpc>
              <a:spcBef>
                <a:spcPts val="0"/>
              </a:spcBef>
              <a:spcAft>
                <a:spcPts val="0"/>
              </a:spcAft>
              <a:buClr>
                <a:srgbClr val="EDEDED"/>
              </a:buClr>
              <a:buSzPts val="2220"/>
              <a:buChar char="•"/>
            </a:pPr>
            <a:r>
              <a:rPr b="1" lang="en-US" sz="2220"/>
              <a:t>Easy model building</a:t>
            </a:r>
            <a:endParaRPr/>
          </a:p>
          <a:p>
            <a:pPr indent="-171450" lvl="1" marL="514350" rtl="0" algn="l">
              <a:lnSpc>
                <a:spcPct val="70000"/>
              </a:lnSpc>
              <a:spcBef>
                <a:spcPts val="375"/>
              </a:spcBef>
              <a:spcAft>
                <a:spcPts val="0"/>
              </a:spcAft>
              <a:buClr>
                <a:srgbClr val="EDEDED"/>
              </a:buClr>
              <a:buSzPts val="1850"/>
              <a:buChar char="•"/>
            </a:pPr>
            <a:r>
              <a:rPr lang="en-US" sz="1850"/>
              <a:t>TensorFlow offers multiple levels of abstraction.</a:t>
            </a:r>
            <a:endParaRPr/>
          </a:p>
          <a:p>
            <a:pPr indent="-171450" lvl="1" marL="514350" rtl="0" algn="l">
              <a:lnSpc>
                <a:spcPct val="70000"/>
              </a:lnSpc>
              <a:spcBef>
                <a:spcPts val="375"/>
              </a:spcBef>
              <a:spcAft>
                <a:spcPts val="0"/>
              </a:spcAft>
              <a:buClr>
                <a:srgbClr val="EDEDED"/>
              </a:buClr>
              <a:buSzPts val="1850"/>
              <a:buChar char="•"/>
            </a:pPr>
            <a:r>
              <a:rPr lang="en-US" sz="1850"/>
              <a:t>Build and train models by using the high-level Keras API.</a:t>
            </a:r>
            <a:endParaRPr/>
          </a:p>
          <a:p>
            <a:pPr indent="-171450" lvl="1" marL="514350" rtl="0" algn="l">
              <a:lnSpc>
                <a:spcPct val="70000"/>
              </a:lnSpc>
              <a:spcBef>
                <a:spcPts val="375"/>
              </a:spcBef>
              <a:spcAft>
                <a:spcPts val="0"/>
              </a:spcAft>
              <a:buClr>
                <a:srgbClr val="EDEDED"/>
              </a:buClr>
              <a:buSzPts val="1850"/>
              <a:buChar char="•"/>
            </a:pPr>
            <a:r>
              <a:rPr lang="en-US" sz="1850"/>
              <a:t>For large ML training tasks, we can use the Distribution Strategy API.</a:t>
            </a:r>
            <a:endParaRPr/>
          </a:p>
          <a:p>
            <a:pPr indent="-30479" lvl="0" marL="171450" rtl="0" algn="l">
              <a:lnSpc>
                <a:spcPct val="70000"/>
              </a:lnSpc>
              <a:spcBef>
                <a:spcPts val="750"/>
              </a:spcBef>
              <a:spcAft>
                <a:spcPts val="0"/>
              </a:spcAft>
              <a:buClr>
                <a:srgbClr val="EDEDED"/>
              </a:buClr>
              <a:buSzPts val="2220"/>
              <a:buNone/>
            </a:pPr>
            <a:r>
              <a:t/>
            </a:r>
            <a:endParaRPr sz="2220"/>
          </a:p>
          <a:p>
            <a:pPr indent="-171450" lvl="0" marL="171450" rtl="0" algn="l">
              <a:lnSpc>
                <a:spcPct val="70000"/>
              </a:lnSpc>
              <a:spcBef>
                <a:spcPts val="750"/>
              </a:spcBef>
              <a:spcAft>
                <a:spcPts val="0"/>
              </a:spcAft>
              <a:buClr>
                <a:srgbClr val="EDEDED"/>
              </a:buClr>
              <a:buSzPts val="2220"/>
              <a:buChar char="•"/>
            </a:pPr>
            <a:r>
              <a:rPr b="1" lang="en-US" sz="2220"/>
              <a:t>Robust ML production anywhere </a:t>
            </a:r>
            <a:endParaRPr/>
          </a:p>
          <a:p>
            <a:pPr indent="-171450" lvl="1" marL="514350" rtl="0" algn="l">
              <a:lnSpc>
                <a:spcPct val="70000"/>
              </a:lnSpc>
              <a:spcBef>
                <a:spcPts val="375"/>
              </a:spcBef>
              <a:spcAft>
                <a:spcPts val="0"/>
              </a:spcAft>
              <a:buClr>
                <a:srgbClr val="EDEDED"/>
              </a:buClr>
              <a:buSzPts val="1850"/>
              <a:buChar char="•"/>
            </a:pPr>
            <a:r>
              <a:rPr lang="en-US" sz="1850"/>
              <a:t>Train and deploy your model easily, no matter what language or platform you use.</a:t>
            </a:r>
            <a:endParaRPr/>
          </a:p>
          <a:p>
            <a:pPr indent="-171450" lvl="1" marL="514350" rtl="0" algn="l">
              <a:lnSpc>
                <a:spcPct val="70000"/>
              </a:lnSpc>
              <a:spcBef>
                <a:spcPts val="375"/>
              </a:spcBef>
              <a:spcAft>
                <a:spcPts val="0"/>
              </a:spcAft>
              <a:buClr>
                <a:srgbClr val="EDEDED"/>
              </a:buClr>
              <a:buSzPts val="1850"/>
              <a:buChar char="•"/>
            </a:pPr>
            <a:r>
              <a:rPr lang="en-US" sz="1850"/>
              <a:t>Use TensorFlow Extended for full ML Pipeline.</a:t>
            </a:r>
            <a:endParaRPr/>
          </a:p>
          <a:p>
            <a:pPr indent="-171450" lvl="1" marL="514350" rtl="0" algn="l">
              <a:lnSpc>
                <a:spcPct val="70000"/>
              </a:lnSpc>
              <a:spcBef>
                <a:spcPts val="375"/>
              </a:spcBef>
              <a:spcAft>
                <a:spcPts val="0"/>
              </a:spcAft>
              <a:buClr>
                <a:srgbClr val="EDEDED"/>
              </a:buClr>
              <a:buSzPts val="1850"/>
              <a:buChar char="•"/>
            </a:pPr>
            <a:r>
              <a:rPr lang="en-US" sz="1850"/>
              <a:t>Use TensorFlow lite for running interface on mobile and embedded devices like Android, iOS, Edge TPU, and Raspberry Pi.</a:t>
            </a:r>
            <a:endParaRPr/>
          </a:p>
          <a:p>
            <a:pPr indent="-171450" lvl="1" marL="514350" rtl="0" algn="l">
              <a:lnSpc>
                <a:spcPct val="70000"/>
              </a:lnSpc>
              <a:spcBef>
                <a:spcPts val="375"/>
              </a:spcBef>
              <a:spcAft>
                <a:spcPts val="0"/>
              </a:spcAft>
              <a:buClr>
                <a:srgbClr val="EDEDED"/>
              </a:buClr>
              <a:buSzPts val="1850"/>
              <a:buChar char="•"/>
            </a:pPr>
            <a:r>
              <a:rPr lang="en-US" sz="1850"/>
              <a:t>Use TensorFlow.js to train and deploy models in JavaScript environments</a:t>
            </a:r>
            <a:br>
              <a:rPr lang="en-US" sz="1850"/>
            </a:br>
            <a:endParaRPr sz="1850"/>
          </a:p>
          <a:p>
            <a:pPr indent="-171450" lvl="0" marL="171450" rtl="0" algn="l">
              <a:lnSpc>
                <a:spcPct val="70000"/>
              </a:lnSpc>
              <a:spcBef>
                <a:spcPts val="750"/>
              </a:spcBef>
              <a:spcAft>
                <a:spcPts val="0"/>
              </a:spcAft>
              <a:buClr>
                <a:srgbClr val="EDEDED"/>
              </a:buClr>
              <a:buSzPts val="2220"/>
              <a:buChar char="•"/>
            </a:pPr>
            <a:r>
              <a:rPr b="1" lang="en-US" sz="2220"/>
              <a:t>Powerful experimentation for research</a:t>
            </a:r>
            <a:endParaRPr/>
          </a:p>
          <a:p>
            <a:pPr indent="-171450" lvl="1" marL="514350" rtl="0" algn="l">
              <a:lnSpc>
                <a:spcPct val="70000"/>
              </a:lnSpc>
              <a:spcBef>
                <a:spcPts val="375"/>
              </a:spcBef>
              <a:spcAft>
                <a:spcPts val="0"/>
              </a:spcAft>
              <a:buClr>
                <a:srgbClr val="EDEDED"/>
              </a:buClr>
              <a:buSzPts val="1850"/>
              <a:buChar char="•"/>
            </a:pPr>
            <a:r>
              <a:rPr lang="en-US" sz="1850"/>
              <a:t>Flexibility and control with features like the Keras Functional API. </a:t>
            </a:r>
            <a:endParaRPr/>
          </a:p>
          <a:p>
            <a:pPr indent="-171450" lvl="1" marL="514350" rtl="0" algn="l">
              <a:lnSpc>
                <a:spcPct val="70000"/>
              </a:lnSpc>
              <a:spcBef>
                <a:spcPts val="375"/>
              </a:spcBef>
              <a:spcAft>
                <a:spcPts val="0"/>
              </a:spcAft>
              <a:buClr>
                <a:srgbClr val="EDEDED"/>
              </a:buClr>
              <a:buSzPts val="1850"/>
              <a:buChar char="•"/>
            </a:pPr>
            <a:r>
              <a:rPr lang="en-US" sz="1850"/>
              <a:t>For easy prototyping and fast debugging, use eager execution.</a:t>
            </a:r>
            <a:endParaRPr/>
          </a:p>
          <a:p>
            <a:pPr indent="-171450" lvl="1" marL="514350" rtl="0" algn="l">
              <a:lnSpc>
                <a:spcPct val="70000"/>
              </a:lnSpc>
              <a:spcBef>
                <a:spcPts val="375"/>
              </a:spcBef>
              <a:spcAft>
                <a:spcPts val="0"/>
              </a:spcAft>
              <a:buClr>
                <a:srgbClr val="EDEDED"/>
              </a:buClr>
              <a:buSzPts val="1850"/>
              <a:buChar char="•"/>
            </a:pPr>
            <a:r>
              <a:rPr lang="en-US" sz="1850"/>
              <a:t>Supports an ecosystem of powerful add-on libraries and models to experiment with.</a:t>
            </a:r>
            <a:endParaRPr sz="1850" u="sng">
              <a:solidFill>
                <a:schemeClr val="hlink"/>
              </a:solidFill>
              <a:hlinkClick r:id="rId3"/>
            </a:endParaRPr>
          </a:p>
          <a:p>
            <a:pPr indent="0" lvl="0" marL="0" rtl="0" algn="l">
              <a:lnSpc>
                <a:spcPct val="70000"/>
              </a:lnSpc>
              <a:spcBef>
                <a:spcPts val="750"/>
              </a:spcBef>
              <a:spcAft>
                <a:spcPts val="0"/>
              </a:spcAft>
              <a:buClr>
                <a:srgbClr val="EDEDED"/>
              </a:buClr>
              <a:buSzPts val="2220"/>
              <a:buNone/>
            </a:pPr>
            <a:r>
              <a:t/>
            </a:r>
            <a:endParaRPr sz="22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t>TensorFlow ecosystem </a:t>
            </a:r>
            <a:br>
              <a:rPr lang="en-US"/>
            </a:br>
            <a:endParaRPr/>
          </a:p>
        </p:txBody>
      </p:sp>
      <p:sp>
        <p:nvSpPr>
          <p:cNvPr id="179" name="Google Shape;179;p2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9050" lvl="0" marL="171450" rtl="0" algn="l">
              <a:lnSpc>
                <a:spcPct val="90000"/>
              </a:lnSpc>
              <a:spcBef>
                <a:spcPts val="0"/>
              </a:spcBef>
              <a:spcAft>
                <a:spcPts val="0"/>
              </a:spcAft>
              <a:buClr>
                <a:srgbClr val="EDEDED"/>
              </a:buClr>
              <a:buSzPts val="2400"/>
              <a:buNone/>
            </a:pPr>
            <a:r>
              <a:t/>
            </a:r>
            <a:endParaRPr/>
          </a:p>
        </p:txBody>
      </p:sp>
      <p:pic>
        <p:nvPicPr>
          <p:cNvPr id="180" name="Google Shape;180;p24"/>
          <p:cNvPicPr preferRelativeResize="0"/>
          <p:nvPr/>
        </p:nvPicPr>
        <p:blipFill rotWithShape="1">
          <a:blip r:embed="rId3">
            <a:alphaModFix/>
          </a:blip>
          <a:srcRect b="0" l="0" r="0" t="0"/>
          <a:stretch/>
        </p:blipFill>
        <p:spPr>
          <a:xfrm>
            <a:off x="367162" y="1303952"/>
            <a:ext cx="8409675" cy="4250096"/>
          </a:xfrm>
          <a:prstGeom prst="rect">
            <a:avLst/>
          </a:prstGeom>
          <a:noFill/>
          <a:ln>
            <a:noFill/>
          </a:ln>
        </p:spPr>
      </p:pic>
      <p:pic>
        <p:nvPicPr>
          <p:cNvPr id="181" name="Google Shape;181;p24"/>
          <p:cNvPicPr preferRelativeResize="0"/>
          <p:nvPr/>
        </p:nvPicPr>
        <p:blipFill rotWithShape="1">
          <a:blip r:embed="rId4">
            <a:alphaModFix/>
          </a:blip>
          <a:srcRect b="0" l="0" r="0" t="0"/>
          <a:stretch/>
        </p:blipFill>
        <p:spPr>
          <a:xfrm>
            <a:off x="367163" y="5554048"/>
            <a:ext cx="8409674" cy="992215"/>
          </a:xfrm>
          <a:prstGeom prst="rect">
            <a:avLst/>
          </a:prstGeom>
          <a:noFill/>
          <a:ln>
            <a:noFill/>
          </a:ln>
        </p:spPr>
      </p:pic>
      <p:sp>
        <p:nvSpPr>
          <p:cNvPr id="182" name="Google Shape;182;p24"/>
          <p:cNvSpPr txBox="1"/>
          <p:nvPr/>
        </p:nvSpPr>
        <p:spPr>
          <a:xfrm>
            <a:off x="2563318" y="6492874"/>
            <a:ext cx="343274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sng" cap="none" strike="noStrike">
                <a:solidFill>
                  <a:schemeClr val="hlink"/>
                </a:solidFill>
                <a:latin typeface="Corbel"/>
                <a:ea typeface="Corbel"/>
                <a:cs typeface="Corbel"/>
                <a:sym typeface="Corbel"/>
                <a:hlinkClick r:id="rId5"/>
              </a:rPr>
              <a:t>https://youtu.be/NlpS-DhayQA</a:t>
            </a:r>
            <a:endParaRPr b="0" i="0" sz="1800" u="none" cap="none" strike="noStrike">
              <a:solidFill>
                <a:schemeClr val="lt1"/>
              </a:solidFill>
              <a:latin typeface="Corbel"/>
              <a:ea typeface="Corbel"/>
              <a:cs typeface="Corbel"/>
              <a:sym typeface="Corbel"/>
            </a:endParaRPr>
          </a:p>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25"/>
          <p:cNvSpPr txBox="1"/>
          <p:nvPr>
            <p:ph type="title"/>
          </p:nvPr>
        </p:nvSpPr>
        <p:spPr>
          <a:xfrm>
            <a:off x="628649" y="365125"/>
            <a:ext cx="803566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orbel"/>
              <a:buNone/>
            </a:pPr>
            <a:r>
              <a:rPr lang="en-US">
                <a:solidFill>
                  <a:schemeClr val="lt1"/>
                </a:solidFill>
              </a:rPr>
              <a:t>Introduction to Machine Learning </a:t>
            </a:r>
            <a:endParaRPr/>
          </a:p>
        </p:txBody>
      </p:sp>
      <p:grpSp>
        <p:nvGrpSpPr>
          <p:cNvPr id="189" name="Google Shape;189;p25"/>
          <p:cNvGrpSpPr/>
          <p:nvPr/>
        </p:nvGrpSpPr>
        <p:grpSpPr>
          <a:xfrm>
            <a:off x="829833" y="2640596"/>
            <a:ext cx="7484333" cy="2721394"/>
            <a:chOff x="95217" y="814971"/>
            <a:chExt cx="7484333" cy="2721394"/>
          </a:xfrm>
        </p:grpSpPr>
        <p:sp>
          <p:nvSpPr>
            <p:cNvPr id="190" name="Google Shape;190;p25"/>
            <p:cNvSpPr/>
            <p:nvPr/>
          </p:nvSpPr>
          <p:spPr>
            <a:xfrm>
              <a:off x="95217" y="814971"/>
              <a:ext cx="990833" cy="990833"/>
            </a:xfrm>
            <a:prstGeom prst="ellipse">
              <a:avLst/>
            </a:prstGeom>
            <a:solidFill>
              <a:srgbClr val="95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303292" y="1023046"/>
              <a:ext cx="574683" cy="57468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1298372" y="814971"/>
              <a:ext cx="2335536" cy="9908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txBox="1"/>
            <p:nvPr/>
          </p:nvSpPr>
          <p:spPr>
            <a:xfrm>
              <a:off x="1298372" y="814971"/>
              <a:ext cx="2335536" cy="99083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orbel"/>
                <a:buNone/>
              </a:pPr>
              <a:r>
                <a:rPr b="1" i="0" lang="en-US" sz="1400" u="none" cap="none" strike="noStrike">
                  <a:solidFill>
                    <a:schemeClr val="lt1"/>
                  </a:solidFill>
                  <a:latin typeface="Corbel"/>
                  <a:ea typeface="Corbel"/>
                  <a:cs typeface="Corbel"/>
                  <a:sym typeface="Corbel"/>
                </a:rPr>
                <a:t>Machine learning </a:t>
              </a:r>
              <a:r>
                <a:rPr b="0" i="0" lang="en-US" sz="1400" u="none" cap="none" strike="noStrike">
                  <a:solidFill>
                    <a:schemeClr val="lt1"/>
                  </a:solidFill>
                  <a:latin typeface="Corbel"/>
                  <a:ea typeface="Corbel"/>
                  <a:cs typeface="Corbel"/>
                  <a:sym typeface="Corbel"/>
                </a:rPr>
                <a:t>is the practice of helping software perform a task without explicit programming or rules.</a:t>
              </a:r>
              <a:endParaRPr/>
            </a:p>
          </p:txBody>
        </p:sp>
        <p:sp>
          <p:nvSpPr>
            <p:cNvPr id="194" name="Google Shape;194;p25"/>
            <p:cNvSpPr/>
            <p:nvPr/>
          </p:nvSpPr>
          <p:spPr>
            <a:xfrm>
              <a:off x="4040858" y="814971"/>
              <a:ext cx="990833" cy="990833"/>
            </a:xfrm>
            <a:prstGeom prst="ellipse">
              <a:avLst/>
            </a:prstGeom>
            <a:solidFill>
              <a:srgbClr val="A0C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4248933" y="1023046"/>
              <a:ext cx="574683" cy="57468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5244014" y="814971"/>
              <a:ext cx="2335536" cy="9908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txBox="1"/>
            <p:nvPr/>
          </p:nvSpPr>
          <p:spPr>
            <a:xfrm>
              <a:off x="5244014" y="814971"/>
              <a:ext cx="2335536" cy="99083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orbel"/>
                <a:buNone/>
              </a:pPr>
              <a:r>
                <a:rPr b="0" i="0" lang="en-US" sz="1400" u="none" cap="none" strike="noStrike">
                  <a:solidFill>
                    <a:schemeClr val="lt1"/>
                  </a:solidFill>
                  <a:latin typeface="Corbel"/>
                  <a:ea typeface="Corbel"/>
                  <a:cs typeface="Corbel"/>
                  <a:sym typeface="Corbel"/>
                </a:rPr>
                <a:t>A programmer specifies rules that the computer should use.</a:t>
              </a:r>
              <a:endParaRPr/>
            </a:p>
          </p:txBody>
        </p:sp>
        <p:sp>
          <p:nvSpPr>
            <p:cNvPr id="198" name="Google Shape;198;p25"/>
            <p:cNvSpPr/>
            <p:nvPr/>
          </p:nvSpPr>
          <p:spPr>
            <a:xfrm>
              <a:off x="95217" y="2545532"/>
              <a:ext cx="990833" cy="990833"/>
            </a:xfrm>
            <a:prstGeom prst="ellipse">
              <a:avLst/>
            </a:prstGeom>
            <a:solidFill>
              <a:srgbClr val="5E8F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303292" y="2753607"/>
              <a:ext cx="574683" cy="57468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1298372" y="2545532"/>
              <a:ext cx="2335536" cy="9908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txBox="1"/>
            <p:nvPr/>
          </p:nvSpPr>
          <p:spPr>
            <a:xfrm>
              <a:off x="1298372" y="2545532"/>
              <a:ext cx="2335536" cy="99083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orbel"/>
                <a:buNone/>
              </a:pPr>
              <a:r>
                <a:rPr b="0" i="0" lang="en-US" sz="1400" u="none" cap="none" strike="noStrike">
                  <a:solidFill>
                    <a:schemeClr val="lt1"/>
                  </a:solidFill>
                  <a:latin typeface="Corbel"/>
                  <a:ea typeface="Corbel"/>
                  <a:cs typeface="Corbel"/>
                  <a:sym typeface="Corbel"/>
                </a:rPr>
                <a:t>Programmers provide a set of examples and the computer learns patterns from the data “programming with data”.</a:t>
              </a:r>
              <a:endParaRPr/>
            </a:p>
          </p:txBody>
        </p:sp>
        <p:sp>
          <p:nvSpPr>
            <p:cNvPr id="202" name="Google Shape;202;p25"/>
            <p:cNvSpPr/>
            <p:nvPr/>
          </p:nvSpPr>
          <p:spPr>
            <a:xfrm>
              <a:off x="4040858" y="2545532"/>
              <a:ext cx="990833" cy="990833"/>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4248933" y="2753607"/>
              <a:ext cx="574683" cy="574683"/>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5244014" y="2545532"/>
              <a:ext cx="2335536" cy="9908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txBox="1"/>
            <p:nvPr/>
          </p:nvSpPr>
          <p:spPr>
            <a:xfrm>
              <a:off x="5244014" y="2545532"/>
              <a:ext cx="2335536" cy="99083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orbel"/>
                <a:buNone/>
              </a:pPr>
              <a:r>
                <a:rPr b="0" i="0" lang="en-US" sz="1400" u="none" cap="none" strike="noStrike">
                  <a:solidFill>
                    <a:schemeClr val="lt1"/>
                  </a:solidFill>
                  <a:latin typeface="Corbel"/>
                  <a:ea typeface="Corbel"/>
                  <a:cs typeface="Corbel"/>
                  <a:sym typeface="Corbel"/>
                </a:rPr>
                <a:t>Real-world ML focuses far more on data analysis than coding.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26"/>
          <p:cNvPicPr preferRelativeResize="0"/>
          <p:nvPr/>
        </p:nvPicPr>
        <p:blipFill rotWithShape="1">
          <a:blip r:embed="rId3">
            <a:alphaModFix/>
          </a:blip>
          <a:srcRect b="0" l="0" r="0" t="0"/>
          <a:stretch/>
        </p:blipFill>
        <p:spPr>
          <a:xfrm>
            <a:off x="1131607" y="1586730"/>
            <a:ext cx="6880785" cy="3063874"/>
          </a:xfrm>
          <a:prstGeom prst="rect">
            <a:avLst/>
          </a:prstGeom>
          <a:noFill/>
          <a:ln>
            <a:noFill/>
          </a:ln>
        </p:spPr>
      </p:pic>
      <p:sp>
        <p:nvSpPr>
          <p:cNvPr id="212" name="Google Shape;212;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t>Solving an ML problem</a:t>
            </a:r>
            <a:br>
              <a:rPr lang="en-US"/>
            </a:br>
            <a:endParaRPr/>
          </a:p>
        </p:txBody>
      </p:sp>
      <p:pic>
        <p:nvPicPr>
          <p:cNvPr id="213" name="Google Shape;213;p26"/>
          <p:cNvPicPr preferRelativeResize="0"/>
          <p:nvPr>
            <p:ph idx="1" type="body"/>
          </p:nvPr>
        </p:nvPicPr>
        <p:blipFill rotWithShape="1">
          <a:blip r:embed="rId4">
            <a:alphaModFix/>
          </a:blip>
          <a:srcRect b="0" l="0" r="0" t="0"/>
          <a:stretch/>
        </p:blipFill>
        <p:spPr>
          <a:xfrm>
            <a:off x="1131606" y="4869576"/>
            <a:ext cx="6880785" cy="17804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8" name="Shape 218"/>
        <p:cNvGrpSpPr/>
        <p:nvPr/>
      </p:nvGrpSpPr>
      <p:grpSpPr>
        <a:xfrm>
          <a:off x="0" y="0"/>
          <a:ext cx="0" cy="0"/>
          <a:chOff x="0" y="0"/>
          <a:chExt cx="0" cy="0"/>
        </a:xfrm>
      </p:grpSpPr>
      <p:sp>
        <p:nvSpPr>
          <p:cNvPr id="219" name="Google Shape;219;p27"/>
          <p:cNvSpPr/>
          <p:nvPr/>
        </p:nvSpPr>
        <p:spPr>
          <a:xfrm>
            <a:off x="0" y="0"/>
            <a:ext cx="9143999"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20" name="Google Shape;220;p2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solidFill>
                  <a:srgbClr val="EDEDED"/>
                </a:solidFill>
              </a:rPr>
              <a:t>Anatomy of a Neural Network </a:t>
            </a:r>
            <a:endParaRPr/>
          </a:p>
        </p:txBody>
      </p:sp>
      <p:sp>
        <p:nvSpPr>
          <p:cNvPr id="221" name="Google Shape;221;p27"/>
          <p:cNvSpPr/>
          <p:nvPr/>
        </p:nvSpPr>
        <p:spPr>
          <a:xfrm>
            <a:off x="628650" y="1948070"/>
            <a:ext cx="3579874" cy="3896140"/>
          </a:xfrm>
          <a:prstGeom prst="roundRect">
            <a:avLst>
              <a:gd fmla="val 2028" name="adj"/>
            </a:avLst>
          </a:prstGeom>
          <a:solidFill>
            <a:schemeClr val="lt1"/>
          </a:solidFill>
          <a:ln>
            <a:noFill/>
          </a:ln>
          <a:effectLst>
            <a:reflection blurRad="0" dir="0" dist="0" endA="300" endPos="20000" fadeDir="5400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id="222" name="Google Shape;222;p27"/>
          <p:cNvPicPr preferRelativeResize="0"/>
          <p:nvPr/>
        </p:nvPicPr>
        <p:blipFill rotWithShape="1">
          <a:blip r:embed="rId4">
            <a:alphaModFix/>
          </a:blip>
          <a:srcRect b="0" l="0" r="0" t="0"/>
          <a:stretch/>
        </p:blipFill>
        <p:spPr>
          <a:xfrm>
            <a:off x="686754" y="2907200"/>
            <a:ext cx="3405561" cy="1977880"/>
          </a:xfrm>
          <a:prstGeom prst="rect">
            <a:avLst/>
          </a:prstGeom>
          <a:noFill/>
          <a:ln>
            <a:noFill/>
          </a:ln>
        </p:spPr>
      </p:pic>
      <p:sp>
        <p:nvSpPr>
          <p:cNvPr id="223" name="Google Shape;223;p27"/>
          <p:cNvSpPr txBox="1"/>
          <p:nvPr>
            <p:ph idx="1" type="body"/>
          </p:nvPr>
        </p:nvSpPr>
        <p:spPr>
          <a:xfrm>
            <a:off x="4572000" y="1948069"/>
            <a:ext cx="3943349" cy="422889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EDEDED"/>
              </a:buClr>
              <a:buSzPts val="2100"/>
              <a:buChar char="•"/>
            </a:pPr>
            <a:r>
              <a:rPr lang="en-US" sz="2100">
                <a:solidFill>
                  <a:srgbClr val="EDEDED"/>
                </a:solidFill>
              </a:rPr>
              <a:t>A neural network is a type of model that can be trained to recognize patterns.</a:t>
            </a:r>
            <a:endParaRPr/>
          </a:p>
          <a:p>
            <a:pPr indent="-171450" lvl="0" marL="171450" rtl="0" algn="l">
              <a:lnSpc>
                <a:spcPct val="90000"/>
              </a:lnSpc>
              <a:spcBef>
                <a:spcPts val="750"/>
              </a:spcBef>
              <a:spcAft>
                <a:spcPts val="0"/>
              </a:spcAft>
              <a:buClr>
                <a:srgbClr val="EDEDED"/>
              </a:buClr>
              <a:buSzPts val="2100"/>
              <a:buChar char="•"/>
            </a:pPr>
            <a:r>
              <a:rPr lang="en-US" sz="2100">
                <a:solidFill>
                  <a:srgbClr val="EDEDED"/>
                </a:solidFill>
              </a:rPr>
              <a:t> It is composed of layers, including input and output layers, and at least one </a:t>
            </a:r>
            <a:r>
              <a:rPr lang="en-US" sz="2100" u="sng">
                <a:solidFill>
                  <a:schemeClr val="hlink"/>
                </a:solidFill>
                <a:hlinkClick r:id="rId5"/>
              </a:rPr>
              <a:t>hidden layer</a:t>
            </a:r>
            <a:r>
              <a:rPr lang="en-US" sz="2100">
                <a:solidFill>
                  <a:srgbClr val="EDEDED"/>
                </a:solidFill>
              </a:rPr>
              <a:t>. </a:t>
            </a:r>
            <a:endParaRPr/>
          </a:p>
          <a:p>
            <a:pPr indent="-171450" lvl="0" marL="171450" rtl="0" algn="l">
              <a:lnSpc>
                <a:spcPct val="90000"/>
              </a:lnSpc>
              <a:spcBef>
                <a:spcPts val="750"/>
              </a:spcBef>
              <a:spcAft>
                <a:spcPts val="0"/>
              </a:spcAft>
              <a:buClr>
                <a:srgbClr val="EDEDED"/>
              </a:buClr>
              <a:buSzPts val="2100"/>
              <a:buChar char="•"/>
            </a:pPr>
            <a:r>
              <a:rPr lang="en-US" sz="2100">
                <a:solidFill>
                  <a:srgbClr val="EDEDED"/>
                </a:solidFill>
              </a:rPr>
              <a:t>Neurons in each layer learn increasingly abstract representations of the data. </a:t>
            </a:r>
            <a:endParaRPr/>
          </a:p>
          <a:p>
            <a:pPr indent="0" lvl="0" marL="0" rtl="0" algn="l">
              <a:lnSpc>
                <a:spcPct val="90000"/>
              </a:lnSpc>
              <a:spcBef>
                <a:spcPts val="750"/>
              </a:spcBef>
              <a:spcAft>
                <a:spcPts val="0"/>
              </a:spcAft>
              <a:buClr>
                <a:srgbClr val="EDEDED"/>
              </a:buClr>
              <a:buSzPts val="2100"/>
              <a:buNone/>
            </a:pPr>
            <a:br>
              <a:rPr lang="en-US" sz="2100">
                <a:solidFill>
                  <a:srgbClr val="EDEDED"/>
                </a:solidFill>
              </a:rPr>
            </a:br>
            <a:endParaRPr sz="2100">
              <a:solidFill>
                <a:srgbClr val="EDEDED"/>
              </a:solidFill>
            </a:endParaRPr>
          </a:p>
          <a:p>
            <a:pPr indent="-38100" lvl="0" marL="171450" rtl="0" algn="l">
              <a:lnSpc>
                <a:spcPct val="90000"/>
              </a:lnSpc>
              <a:spcBef>
                <a:spcPts val="750"/>
              </a:spcBef>
              <a:spcAft>
                <a:spcPts val="0"/>
              </a:spcAft>
              <a:buClr>
                <a:schemeClr val="dk1"/>
              </a:buClr>
              <a:buSzPts val="2100"/>
              <a:buNone/>
            </a:pPr>
            <a:r>
              <a:t/>
            </a:r>
            <a:endParaRPr sz="2100">
              <a:solidFill>
                <a:srgbClr val="EDEDED"/>
              </a:solidFill>
            </a:endParaRPr>
          </a:p>
        </p:txBody>
      </p:sp>
      <p:sp>
        <p:nvSpPr>
          <p:cNvPr id="224" name="Google Shape;224;p27"/>
          <p:cNvSpPr txBox="1"/>
          <p:nvPr/>
        </p:nvSpPr>
        <p:spPr>
          <a:xfrm>
            <a:off x="3252866" y="1978702"/>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9" name="Shape 229"/>
        <p:cNvGrpSpPr/>
        <p:nvPr/>
      </p:nvGrpSpPr>
      <p:grpSpPr>
        <a:xfrm>
          <a:off x="0" y="0"/>
          <a:ext cx="0" cy="0"/>
          <a:chOff x="0" y="0"/>
          <a:chExt cx="0" cy="0"/>
        </a:xfrm>
      </p:grpSpPr>
      <p:sp>
        <p:nvSpPr>
          <p:cNvPr id="230" name="Google Shape;230;p28"/>
          <p:cNvSpPr/>
          <p:nvPr/>
        </p:nvSpPr>
        <p:spPr>
          <a:xfrm>
            <a:off x="0" y="0"/>
            <a:ext cx="9143999"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31" name="Google Shape;231;p28"/>
          <p:cNvSpPr txBox="1"/>
          <p:nvPr>
            <p:ph idx="1" type="body"/>
          </p:nvPr>
        </p:nvSpPr>
        <p:spPr>
          <a:xfrm>
            <a:off x="4572000" y="1948069"/>
            <a:ext cx="3943349" cy="422889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EDEDED"/>
              </a:buClr>
              <a:buSzPts val="1900"/>
              <a:buChar char="•"/>
            </a:pPr>
            <a:r>
              <a:rPr lang="en-US" sz="1900">
                <a:solidFill>
                  <a:srgbClr val="EDEDED"/>
                </a:solidFill>
              </a:rPr>
              <a:t>Neural networks are trained by gradient descent. </a:t>
            </a:r>
            <a:endParaRPr/>
          </a:p>
          <a:p>
            <a:pPr indent="-171450" lvl="0" marL="171450" rtl="0" algn="l">
              <a:lnSpc>
                <a:spcPct val="90000"/>
              </a:lnSpc>
              <a:spcBef>
                <a:spcPts val="750"/>
              </a:spcBef>
              <a:spcAft>
                <a:spcPts val="0"/>
              </a:spcAft>
              <a:buClr>
                <a:srgbClr val="EDEDED"/>
              </a:buClr>
              <a:buSzPts val="1900"/>
              <a:buChar char="•"/>
            </a:pPr>
            <a:r>
              <a:rPr lang="en-US" sz="1900">
                <a:solidFill>
                  <a:srgbClr val="EDEDED"/>
                </a:solidFill>
              </a:rPr>
              <a:t>The weights in each layer begin with random values, and these are iteratively improved over time to make the network more accurate.</a:t>
            </a:r>
            <a:endParaRPr/>
          </a:p>
          <a:p>
            <a:pPr indent="-171450" lvl="0" marL="171450" rtl="0" algn="l">
              <a:lnSpc>
                <a:spcPct val="90000"/>
              </a:lnSpc>
              <a:spcBef>
                <a:spcPts val="750"/>
              </a:spcBef>
              <a:spcAft>
                <a:spcPts val="0"/>
              </a:spcAft>
              <a:buClr>
                <a:srgbClr val="EDEDED"/>
              </a:buClr>
              <a:buSzPts val="1900"/>
              <a:buChar char="•"/>
            </a:pPr>
            <a:r>
              <a:rPr lang="en-US" sz="1900">
                <a:solidFill>
                  <a:srgbClr val="EDEDED"/>
                </a:solidFill>
              </a:rPr>
              <a:t> A loss function is used to quantify how inaccurate the network is, and a procedure called backpropagation is used to determine whether each weight should be increased, or decreased, to reduce the loss.</a:t>
            </a:r>
            <a:br>
              <a:rPr lang="en-US" sz="1900">
                <a:solidFill>
                  <a:srgbClr val="EDEDED"/>
                </a:solidFill>
              </a:rPr>
            </a:br>
            <a:endParaRPr sz="1900">
              <a:solidFill>
                <a:srgbClr val="EDEDED"/>
              </a:solidFill>
            </a:endParaRPr>
          </a:p>
          <a:p>
            <a:pPr indent="-50800" lvl="0" marL="171450" rtl="0" algn="l">
              <a:lnSpc>
                <a:spcPct val="90000"/>
              </a:lnSpc>
              <a:spcBef>
                <a:spcPts val="750"/>
              </a:spcBef>
              <a:spcAft>
                <a:spcPts val="0"/>
              </a:spcAft>
              <a:buClr>
                <a:schemeClr val="dk1"/>
              </a:buClr>
              <a:buSzPts val="1900"/>
              <a:buNone/>
            </a:pPr>
            <a:r>
              <a:t/>
            </a:r>
            <a:endParaRPr sz="1900">
              <a:solidFill>
                <a:srgbClr val="EDEDED"/>
              </a:solidFill>
            </a:endParaRPr>
          </a:p>
        </p:txBody>
      </p:sp>
      <p:sp>
        <p:nvSpPr>
          <p:cNvPr id="232" name="Google Shape;232;p2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solidFill>
                  <a:srgbClr val="EDEDED"/>
                </a:solidFill>
              </a:rPr>
              <a:t>Training a Neural Network </a:t>
            </a:r>
            <a:endParaRPr/>
          </a:p>
        </p:txBody>
      </p:sp>
      <p:sp>
        <p:nvSpPr>
          <p:cNvPr id="233" name="Google Shape;233;p28"/>
          <p:cNvSpPr/>
          <p:nvPr/>
        </p:nvSpPr>
        <p:spPr>
          <a:xfrm>
            <a:off x="628650" y="1948070"/>
            <a:ext cx="3579874" cy="3896140"/>
          </a:xfrm>
          <a:prstGeom prst="roundRect">
            <a:avLst>
              <a:gd fmla="val 2028" name="adj"/>
            </a:avLst>
          </a:prstGeom>
          <a:solidFill>
            <a:schemeClr val="lt1"/>
          </a:solidFill>
          <a:ln>
            <a:noFill/>
          </a:ln>
          <a:effectLst>
            <a:reflection blurRad="0" dir="0" dist="0" endA="300" endPos="20000" fadeDir="5400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id="234" name="Google Shape;234;p28"/>
          <p:cNvPicPr preferRelativeResize="0"/>
          <p:nvPr/>
        </p:nvPicPr>
        <p:blipFill rotWithShape="1">
          <a:blip r:embed="rId4">
            <a:alphaModFix/>
          </a:blip>
          <a:srcRect b="0" l="0" r="0" t="0"/>
          <a:stretch/>
        </p:blipFill>
        <p:spPr>
          <a:xfrm>
            <a:off x="848379" y="3012898"/>
            <a:ext cx="3140416" cy="17664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4400"/>
              <a:buFont typeface="Corbel"/>
              <a:buNone/>
            </a:pPr>
            <a:r>
              <a:rPr lang="en-US">
                <a:solidFill>
                  <a:srgbClr val="EDEDED"/>
                </a:solidFill>
              </a:rPr>
              <a:t>Companies using TensorFlow</a:t>
            </a:r>
            <a:br>
              <a:rPr b="1" lang="en-US" sz="3600"/>
            </a:br>
            <a:endParaRPr sz="3600"/>
          </a:p>
        </p:txBody>
      </p:sp>
      <p:pic>
        <p:nvPicPr>
          <p:cNvPr id="240" name="Google Shape;240;p29"/>
          <p:cNvPicPr preferRelativeResize="0"/>
          <p:nvPr>
            <p:ph idx="1" type="body"/>
          </p:nvPr>
        </p:nvPicPr>
        <p:blipFill rotWithShape="1">
          <a:blip r:embed="rId3">
            <a:alphaModFix/>
          </a:blip>
          <a:srcRect b="0" l="0" r="0" t="0"/>
          <a:stretch/>
        </p:blipFill>
        <p:spPr>
          <a:xfrm>
            <a:off x="473250" y="1903753"/>
            <a:ext cx="8197499" cy="4002372"/>
          </a:xfrm>
          <a:prstGeom prst="rect">
            <a:avLst/>
          </a:prstGeom>
          <a:noFill/>
          <a:ln>
            <a:noFill/>
          </a:ln>
          <a:effectLst>
            <a:outerShdw blurRad="152400" sx="90000" rotWithShape="0" dir="5400000" dist="317500" sy="-19000">
              <a:srgbClr val="000000">
                <a:alpha val="14901"/>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