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77" r:id="rId3"/>
    <p:sldId id="257" r:id="rId4"/>
    <p:sldId id="259" r:id="rId5"/>
    <p:sldId id="258" r:id="rId6"/>
    <p:sldId id="276" r:id="rId7"/>
    <p:sldId id="263" r:id="rId8"/>
    <p:sldId id="260" r:id="rId9"/>
    <p:sldId id="261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Lato" panose="020B0604020202020204" charset="0"/>
      <p:regular r:id="rId23"/>
      <p:bold r:id="rId24"/>
      <p:italic r:id="rId25"/>
      <p:boldItalic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calabrese2018@gmail.com" initials="l" lastIdx="1" clrIdx="0">
    <p:extLst>
      <p:ext uri="{19B8F6BF-5375-455C-9EA6-DF929625EA0E}">
        <p15:presenceInfo xmlns:p15="http://schemas.microsoft.com/office/powerpoint/2012/main" userId="507a2fea342f09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4" autoAdjust="0"/>
    <p:restoredTop sz="80427" autoAdjust="0"/>
  </p:normalViewPr>
  <p:slideViewPr>
    <p:cSldViewPr snapToGrid="0">
      <p:cViewPr varScale="1">
        <p:scale>
          <a:sx n="91" d="100"/>
          <a:sy n="91" d="100"/>
        </p:scale>
        <p:origin x="1099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Presentation times around 9 minutes.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42f14d41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42f14d41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42f14d418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42f14d418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Archive them moves them to “cold storage” </a:t>
            </a:r>
            <a:r>
              <a:rPr lang="en-US" dirty="0"/>
              <a:t>to free up memory</a:t>
            </a:r>
            <a:endParaRPr lang="e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42f14d418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42f14d418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42f14d41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42f14d41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42f14d41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42f14d41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42f14d418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42f14d418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inspiration fr</a:t>
            </a:r>
            <a:r>
              <a:rPr lang="en-US" dirty="0"/>
              <a:t>o</a:t>
            </a:r>
            <a:r>
              <a:rPr lang="en" dirty="0"/>
              <a:t>m Paper Mario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Unity is democratized</a:t>
            </a:r>
            <a:r>
              <a:rPr lang="en"/>
              <a:t>. 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42f14d418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42f14d418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Sometimes crashing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FBX as other opt</a:t>
            </a:r>
            <a:r>
              <a:rPr lang="en-US" dirty="0"/>
              <a:t>ion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42f14d41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42f14d41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Usable in my opinion,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Adds a lot of useful functionality. Working from scratch is too hard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Many platforms to choose from, </a:t>
            </a:r>
            <a:r>
              <a:rPr lang="en-US" dirty="0"/>
              <a:t>switch, 3ds, ps4, mobile, pc, mac https://unity3d.com/unity/features/multiplatform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Efficiency: Aside from load times that can sometimes be long it is efficient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Reliability: Sometimes crashes, but okay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Flexibility, has a lot of options for platforms [8]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Affordability: Free is good, other options a little pricey for me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42cf3cc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42cf3cc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42f14d418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42f14d418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42f14d41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42f14d418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42f14d41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42f14d41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https://unity3d.com/get-unity/download/archive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42f14d418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42f14d418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https://docs.unity3d.com/Manual/ExecutionOrder.html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Start is called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Update is called once per fram</a:t>
            </a:r>
            <a:r>
              <a:rPr lang="en-US" dirty="0"/>
              <a:t>e </a:t>
            </a:r>
            <a:endParaRPr lang="e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42f14d418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42f14d418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42f14d418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42f14d418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Example of scripts, animation, animation states, and adjustments of public variables at runtime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42f14d418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42f14d418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42f14d418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42f14d418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unity.com/project/roll-a-ball-tutoria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crapPaperDe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e.unity.com/#plans-business" TargetMode="External"/><Relationship Id="rId3" Type="http://schemas.openxmlformats.org/officeDocument/2006/relationships/hyperlink" Target="https://store.steampowered.com/app/253230/A_Hat_in_Time/" TargetMode="External"/><Relationship Id="rId7" Type="http://schemas.openxmlformats.org/officeDocument/2006/relationships/hyperlink" Target="https://docs.unity3d.com/Manual/ExecutionOrder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witter.com/ScrapPaperDev" TargetMode="External"/><Relationship Id="rId11" Type="http://schemas.openxmlformats.org/officeDocument/2006/relationships/hyperlink" Target="https://unity3d.com/teams?_ga=2.190702827.1544450340.1573465794-106106230.1572853235" TargetMode="External"/><Relationship Id="rId5" Type="http://schemas.openxmlformats.org/officeDocument/2006/relationships/hyperlink" Target="https://store.steampowered.com/app/261570/Ori_and_the_Blind_Forest/" TargetMode="External"/><Relationship Id="rId10" Type="http://schemas.openxmlformats.org/officeDocument/2006/relationships/hyperlink" Target="https://id.unity.com/" TargetMode="External"/><Relationship Id="rId4" Type="http://schemas.openxmlformats.org/officeDocument/2006/relationships/hyperlink" Target="https://unity3d.com/get-unity/download/archive" TargetMode="External"/><Relationship Id="rId9" Type="http://schemas.openxmlformats.org/officeDocument/2006/relationships/hyperlink" Target="https://assetstore.unity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unity.com/#plans-busines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unity3d.com/ScriptReference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unity3d.com/Manual/ExecutionOrder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Unity </a:t>
            </a: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by Unity Technologies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by Lucas Calabrese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Scripting Example</a:t>
            </a:r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body" idx="1"/>
          </p:nvPr>
        </p:nvSpPr>
        <p:spPr>
          <a:xfrm>
            <a:off x="1646906" y="47497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[5]</a:t>
            </a:r>
            <a:endParaRPr dirty="0"/>
          </a:p>
        </p:txBody>
      </p:sp>
      <p:pic>
        <p:nvPicPr>
          <p:cNvPr id="188" name="Google Shape;1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229" y="890704"/>
            <a:ext cx="5559542" cy="3859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Asset Store</a:t>
            </a:r>
            <a:endParaRPr dirty="0"/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1"/>
          </p:nvPr>
        </p:nvSpPr>
        <p:spPr>
          <a:xfrm>
            <a:off x="1652102" y="47497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[9] 			[2]                                                                    </a:t>
            </a:r>
            <a:endParaRPr dirty="0"/>
          </a:p>
        </p:txBody>
      </p:sp>
      <p:pic>
        <p:nvPicPr>
          <p:cNvPr id="201" name="Google Shape;20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25" y="996050"/>
            <a:ext cx="3160424" cy="38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2351" y="1923175"/>
            <a:ext cx="5511751" cy="29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Collab</a:t>
            </a:r>
            <a:endParaRPr dirty="0"/>
          </a:p>
        </p:txBody>
      </p:sp>
      <p:sp>
        <p:nvSpPr>
          <p:cNvPr id="208" name="Google Shape;208;p2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Won’t go into </a:t>
            </a:r>
            <a:r>
              <a:rPr lang="en-US" dirty="0"/>
              <a:t>too much </a:t>
            </a:r>
            <a:r>
              <a:rPr lang="en" dirty="0"/>
              <a:t>detail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Less functionality than Git, but simple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Upload changes,  download them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If conflicts occur choose your </a:t>
            </a:r>
            <a:r>
              <a:rPr lang="en-US" dirty="0"/>
              <a:t>or your teammates changes                                                            [2]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Go back to previous versions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Different pricing, but free allows 3 </a:t>
            </a:r>
            <a:r>
              <a:rPr lang="en-US" dirty="0"/>
              <a:t>people </a:t>
            </a:r>
            <a:r>
              <a:rPr lang="en" dirty="0"/>
              <a:t>per project [1]</a:t>
            </a:r>
            <a:endParaRPr dirty="0"/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4750"/>
            <a:ext cx="4360153" cy="29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Storage Limit (for free option) 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r>
              <a:rPr lang="en" sz="1100" dirty="0"/>
              <a:t>[10]</a:t>
            </a:r>
            <a:br>
              <a:rPr lang="en" dirty="0"/>
            </a:br>
            <a:endParaRPr dirty="0"/>
          </a:p>
        </p:txBody>
      </p:sp>
      <p:sp>
        <p:nvSpPr>
          <p:cNvPr id="215" name="Google Shape;215;p2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6" name="Google Shape;2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750" y="1299452"/>
            <a:ext cx="7478150" cy="344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My first Project (</a:t>
            </a:r>
            <a:r>
              <a:rPr lang="en-US" dirty="0">
                <a:latin typeface="Lato" panose="020B0604020202020204" charset="0"/>
              </a:rPr>
              <a:t>≈</a:t>
            </a:r>
            <a:r>
              <a:rPr lang="en" dirty="0"/>
              <a:t>3 weeks)</a:t>
            </a:r>
            <a:endParaRPr dirty="0"/>
          </a:p>
        </p:txBody>
      </p:sp>
      <p:sp>
        <p:nvSpPr>
          <p:cNvPr id="222" name="Google Shape;222;p26"/>
          <p:cNvSpPr txBox="1">
            <a:spLocks noGrp="1"/>
          </p:cNvSpPr>
          <p:nvPr>
            <p:ph type="body" idx="1"/>
          </p:nvPr>
        </p:nvSpPr>
        <p:spPr>
          <a:xfrm>
            <a:off x="807600" y="104939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Pinball Tower Defence</a:t>
            </a:r>
            <a:endParaRPr sz="1100" b="1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/>
              <a:t>It took me about 3 weeks to get</a:t>
            </a:r>
            <a:endParaRPr sz="110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a decent feel for how to use Unity.</a:t>
            </a:r>
            <a:endParaRPr sz="1100" dirty="0"/>
          </a:p>
          <a:p>
            <a:pPr lvl="0" indent="0">
              <a:lnSpc>
                <a:spcPct val="150000"/>
              </a:lnSpc>
              <a:buNone/>
            </a:pPr>
            <a:r>
              <a:rPr lang="en-US" sz="1100" dirty="0"/>
              <a:t>Worked  with </a:t>
            </a:r>
            <a:r>
              <a:rPr lang="en" sz="1100" dirty="0"/>
              <a:t>art </a:t>
            </a:r>
            <a:r>
              <a:rPr lang="en-US" sz="1100" dirty="0"/>
              <a:t>m</a:t>
            </a:r>
            <a:r>
              <a:rPr lang="en" sz="1100" dirty="0"/>
              <a:t>ajor: Kaeli Giron </a:t>
            </a:r>
            <a:endParaRPr sz="110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/>
              <a:t>Made some decisions with game</a:t>
            </a:r>
            <a:endParaRPr sz="110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that could have been better </a:t>
            </a:r>
            <a:endParaRPr sz="11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/>
              <a:t>(had some bugs).</a:t>
            </a:r>
            <a:endParaRPr lang="en-US" sz="1100" dirty="0"/>
          </a:p>
          <a:p>
            <a:pPr marL="1587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sz="1100" dirty="0"/>
          </a:p>
          <a:p>
            <a:pPr marL="1587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dirty="0"/>
              <a:t>			</a:t>
            </a:r>
          </a:p>
          <a:p>
            <a:pPr marL="1587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sz="1100" dirty="0"/>
          </a:p>
          <a:p>
            <a:pPr marL="1587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sz="1100" dirty="0"/>
          </a:p>
          <a:p>
            <a:pPr marL="1587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dirty="0"/>
              <a:t>.gif affected colors</a:t>
            </a: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9CB24-D46F-4301-B2D5-09BF233A6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610" y="1371600"/>
            <a:ext cx="3653790" cy="36537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Difficulty in Understanding Unity</a:t>
            </a:r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 would say it is not too bad to learn how to use Unity.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It can take some getting used to.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But there are plenty of tutorials online to help. There are also forums and Youtube videos.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Roll-a-ball tutorial is a good place to start:  </a:t>
            </a:r>
            <a:r>
              <a:rPr lang="en" sz="1800" u="sng" dirty="0">
                <a:solidFill>
                  <a:schemeClr val="hlink"/>
                </a:solidFill>
                <a:hlinkClick r:id="rId3"/>
              </a:rPr>
              <a:t>https://learn.unity.com/project/roll-a-ball-tutorial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1429125" y="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Successful Games made with Unity</a:t>
            </a:r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body" idx="1"/>
          </p:nvPr>
        </p:nvSpPr>
        <p:spPr>
          <a:xfrm>
            <a:off x="702666" y="914100"/>
            <a:ext cx="2962429" cy="28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Ori and the Blind Forest [4]</a:t>
            </a:r>
            <a:endParaRPr sz="1800" dirty="0"/>
          </a:p>
        </p:txBody>
      </p:sp>
      <p:pic>
        <p:nvPicPr>
          <p:cNvPr id="235" name="Google Shape;235;p28"/>
          <p:cNvPicPr preferRelativeResize="0"/>
          <p:nvPr/>
        </p:nvPicPr>
        <p:blipFill rotWithShape="1">
          <a:blip r:embed="rId3">
            <a:alphaModFix/>
          </a:blip>
          <a:srcRect l="-41311" t="-11775" r="-70867" b="-100403"/>
          <a:stretch/>
        </p:blipFill>
        <p:spPr>
          <a:xfrm>
            <a:off x="-1500876" y="638059"/>
            <a:ext cx="913189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200" y="914100"/>
            <a:ext cx="4275199" cy="24058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209FA-6CDD-4594-8EC1-063C1CC14A8B}"/>
              </a:ext>
            </a:extLst>
          </p:cNvPr>
          <p:cNvSpPr txBox="1"/>
          <p:nvPr/>
        </p:nvSpPr>
        <p:spPr>
          <a:xfrm>
            <a:off x="6026046" y="354662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 Hat in Time [1]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development Example</a:t>
            </a:r>
            <a:endParaRPr/>
          </a:p>
        </p:txBody>
      </p:sp>
      <p:sp>
        <p:nvSpPr>
          <p:cNvPr id="244" name="Google Shape;244;p2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https://twitter.com/ScrapPaperDev</a:t>
            </a:r>
            <a:r>
              <a:rPr lang="en" u="sng" dirty="0">
                <a:solidFill>
                  <a:schemeClr val="hlink"/>
                </a:solidFill>
              </a:rPr>
              <a:t> </a:t>
            </a:r>
            <a:r>
              <a:rPr lang="en" dirty="0">
                <a:solidFill>
                  <a:schemeClr val="bg1"/>
                </a:solidFill>
              </a:rPr>
              <a:t>[6]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45" name="Google Shape;24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175" y="1307862"/>
            <a:ext cx="5636199" cy="316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Issues: Weird .blend file issue after Blender 2.8</a:t>
            </a:r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[2]</a:t>
            </a:r>
            <a:endParaRPr dirty="0"/>
          </a:p>
        </p:txBody>
      </p:sp>
      <p:pic>
        <p:nvPicPr>
          <p:cNvPr id="252" name="Google Shape;2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049" y="1653024"/>
            <a:ext cx="2550875" cy="25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600" y="1653026"/>
            <a:ext cx="3161180" cy="26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Current Personal Ratings</a:t>
            </a:r>
            <a:endParaRPr dirty="0"/>
          </a:p>
        </p:txBody>
      </p:sp>
      <p:sp>
        <p:nvSpPr>
          <p:cNvPr id="259" name="Google Shape;259;p31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Usability: 5/5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Functionality: 5/5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Efficiency: 4/5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Reliability: 3.8/5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Flexibility: 5/5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Affordability: 4/5</a:t>
            </a:r>
            <a:endParaRPr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C5E54-054F-4204-919D-FBE464ECD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ECFFF-637D-4959-964A-D0C782879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1800" dirty="0"/>
              <a:t>Unity is a game engine. It provides useful features. It can be used to make 2D or 3D games.</a:t>
            </a:r>
          </a:p>
          <a:p>
            <a:pPr marL="0" lvl="0" indent="0">
              <a:buNone/>
            </a:pPr>
            <a:r>
              <a:rPr lang="en-US" sz="1800" dirty="0"/>
              <a:t>Current Version: Unity 2019.2.12 [3]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47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References</a:t>
            </a:r>
            <a:endParaRPr dirty="0"/>
          </a:p>
        </p:txBody>
      </p:sp>
      <p:sp>
        <p:nvSpPr>
          <p:cNvPr id="265" name="Google Shape;265;p32"/>
          <p:cNvSpPr txBox="1">
            <a:spLocks noGrp="1"/>
          </p:cNvSpPr>
          <p:nvPr>
            <p:ph type="body" idx="1"/>
          </p:nvPr>
        </p:nvSpPr>
        <p:spPr>
          <a:xfrm>
            <a:off x="1297500" y="964800"/>
            <a:ext cx="7038900" cy="3513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700" dirty="0"/>
              <a:t>[1] A Hat in Time on Steam. (n.d.). Retrieved November 13, 2019, from </a:t>
            </a:r>
            <a:r>
              <a:rPr lang="en-US" sz="700" dirty="0">
                <a:hlinkClick r:id="rId3"/>
              </a:rPr>
              <a:t>https://store.steampowered.com/app/253230/A_Hat_in_Time/</a:t>
            </a:r>
            <a:r>
              <a:rPr lang="en-US" sz="700" dirty="0"/>
              <a:t>.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sz="700" dirty="0"/>
              <a:t>[2] D. </a:t>
            </a:r>
            <a:r>
              <a:rPr lang="en-US" sz="700" dirty="0" err="1"/>
              <a:t>Helgason</a:t>
            </a:r>
            <a:r>
              <a:rPr lang="en-US" sz="700" dirty="0"/>
              <a:t>, J. Ante, and N. Francis. Unity - Video Game Engine. Unity Technologies, Unity Technologies, San Francisco, 2019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sz="700" dirty="0"/>
              <a:t>[3]  Get Unity - Download Archive. (n.d.). Retrieved November 13, 2019, from </a:t>
            </a:r>
            <a:r>
              <a:rPr lang="en-US" sz="700" dirty="0">
                <a:hlinkClick r:id="rId4"/>
              </a:rPr>
              <a:t>https://unity3d.com/get-unity/download/archive</a:t>
            </a:r>
            <a:r>
              <a:rPr lang="en-US" sz="700" dirty="0"/>
              <a:t>.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700" dirty="0"/>
              <a:t>[4]  Ori and the Blind Forest on Steam. (n.d.). Retrieved November 13, 2019, from </a:t>
            </a:r>
            <a:r>
              <a:rPr lang="en-US" sz="700" dirty="0">
                <a:hlinkClick r:id="rId5"/>
              </a:rPr>
              <a:t>https://store.steampowered.com/app/261570/Ori_and_the_Blind_Forest/</a:t>
            </a:r>
            <a:r>
              <a:rPr lang="en-US" sz="700" dirty="0"/>
              <a:t>.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700" dirty="0"/>
              <a:t>[5]  Microsoft.  Visual studio, 2019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sz="700" dirty="0"/>
              <a:t>[6]  Story, S. (2019, October 31). Scrap Story (@</a:t>
            </a:r>
            <a:r>
              <a:rPr lang="en-US" sz="700" dirty="0" err="1"/>
              <a:t>ScrapPaperDev</a:t>
            </a:r>
            <a:r>
              <a:rPr lang="en-US" sz="700" dirty="0"/>
              <a:t>). Retrieved November 13, 2019, from </a:t>
            </a:r>
            <a:r>
              <a:rPr lang="en-US" sz="700" dirty="0">
                <a:hlinkClick r:id="rId6"/>
              </a:rPr>
              <a:t>https://twitter.com/ScrapPaperDev</a:t>
            </a:r>
            <a:r>
              <a:rPr lang="en-US" sz="700" dirty="0"/>
              <a:t>.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700" dirty="0"/>
              <a:t>[7] Technologies, U. (n.d.). Order of Execution for Event Functions. Retrieved November 13, 2019, from </a:t>
            </a:r>
            <a:r>
              <a:rPr lang="en-US" sz="700" dirty="0">
                <a:hlinkClick r:id="rId7"/>
              </a:rPr>
              <a:t>https://docs.unity3d.com/Manual/ExecutionOrder.html</a:t>
            </a:r>
            <a:r>
              <a:rPr lang="en-US" sz="700" dirty="0"/>
              <a:t>.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700" dirty="0"/>
              <a:t>[8] Technologies, U. (n.d.). 2D, 3D, VR, &amp; AR software for cross-platform development of games and mobile apps. Retrieved November 13, 2019, from </a:t>
            </a:r>
            <a:r>
              <a:rPr lang="en-US" sz="700" dirty="0">
                <a:hlinkClick r:id="rId8"/>
              </a:rPr>
              <a:t>https://store.unity.com/#plans-business</a:t>
            </a:r>
            <a:r>
              <a:rPr lang="en-US" sz="700" dirty="0"/>
              <a:t>.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700" dirty="0"/>
              <a:t>[9] Unity Asset Store - The Best Assets for Game Making. (n.d.). Retrieved November 13, 2019, from </a:t>
            </a:r>
            <a:r>
              <a:rPr lang="en-US" sz="700" dirty="0">
                <a:hlinkClick r:id="rId9"/>
              </a:rPr>
              <a:t>https://assetstore.unity.com/</a:t>
            </a:r>
            <a:r>
              <a:rPr lang="en-US" sz="700" dirty="0"/>
              <a:t>.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700" dirty="0"/>
              <a:t>[10] </a:t>
            </a:r>
            <a:r>
              <a:rPr lang="en-US" sz="700"/>
              <a:t>Unity ID. </a:t>
            </a:r>
            <a:r>
              <a:rPr lang="en-US" sz="700" u="sng" dirty="0">
                <a:hlinkClick r:id="rId10"/>
              </a:rPr>
              <a:t>https://id.unity.com/</a:t>
            </a:r>
            <a:r>
              <a:rPr lang="en-US" sz="700" dirty="0"/>
              <a:t> Accessed: 2019-11-13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700" dirty="0"/>
              <a:t>[11] Unity Teams. (n.d.). Retrieved November 13, 2019, from </a:t>
            </a:r>
            <a:r>
              <a:rPr lang="en-US" sz="700" dirty="0">
                <a:hlinkClick r:id="rId11"/>
              </a:rPr>
              <a:t>https://unity3d.com/teams?_ga=2.190702827.1544450340.1573465794-106106230.1572853235</a:t>
            </a:r>
            <a:r>
              <a:rPr lang="en-US" sz="700" dirty="0"/>
              <a:t>.</a:t>
            </a:r>
          </a:p>
          <a:p>
            <a:pPr marL="0" lvl="0" indent="0">
              <a:spcAft>
                <a:spcPts val="1600"/>
              </a:spcAft>
              <a:buNone/>
            </a:pPr>
            <a:endParaRPr lang="en-US" sz="700" dirty="0"/>
          </a:p>
          <a:p>
            <a:pPr marL="0" lvl="0" indent="0">
              <a:spcAft>
                <a:spcPts val="1600"/>
              </a:spcAft>
              <a:buNone/>
            </a:pPr>
            <a:endParaRPr lang="en-US" sz="700" dirty="0"/>
          </a:p>
          <a:p>
            <a:pPr marL="0" lvl="0" indent="0">
              <a:spcAft>
                <a:spcPts val="1600"/>
              </a:spcAft>
              <a:buNone/>
            </a:pPr>
            <a:endParaRPr lang="en-US" sz="700" dirty="0"/>
          </a:p>
          <a:p>
            <a:pPr marL="0" lvl="0" indent="0">
              <a:spcAft>
                <a:spcPts val="1600"/>
              </a:spcAft>
              <a:buNone/>
            </a:pPr>
            <a:endParaRPr sz="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992700" y="117131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Have many slides, will </a:t>
            </a:r>
            <a:r>
              <a:rPr lang="en-US" sz="1800" dirty="0"/>
              <a:t>try to</a:t>
            </a:r>
            <a:r>
              <a:rPr lang="en" sz="1800" dirty="0"/>
              <a:t> go </a:t>
            </a:r>
            <a:r>
              <a:rPr lang="en-US" sz="1800" dirty="0"/>
              <a:t>through</a:t>
            </a:r>
            <a:r>
              <a:rPr lang="en" sz="1800" dirty="0"/>
              <a:t> slides quickly.</a:t>
            </a:r>
            <a:endParaRPr lang="en-US" sz="1800" dirty="0"/>
          </a:p>
          <a:p>
            <a:pPr>
              <a:spcBef>
                <a:spcPts val="1600"/>
              </a:spcBef>
            </a:pPr>
            <a:r>
              <a:rPr lang="en-US" sz="1800" dirty="0"/>
              <a:t>Pricing</a:t>
            </a:r>
          </a:p>
          <a:p>
            <a:pPr lvl="0"/>
            <a:r>
              <a:rPr lang="en" sz="1800" dirty="0"/>
              <a:t>Functionality</a:t>
            </a:r>
          </a:p>
          <a:p>
            <a:pPr lvl="0"/>
            <a:r>
              <a:rPr lang="en" sz="1800" dirty="0"/>
              <a:t>Interface</a:t>
            </a:r>
            <a:endParaRPr sz="18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800" dirty="0"/>
              <a:t>Scripting</a:t>
            </a:r>
            <a:endParaRPr sz="18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800" dirty="0"/>
              <a:t>Asset Store</a:t>
            </a:r>
            <a:endParaRPr sz="18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800" dirty="0"/>
              <a:t>Collab</a:t>
            </a:r>
            <a:endParaRPr sz="18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800" dirty="0"/>
              <a:t>Ease of Use 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800" dirty="0"/>
              <a:t>Ratings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Unity Prices</a:t>
            </a:r>
            <a:endParaRPr dirty="0"/>
          </a:p>
        </p:txBody>
      </p:sp>
      <p:sp>
        <p:nvSpPr>
          <p:cNvPr id="153" name="Google Shape;153;p16"/>
          <p:cNvSpPr txBox="1">
            <a:spLocks noGrp="1"/>
          </p:cNvSpPr>
          <p:nvPr>
            <p:ph type="body" idx="1"/>
          </p:nvPr>
        </p:nvSpPr>
        <p:spPr>
          <a:xfrm>
            <a:off x="1145100" y="1025006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800" b="1" dirty="0"/>
              <a:t>Personal</a:t>
            </a:r>
            <a:r>
              <a:rPr lang="en-US" sz="1800" dirty="0"/>
              <a:t>: Free  you or your company must make less than $100,000 profit or funding in the last 12 months .  Less features, lower priority customer service than Pro.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1800" b="1" dirty="0"/>
              <a:t>Plus: </a:t>
            </a:r>
            <a:r>
              <a:rPr lang="en-US" sz="1800" dirty="0"/>
              <a:t>$35 per month. If you or your company makes between  $100,000 and $200,000 profit or funding in the last 12 months. One feature is analytics.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1800" b="1" dirty="0"/>
              <a:t>Pro: </a:t>
            </a:r>
            <a:r>
              <a:rPr lang="en-US" sz="1800" dirty="0"/>
              <a:t>$125 per month. More features including Plus.</a:t>
            </a:r>
            <a:endParaRPr lang="en-US" sz="1800" b="1" dirty="0"/>
          </a:p>
          <a:p>
            <a:pPr marL="0" lvl="0" indent="0">
              <a:spcAft>
                <a:spcPts val="1600"/>
              </a:spcAft>
              <a:buNone/>
            </a:pPr>
            <a:r>
              <a:rPr lang="en-US" sz="1800" dirty="0">
                <a:hlinkClick r:id="rId3"/>
              </a:rPr>
              <a:t>https://store.unity.com/#plans-business</a:t>
            </a:r>
            <a:r>
              <a:rPr lang="en-US" sz="1800" dirty="0"/>
              <a:t> [7]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Functionality</a:t>
            </a:r>
            <a:endParaRPr dirty="0"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1153152" y="1488331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Physics engine</a:t>
            </a:r>
            <a:r>
              <a:rPr lang="en" sz="1800" dirty="0"/>
              <a:t>: simulates physics in 2D or 3D. Includes drag (fluid resistance), velocity, collision, mass, etc. </a:t>
            </a:r>
            <a:r>
              <a:rPr lang="en-US" sz="1800" dirty="0" err="1"/>
              <a:t>Rigidbody</a:t>
            </a:r>
            <a:r>
              <a:rPr lang="en-US" sz="1800" dirty="0"/>
              <a:t> components are attached to objects (</a:t>
            </a:r>
            <a:r>
              <a:rPr lang="en-US" sz="1800" dirty="0" err="1"/>
              <a:t>GameObjects</a:t>
            </a:r>
            <a:r>
              <a:rPr lang="en-US" sz="1800" dirty="0"/>
              <a:t>) to do this.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1800" b="1" dirty="0"/>
              <a:t>Some useful features</a:t>
            </a:r>
            <a:r>
              <a:rPr lang="en-US" sz="1800" dirty="0"/>
              <a:t>: Cloth Simulations: useful for flags, dresses (if they don’t get caught into colliders), parenting, </a:t>
            </a:r>
            <a:r>
              <a:rPr lang="en-US" sz="1800" dirty="0" err="1"/>
              <a:t>raycasting</a:t>
            </a:r>
            <a:r>
              <a:rPr lang="en-US" sz="1800" dirty="0"/>
              <a:t>, some lights for things like sunlight,  etc.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2FC7A-6573-4107-8918-33ECCD13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C6C5B-CD9F-4798-B8B4-34DFA8B75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9500" y="1529774"/>
            <a:ext cx="7038900" cy="2911200"/>
          </a:xfrm>
        </p:spPr>
        <p:txBody>
          <a:bodyPr/>
          <a:lstStyle/>
          <a:p>
            <a:pPr marL="0" lvl="0" indent="0">
              <a:spcBef>
                <a:spcPts val="1600"/>
              </a:spcBef>
              <a:buNone/>
            </a:pPr>
            <a:r>
              <a:rPr lang="en-US" sz="1800" b="1" dirty="0"/>
              <a:t>Scripts</a:t>
            </a:r>
            <a:r>
              <a:rPr lang="en-US" sz="1800" dirty="0"/>
              <a:t>: add functionality to objects in the game. For example, you can attach an AI script to an object to make it react to a player when they are nearby.</a:t>
            </a:r>
          </a:p>
          <a:p>
            <a:pPr marL="0" lvl="0" indent="0">
              <a:spcBef>
                <a:spcPts val="1600"/>
              </a:spcBef>
              <a:buNone/>
            </a:pPr>
            <a:r>
              <a:rPr lang="en-US" sz="1800" dirty="0"/>
              <a:t>Too much functionality to go over.  Unity provides many useful functions which can be seen in their Documentation:  </a:t>
            </a:r>
            <a:r>
              <a:rPr lang="en-US" sz="1800" dirty="0">
                <a:hlinkClick r:id="rId2"/>
              </a:rPr>
              <a:t>https://docs.unity3d.com/ScriptReference/</a:t>
            </a:r>
            <a:r>
              <a:rPr lang="en-US" sz="1800" dirty="0"/>
              <a:t>. (Update(), </a:t>
            </a:r>
            <a:r>
              <a:rPr lang="en-US" sz="1800" dirty="0" err="1"/>
              <a:t>OnCollisionEnter</a:t>
            </a:r>
            <a:r>
              <a:rPr lang="en-US" sz="1800" dirty="0"/>
              <a:t>(), </a:t>
            </a:r>
            <a:r>
              <a:rPr lang="en-US" sz="1800" dirty="0" err="1"/>
              <a:t>AddForce</a:t>
            </a:r>
            <a:r>
              <a:rPr lang="en-US" sz="1800" dirty="0"/>
              <a:t>, Vector3.Distance(), etc. )</a:t>
            </a:r>
          </a:p>
          <a:p>
            <a:pPr marL="0" lvl="0" indent="0">
              <a:spcBef>
                <a:spcPts val="1600"/>
              </a:spcBef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49868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346850" y="8000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Flow of Events [ ]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hlinkClick r:id="rId3"/>
              </a:rPr>
              <a:t>https://docs.unity3d.com/Manual/ExecutionOrder.html</a:t>
            </a:r>
            <a:r>
              <a:rPr lang="en" sz="900" dirty="0"/>
              <a:t> [7]</a:t>
            </a: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425" y="961900"/>
            <a:ext cx="4792401" cy="393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0025" y="80000"/>
            <a:ext cx="4061749" cy="484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Interface</a:t>
            </a:r>
            <a:endParaRPr dirty="0"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Recording #1">
            <a:hlinkClick r:id="" action="ppaction://media"/>
            <a:extLst>
              <a:ext uri="{FF2B5EF4-FFF2-40B4-BE49-F238E27FC236}">
                <a16:creationId xmlns:a16="http://schemas.microsoft.com/office/drawing/2014/main" id="{1D25AB6C-DB69-4830-B4F6-A597B44F8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499" y="1066547"/>
            <a:ext cx="7038901" cy="3683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31D2FD-15F2-48C9-A38F-9F74668B2EDD}"/>
              </a:ext>
            </a:extLst>
          </p:cNvPr>
          <p:cNvSpPr txBox="1"/>
          <p:nvPr/>
        </p:nvSpPr>
        <p:spPr>
          <a:xfrm>
            <a:off x="1427356" y="475264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[2]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512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Interface</a:t>
            </a:r>
            <a:endParaRPr dirty="0"/>
          </a:p>
        </p:txBody>
      </p:sp>
      <p:sp>
        <p:nvSpPr>
          <p:cNvPr id="166" name="Google Shape;166;p1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Recording #2">
            <a:hlinkClick r:id="" action="ppaction://media"/>
            <a:extLst>
              <a:ext uri="{FF2B5EF4-FFF2-40B4-BE49-F238E27FC236}">
                <a16:creationId xmlns:a16="http://schemas.microsoft.com/office/drawing/2014/main" id="{4AC81631-384F-4106-855C-1EB3AD7817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958" y="1175800"/>
            <a:ext cx="7299983" cy="357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D7CC4-85CC-4550-BB04-5276290EA82B}"/>
              </a:ext>
            </a:extLst>
          </p:cNvPr>
          <p:cNvSpPr txBox="1"/>
          <p:nvPr/>
        </p:nvSpPr>
        <p:spPr>
          <a:xfrm>
            <a:off x="1166958" y="48357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[2]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1126</Words>
  <Application>Microsoft Office PowerPoint</Application>
  <PresentationFormat>On-screen Show (16:9)</PresentationFormat>
  <Paragraphs>131</Paragraphs>
  <Slides>20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Lato</vt:lpstr>
      <vt:lpstr>Arial</vt:lpstr>
      <vt:lpstr>Montserrat</vt:lpstr>
      <vt:lpstr>Focus</vt:lpstr>
      <vt:lpstr>Unity </vt:lpstr>
      <vt:lpstr>Unity</vt:lpstr>
      <vt:lpstr>Overview</vt:lpstr>
      <vt:lpstr>Unity Prices</vt:lpstr>
      <vt:lpstr>Functionality</vt:lpstr>
      <vt:lpstr>Functionality </vt:lpstr>
      <vt:lpstr>Flow of Events [ ]  https://docs.unity3d.com/Manual/ExecutionOrder.html [7] </vt:lpstr>
      <vt:lpstr>Interface</vt:lpstr>
      <vt:lpstr>Interface</vt:lpstr>
      <vt:lpstr>Scripting Example</vt:lpstr>
      <vt:lpstr>Asset Store</vt:lpstr>
      <vt:lpstr>Collab</vt:lpstr>
      <vt:lpstr>Storage Limit (for free option)             [10] </vt:lpstr>
      <vt:lpstr>My first Project (≈3 weeks)</vt:lpstr>
      <vt:lpstr>Difficulty in Understanding Unity</vt:lpstr>
      <vt:lpstr>      Successful Games made with Unity</vt:lpstr>
      <vt:lpstr>In development Example</vt:lpstr>
      <vt:lpstr>Issues: Weird .blend file issue after Blender 2.8</vt:lpstr>
      <vt:lpstr>Current Personal Ratings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Unity </dc:title>
  <cp:lastModifiedBy>lcalabrese2018@gmail.com</cp:lastModifiedBy>
  <cp:revision>44</cp:revision>
  <dcterms:modified xsi:type="dcterms:W3CDTF">2019-11-16T13:30:30Z</dcterms:modified>
</cp:coreProperties>
</file>