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embeddedFontLst>
    <p:embeddedFont>
      <p:font typeface="Lora"/>
      <p:regular r:id="rId16"/>
      <p:bold r:id="rId17"/>
      <p:italic r:id="rId18"/>
      <p:boldItalic r:id="rId19"/>
    </p:embeddedFont>
    <p:embeddedFont>
      <p:font typeface="Quattrocento Sans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QuattrocentoSans-regular.fntdata"/><Relationship Id="rId11" Type="http://schemas.openxmlformats.org/officeDocument/2006/relationships/slide" Target="slides/slide7.xml"/><Relationship Id="rId22" Type="http://schemas.openxmlformats.org/officeDocument/2006/relationships/font" Target="fonts/QuattrocentoSans-italic.fntdata"/><Relationship Id="rId10" Type="http://schemas.openxmlformats.org/officeDocument/2006/relationships/slide" Target="slides/slide6.xml"/><Relationship Id="rId21" Type="http://schemas.openxmlformats.org/officeDocument/2006/relationships/font" Target="fonts/QuattrocentoSans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font" Target="fonts/QuattrocentoSans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Lora-bold.fntdata"/><Relationship Id="rId16" Type="http://schemas.openxmlformats.org/officeDocument/2006/relationships/font" Target="fonts/Lora-regular.fntdata"/><Relationship Id="rId5" Type="http://schemas.openxmlformats.org/officeDocument/2006/relationships/slide" Target="slides/slide1.xml"/><Relationship Id="rId19" Type="http://schemas.openxmlformats.org/officeDocument/2006/relationships/font" Target="fonts/Lora-boldItalic.fntdata"/><Relationship Id="rId6" Type="http://schemas.openxmlformats.org/officeDocument/2006/relationships/slide" Target="slides/slide2.xml"/><Relationship Id="rId18" Type="http://schemas.openxmlformats.org/officeDocument/2006/relationships/font" Target="fonts/Lora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35ed75ccf_0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35ed75ccf_0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35ed75ccf_014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35ed75ccf_0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606f1c2d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86260edaf_0_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86260edaf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70a6d31410_0_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70a6d31410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5f391192_04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35f391192_0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5f391192_0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35f391192_0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35f391192_0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35f391192_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486260edaf_0_10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486260edaf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996630" y="2003888"/>
            <a:ext cx="45237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cxnSp>
        <p:nvCxnSpPr>
          <p:cNvPr id="11" name="Google Shape;11;p2"/>
          <p:cNvCxnSpPr/>
          <p:nvPr/>
        </p:nvCxnSpPr>
        <p:spPr>
          <a:xfrm>
            <a:off x="-6025" y="3676512"/>
            <a:ext cx="91620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" name="Google Shape;12;p2"/>
          <p:cNvSpPr/>
          <p:nvPr/>
        </p:nvSpPr>
        <p:spPr>
          <a:xfrm>
            <a:off x="1117950" y="3393000"/>
            <a:ext cx="567000" cy="5670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letely blank">
  <p:cSld name="BLANK_1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idx="1" type="subTitle"/>
          </p:nvPr>
        </p:nvSpPr>
        <p:spPr>
          <a:xfrm>
            <a:off x="2022300" y="2815923"/>
            <a:ext cx="5591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400">
                <a:highlight>
                  <a:srgbClr val="FFCD00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9pPr>
          </a:lstStyle>
          <a:p/>
        </p:txBody>
      </p:sp>
      <p:cxnSp>
        <p:nvCxnSpPr>
          <p:cNvPr id="15" name="Google Shape;15;p3"/>
          <p:cNvCxnSpPr/>
          <p:nvPr/>
        </p:nvCxnSpPr>
        <p:spPr>
          <a:xfrm>
            <a:off x="-6025" y="2571762"/>
            <a:ext cx="19845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Google Shape;16;p3"/>
          <p:cNvSpPr/>
          <p:nvPr/>
        </p:nvSpPr>
        <p:spPr>
          <a:xfrm>
            <a:off x="1117950" y="2288250"/>
            <a:ext cx="567000" cy="5670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ctrTitle"/>
          </p:nvPr>
        </p:nvSpPr>
        <p:spPr>
          <a:xfrm>
            <a:off x="2022225" y="1693523"/>
            <a:ext cx="37878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cxnSp>
        <p:nvCxnSpPr>
          <p:cNvPr id="18" name="Google Shape;18;p3"/>
          <p:cNvCxnSpPr/>
          <p:nvPr/>
        </p:nvCxnSpPr>
        <p:spPr>
          <a:xfrm>
            <a:off x="5898975" y="2571750"/>
            <a:ext cx="32511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2105050" y="2238000"/>
            <a:ext cx="4933800" cy="819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-381000" lvl="0" marL="457200" rtl="0" algn="ctr">
              <a:spcBef>
                <a:spcPts val="600"/>
              </a:spcBef>
              <a:spcAft>
                <a:spcPts val="0"/>
              </a:spcAft>
              <a:buSzPts val="2400"/>
              <a:buFont typeface="Lora"/>
              <a:buChar char="◉"/>
              <a:defRPr i="1" sz="2400">
                <a:latin typeface="Lora"/>
                <a:ea typeface="Lora"/>
                <a:cs typeface="Lora"/>
                <a:sym typeface="Lora"/>
              </a:defRPr>
            </a:lvl1pPr>
            <a:lvl2pPr indent="-355600" lvl="1" marL="914400" rtl="0" algn="ctr">
              <a:spcBef>
                <a:spcPts val="0"/>
              </a:spcBef>
              <a:spcAft>
                <a:spcPts val="0"/>
              </a:spcAft>
              <a:buSzPts val="2000"/>
              <a:buFont typeface="Lora"/>
              <a:buChar char="○"/>
              <a:defRPr i="1">
                <a:latin typeface="Lora"/>
                <a:ea typeface="Lora"/>
                <a:cs typeface="Lora"/>
                <a:sym typeface="Lora"/>
              </a:defRPr>
            </a:lvl2pPr>
            <a:lvl3pPr indent="-355600" lvl="2" marL="1371600" rtl="0" algn="ctr">
              <a:spcBef>
                <a:spcPts val="0"/>
              </a:spcBef>
              <a:spcAft>
                <a:spcPts val="0"/>
              </a:spcAft>
              <a:buSzPts val="2000"/>
              <a:buFont typeface="Lora"/>
              <a:buChar char="■"/>
              <a:defRPr i="1">
                <a:latin typeface="Lora"/>
                <a:ea typeface="Lora"/>
                <a:cs typeface="Lora"/>
                <a:sym typeface="Lora"/>
              </a:defRPr>
            </a:lvl3pPr>
            <a:lvl4pPr indent="-381000" lvl="3" marL="1828800" rtl="0" algn="ctr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●"/>
              <a:defRPr i="1" sz="2400">
                <a:latin typeface="Lora"/>
                <a:ea typeface="Lora"/>
                <a:cs typeface="Lora"/>
                <a:sym typeface="Lora"/>
              </a:defRPr>
            </a:lvl4pPr>
            <a:lvl5pPr indent="-381000" lvl="4" marL="2286000" rtl="0" algn="ctr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○"/>
              <a:defRPr i="1" sz="2400">
                <a:latin typeface="Lora"/>
                <a:ea typeface="Lora"/>
                <a:cs typeface="Lora"/>
                <a:sym typeface="Lora"/>
              </a:defRPr>
            </a:lvl5pPr>
            <a:lvl6pPr indent="-381000" lvl="5" marL="2743200" rtl="0" algn="ctr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■"/>
              <a:defRPr i="1" sz="2400">
                <a:latin typeface="Lora"/>
                <a:ea typeface="Lora"/>
                <a:cs typeface="Lora"/>
                <a:sym typeface="Lora"/>
              </a:defRPr>
            </a:lvl6pPr>
            <a:lvl7pPr indent="-381000" lvl="6" marL="3200400" rtl="0" algn="ctr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●"/>
              <a:defRPr i="1" sz="2400">
                <a:latin typeface="Lora"/>
                <a:ea typeface="Lora"/>
                <a:cs typeface="Lora"/>
                <a:sym typeface="Lora"/>
              </a:defRPr>
            </a:lvl7pPr>
            <a:lvl8pPr indent="-381000" lvl="7" marL="3657600" rtl="0" algn="ctr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○"/>
              <a:defRPr i="1" sz="2400">
                <a:latin typeface="Lora"/>
                <a:ea typeface="Lora"/>
                <a:cs typeface="Lora"/>
                <a:sym typeface="Lora"/>
              </a:defRPr>
            </a:lvl8pPr>
            <a:lvl9pPr indent="-381000" lvl="8" marL="4114800" algn="ctr">
              <a:spcBef>
                <a:spcPts val="0"/>
              </a:spcBef>
              <a:spcAft>
                <a:spcPts val="0"/>
              </a:spcAft>
              <a:buSzPts val="2400"/>
              <a:buFont typeface="Lora"/>
              <a:buChar char="■"/>
              <a:defRPr i="1" sz="2400">
                <a:latin typeface="Lora"/>
                <a:ea typeface="Lora"/>
                <a:cs typeface="Lora"/>
                <a:sym typeface="Lora"/>
              </a:defRPr>
            </a:lvl9pPr>
          </a:lstStyle>
          <a:p/>
        </p:txBody>
      </p:sp>
      <p:cxnSp>
        <p:nvCxnSpPr>
          <p:cNvPr id="22" name="Google Shape;22;p4"/>
          <p:cNvCxnSpPr/>
          <p:nvPr/>
        </p:nvCxnSpPr>
        <p:spPr>
          <a:xfrm>
            <a:off x="4584075" y="3676500"/>
            <a:ext cx="0" cy="148050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" name="Google Shape;23;p4"/>
          <p:cNvSpPr/>
          <p:nvPr/>
        </p:nvSpPr>
        <p:spPr>
          <a:xfrm>
            <a:off x="4288500" y="3393000"/>
            <a:ext cx="567000" cy="5670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4"/>
          <p:cNvSpPr txBox="1"/>
          <p:nvPr/>
        </p:nvSpPr>
        <p:spPr>
          <a:xfrm>
            <a:off x="3593400" y="3412652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latin typeface="Lora"/>
                <a:ea typeface="Lora"/>
                <a:cs typeface="Lora"/>
                <a:sym typeface="Lora"/>
              </a:rPr>
              <a:t>“</a:t>
            </a:r>
            <a:endParaRPr b="1" sz="360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4297650" y="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buNone/>
              <a:defRPr>
                <a:latin typeface="Lora"/>
                <a:ea typeface="Lora"/>
                <a:cs typeface="Lora"/>
                <a:sym typeface="Lora"/>
              </a:defRPr>
            </a:lvl1pPr>
            <a:lvl2pPr lvl="1" rtl="0" algn="ctr">
              <a:buNone/>
              <a:defRPr>
                <a:latin typeface="Lora"/>
                <a:ea typeface="Lora"/>
                <a:cs typeface="Lora"/>
                <a:sym typeface="Lora"/>
              </a:defRPr>
            </a:lvl2pPr>
            <a:lvl3pPr lvl="2" rtl="0" algn="ctr">
              <a:buNone/>
              <a:defRPr>
                <a:latin typeface="Lora"/>
                <a:ea typeface="Lora"/>
                <a:cs typeface="Lora"/>
                <a:sym typeface="Lora"/>
              </a:defRPr>
            </a:lvl3pPr>
            <a:lvl4pPr lvl="3" rtl="0" algn="ctr">
              <a:buNone/>
              <a:defRPr>
                <a:latin typeface="Lora"/>
                <a:ea typeface="Lora"/>
                <a:cs typeface="Lora"/>
                <a:sym typeface="Lora"/>
              </a:defRPr>
            </a:lvl4pPr>
            <a:lvl5pPr lvl="4" rtl="0" algn="ctr">
              <a:buNone/>
              <a:defRPr>
                <a:latin typeface="Lora"/>
                <a:ea typeface="Lora"/>
                <a:cs typeface="Lora"/>
                <a:sym typeface="Lora"/>
              </a:defRPr>
            </a:lvl5pPr>
            <a:lvl6pPr lvl="5" rtl="0" algn="ctr">
              <a:buNone/>
              <a:defRPr>
                <a:latin typeface="Lora"/>
                <a:ea typeface="Lora"/>
                <a:cs typeface="Lora"/>
                <a:sym typeface="Lora"/>
              </a:defRPr>
            </a:lvl6pPr>
            <a:lvl7pPr lvl="6" rtl="0" algn="ctr">
              <a:buNone/>
              <a:defRPr>
                <a:latin typeface="Lora"/>
                <a:ea typeface="Lora"/>
                <a:cs typeface="Lora"/>
                <a:sym typeface="Lora"/>
              </a:defRPr>
            </a:lvl7pPr>
            <a:lvl8pPr lvl="7" rtl="0" algn="ctr">
              <a:buNone/>
              <a:defRPr>
                <a:latin typeface="Lora"/>
                <a:ea typeface="Lora"/>
                <a:cs typeface="Lora"/>
                <a:sym typeface="Lora"/>
              </a:defRPr>
            </a:lvl8pPr>
            <a:lvl9pPr lvl="8" rtl="0" algn="ctr">
              <a:buNone/>
              <a:defRPr>
                <a:latin typeface="Lora"/>
                <a:ea typeface="Lora"/>
                <a:cs typeface="Lora"/>
                <a:sym typeface="Lor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Google Shape;27;p5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8" name="Google Shape;28;p5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5"/>
          <p:cNvSpPr txBox="1"/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latin typeface="Lora"/>
                <a:ea typeface="Lora"/>
                <a:cs typeface="Lora"/>
                <a:sym typeface="Lor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○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■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cxnSp>
        <p:nvCxnSpPr>
          <p:cNvPr id="31" name="Google Shape;31;p5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1381250" y="1618700"/>
            <a:ext cx="3425400" cy="323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◉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5012916" y="1618700"/>
            <a:ext cx="3425400" cy="323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◉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cxnSp>
        <p:nvCxnSpPr>
          <p:cNvPr id="37" name="Google Shape;37;p6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8" name="Google Shape;38;p6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9" name="Google Shape;39;p6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1381250" y="1651075"/>
            <a:ext cx="2334000" cy="312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3834912" y="1651075"/>
            <a:ext cx="2334000" cy="312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6288573" y="1651075"/>
            <a:ext cx="2334000" cy="312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◉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cxnSp>
        <p:nvCxnSpPr>
          <p:cNvPr id="46" name="Google Shape;46;p7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7" name="Google Shape;47;p7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8" name="Google Shape;48;p7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1381250" y="937125"/>
            <a:ext cx="38784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cxnSp>
        <p:nvCxnSpPr>
          <p:cNvPr id="52" name="Google Shape;52;p8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3" name="Google Shape;53;p8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4" name="Google Shape;54;p8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idx="1" type="body"/>
          </p:nvPr>
        </p:nvSpPr>
        <p:spPr>
          <a:xfrm>
            <a:off x="1990450" y="4037375"/>
            <a:ext cx="5163000" cy="51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SzPts val="1400"/>
              <a:buFont typeface="Lora"/>
              <a:buNone/>
              <a:defRPr i="1" sz="1400">
                <a:latin typeface="Lora"/>
                <a:ea typeface="Lora"/>
                <a:cs typeface="Lora"/>
                <a:sym typeface="Lora"/>
              </a:defRPr>
            </a:lvl1pPr>
          </a:lstStyle>
          <a:p/>
        </p:txBody>
      </p:sp>
      <p:cxnSp>
        <p:nvCxnSpPr>
          <p:cNvPr id="58" name="Google Shape;58;p9"/>
          <p:cNvCxnSpPr/>
          <p:nvPr/>
        </p:nvCxnSpPr>
        <p:spPr>
          <a:xfrm>
            <a:off x="-6025" y="4666129"/>
            <a:ext cx="9162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9" name="Google Shape;59;p9"/>
          <p:cNvSpPr/>
          <p:nvPr/>
        </p:nvSpPr>
        <p:spPr>
          <a:xfrm>
            <a:off x="4457400" y="4551496"/>
            <a:ext cx="229200" cy="2292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4297650" y="4780700"/>
            <a:ext cx="548700" cy="36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buNone/>
              <a:defRPr>
                <a:latin typeface="Lora"/>
                <a:ea typeface="Lora"/>
                <a:cs typeface="Lora"/>
                <a:sym typeface="Lora"/>
              </a:defRPr>
            </a:lvl1pPr>
            <a:lvl2pPr lvl="1" rtl="0" algn="ctr">
              <a:buNone/>
              <a:defRPr>
                <a:latin typeface="Lora"/>
                <a:ea typeface="Lora"/>
                <a:cs typeface="Lora"/>
                <a:sym typeface="Lora"/>
              </a:defRPr>
            </a:lvl2pPr>
            <a:lvl3pPr lvl="2" rtl="0" algn="ctr">
              <a:buNone/>
              <a:defRPr>
                <a:latin typeface="Lora"/>
                <a:ea typeface="Lora"/>
                <a:cs typeface="Lora"/>
                <a:sym typeface="Lora"/>
              </a:defRPr>
            </a:lvl3pPr>
            <a:lvl4pPr lvl="3" rtl="0" algn="ctr">
              <a:buNone/>
              <a:defRPr>
                <a:latin typeface="Lora"/>
                <a:ea typeface="Lora"/>
                <a:cs typeface="Lora"/>
                <a:sym typeface="Lora"/>
              </a:defRPr>
            </a:lvl4pPr>
            <a:lvl5pPr lvl="4" rtl="0" algn="ctr">
              <a:buNone/>
              <a:defRPr>
                <a:latin typeface="Lora"/>
                <a:ea typeface="Lora"/>
                <a:cs typeface="Lora"/>
                <a:sym typeface="Lora"/>
              </a:defRPr>
            </a:lvl5pPr>
            <a:lvl6pPr lvl="5" rtl="0" algn="ctr">
              <a:buNone/>
              <a:defRPr>
                <a:latin typeface="Lora"/>
                <a:ea typeface="Lora"/>
                <a:cs typeface="Lora"/>
                <a:sym typeface="Lora"/>
              </a:defRPr>
            </a:lvl6pPr>
            <a:lvl7pPr lvl="6" rtl="0" algn="ctr">
              <a:buNone/>
              <a:defRPr>
                <a:latin typeface="Lora"/>
                <a:ea typeface="Lora"/>
                <a:cs typeface="Lora"/>
                <a:sym typeface="Lora"/>
              </a:defRPr>
            </a:lvl7pPr>
            <a:lvl8pPr lvl="7" rtl="0" algn="ctr">
              <a:buNone/>
              <a:defRPr>
                <a:latin typeface="Lora"/>
                <a:ea typeface="Lora"/>
                <a:cs typeface="Lora"/>
                <a:sym typeface="Lora"/>
              </a:defRPr>
            </a:lvl8pPr>
            <a:lvl9pPr lvl="8" rtl="0" algn="ctr">
              <a:buNone/>
              <a:defRPr>
                <a:latin typeface="Lora"/>
                <a:ea typeface="Lora"/>
                <a:cs typeface="Lora"/>
                <a:sym typeface="Lor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Google Shape;62;p10"/>
          <p:cNvCxnSpPr/>
          <p:nvPr/>
        </p:nvCxnSpPr>
        <p:spPr>
          <a:xfrm>
            <a:off x="-6025" y="4513729"/>
            <a:ext cx="91620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Google Shape;63;p10"/>
          <p:cNvSpPr/>
          <p:nvPr/>
        </p:nvSpPr>
        <p:spPr>
          <a:xfrm>
            <a:off x="4293700" y="4235405"/>
            <a:ext cx="556500" cy="5565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4297650" y="4791900"/>
            <a:ext cx="548700" cy="351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buNone/>
              <a:defRPr>
                <a:latin typeface="Lora"/>
                <a:ea typeface="Lora"/>
                <a:cs typeface="Lora"/>
                <a:sym typeface="Lora"/>
              </a:defRPr>
            </a:lvl1pPr>
            <a:lvl2pPr lvl="1" rtl="0" algn="ctr">
              <a:buNone/>
              <a:defRPr>
                <a:latin typeface="Lora"/>
                <a:ea typeface="Lora"/>
                <a:cs typeface="Lora"/>
                <a:sym typeface="Lora"/>
              </a:defRPr>
            </a:lvl2pPr>
            <a:lvl3pPr lvl="2" rtl="0" algn="ctr">
              <a:buNone/>
              <a:defRPr>
                <a:latin typeface="Lora"/>
                <a:ea typeface="Lora"/>
                <a:cs typeface="Lora"/>
                <a:sym typeface="Lora"/>
              </a:defRPr>
            </a:lvl3pPr>
            <a:lvl4pPr lvl="3" rtl="0" algn="ctr">
              <a:buNone/>
              <a:defRPr>
                <a:latin typeface="Lora"/>
                <a:ea typeface="Lora"/>
                <a:cs typeface="Lora"/>
                <a:sym typeface="Lora"/>
              </a:defRPr>
            </a:lvl4pPr>
            <a:lvl5pPr lvl="4" rtl="0" algn="ctr">
              <a:buNone/>
              <a:defRPr>
                <a:latin typeface="Lora"/>
                <a:ea typeface="Lora"/>
                <a:cs typeface="Lora"/>
                <a:sym typeface="Lora"/>
              </a:defRPr>
            </a:lvl5pPr>
            <a:lvl6pPr lvl="5" rtl="0" algn="ctr">
              <a:buNone/>
              <a:defRPr>
                <a:latin typeface="Lora"/>
                <a:ea typeface="Lora"/>
                <a:cs typeface="Lora"/>
                <a:sym typeface="Lora"/>
              </a:defRPr>
            </a:lvl6pPr>
            <a:lvl7pPr lvl="6" rtl="0" algn="ctr">
              <a:buNone/>
              <a:defRPr>
                <a:latin typeface="Lora"/>
                <a:ea typeface="Lora"/>
                <a:cs typeface="Lora"/>
                <a:sym typeface="Lora"/>
              </a:defRPr>
            </a:lvl7pPr>
            <a:lvl8pPr lvl="7" rtl="0" algn="ctr">
              <a:buNone/>
              <a:defRPr>
                <a:latin typeface="Lora"/>
                <a:ea typeface="Lora"/>
                <a:cs typeface="Lora"/>
                <a:sym typeface="Lora"/>
              </a:defRPr>
            </a:lvl8pPr>
            <a:lvl9pPr lvl="8" rtl="0" algn="ctr">
              <a:buNone/>
              <a:defRPr>
                <a:latin typeface="Lora"/>
                <a:ea typeface="Lora"/>
                <a:cs typeface="Lora"/>
                <a:sym typeface="Lor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" type="body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○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■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1381250" y="937117"/>
            <a:ext cx="6809700" cy="4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latin typeface="Lora"/>
                <a:ea typeface="Lora"/>
                <a:cs typeface="Lora"/>
                <a:sym typeface="Lo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latin typeface="Lora"/>
                <a:ea typeface="Lora"/>
                <a:cs typeface="Lora"/>
                <a:sym typeface="Lo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latin typeface="Lora"/>
                <a:ea typeface="Lora"/>
                <a:cs typeface="Lora"/>
                <a:sym typeface="Lo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latin typeface="Lora"/>
                <a:ea typeface="Lora"/>
                <a:cs typeface="Lora"/>
                <a:sym typeface="Lo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latin typeface="Lora"/>
                <a:ea typeface="Lora"/>
                <a:cs typeface="Lora"/>
                <a:sym typeface="Lo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latin typeface="Lora"/>
                <a:ea typeface="Lora"/>
                <a:cs typeface="Lora"/>
                <a:sym typeface="Lo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latin typeface="Lora"/>
                <a:ea typeface="Lora"/>
                <a:cs typeface="Lora"/>
                <a:sym typeface="Lo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latin typeface="Lora"/>
                <a:ea typeface="Lora"/>
                <a:cs typeface="Lora"/>
                <a:sym typeface="Lo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b="1" sz="2000">
                <a:latin typeface="Lora"/>
                <a:ea typeface="Lora"/>
                <a:cs typeface="Lora"/>
                <a:sym typeface="Lor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image" Target="../media/image5.jpg"/><Relationship Id="rId5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youtube.com/watch?time_continue=1410&amp;v=EfBL-33LX0k&amp;time=2m30s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notion.so/Learn-the-shortcuts-66e28cec810548c3a4061513126766b0" TargetMode="External"/><Relationship Id="rId4" Type="http://schemas.openxmlformats.org/officeDocument/2006/relationships/hyperlink" Target="https://www.notion.so/Intro-to-databases-fd8cd2d212f74c50954c11086d85997e" TargetMode="External"/><Relationship Id="rId5" Type="http://schemas.openxmlformats.org/officeDocument/2006/relationships/hyperlink" Target="https://www.notion.so/product" TargetMode="External"/><Relationship Id="rId6" Type="http://schemas.openxmlformats.org/officeDocument/2006/relationships/hyperlink" Target="https://www.youtube.com/watch?v=iUzUYmfJPs4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notion.so/luyuehchuang28/Project-YeeAH-bffde972b33843699dd922ac77e9e776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/>
          <p:nvPr>
            <p:ph type="ctrTitle"/>
          </p:nvPr>
        </p:nvSpPr>
        <p:spPr>
          <a:xfrm>
            <a:off x="996625" y="1006125"/>
            <a:ext cx="6450000" cy="2157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Management Tool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CD00"/>
                </a:highlight>
              </a:rPr>
              <a:t>— Notion </a:t>
            </a:r>
            <a:endParaRPr/>
          </a:p>
        </p:txBody>
      </p:sp>
      <p:grpSp>
        <p:nvGrpSpPr>
          <p:cNvPr id="72" name="Google Shape;72;p12"/>
          <p:cNvGrpSpPr/>
          <p:nvPr/>
        </p:nvGrpSpPr>
        <p:grpSpPr>
          <a:xfrm>
            <a:off x="1299165" y="3511424"/>
            <a:ext cx="215966" cy="342399"/>
            <a:chOff x="6718575" y="2318625"/>
            <a:chExt cx="256950" cy="407375"/>
          </a:xfrm>
        </p:grpSpPr>
        <p:sp>
          <p:nvSpPr>
            <p:cNvPr id="73" name="Google Shape;73;p12"/>
            <p:cNvSpPr/>
            <p:nvPr/>
          </p:nvSpPr>
          <p:spPr>
            <a:xfrm>
              <a:off x="6795900" y="2673600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2"/>
            <p:cNvSpPr/>
            <p:nvPr/>
          </p:nvSpPr>
          <p:spPr>
            <a:xfrm>
              <a:off x="6795900" y="2650475"/>
              <a:ext cx="102300" cy="22550"/>
            </a:xfrm>
            <a:custGeom>
              <a:rect b="b" l="l" r="r" t="t"/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2"/>
            <p:cNvSpPr/>
            <p:nvPr/>
          </p:nvSpPr>
          <p:spPr>
            <a:xfrm>
              <a:off x="6795900" y="2696125"/>
              <a:ext cx="102300" cy="29875"/>
            </a:xfrm>
            <a:custGeom>
              <a:rect b="b" l="l" r="r" t="t"/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2"/>
            <p:cNvSpPr/>
            <p:nvPr/>
          </p:nvSpPr>
          <p:spPr>
            <a:xfrm>
              <a:off x="67849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2"/>
            <p:cNvSpPr/>
            <p:nvPr/>
          </p:nvSpPr>
          <p:spPr>
            <a:xfrm>
              <a:off x="6718575" y="2318625"/>
              <a:ext cx="256950" cy="307525"/>
            </a:xfrm>
            <a:custGeom>
              <a:rect b="b" l="l" r="r" t="t"/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2"/>
            <p:cNvSpPr/>
            <p:nvPr/>
          </p:nvSpPr>
          <p:spPr>
            <a:xfrm>
              <a:off x="6873825" y="2459275"/>
              <a:ext cx="35350" cy="166875"/>
            </a:xfrm>
            <a:custGeom>
              <a:rect b="b" l="l" r="r" t="t"/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2"/>
            <p:cNvSpPr/>
            <p:nvPr/>
          </p:nvSpPr>
          <p:spPr>
            <a:xfrm>
              <a:off x="6801975" y="2453200"/>
              <a:ext cx="90150" cy="19500"/>
            </a:xfrm>
            <a:custGeom>
              <a:rect b="b" l="l" r="r" t="t"/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2"/>
            <p:cNvSpPr/>
            <p:nvPr/>
          </p:nvSpPr>
          <p:spPr>
            <a:xfrm>
              <a:off x="6795900" y="2628550"/>
              <a:ext cx="102300" cy="25"/>
            </a:xfrm>
            <a:custGeom>
              <a:rect b="b" l="l" r="r" t="t"/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81" name="Google Shape;81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82825" y="2477888"/>
            <a:ext cx="2095500" cy="218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1"/>
          <p:cNvSpPr txBox="1"/>
          <p:nvPr>
            <p:ph idx="4294967295" type="subTitle"/>
          </p:nvPr>
        </p:nvSpPr>
        <p:spPr>
          <a:xfrm>
            <a:off x="2371500" y="2093775"/>
            <a:ext cx="5021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i="1" lang="en" sz="3600">
                <a:latin typeface="Lora"/>
                <a:ea typeface="Lora"/>
                <a:cs typeface="Lora"/>
                <a:sym typeface="Lora"/>
              </a:rPr>
              <a:t>Any </a:t>
            </a:r>
            <a:r>
              <a:rPr b="1" i="1" lang="en" sz="3600">
                <a:highlight>
                  <a:srgbClr val="FFCD00"/>
                </a:highlight>
                <a:latin typeface="Lora"/>
                <a:ea typeface="Lora"/>
                <a:cs typeface="Lora"/>
                <a:sym typeface="Lora"/>
              </a:rPr>
              <a:t>question</a:t>
            </a:r>
            <a:r>
              <a:rPr b="1" i="1" lang="en" sz="3600">
                <a:latin typeface="Lora"/>
                <a:ea typeface="Lora"/>
                <a:cs typeface="Lora"/>
                <a:sym typeface="Lora"/>
              </a:rPr>
              <a:t> ?</a:t>
            </a:r>
            <a:endParaRPr b="1" i="1" sz="3600"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cxnSp>
        <p:nvCxnSpPr>
          <p:cNvPr id="191" name="Google Shape;191;p21"/>
          <p:cNvCxnSpPr/>
          <p:nvPr/>
        </p:nvCxnSpPr>
        <p:spPr>
          <a:xfrm>
            <a:off x="6450" y="1428750"/>
            <a:ext cx="23973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2" name="Google Shape;192;p21"/>
          <p:cNvSpPr txBox="1"/>
          <p:nvPr>
            <p:ph idx="4294967295" type="ctrTitle"/>
          </p:nvPr>
        </p:nvSpPr>
        <p:spPr>
          <a:xfrm>
            <a:off x="2371625" y="816550"/>
            <a:ext cx="49080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Thanks!</a:t>
            </a:r>
            <a:endParaRPr sz="6000"/>
          </a:p>
        </p:txBody>
      </p:sp>
      <p:cxnSp>
        <p:nvCxnSpPr>
          <p:cNvPr id="193" name="Google Shape;193;p21"/>
          <p:cNvCxnSpPr/>
          <p:nvPr/>
        </p:nvCxnSpPr>
        <p:spPr>
          <a:xfrm>
            <a:off x="5589800" y="1428750"/>
            <a:ext cx="35541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4" name="Google Shape;194;p21"/>
          <p:cNvSpPr/>
          <p:nvPr/>
        </p:nvSpPr>
        <p:spPr>
          <a:xfrm>
            <a:off x="831925" y="859175"/>
            <a:ext cx="1139100" cy="11391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95" name="Google Shape;195;p21"/>
          <p:cNvGrpSpPr/>
          <p:nvPr/>
        </p:nvGrpSpPr>
        <p:grpSpPr>
          <a:xfrm>
            <a:off x="1148888" y="1190759"/>
            <a:ext cx="505722" cy="475767"/>
            <a:chOff x="5972700" y="2330200"/>
            <a:chExt cx="411625" cy="387275"/>
          </a:xfrm>
        </p:grpSpPr>
        <p:sp>
          <p:nvSpPr>
            <p:cNvPr id="196" name="Google Shape;196;p21"/>
            <p:cNvSpPr/>
            <p:nvPr/>
          </p:nvSpPr>
          <p:spPr>
            <a:xfrm>
              <a:off x="5972700" y="2476950"/>
              <a:ext cx="98050" cy="219825"/>
            </a:xfrm>
            <a:custGeom>
              <a:rect b="b" l="l" r="r" t="t"/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21"/>
            <p:cNvSpPr/>
            <p:nvPr/>
          </p:nvSpPr>
          <p:spPr>
            <a:xfrm>
              <a:off x="6078025" y="2330200"/>
              <a:ext cx="306300" cy="387275"/>
            </a:xfrm>
            <a:custGeom>
              <a:rect b="b" l="l" r="r" t="t"/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98" name="Google Shape;198;p21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2"/>
          <p:cNvSpPr txBox="1"/>
          <p:nvPr>
            <p:ph idx="1" type="body"/>
          </p:nvPr>
        </p:nvSpPr>
        <p:spPr>
          <a:xfrm>
            <a:off x="1381250" y="1311670"/>
            <a:ext cx="6809700" cy="311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Notion</a:t>
            </a:r>
            <a:endParaRPr sz="16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" sz="1600"/>
              <a:t>Wikipedia — Notion</a:t>
            </a:r>
            <a:endParaRPr sz="1600"/>
          </a:p>
        </p:txBody>
      </p:sp>
      <p:sp>
        <p:nvSpPr>
          <p:cNvPr id="204" name="Google Shape;204;p22"/>
          <p:cNvSpPr txBox="1"/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Links</a:t>
            </a:r>
            <a:endParaRPr/>
          </a:p>
        </p:txBody>
      </p:sp>
      <p:grpSp>
        <p:nvGrpSpPr>
          <p:cNvPr id="205" name="Google Shape;205;p22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206" name="Google Shape;206;p22"/>
            <p:cNvSpPr/>
            <p:nvPr/>
          </p:nvSpPr>
          <p:spPr>
            <a:xfrm>
              <a:off x="2594050" y="1883300"/>
              <a:ext cx="188175" cy="188150"/>
            </a:xfrm>
            <a:custGeom>
              <a:rect b="b" l="l" r="r" t="t"/>
              <a:pathLst>
                <a:path extrusionOk="0" fill="none" h="7526" w="7527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22"/>
            <p:cNvSpPr/>
            <p:nvPr/>
          </p:nvSpPr>
          <p:spPr>
            <a:xfrm>
              <a:off x="2857700" y="1631825"/>
              <a:ext cx="175975" cy="176000"/>
            </a:xfrm>
            <a:custGeom>
              <a:rect b="b" l="l" r="r" t="t"/>
              <a:pathLst>
                <a:path extrusionOk="0" fill="none" h="7040" w="7039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22"/>
            <p:cNvSpPr/>
            <p:nvPr/>
          </p:nvSpPr>
          <p:spPr>
            <a:xfrm>
              <a:off x="2662850" y="1699400"/>
              <a:ext cx="303250" cy="303250"/>
            </a:xfrm>
            <a:custGeom>
              <a:rect b="b" l="l" r="r" t="t"/>
              <a:pathLst>
                <a:path extrusionOk="0" fill="none" h="12130" w="1213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22"/>
            <p:cNvSpPr/>
            <p:nvPr/>
          </p:nvSpPr>
          <p:spPr>
            <a:xfrm>
              <a:off x="2814912" y="1754062"/>
              <a:ext cx="49950" cy="49950"/>
            </a:xfrm>
            <a:custGeom>
              <a:rect b="b" l="l" r="r" t="t"/>
              <a:pathLst>
                <a:path extrusionOk="0" fill="none" h="1998" w="1998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0" name="Google Shape;210;p22"/>
          <p:cNvSpPr/>
          <p:nvPr/>
        </p:nvSpPr>
        <p:spPr>
          <a:xfrm>
            <a:off x="5650" y="4707750"/>
            <a:ext cx="9144000" cy="435600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22"/>
          <p:cNvSpPr txBox="1"/>
          <p:nvPr/>
        </p:nvSpPr>
        <p:spPr>
          <a:xfrm>
            <a:off x="416575" y="4707750"/>
            <a:ext cx="8424000" cy="43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00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212" name="Google Shape;212;p22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/>
          <p:nvPr/>
        </p:nvSpPr>
        <p:spPr>
          <a:xfrm>
            <a:off x="5650" y="4163500"/>
            <a:ext cx="9144000" cy="979800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3"/>
          <p:cNvSpPr txBox="1"/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grpSp>
        <p:nvGrpSpPr>
          <p:cNvPr id="88" name="Google Shape;88;p13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89" name="Google Shape;89;p13"/>
            <p:cNvSpPr/>
            <p:nvPr/>
          </p:nvSpPr>
          <p:spPr>
            <a:xfrm>
              <a:off x="2594050" y="1883300"/>
              <a:ext cx="188175" cy="188150"/>
            </a:xfrm>
            <a:custGeom>
              <a:rect b="b" l="l" r="r" t="t"/>
              <a:pathLst>
                <a:path extrusionOk="0" fill="none" h="7526" w="7527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2857700" y="1631825"/>
              <a:ext cx="175975" cy="176000"/>
            </a:xfrm>
            <a:custGeom>
              <a:rect b="b" l="l" r="r" t="t"/>
              <a:pathLst>
                <a:path extrusionOk="0" fill="none" h="7040" w="7039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2662850" y="1699400"/>
              <a:ext cx="303250" cy="303250"/>
            </a:xfrm>
            <a:custGeom>
              <a:rect b="b" l="l" r="r" t="t"/>
              <a:pathLst>
                <a:path extrusionOk="0" fill="none" h="12130" w="1213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2814912" y="1754062"/>
              <a:ext cx="49950" cy="49950"/>
            </a:xfrm>
            <a:custGeom>
              <a:rect b="b" l="l" r="r" t="t"/>
              <a:pathLst>
                <a:path extrusionOk="0" fill="none" h="1998" w="1998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13"/>
          <p:cNvSpPr txBox="1"/>
          <p:nvPr/>
        </p:nvSpPr>
        <p:spPr>
          <a:xfrm>
            <a:off x="1381250" y="1578150"/>
            <a:ext cx="6493200" cy="220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600"/>
              <a:buFont typeface="Quattrocento Sans"/>
              <a:buAutoNum type="arabicPeriod"/>
            </a:pPr>
            <a:r>
              <a:rPr lang="en" sz="1600">
                <a:latin typeface="Quattrocento Sans"/>
                <a:ea typeface="Quattrocento Sans"/>
                <a:cs typeface="Quattrocento Sans"/>
                <a:sym typeface="Quattrocento Sans"/>
              </a:rPr>
              <a:t>Notion</a:t>
            </a:r>
            <a:endParaRPr sz="160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Quattrocento Sans"/>
              <a:buAutoNum type="arabicPeriod"/>
            </a:pPr>
            <a:r>
              <a:rPr lang="en" sz="16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Project management</a:t>
            </a:r>
            <a:endParaRPr sz="160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Quattrocento Sans"/>
              <a:buAutoNum type="arabicPeriod"/>
            </a:pPr>
            <a:r>
              <a:rPr lang="en" sz="16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Features</a:t>
            </a:r>
            <a:endParaRPr sz="160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Quattrocento Sans"/>
              <a:buAutoNum type="arabicPeriod"/>
            </a:pPr>
            <a:r>
              <a:rPr lang="en" sz="1600">
                <a:latin typeface="Quattrocento Sans"/>
                <a:ea typeface="Quattrocento Sans"/>
                <a:cs typeface="Quattrocento Sans"/>
                <a:sym typeface="Quattrocento Sans"/>
              </a:rPr>
              <a:t>My experience</a:t>
            </a:r>
            <a:endParaRPr sz="160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Font typeface="Quattrocento Sans"/>
              <a:buAutoNum type="arabicPeriod"/>
            </a:pPr>
            <a:r>
              <a:rPr lang="en" sz="1600">
                <a:latin typeface="Quattrocento Sans"/>
                <a:ea typeface="Quattrocento Sans"/>
                <a:cs typeface="Quattrocento Sans"/>
                <a:sym typeface="Quattrocento Sans"/>
              </a:rPr>
              <a:t>Disadvantage</a:t>
            </a:r>
            <a:endParaRPr sz="160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675650" y="4134525"/>
            <a:ext cx="7846200" cy="8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i="1" sz="110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95" name="Google Shape;95;p13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/>
          <p:nvPr>
            <p:ph type="title"/>
          </p:nvPr>
        </p:nvSpPr>
        <p:spPr>
          <a:xfrm>
            <a:off x="1305050" y="922675"/>
            <a:ext cx="43905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Notion</a:t>
            </a:r>
            <a:endParaRPr sz="3000"/>
          </a:p>
        </p:txBody>
      </p:sp>
      <p:grpSp>
        <p:nvGrpSpPr>
          <p:cNvPr id="101" name="Google Shape;101;p14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02" name="Google Shape;102;p14"/>
            <p:cNvSpPr/>
            <p:nvPr/>
          </p:nvSpPr>
          <p:spPr>
            <a:xfrm>
              <a:off x="2594050" y="1883300"/>
              <a:ext cx="188175" cy="188150"/>
            </a:xfrm>
            <a:custGeom>
              <a:rect b="b" l="l" r="r" t="t"/>
              <a:pathLst>
                <a:path extrusionOk="0" fill="none" h="7526" w="7527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4"/>
            <p:cNvSpPr/>
            <p:nvPr/>
          </p:nvSpPr>
          <p:spPr>
            <a:xfrm>
              <a:off x="2857700" y="1631825"/>
              <a:ext cx="175975" cy="176000"/>
            </a:xfrm>
            <a:custGeom>
              <a:rect b="b" l="l" r="r" t="t"/>
              <a:pathLst>
                <a:path extrusionOk="0" fill="none" h="7040" w="7039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4"/>
            <p:cNvSpPr/>
            <p:nvPr/>
          </p:nvSpPr>
          <p:spPr>
            <a:xfrm>
              <a:off x="2662850" y="1699400"/>
              <a:ext cx="303250" cy="303250"/>
            </a:xfrm>
            <a:custGeom>
              <a:rect b="b" l="l" r="r" t="t"/>
              <a:pathLst>
                <a:path extrusionOk="0" fill="none" h="12130" w="1213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4"/>
            <p:cNvSpPr/>
            <p:nvPr/>
          </p:nvSpPr>
          <p:spPr>
            <a:xfrm>
              <a:off x="2814912" y="1754062"/>
              <a:ext cx="49950" cy="49950"/>
            </a:xfrm>
            <a:custGeom>
              <a:rect b="b" l="l" r="r" t="t"/>
              <a:pathLst>
                <a:path extrusionOk="0" fill="none" h="1998" w="1998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6" name="Google Shape;106;p14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7" name="Google Shape;107;p14"/>
          <p:cNvSpPr txBox="1"/>
          <p:nvPr/>
        </p:nvSpPr>
        <p:spPr>
          <a:xfrm>
            <a:off x="1607925" y="1805400"/>
            <a:ext cx="6130800" cy="290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000"/>
              <a:buFont typeface="Quattrocento Sans"/>
              <a:buChar char="●"/>
            </a:pPr>
            <a:r>
              <a:rPr b="1" lang="en" sz="2000">
                <a:solidFill>
                  <a:srgbClr val="222222"/>
                </a:solidFill>
                <a:highlight>
                  <a:srgbClr val="FFFFFF"/>
                </a:highlight>
                <a:latin typeface="Quattrocento Sans"/>
                <a:ea typeface="Quattrocento Sans"/>
                <a:cs typeface="Quattrocento Sans"/>
                <a:sym typeface="Quattrocento Sans"/>
              </a:rPr>
              <a:t>Notion Labs Inc.</a:t>
            </a:r>
            <a:endParaRPr b="1" sz="2000">
              <a:solidFill>
                <a:srgbClr val="222222"/>
              </a:solidFill>
              <a:highlight>
                <a:srgbClr val="FFFFFF"/>
              </a:highlight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Quattrocento Sans"/>
              <a:buChar char="○"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  <a:latin typeface="Quattrocento Sans"/>
                <a:ea typeface="Quattrocento Sans"/>
                <a:cs typeface="Quattrocento Sans"/>
                <a:sym typeface="Quattrocento Sans"/>
              </a:rPr>
              <a:t>San Francisco, founded in 2016</a:t>
            </a:r>
            <a:endParaRPr b="1" sz="1800">
              <a:solidFill>
                <a:srgbClr val="222222"/>
              </a:solidFill>
              <a:highlight>
                <a:srgbClr val="FFFFFF"/>
              </a:highlight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222222"/>
              </a:solidFill>
              <a:highlight>
                <a:srgbClr val="FFFFFF"/>
              </a:highlight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000"/>
              <a:buFont typeface="Quattrocento Sans"/>
              <a:buChar char="●"/>
            </a:pPr>
            <a:r>
              <a:rPr b="1" lang="en" sz="2000">
                <a:solidFill>
                  <a:srgbClr val="222222"/>
                </a:solidFill>
                <a:highlight>
                  <a:srgbClr val="FFFFFF"/>
                </a:highlight>
                <a:latin typeface="Quattrocento Sans"/>
                <a:ea typeface="Quattrocento Sans"/>
                <a:cs typeface="Quattrocento Sans"/>
                <a:sym typeface="Quattrocento Sans"/>
              </a:rPr>
              <a:t>All-in-one workspace</a:t>
            </a:r>
            <a:endParaRPr b="1" sz="2000">
              <a:solidFill>
                <a:srgbClr val="222222"/>
              </a:solidFill>
              <a:highlight>
                <a:srgbClr val="FFFFFF"/>
              </a:highlight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Quattrocento Sans"/>
              <a:buChar char="○"/>
            </a:pPr>
            <a:r>
              <a:rPr lang="en" sz="1800">
                <a:solidFill>
                  <a:srgbClr val="222222"/>
                </a:solidFill>
                <a:highlight>
                  <a:srgbClr val="FFFFFF"/>
                </a:highlight>
                <a:latin typeface="Quattrocento Sans"/>
                <a:ea typeface="Quattrocento Sans"/>
                <a:cs typeface="Quattrocento Sans"/>
                <a:sym typeface="Quattrocento Sans"/>
              </a:rPr>
              <a:t>Note-taking, project management and task management.</a:t>
            </a:r>
            <a:endParaRPr sz="1800">
              <a:solidFill>
                <a:srgbClr val="222222"/>
              </a:solidFill>
              <a:highlight>
                <a:srgbClr val="FFFFFF"/>
              </a:highlight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222222"/>
              </a:solidFill>
              <a:highlight>
                <a:srgbClr val="FFFFFF"/>
              </a:highlight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 txBox="1"/>
          <p:nvPr>
            <p:ph type="title"/>
          </p:nvPr>
        </p:nvSpPr>
        <p:spPr>
          <a:xfrm>
            <a:off x="1305050" y="922675"/>
            <a:ext cx="43905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Notion - pricing</a:t>
            </a:r>
            <a:endParaRPr sz="3000"/>
          </a:p>
        </p:txBody>
      </p:sp>
      <p:grpSp>
        <p:nvGrpSpPr>
          <p:cNvPr id="113" name="Google Shape;113;p15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14" name="Google Shape;114;p15"/>
            <p:cNvSpPr/>
            <p:nvPr/>
          </p:nvSpPr>
          <p:spPr>
            <a:xfrm>
              <a:off x="2594050" y="1883300"/>
              <a:ext cx="188175" cy="188150"/>
            </a:xfrm>
            <a:custGeom>
              <a:rect b="b" l="l" r="r" t="t"/>
              <a:pathLst>
                <a:path extrusionOk="0" fill="none" h="7526" w="7527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5"/>
            <p:cNvSpPr/>
            <p:nvPr/>
          </p:nvSpPr>
          <p:spPr>
            <a:xfrm>
              <a:off x="2857700" y="1631825"/>
              <a:ext cx="175975" cy="176000"/>
            </a:xfrm>
            <a:custGeom>
              <a:rect b="b" l="l" r="r" t="t"/>
              <a:pathLst>
                <a:path extrusionOk="0" fill="none" h="7040" w="7039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5"/>
            <p:cNvSpPr/>
            <p:nvPr/>
          </p:nvSpPr>
          <p:spPr>
            <a:xfrm>
              <a:off x="2662850" y="1699400"/>
              <a:ext cx="303250" cy="303250"/>
            </a:xfrm>
            <a:custGeom>
              <a:rect b="b" l="l" r="r" t="t"/>
              <a:pathLst>
                <a:path extrusionOk="0" fill="none" h="12130" w="1213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5"/>
            <p:cNvSpPr/>
            <p:nvPr/>
          </p:nvSpPr>
          <p:spPr>
            <a:xfrm>
              <a:off x="2814912" y="1754062"/>
              <a:ext cx="49950" cy="49950"/>
            </a:xfrm>
            <a:custGeom>
              <a:rect b="b" l="l" r="r" t="t"/>
              <a:pathLst>
                <a:path extrusionOk="0" fill="none" h="1998" w="1998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8" name="Google Shape;118;p15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19" name="Google Shape;11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69625" y="1459100"/>
            <a:ext cx="5204754" cy="32907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6"/>
          <p:cNvSpPr txBox="1"/>
          <p:nvPr>
            <p:ph type="title"/>
          </p:nvPr>
        </p:nvSpPr>
        <p:spPr>
          <a:xfrm>
            <a:off x="1305050" y="922675"/>
            <a:ext cx="43905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</a:rPr>
              <a:t>Project Management</a:t>
            </a:r>
            <a:endParaRPr sz="3000"/>
          </a:p>
        </p:txBody>
      </p:sp>
      <p:sp>
        <p:nvSpPr>
          <p:cNvPr id="125" name="Google Shape;125;p16"/>
          <p:cNvSpPr txBox="1"/>
          <p:nvPr>
            <p:ph idx="1" type="body"/>
          </p:nvPr>
        </p:nvSpPr>
        <p:spPr>
          <a:xfrm>
            <a:off x="557475" y="1651075"/>
            <a:ext cx="2584200" cy="312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CD00"/>
                </a:highlight>
              </a:rPr>
              <a:t>Project Manager</a:t>
            </a:r>
            <a:endParaRPr b="1">
              <a:highlight>
                <a:srgbClr val="FFCD00"/>
              </a:highlight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“Finish this in one month within 10k!“</a:t>
            </a:r>
            <a:endParaRPr/>
          </a:p>
        </p:txBody>
      </p:sp>
      <p:sp>
        <p:nvSpPr>
          <p:cNvPr id="126" name="Google Shape;126;p16"/>
          <p:cNvSpPr txBox="1"/>
          <p:nvPr>
            <p:ph idx="2" type="body"/>
          </p:nvPr>
        </p:nvSpPr>
        <p:spPr>
          <a:xfrm>
            <a:off x="3016200" y="1651075"/>
            <a:ext cx="3111600" cy="312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CD00"/>
                </a:highlight>
              </a:rPr>
              <a:t>Engineering</a:t>
            </a:r>
            <a:endParaRPr b="1">
              <a:highlight>
                <a:srgbClr val="FFCD00"/>
              </a:highlight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“They don’t need this?”</a:t>
            </a:r>
            <a:endParaRPr/>
          </a:p>
        </p:txBody>
      </p:sp>
      <p:sp>
        <p:nvSpPr>
          <p:cNvPr id="127" name="Google Shape;127;p16"/>
          <p:cNvSpPr txBox="1"/>
          <p:nvPr>
            <p:ph idx="3" type="body"/>
          </p:nvPr>
        </p:nvSpPr>
        <p:spPr>
          <a:xfrm>
            <a:off x="6288573" y="1651075"/>
            <a:ext cx="2334000" cy="312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CD00"/>
                </a:highlight>
              </a:rPr>
              <a:t>Customer</a:t>
            </a:r>
            <a:endParaRPr b="1">
              <a:highlight>
                <a:srgbClr val="FFCD00"/>
              </a:highlight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“Did I say that!?”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8" name="Google Shape;128;p16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9" name="Google Shape;129;p16"/>
            <p:cNvSpPr/>
            <p:nvPr/>
          </p:nvSpPr>
          <p:spPr>
            <a:xfrm>
              <a:off x="2594050" y="1883300"/>
              <a:ext cx="188175" cy="188150"/>
            </a:xfrm>
            <a:custGeom>
              <a:rect b="b" l="l" r="r" t="t"/>
              <a:pathLst>
                <a:path extrusionOk="0" fill="none" h="7526" w="7527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6"/>
            <p:cNvSpPr/>
            <p:nvPr/>
          </p:nvSpPr>
          <p:spPr>
            <a:xfrm>
              <a:off x="2857700" y="1631825"/>
              <a:ext cx="175975" cy="176000"/>
            </a:xfrm>
            <a:custGeom>
              <a:rect b="b" l="l" r="r" t="t"/>
              <a:pathLst>
                <a:path extrusionOk="0" fill="none" h="7040" w="7039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6"/>
            <p:cNvSpPr/>
            <p:nvPr/>
          </p:nvSpPr>
          <p:spPr>
            <a:xfrm>
              <a:off x="2662850" y="1699400"/>
              <a:ext cx="303250" cy="303250"/>
            </a:xfrm>
            <a:custGeom>
              <a:rect b="b" l="l" r="r" t="t"/>
              <a:pathLst>
                <a:path extrusionOk="0" fill="none" h="12130" w="1213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6"/>
            <p:cNvSpPr/>
            <p:nvPr/>
          </p:nvSpPr>
          <p:spPr>
            <a:xfrm>
              <a:off x="2814912" y="1754062"/>
              <a:ext cx="49950" cy="49950"/>
            </a:xfrm>
            <a:custGeom>
              <a:rect b="b" l="l" r="r" t="t"/>
              <a:pathLst>
                <a:path extrusionOk="0" fill="none" h="1998" w="1998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3" name="Google Shape;133;p16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34" name="Google Shape;13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6450" y="3008225"/>
            <a:ext cx="1430925" cy="176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56375" y="2771150"/>
            <a:ext cx="1923201" cy="197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88575" y="3016769"/>
            <a:ext cx="2333999" cy="17505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7"/>
          <p:cNvSpPr txBox="1"/>
          <p:nvPr>
            <p:ph type="title"/>
          </p:nvPr>
        </p:nvSpPr>
        <p:spPr>
          <a:xfrm>
            <a:off x="1381250" y="937125"/>
            <a:ext cx="46179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Project Management</a:t>
            </a:r>
            <a:endParaRPr sz="3000"/>
          </a:p>
        </p:txBody>
      </p:sp>
      <p:sp>
        <p:nvSpPr>
          <p:cNvPr id="142" name="Google Shape;142;p17"/>
          <p:cNvSpPr/>
          <p:nvPr/>
        </p:nvSpPr>
        <p:spPr>
          <a:xfrm>
            <a:off x="6144123" y="639575"/>
            <a:ext cx="2399100" cy="23991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latin typeface="Quattrocento Sans"/>
                <a:ea typeface="Quattrocento Sans"/>
                <a:cs typeface="Quattrocento Sans"/>
                <a:sym typeface="Quattrocento Sans"/>
                <a:hlinkClick r:id="rId3"/>
              </a:rPr>
              <a:t>Notion</a:t>
            </a:r>
            <a:endParaRPr sz="180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43" name="Google Shape;143;p17"/>
          <p:cNvSpPr/>
          <p:nvPr/>
        </p:nvSpPr>
        <p:spPr>
          <a:xfrm>
            <a:off x="1545800" y="1579925"/>
            <a:ext cx="2399100" cy="2399100"/>
          </a:xfrm>
          <a:prstGeom prst="ellipse">
            <a:avLst/>
          </a:prstGeom>
          <a:solidFill>
            <a:srgbClr val="000000">
              <a:alpha val="73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Quattrocento Sans"/>
                <a:ea typeface="Quattrocento Sans"/>
                <a:cs typeface="Quattrocento Sans"/>
                <a:sym typeface="Quattrocento Sans"/>
              </a:rPr>
              <a:t>Schedule</a:t>
            </a:r>
            <a:endParaRPr sz="180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44" name="Google Shape;144;p17"/>
          <p:cNvSpPr/>
          <p:nvPr/>
        </p:nvSpPr>
        <p:spPr>
          <a:xfrm>
            <a:off x="3215547" y="1579925"/>
            <a:ext cx="2399100" cy="2399100"/>
          </a:xfrm>
          <a:prstGeom prst="ellipse">
            <a:avLst/>
          </a:prstGeom>
          <a:solidFill>
            <a:srgbClr val="000000">
              <a:alpha val="73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Quattrocento Sans"/>
                <a:ea typeface="Quattrocento Sans"/>
                <a:cs typeface="Quattrocento Sans"/>
                <a:sym typeface="Quattrocento Sans"/>
              </a:rPr>
              <a:t>Cost</a:t>
            </a:r>
            <a:endParaRPr sz="180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pSp>
        <p:nvGrpSpPr>
          <p:cNvPr id="145" name="Google Shape;145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46" name="Google Shape;146;p17"/>
            <p:cNvSpPr/>
            <p:nvPr/>
          </p:nvSpPr>
          <p:spPr>
            <a:xfrm>
              <a:off x="2594050" y="1883300"/>
              <a:ext cx="188175" cy="188150"/>
            </a:xfrm>
            <a:custGeom>
              <a:rect b="b" l="l" r="r" t="t"/>
              <a:pathLst>
                <a:path extrusionOk="0" fill="none" h="7526" w="7527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7"/>
            <p:cNvSpPr/>
            <p:nvPr/>
          </p:nvSpPr>
          <p:spPr>
            <a:xfrm>
              <a:off x="2857700" y="1631825"/>
              <a:ext cx="175975" cy="176000"/>
            </a:xfrm>
            <a:custGeom>
              <a:rect b="b" l="l" r="r" t="t"/>
              <a:pathLst>
                <a:path extrusionOk="0" fill="none" h="7040" w="7039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7"/>
            <p:cNvSpPr/>
            <p:nvPr/>
          </p:nvSpPr>
          <p:spPr>
            <a:xfrm>
              <a:off x="2662850" y="1699400"/>
              <a:ext cx="303250" cy="303250"/>
            </a:xfrm>
            <a:custGeom>
              <a:rect b="b" l="l" r="r" t="t"/>
              <a:pathLst>
                <a:path extrusionOk="0" fill="none" h="12130" w="1213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17"/>
            <p:cNvSpPr/>
            <p:nvPr/>
          </p:nvSpPr>
          <p:spPr>
            <a:xfrm>
              <a:off x="2814912" y="1754062"/>
              <a:ext cx="49950" cy="49950"/>
            </a:xfrm>
            <a:custGeom>
              <a:rect b="b" l="l" r="r" t="t"/>
              <a:pathLst>
                <a:path extrusionOk="0" fill="none" h="1998" w="1998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0" name="Google Shape;150;p17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1" name="Google Shape;151;p17"/>
          <p:cNvSpPr/>
          <p:nvPr/>
        </p:nvSpPr>
        <p:spPr>
          <a:xfrm>
            <a:off x="2340647" y="2579350"/>
            <a:ext cx="2399100" cy="2399100"/>
          </a:xfrm>
          <a:prstGeom prst="ellipse">
            <a:avLst/>
          </a:prstGeom>
          <a:solidFill>
            <a:srgbClr val="000000">
              <a:alpha val="73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Quattrocento Sans"/>
                <a:ea typeface="Quattrocento Sans"/>
                <a:cs typeface="Quattrocento Sans"/>
                <a:sym typeface="Quattrocento Sans"/>
              </a:rPr>
              <a:t>Requirement</a:t>
            </a:r>
            <a:endParaRPr sz="180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52" name="Google Shape;152;p17"/>
          <p:cNvSpPr txBox="1"/>
          <p:nvPr/>
        </p:nvSpPr>
        <p:spPr>
          <a:xfrm>
            <a:off x="3384500" y="2727700"/>
            <a:ext cx="409500" cy="43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highlight>
                <a:srgbClr val="FFCD00"/>
              </a:highlight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8"/>
          <p:cNvSpPr txBox="1"/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3000"/>
              <a:t>Features</a:t>
            </a:r>
            <a:endParaRPr i="1" sz="3000"/>
          </a:p>
        </p:txBody>
      </p:sp>
      <p:grpSp>
        <p:nvGrpSpPr>
          <p:cNvPr id="158" name="Google Shape;158;p18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59" name="Google Shape;159;p18"/>
            <p:cNvSpPr/>
            <p:nvPr/>
          </p:nvSpPr>
          <p:spPr>
            <a:xfrm>
              <a:off x="2594050" y="1883300"/>
              <a:ext cx="188175" cy="188150"/>
            </a:xfrm>
            <a:custGeom>
              <a:rect b="b" l="l" r="r" t="t"/>
              <a:pathLst>
                <a:path extrusionOk="0" fill="none" h="7526" w="7527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18"/>
            <p:cNvSpPr/>
            <p:nvPr/>
          </p:nvSpPr>
          <p:spPr>
            <a:xfrm>
              <a:off x="2857700" y="1631825"/>
              <a:ext cx="175975" cy="176000"/>
            </a:xfrm>
            <a:custGeom>
              <a:rect b="b" l="l" r="r" t="t"/>
              <a:pathLst>
                <a:path extrusionOk="0" fill="none" h="7040" w="7039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18"/>
            <p:cNvSpPr/>
            <p:nvPr/>
          </p:nvSpPr>
          <p:spPr>
            <a:xfrm>
              <a:off x="2662850" y="1699400"/>
              <a:ext cx="303250" cy="303250"/>
            </a:xfrm>
            <a:custGeom>
              <a:rect b="b" l="l" r="r" t="t"/>
              <a:pathLst>
                <a:path extrusionOk="0" fill="none" h="12130" w="1213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18"/>
            <p:cNvSpPr/>
            <p:nvPr/>
          </p:nvSpPr>
          <p:spPr>
            <a:xfrm>
              <a:off x="2814912" y="1754062"/>
              <a:ext cx="49950" cy="49950"/>
            </a:xfrm>
            <a:custGeom>
              <a:rect b="b" l="l" r="r" t="t"/>
              <a:pathLst>
                <a:path extrusionOk="0" fill="none" h="1998" w="1998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3" name="Google Shape;163;p18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4" name="Google Shape;164;p18"/>
          <p:cNvSpPr txBox="1"/>
          <p:nvPr/>
        </p:nvSpPr>
        <p:spPr>
          <a:xfrm>
            <a:off x="1504500" y="1899425"/>
            <a:ext cx="6215400" cy="25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Quattrocento Sans"/>
              <a:buChar char="●"/>
            </a:pPr>
            <a:r>
              <a:rPr lang="en" sz="1800">
                <a:latin typeface="Quattrocento Sans"/>
                <a:ea typeface="Quattrocento Sans"/>
                <a:cs typeface="Quattrocento Sans"/>
                <a:sym typeface="Quattrocento Sans"/>
              </a:rPr>
              <a:t>Block</a:t>
            </a:r>
            <a:endParaRPr sz="180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Quattrocento Sans"/>
              <a:buChar char="●"/>
            </a:pPr>
            <a:r>
              <a:rPr lang="en" sz="1800" u="sng">
                <a:solidFill>
                  <a:schemeClr val="hlink"/>
                </a:solidFill>
                <a:latin typeface="Quattrocento Sans"/>
                <a:ea typeface="Quattrocento Sans"/>
                <a:cs typeface="Quattrocento Sans"/>
                <a:sym typeface="Quattrocento Sans"/>
                <a:hlinkClick r:id="rId3"/>
              </a:rPr>
              <a:t>Markdown</a:t>
            </a:r>
            <a:endParaRPr sz="180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Quattrocento Sans"/>
              <a:buChar char="●"/>
            </a:pPr>
            <a:r>
              <a:rPr lang="en" sz="1800" u="sng">
                <a:solidFill>
                  <a:schemeClr val="hlink"/>
                </a:solidFill>
                <a:latin typeface="Quattrocento Sans"/>
                <a:ea typeface="Quattrocento Sans"/>
                <a:cs typeface="Quattrocento Sans"/>
                <a:sym typeface="Quattrocento Sans"/>
                <a:hlinkClick r:id="rId4"/>
              </a:rPr>
              <a:t>Database</a:t>
            </a:r>
            <a:endParaRPr sz="180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Quattrocento Sans"/>
              <a:buChar char="●"/>
            </a:pPr>
            <a:r>
              <a:rPr lang="en" sz="1800">
                <a:latin typeface="Quattrocento Sans"/>
                <a:ea typeface="Quattrocento Sans"/>
                <a:cs typeface="Quattrocento Sans"/>
                <a:sym typeface="Quattrocento Sans"/>
              </a:rPr>
              <a:t>Template</a:t>
            </a:r>
            <a:endParaRPr sz="180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Quattrocento Sans"/>
              <a:buChar char="●"/>
            </a:pPr>
            <a:r>
              <a:rPr lang="en" sz="1800">
                <a:latin typeface="Quattrocento Sans"/>
                <a:ea typeface="Quattrocento Sans"/>
                <a:cs typeface="Quattrocento Sans"/>
                <a:sym typeface="Quattrocento Sans"/>
              </a:rPr>
              <a:t>Import</a:t>
            </a:r>
            <a:endParaRPr sz="180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hlink"/>
                </a:solidFill>
                <a:latin typeface="Quattrocento Sans"/>
                <a:ea typeface="Quattrocento Sans"/>
                <a:cs typeface="Quattrocento Sans"/>
                <a:sym typeface="Quattrocento Sans"/>
                <a:hlinkClick r:id="rId5"/>
              </a:rPr>
              <a:t>Notion/product</a:t>
            </a:r>
            <a:r>
              <a:rPr lang="en" sz="1800">
                <a:latin typeface="Quattrocento Sans"/>
                <a:ea typeface="Quattrocento Sans"/>
                <a:cs typeface="Quattrocento Sans"/>
                <a:sym typeface="Quattrocento Sans"/>
              </a:rPr>
              <a:t>		</a:t>
            </a:r>
            <a:r>
              <a:rPr lang="en" sz="1800" u="sng">
                <a:solidFill>
                  <a:schemeClr val="hlink"/>
                </a:solidFill>
                <a:latin typeface="Quattrocento Sans"/>
                <a:ea typeface="Quattrocento Sans"/>
                <a:cs typeface="Quattrocento Sans"/>
                <a:sym typeface="Quattrocento Sans"/>
                <a:hlinkClick r:id="rId6"/>
              </a:rPr>
              <a:t>Integration</a:t>
            </a:r>
            <a:endParaRPr sz="180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9"/>
          <p:cNvSpPr txBox="1"/>
          <p:nvPr>
            <p:ph idx="1" type="body"/>
          </p:nvPr>
        </p:nvSpPr>
        <p:spPr>
          <a:xfrm>
            <a:off x="2105050" y="1720575"/>
            <a:ext cx="5414400" cy="64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My experience.</a:t>
            </a:r>
            <a:endParaRPr/>
          </a:p>
        </p:txBody>
      </p:sp>
      <p:sp>
        <p:nvSpPr>
          <p:cNvPr id="170" name="Google Shape;170;p19"/>
          <p:cNvSpPr txBox="1"/>
          <p:nvPr>
            <p:ph idx="12" type="sldNum"/>
          </p:nvPr>
        </p:nvSpPr>
        <p:spPr>
          <a:xfrm>
            <a:off x="4297650" y="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1" name="Google Shape;171;p19">
            <a:hlinkClick r:id="rId3"/>
          </p:cNvPr>
          <p:cNvSpPr/>
          <p:nvPr/>
        </p:nvSpPr>
        <p:spPr>
          <a:xfrm>
            <a:off x="5068275" y="1316425"/>
            <a:ext cx="2087400" cy="9027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45818E">
                <a:alpha val="50000"/>
              </a:srgbClr>
            </a:outerShdw>
            <a:reflection blurRad="0" dir="5400000" dist="38100" endA="0" endPos="30000" fadeDir="5400012" kx="0" rotWithShape="0" algn="bl" stPos="0" sy="-100000" ky="0"/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1C232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Project YeeAH</a:t>
            </a:r>
            <a:endParaRPr b="1" sz="1800">
              <a:solidFill>
                <a:srgbClr val="F1C23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0"/>
          <p:cNvSpPr/>
          <p:nvPr/>
        </p:nvSpPr>
        <p:spPr>
          <a:xfrm>
            <a:off x="5650" y="4163500"/>
            <a:ext cx="9144000" cy="979800"/>
          </a:xfrm>
          <a:prstGeom prst="rect">
            <a:avLst/>
          </a:prstGeom>
          <a:solidFill>
            <a:srgbClr val="FFCD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20"/>
          <p:cNvSpPr txBox="1"/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What can be done?</a:t>
            </a:r>
            <a:endParaRPr sz="3000"/>
          </a:p>
        </p:txBody>
      </p:sp>
      <p:grpSp>
        <p:nvGrpSpPr>
          <p:cNvPr id="178" name="Google Shape;178;p20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79" name="Google Shape;179;p20"/>
            <p:cNvSpPr/>
            <p:nvPr/>
          </p:nvSpPr>
          <p:spPr>
            <a:xfrm>
              <a:off x="2594050" y="1883300"/>
              <a:ext cx="188175" cy="188150"/>
            </a:xfrm>
            <a:custGeom>
              <a:rect b="b" l="l" r="r" t="t"/>
              <a:pathLst>
                <a:path extrusionOk="0" fill="none" h="7526" w="7527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20"/>
            <p:cNvSpPr/>
            <p:nvPr/>
          </p:nvSpPr>
          <p:spPr>
            <a:xfrm>
              <a:off x="2857700" y="1631825"/>
              <a:ext cx="175975" cy="176000"/>
            </a:xfrm>
            <a:custGeom>
              <a:rect b="b" l="l" r="r" t="t"/>
              <a:pathLst>
                <a:path extrusionOk="0" fill="none" h="7040" w="7039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20"/>
            <p:cNvSpPr/>
            <p:nvPr/>
          </p:nvSpPr>
          <p:spPr>
            <a:xfrm>
              <a:off x="2662850" y="1699400"/>
              <a:ext cx="303250" cy="303250"/>
            </a:xfrm>
            <a:custGeom>
              <a:rect b="b" l="l" r="r" t="t"/>
              <a:pathLst>
                <a:path extrusionOk="0" fill="none" h="12130" w="1213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20"/>
            <p:cNvSpPr/>
            <p:nvPr/>
          </p:nvSpPr>
          <p:spPr>
            <a:xfrm>
              <a:off x="2814912" y="1754062"/>
              <a:ext cx="49950" cy="49950"/>
            </a:xfrm>
            <a:custGeom>
              <a:rect b="b" l="l" r="r" t="t"/>
              <a:pathLst>
                <a:path extrusionOk="0" fill="none" h="1998" w="1998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3" name="Google Shape;183;p20"/>
          <p:cNvSpPr txBox="1"/>
          <p:nvPr/>
        </p:nvSpPr>
        <p:spPr>
          <a:xfrm>
            <a:off x="1381250" y="1578150"/>
            <a:ext cx="6493200" cy="220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Font typeface="Quattrocento Sans"/>
              <a:buChar char="●"/>
            </a:pPr>
            <a:r>
              <a:rPr lang="en" sz="1800">
                <a:latin typeface="Quattrocento Sans"/>
                <a:ea typeface="Quattrocento Sans"/>
                <a:cs typeface="Quattrocento Sans"/>
                <a:sym typeface="Quattrocento Sans"/>
              </a:rPr>
              <a:t>More edit options - font, pagination</a:t>
            </a:r>
            <a:endParaRPr sz="180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Font typeface="Quattrocento Sans"/>
              <a:buChar char="●"/>
            </a:pPr>
            <a:r>
              <a:rPr lang="en" sz="1800">
                <a:latin typeface="Quattrocento Sans"/>
                <a:ea typeface="Quattrocento Sans"/>
                <a:cs typeface="Quattrocento Sans"/>
                <a:sym typeface="Quattrocento Sans"/>
              </a:rPr>
              <a:t>Preview for export</a:t>
            </a:r>
            <a:endParaRPr sz="180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Font typeface="Quattrocento Sans"/>
              <a:buChar char="●"/>
            </a:pPr>
            <a:r>
              <a:rPr lang="en" sz="1800">
                <a:latin typeface="Quattrocento Sans"/>
                <a:ea typeface="Quattrocento Sans"/>
                <a:cs typeface="Quattrocento Sans"/>
                <a:sym typeface="Quattrocento Sans"/>
              </a:rPr>
              <a:t>Formal template - proposal, paper (Ex: Latex)</a:t>
            </a:r>
            <a:endParaRPr sz="180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84" name="Google Shape;184;p20"/>
          <p:cNvSpPr txBox="1"/>
          <p:nvPr/>
        </p:nvSpPr>
        <p:spPr>
          <a:xfrm>
            <a:off x="675650" y="4134525"/>
            <a:ext cx="7846200" cy="8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i="1" sz="110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185" name="Google Shape;185;p20"/>
          <p:cNvSpPr txBox="1"/>
          <p:nvPr>
            <p:ph idx="12" type="sldNum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Vio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