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Lora"/>
      <p:regular r:id="rId16"/>
      <p:bold r:id="rId17"/>
      <p:italic r:id="rId18"/>
      <p:boldItalic r:id="rId19"/>
    </p:embeddedFont>
    <p:embeddedFont>
      <p:font typeface="Quattrocento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attrocentoSans-regular.fntdata"/><Relationship Id="rId11" Type="http://schemas.openxmlformats.org/officeDocument/2006/relationships/slide" Target="slides/slide7.xml"/><Relationship Id="rId22" Type="http://schemas.openxmlformats.org/officeDocument/2006/relationships/font" Target="fonts/QuattrocentoSans-italic.fntdata"/><Relationship Id="rId10" Type="http://schemas.openxmlformats.org/officeDocument/2006/relationships/slide" Target="slides/slide6.xml"/><Relationship Id="rId21" Type="http://schemas.openxmlformats.org/officeDocument/2006/relationships/font" Target="fonts/QuattrocentoSans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QuattrocentoSans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Lora-bold.fntdata"/><Relationship Id="rId16" Type="http://schemas.openxmlformats.org/officeDocument/2006/relationships/font" Target="fonts/Lora-regular.fntdata"/><Relationship Id="rId5" Type="http://schemas.openxmlformats.org/officeDocument/2006/relationships/slide" Target="slides/slide1.xml"/><Relationship Id="rId19" Type="http://schemas.openxmlformats.org/officeDocument/2006/relationships/font" Target="fonts/Lora-boldItalic.fntdata"/><Relationship Id="rId6" Type="http://schemas.openxmlformats.org/officeDocument/2006/relationships/slide" Target="slides/slide2.xml"/><Relationship Id="rId18" Type="http://schemas.openxmlformats.org/officeDocument/2006/relationships/font" Target="fonts/Lora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86260edaf_0_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86260eda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0a6d31410_0_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0a6d3141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86260edaf_0_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86260edaf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letely blank">
  <p:cSld name="BLANK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/>
        </p:txBody>
      </p:sp>
      <p:cxnSp>
        <p:nvCxnSpPr>
          <p:cNvPr id="15" name="Google Shape;15;p3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Google Shape;16;p3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cxnSp>
        <p:nvCxnSpPr>
          <p:cNvPr id="18" name="Google Shape;18;p3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Font typeface="Lora"/>
              <a:buChar char="◉"/>
              <a:defRPr i="1" sz="2400">
                <a:latin typeface="Lora"/>
                <a:ea typeface="Lora"/>
                <a:cs typeface="Lora"/>
                <a:sym typeface="Lora"/>
              </a:defRPr>
            </a:lvl1pPr>
            <a:lvl2pPr indent="-355600" lvl="1" marL="914400" rtl="0" algn="ctr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○"/>
              <a:defRPr i="1">
                <a:latin typeface="Lora"/>
                <a:ea typeface="Lora"/>
                <a:cs typeface="Lora"/>
                <a:sym typeface="Lora"/>
              </a:defRPr>
            </a:lvl2pPr>
            <a:lvl3pPr indent="-355600" lvl="2" marL="1371600" rtl="0" algn="ctr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■"/>
              <a:defRPr i="1">
                <a:latin typeface="Lora"/>
                <a:ea typeface="Lora"/>
                <a:cs typeface="Lora"/>
                <a:sym typeface="Lora"/>
              </a:defRPr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i="1" sz="2400">
                <a:latin typeface="Lora"/>
                <a:ea typeface="Lora"/>
                <a:cs typeface="Lora"/>
                <a:sym typeface="Lora"/>
              </a:defRPr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i="1" sz="2400">
                <a:latin typeface="Lora"/>
                <a:ea typeface="Lora"/>
                <a:cs typeface="Lora"/>
                <a:sym typeface="Lora"/>
              </a:defRPr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i="1" sz="2400">
                <a:latin typeface="Lora"/>
                <a:ea typeface="Lora"/>
                <a:cs typeface="Lora"/>
                <a:sym typeface="Lora"/>
              </a:defRPr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i="1" sz="2400">
                <a:latin typeface="Lora"/>
                <a:ea typeface="Lora"/>
                <a:cs typeface="Lora"/>
                <a:sym typeface="Lora"/>
              </a:defRPr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i="1" sz="2400">
                <a:latin typeface="Lora"/>
                <a:ea typeface="Lora"/>
                <a:cs typeface="Lora"/>
                <a:sym typeface="Lora"/>
              </a:defRPr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i="1" sz="2400">
                <a:latin typeface="Lora"/>
                <a:ea typeface="Lora"/>
                <a:cs typeface="Lora"/>
                <a:sym typeface="Lora"/>
              </a:defRPr>
            </a:lvl9pPr>
          </a:lstStyle>
          <a:p/>
        </p:txBody>
      </p:sp>
      <p:cxnSp>
        <p:nvCxnSpPr>
          <p:cNvPr id="22" name="Google Shape;22;p4"/>
          <p:cNvCxnSpPr/>
          <p:nvPr/>
        </p:nvCxnSpPr>
        <p:spPr>
          <a:xfrm>
            <a:off x="4584075" y="3676500"/>
            <a:ext cx="0" cy="148050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" name="Google Shape;23;p4"/>
          <p:cNvSpPr/>
          <p:nvPr/>
        </p:nvSpPr>
        <p:spPr>
          <a:xfrm>
            <a:off x="428850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4"/>
          <p:cNvSpPr txBox="1"/>
          <p:nvPr/>
        </p:nvSpPr>
        <p:spPr>
          <a:xfrm>
            <a:off x="3593400" y="3412652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Lora"/>
                <a:ea typeface="Lora"/>
                <a:cs typeface="Lora"/>
                <a:sym typeface="Lora"/>
              </a:rPr>
              <a:t>“</a:t>
            </a:r>
            <a:endParaRPr b="1" sz="36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cxnSp>
        <p:nvCxnSpPr>
          <p:cNvPr id="37" name="Google Shape;37;p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" name="Google Shape;38;p6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6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cxnSp>
        <p:nvCxnSpPr>
          <p:cNvPr id="46" name="Google Shape;46;p7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" name="Google Shape;47;p7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7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cxnSp>
        <p:nvCxnSpPr>
          <p:cNvPr id="52" name="Google Shape;52;p8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3" name="Google Shape;53;p8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" type="body"/>
          </p:nvPr>
        </p:nvSpPr>
        <p:spPr>
          <a:xfrm>
            <a:off x="1990450" y="4037375"/>
            <a:ext cx="5163000" cy="51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400"/>
              <a:buFont typeface="Lora"/>
              <a:buNone/>
              <a:defRPr i="1" sz="1400">
                <a:latin typeface="Lora"/>
                <a:ea typeface="Lora"/>
                <a:cs typeface="Lora"/>
                <a:sym typeface="Lora"/>
              </a:defRPr>
            </a:lvl1pPr>
          </a:lstStyle>
          <a:p/>
        </p:txBody>
      </p:sp>
      <p:cxnSp>
        <p:nvCxnSpPr>
          <p:cNvPr id="58" name="Google Shape;58;p9"/>
          <p:cNvCxnSpPr/>
          <p:nvPr/>
        </p:nvCxnSpPr>
        <p:spPr>
          <a:xfrm>
            <a:off x="-6025" y="4666129"/>
            <a:ext cx="9162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9"/>
          <p:cNvSpPr/>
          <p:nvPr/>
        </p:nvSpPr>
        <p:spPr>
          <a:xfrm>
            <a:off x="4457400" y="4551496"/>
            <a:ext cx="229200" cy="2292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297650" y="4780700"/>
            <a:ext cx="548700" cy="36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0"/>
          <p:cNvCxnSpPr/>
          <p:nvPr/>
        </p:nvCxnSpPr>
        <p:spPr>
          <a:xfrm>
            <a:off x="-6025" y="4513729"/>
            <a:ext cx="9162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0"/>
          <p:cNvSpPr/>
          <p:nvPr/>
        </p:nvSpPr>
        <p:spPr>
          <a:xfrm>
            <a:off x="4293700" y="4235405"/>
            <a:ext cx="556500" cy="556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rtl="0" algn="ctr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5.jpg"/><Relationship Id="rId5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youtube.com/watch?time_continue=1410&amp;v=EfBL-33LX0k&amp;time=2m30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notion.so/Learn-the-shortcuts-66e28cec810548c3a4061513126766b0" TargetMode="External"/><Relationship Id="rId4" Type="http://schemas.openxmlformats.org/officeDocument/2006/relationships/hyperlink" Target="https://www.notion.so/Intro-to-databases-fd8cd2d212f74c50954c11086d85997e" TargetMode="External"/><Relationship Id="rId5" Type="http://schemas.openxmlformats.org/officeDocument/2006/relationships/hyperlink" Target="https://www.notion.so/product" TargetMode="External"/><Relationship Id="rId6" Type="http://schemas.openxmlformats.org/officeDocument/2006/relationships/hyperlink" Target="https://www.youtube.com/watch?v=iUzUYmfJPs4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notion.so/luyuehchuang28/Project-YeeAH-bffde972b33843699dd922ac77e9e776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ctrTitle"/>
          </p:nvPr>
        </p:nvSpPr>
        <p:spPr>
          <a:xfrm>
            <a:off x="996625" y="1006125"/>
            <a:ext cx="6450000" cy="215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Tool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CD00"/>
                </a:highlight>
              </a:rPr>
              <a:t>— Notion </a:t>
            </a:r>
            <a:endParaRPr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81" name="Google Shape;81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2825" y="2477888"/>
            <a:ext cx="2095500" cy="21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1"/>
          <p:cNvSpPr txBox="1"/>
          <p:nvPr>
            <p:ph idx="4294967295" type="subTitle"/>
          </p:nvPr>
        </p:nvSpPr>
        <p:spPr>
          <a:xfrm>
            <a:off x="2371500" y="2093775"/>
            <a:ext cx="5021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i="1" lang="en" sz="3600">
                <a:latin typeface="Lora"/>
                <a:ea typeface="Lora"/>
                <a:cs typeface="Lora"/>
                <a:sym typeface="Lora"/>
              </a:rPr>
              <a:t>Any </a:t>
            </a:r>
            <a:r>
              <a:rPr b="1" i="1" lang="en" sz="3600">
                <a:highlight>
                  <a:srgbClr val="FFCD00"/>
                </a:highlight>
                <a:latin typeface="Lora"/>
                <a:ea typeface="Lora"/>
                <a:cs typeface="Lora"/>
                <a:sym typeface="Lora"/>
              </a:rPr>
              <a:t>question</a:t>
            </a:r>
            <a:r>
              <a:rPr b="1" i="1" lang="en" sz="3600">
                <a:latin typeface="Lora"/>
                <a:ea typeface="Lora"/>
                <a:cs typeface="Lora"/>
                <a:sym typeface="Lora"/>
              </a:rPr>
              <a:t> ?</a:t>
            </a:r>
            <a:endParaRPr b="1" i="1" sz="36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cxnSp>
        <p:nvCxnSpPr>
          <p:cNvPr id="191" name="Google Shape;191;p21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2" name="Google Shape;192;p21"/>
          <p:cNvSpPr txBox="1"/>
          <p:nvPr>
            <p:ph idx="4294967295" type="ctrTitle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cxnSp>
        <p:nvCxnSpPr>
          <p:cNvPr id="193" name="Google Shape;193;p21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4" name="Google Shape;194;p21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5" name="Google Shape;195;p21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196" name="Google Shape;196;p21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21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8" name="Google Shape;198;p2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2"/>
          <p:cNvSpPr txBox="1"/>
          <p:nvPr>
            <p:ph idx="1" type="body"/>
          </p:nvPr>
        </p:nvSpPr>
        <p:spPr>
          <a:xfrm>
            <a:off x="1381250" y="1311670"/>
            <a:ext cx="6809700" cy="31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Notion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Wikipedia — Notion</a:t>
            </a:r>
            <a:endParaRPr sz="1600"/>
          </a:p>
        </p:txBody>
      </p:sp>
      <p:sp>
        <p:nvSpPr>
          <p:cNvPr id="204" name="Google Shape;204;p22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Links</a:t>
            </a:r>
            <a:endParaRPr/>
          </a:p>
        </p:txBody>
      </p:sp>
      <p:grpSp>
        <p:nvGrpSpPr>
          <p:cNvPr id="205" name="Google Shape;205;p22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206" name="Google Shape;206;p22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22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22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22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0" name="Google Shape;210;p22"/>
          <p:cNvSpPr/>
          <p:nvPr/>
        </p:nvSpPr>
        <p:spPr>
          <a:xfrm>
            <a:off x="5650" y="4707750"/>
            <a:ext cx="9144000" cy="4356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2"/>
          <p:cNvSpPr txBox="1"/>
          <p:nvPr/>
        </p:nvSpPr>
        <p:spPr>
          <a:xfrm>
            <a:off x="416575" y="4707750"/>
            <a:ext cx="84240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0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12" name="Google Shape;212;p2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/>
          <p:nvPr/>
        </p:nvSpPr>
        <p:spPr>
          <a:xfrm>
            <a:off x="5650" y="4163500"/>
            <a:ext cx="9144000" cy="9798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grpSp>
        <p:nvGrpSpPr>
          <p:cNvPr id="88" name="Google Shape;88;p13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89" name="Google Shape;89;p13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13"/>
          <p:cNvSpPr txBox="1"/>
          <p:nvPr/>
        </p:nvSpPr>
        <p:spPr>
          <a:xfrm>
            <a:off x="1381250" y="1578150"/>
            <a:ext cx="64932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en" sz="1600">
                <a:latin typeface="Quattrocento Sans"/>
                <a:ea typeface="Quattrocento Sans"/>
                <a:cs typeface="Quattrocento Sans"/>
                <a:sym typeface="Quattrocento Sans"/>
              </a:rPr>
              <a:t>Notion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en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Project management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en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Features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en" sz="1600">
                <a:latin typeface="Quattrocento Sans"/>
                <a:ea typeface="Quattrocento Sans"/>
                <a:cs typeface="Quattrocento Sans"/>
                <a:sym typeface="Quattrocento Sans"/>
              </a:rPr>
              <a:t>My experience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en" sz="1600">
                <a:latin typeface="Quattrocento Sans"/>
                <a:ea typeface="Quattrocento Sans"/>
                <a:cs typeface="Quattrocento Sans"/>
                <a:sym typeface="Quattrocento Sans"/>
              </a:rPr>
              <a:t>Disadvantage</a:t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675650" y="4134525"/>
            <a:ext cx="78462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11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type="title"/>
          </p:nvPr>
        </p:nvSpPr>
        <p:spPr>
          <a:xfrm>
            <a:off x="1305050" y="922675"/>
            <a:ext cx="43905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Notion</a:t>
            </a:r>
            <a:endParaRPr sz="3000"/>
          </a:p>
        </p:txBody>
      </p:sp>
      <p:grpSp>
        <p:nvGrpSpPr>
          <p:cNvPr id="101" name="Google Shape;101;p14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02" name="Google Shape;102;p14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4"/>
          <p:cNvSpPr txBox="1"/>
          <p:nvPr/>
        </p:nvSpPr>
        <p:spPr>
          <a:xfrm>
            <a:off x="1607925" y="1805400"/>
            <a:ext cx="6130800" cy="29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Quattrocento Sans"/>
              <a:buChar char="●"/>
            </a:pPr>
            <a:r>
              <a:rPr b="1" lang="en" sz="2000">
                <a:solidFill>
                  <a:srgbClr val="222222"/>
                </a:solidFill>
                <a:highlight>
                  <a:srgbClr val="FFFFFF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Notion Labs Inc.</a:t>
            </a:r>
            <a:endParaRPr b="1" sz="2000">
              <a:solidFill>
                <a:srgbClr val="222222"/>
              </a:solidFill>
              <a:highlight>
                <a:srgbClr val="FFFFFF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Quattrocento Sans"/>
              <a:buChar char="○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San Francisco, founded in 2016</a:t>
            </a:r>
            <a:endParaRPr b="1" sz="1800">
              <a:solidFill>
                <a:srgbClr val="222222"/>
              </a:solidFill>
              <a:highlight>
                <a:srgbClr val="FFFFFF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222222"/>
              </a:solidFill>
              <a:highlight>
                <a:srgbClr val="FFFFFF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Quattrocento Sans"/>
              <a:buChar char="●"/>
            </a:pPr>
            <a:r>
              <a:rPr b="1" lang="en" sz="2000">
                <a:solidFill>
                  <a:srgbClr val="222222"/>
                </a:solidFill>
                <a:highlight>
                  <a:srgbClr val="FFFFFF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All-in-one workspace</a:t>
            </a:r>
            <a:endParaRPr b="1" sz="2000">
              <a:solidFill>
                <a:srgbClr val="222222"/>
              </a:solidFill>
              <a:highlight>
                <a:srgbClr val="FFFFFF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Quattrocento Sans"/>
              <a:buChar char="○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Note-taking, project management and task management.</a:t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1305050" y="922675"/>
            <a:ext cx="43905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Notion - pricing</a:t>
            </a:r>
            <a:endParaRPr sz="3000"/>
          </a:p>
        </p:txBody>
      </p:sp>
      <p:grpSp>
        <p:nvGrpSpPr>
          <p:cNvPr id="113" name="Google Shape;113;p15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14" name="Google Shape;114;p15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8" name="Google Shape;118;p1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9" name="Google Shape;11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9625" y="1459100"/>
            <a:ext cx="5204754" cy="3290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>
            <p:ph type="title"/>
          </p:nvPr>
        </p:nvSpPr>
        <p:spPr>
          <a:xfrm>
            <a:off x="1305050" y="922675"/>
            <a:ext cx="43905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Project Management</a:t>
            </a:r>
            <a:endParaRPr sz="3000"/>
          </a:p>
        </p:txBody>
      </p:sp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557475" y="1651075"/>
            <a:ext cx="2584200" cy="31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CD00"/>
                </a:highlight>
              </a:rPr>
              <a:t>Project Manager</a:t>
            </a:r>
            <a:endParaRPr b="1">
              <a:highlight>
                <a:srgbClr val="FFCD00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“Finish this in one month within 10k!“</a:t>
            </a:r>
            <a:endParaRPr/>
          </a:p>
        </p:txBody>
      </p:sp>
      <p:sp>
        <p:nvSpPr>
          <p:cNvPr id="126" name="Google Shape;126;p16"/>
          <p:cNvSpPr txBox="1"/>
          <p:nvPr>
            <p:ph idx="2" type="body"/>
          </p:nvPr>
        </p:nvSpPr>
        <p:spPr>
          <a:xfrm>
            <a:off x="3016200" y="1651075"/>
            <a:ext cx="3111600" cy="31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CD00"/>
                </a:highlight>
              </a:rPr>
              <a:t>Engineering</a:t>
            </a:r>
            <a:endParaRPr b="1">
              <a:highlight>
                <a:srgbClr val="FFCD00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“They don’t need this?”</a:t>
            </a:r>
            <a:endParaRPr/>
          </a:p>
        </p:txBody>
      </p:sp>
      <p:sp>
        <p:nvSpPr>
          <p:cNvPr id="127" name="Google Shape;127;p16"/>
          <p:cNvSpPr txBox="1"/>
          <p:nvPr>
            <p:ph idx="3" type="body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CD00"/>
                </a:highlight>
              </a:rPr>
              <a:t>Customer</a:t>
            </a:r>
            <a:endParaRPr b="1">
              <a:highlight>
                <a:srgbClr val="FFCD00"/>
              </a:highlight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“Did I say that!?”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8" name="Google Shape;128;p16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9" name="Google Shape;129;p16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3" name="Google Shape;133;p16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4" name="Google Shape;13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6450" y="3008225"/>
            <a:ext cx="1430925" cy="176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6375" y="2771150"/>
            <a:ext cx="1923201" cy="197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88575" y="3016769"/>
            <a:ext cx="2333999" cy="1750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/>
          <p:nvPr>
            <p:ph type="title"/>
          </p:nvPr>
        </p:nvSpPr>
        <p:spPr>
          <a:xfrm>
            <a:off x="1381250" y="937125"/>
            <a:ext cx="46179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Project Management</a:t>
            </a:r>
            <a:endParaRPr sz="3000"/>
          </a:p>
        </p:txBody>
      </p:sp>
      <p:sp>
        <p:nvSpPr>
          <p:cNvPr id="142" name="Google Shape;142;p17"/>
          <p:cNvSpPr/>
          <p:nvPr/>
        </p:nvSpPr>
        <p:spPr>
          <a:xfrm>
            <a:off x="6144123" y="639575"/>
            <a:ext cx="2399100" cy="239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3"/>
              </a:rPr>
              <a:t>Notion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3" name="Google Shape;143;p17"/>
          <p:cNvSpPr/>
          <p:nvPr/>
        </p:nvSpPr>
        <p:spPr>
          <a:xfrm>
            <a:off x="1545800" y="1579925"/>
            <a:ext cx="2399100" cy="2399100"/>
          </a:xfrm>
          <a:prstGeom prst="ellipse">
            <a:avLst/>
          </a:prstGeom>
          <a:solidFill>
            <a:srgbClr val="000000">
              <a:alpha val="73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Schedule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4" name="Google Shape;144;p17"/>
          <p:cNvSpPr/>
          <p:nvPr/>
        </p:nvSpPr>
        <p:spPr>
          <a:xfrm>
            <a:off x="3215547" y="1579925"/>
            <a:ext cx="2399100" cy="2399100"/>
          </a:xfrm>
          <a:prstGeom prst="ellipse">
            <a:avLst/>
          </a:prstGeom>
          <a:solidFill>
            <a:srgbClr val="000000">
              <a:alpha val="73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Cost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45" name="Google Shape;145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46" name="Google Shape;146;p17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7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7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0" name="Google Shape;150;p17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1" name="Google Shape;151;p17"/>
          <p:cNvSpPr/>
          <p:nvPr/>
        </p:nvSpPr>
        <p:spPr>
          <a:xfrm>
            <a:off x="2340647" y="2579350"/>
            <a:ext cx="2399100" cy="2399100"/>
          </a:xfrm>
          <a:prstGeom prst="ellipse">
            <a:avLst/>
          </a:prstGeom>
          <a:solidFill>
            <a:srgbClr val="000000">
              <a:alpha val="73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Requirement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2" name="Google Shape;152;p17"/>
          <p:cNvSpPr txBox="1"/>
          <p:nvPr/>
        </p:nvSpPr>
        <p:spPr>
          <a:xfrm>
            <a:off x="3384500" y="2727700"/>
            <a:ext cx="4095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CD00"/>
              </a:highlight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/>
              <a:t>Features</a:t>
            </a:r>
            <a:endParaRPr i="1" sz="3000"/>
          </a:p>
        </p:txBody>
      </p:sp>
      <p:grpSp>
        <p:nvGrpSpPr>
          <p:cNvPr id="158" name="Google Shape;158;p18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59" name="Google Shape;159;p18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3" name="Google Shape;163;p1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4" name="Google Shape;164;p18"/>
          <p:cNvSpPr txBox="1"/>
          <p:nvPr/>
        </p:nvSpPr>
        <p:spPr>
          <a:xfrm>
            <a:off x="1504500" y="1899425"/>
            <a:ext cx="6215400" cy="25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Block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3"/>
              </a:rPr>
              <a:t>Markdown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4"/>
              </a:rPr>
              <a:t>Database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Template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Import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5"/>
              </a:rPr>
              <a:t>Notion/product</a:t>
            </a: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		</a:t>
            </a:r>
            <a:r>
              <a:rPr lang="en" sz="1800" u="sng">
                <a:solidFill>
                  <a:schemeClr val="hlink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6"/>
              </a:rPr>
              <a:t>Integration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idx="1" type="body"/>
          </p:nvPr>
        </p:nvSpPr>
        <p:spPr>
          <a:xfrm>
            <a:off x="2105050" y="1720575"/>
            <a:ext cx="5414400" cy="64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My experience.</a:t>
            </a:r>
            <a:endParaRPr/>
          </a:p>
        </p:txBody>
      </p:sp>
      <p:sp>
        <p:nvSpPr>
          <p:cNvPr id="170" name="Google Shape;170;p19"/>
          <p:cNvSpPr txBox="1"/>
          <p:nvPr>
            <p:ph idx="12" type="sldNum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1" name="Google Shape;171;p19">
            <a:hlinkClick r:id="rId3"/>
          </p:cNvPr>
          <p:cNvSpPr/>
          <p:nvPr/>
        </p:nvSpPr>
        <p:spPr>
          <a:xfrm>
            <a:off x="5068275" y="1316425"/>
            <a:ext cx="2087400" cy="9027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45818E">
                <a:alpha val="50000"/>
              </a:srgbClr>
            </a:outerShdw>
            <a:reflection blurRad="0" dir="5400000" dist="38100" endA="0" endPos="30000" fadeDir="5400012" kx="0" rotWithShape="0" algn="bl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1C232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Project YeeAH</a:t>
            </a:r>
            <a:endParaRPr b="1" sz="1800">
              <a:solidFill>
                <a:srgbClr val="F1C23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/>
          <p:nvPr/>
        </p:nvSpPr>
        <p:spPr>
          <a:xfrm>
            <a:off x="5650" y="4163500"/>
            <a:ext cx="9144000" cy="9798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0"/>
          <p:cNvSpPr txBox="1"/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What can be done?</a:t>
            </a:r>
            <a:endParaRPr sz="3000"/>
          </a:p>
        </p:txBody>
      </p:sp>
      <p:grpSp>
        <p:nvGrpSpPr>
          <p:cNvPr id="178" name="Google Shape;178;p2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79" name="Google Shape;179;p20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0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0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0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3" name="Google Shape;183;p20"/>
          <p:cNvSpPr txBox="1"/>
          <p:nvPr/>
        </p:nvSpPr>
        <p:spPr>
          <a:xfrm>
            <a:off x="1381250" y="1578150"/>
            <a:ext cx="64932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More edit options - font, pagination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Preview for export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Font typeface="Quattrocento Sans"/>
              <a:buChar char="●"/>
            </a:pPr>
            <a:r>
              <a:rPr lang="en" sz="1800">
                <a:latin typeface="Quattrocento Sans"/>
                <a:ea typeface="Quattrocento Sans"/>
                <a:cs typeface="Quattrocento Sans"/>
                <a:sym typeface="Quattrocento Sans"/>
              </a:rPr>
              <a:t>Formal template - proposal, paper (Ex: Latex)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84" name="Google Shape;184;p20"/>
          <p:cNvSpPr txBox="1"/>
          <p:nvPr/>
        </p:nvSpPr>
        <p:spPr>
          <a:xfrm>
            <a:off x="675650" y="4134525"/>
            <a:ext cx="78462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11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85" name="Google Shape;185;p2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