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Lora"/>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Lora-regular.fntdata"/><Relationship Id="rId21" Type="http://schemas.openxmlformats.org/officeDocument/2006/relationships/font" Target="fonts/Roboto-boldItalic.fntdata"/><Relationship Id="rId24" Type="http://schemas.openxmlformats.org/officeDocument/2006/relationships/font" Target="fonts/Lora-italic.fntdata"/><Relationship Id="rId23" Type="http://schemas.openxmlformats.org/officeDocument/2006/relationships/font" Target="fonts/Lor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Lora-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4b409fe2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4b409fe2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4b409fe2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4b409fe2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2fece41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2fece41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4b409fe2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4b409fe2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4b409fe2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4b409fe2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4b409fe2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4b409fe2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4b409fe2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4b409fe2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4b409fe2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4b409fe2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4b409fe2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4b409fe2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4b409fe2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4b409fe2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4b409fe2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4b409fe2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4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Making the Move</a:t>
            </a:r>
            <a:r>
              <a:rPr lang="en" sz="4800"/>
              <a:t> </a:t>
            </a:r>
            <a:r>
              <a:rPr lang="en" sz="4800"/>
              <a:t>to Microservice Architecture</a:t>
            </a:r>
            <a:endParaRPr sz="4800"/>
          </a:p>
        </p:txBody>
      </p:sp>
      <p:sp>
        <p:nvSpPr>
          <p:cNvPr id="65" name="Google Shape;65;p13"/>
          <p:cNvSpPr txBox="1"/>
          <p:nvPr>
            <p:ph idx="1" type="subTitle"/>
          </p:nvPr>
        </p:nvSpPr>
        <p:spPr>
          <a:xfrm>
            <a:off x="311700" y="220261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Yovev</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2482050" y="1787400"/>
            <a:ext cx="4179900" cy="156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Microservices @ Netflix</a:t>
            </a:r>
            <a:endParaRPr/>
          </a:p>
        </p:txBody>
      </p:sp>
      <p:pic>
        <p:nvPicPr>
          <p:cNvPr id="121" name="Google Shape;121;p23"/>
          <p:cNvPicPr preferRelativeResize="0"/>
          <p:nvPr/>
        </p:nvPicPr>
        <p:blipFill rotWithShape="1">
          <a:blip r:embed="rId3">
            <a:alphaModFix/>
          </a:blip>
          <a:srcRect b="0" l="0" r="0" t="0"/>
          <a:stretch/>
        </p:blipFill>
        <p:spPr>
          <a:xfrm>
            <a:off x="1577825" y="1512400"/>
            <a:ext cx="5988375" cy="3339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0" y="1787400"/>
            <a:ext cx="9144000" cy="156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2645550" y="1787400"/>
            <a:ext cx="4144200" cy="156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58650" y="507575"/>
            <a:ext cx="8426700" cy="2922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i="1" lang="en" sz="2000">
                <a:latin typeface="Lora"/>
                <a:ea typeface="Lora"/>
                <a:cs typeface="Lora"/>
                <a:sym typeface="Lora"/>
              </a:rPr>
              <a:t>...the microservice architectural style is an approach to developing a single application as a suite of small services, each running in its own process and communicating with lightweight mechanisms, often an HTTP resource API. These services are built around business capabilities and independently deployable by fully automated deployment machinery. There is a bare minimum of centralized management of these services, which may be written in different programming languages and use different data storage technologies.</a:t>
            </a:r>
            <a:endParaRPr i="1" sz="2000"/>
          </a:p>
        </p:txBody>
      </p:sp>
      <p:sp>
        <p:nvSpPr>
          <p:cNvPr id="76" name="Google Shape;76;p15"/>
          <p:cNvSpPr txBox="1"/>
          <p:nvPr>
            <p:ph idx="1" type="body"/>
          </p:nvPr>
        </p:nvSpPr>
        <p:spPr>
          <a:xfrm>
            <a:off x="358650" y="3734350"/>
            <a:ext cx="2142000" cy="9426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sz="1600"/>
              <a:t>—</a:t>
            </a:r>
            <a:r>
              <a:rPr lang="en" sz="1600"/>
              <a:t> </a:t>
            </a:r>
            <a:r>
              <a:rPr lang="en" sz="1600"/>
              <a:t>M</a:t>
            </a:r>
            <a:r>
              <a:rPr lang="en" sz="1600"/>
              <a:t>artin Fowler</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Monolith vs Microservices</a:t>
            </a:r>
            <a:endParaRPr/>
          </a:p>
        </p:txBody>
      </p:sp>
      <p:pic>
        <p:nvPicPr>
          <p:cNvPr id="82" name="Google Shape;82;p16"/>
          <p:cNvPicPr preferRelativeResize="0"/>
          <p:nvPr/>
        </p:nvPicPr>
        <p:blipFill>
          <a:blip r:embed="rId3">
            <a:alphaModFix/>
          </a:blip>
          <a:stretch>
            <a:fillRect/>
          </a:stretch>
        </p:blipFill>
        <p:spPr>
          <a:xfrm>
            <a:off x="1514388" y="1469045"/>
            <a:ext cx="6115274" cy="332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2645550" y="1787400"/>
            <a:ext cx="3852900" cy="156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Characteristics of Microservices</a:t>
            </a:r>
            <a:endParaRPr/>
          </a:p>
        </p:txBody>
      </p:sp>
      <p:pic>
        <p:nvPicPr>
          <p:cNvPr id="93" name="Google Shape;93;p18"/>
          <p:cNvPicPr preferRelativeResize="0"/>
          <p:nvPr/>
        </p:nvPicPr>
        <p:blipFill rotWithShape="1">
          <a:blip r:embed="rId3">
            <a:alphaModFix/>
          </a:blip>
          <a:srcRect b="0" l="941" r="951" t="0"/>
          <a:stretch/>
        </p:blipFill>
        <p:spPr>
          <a:xfrm>
            <a:off x="1514388" y="1469045"/>
            <a:ext cx="6115272" cy="3326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2645550" y="1787400"/>
            <a:ext cx="3852900" cy="156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Monolith</a:t>
            </a:r>
            <a:r>
              <a:rPr lang="en"/>
              <a:t> Development Lifecycle</a:t>
            </a:r>
            <a:endParaRPr/>
          </a:p>
        </p:txBody>
      </p:sp>
      <p:pic>
        <p:nvPicPr>
          <p:cNvPr id="104" name="Google Shape;104;p20"/>
          <p:cNvPicPr preferRelativeResize="0"/>
          <p:nvPr/>
        </p:nvPicPr>
        <p:blipFill rotWithShape="1">
          <a:blip r:embed="rId3">
            <a:alphaModFix/>
          </a:blip>
          <a:srcRect b="0" l="50000" r="100000" t="0"/>
          <a:stretch/>
        </p:blipFill>
        <p:spPr>
          <a:xfrm flipH="1">
            <a:off x="1822989" y="1514375"/>
            <a:ext cx="5498024" cy="3339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Microservices Development Lifecycle</a:t>
            </a:r>
            <a:endParaRPr/>
          </a:p>
        </p:txBody>
      </p:sp>
      <p:pic>
        <p:nvPicPr>
          <p:cNvPr id="110" name="Google Shape;110;p21"/>
          <p:cNvPicPr preferRelativeResize="0"/>
          <p:nvPr/>
        </p:nvPicPr>
        <p:blipFill rotWithShape="1">
          <a:blip r:embed="rId3">
            <a:alphaModFix/>
          </a:blip>
          <a:srcRect b="0" l="50000" r="0" t="0"/>
          <a:stretch/>
        </p:blipFill>
        <p:spPr>
          <a:xfrm>
            <a:off x="1823037" y="1512394"/>
            <a:ext cx="5497924" cy="3339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