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16"/>
  </p:notesMasterIdLst>
  <p:sldIdLst>
    <p:sldId id="269" r:id="rId2"/>
    <p:sldId id="270" r:id="rId3"/>
    <p:sldId id="271" r:id="rId4"/>
    <p:sldId id="272" r:id="rId5"/>
    <p:sldId id="273" r:id="rId6"/>
    <p:sldId id="274" r:id="rId7"/>
    <p:sldId id="275" r:id="rId8"/>
    <p:sldId id="276" r:id="rId9"/>
    <p:sldId id="277" r:id="rId10"/>
    <p:sldId id="279" r:id="rId11"/>
    <p:sldId id="280" r:id="rId12"/>
    <p:sldId id="281" r:id="rId13"/>
    <p:sldId id="282" r:id="rId14"/>
    <p:sldId id="283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31" autoAdjust="0"/>
    <p:restoredTop sz="70827" autoAdjust="0"/>
  </p:normalViewPr>
  <p:slideViewPr>
    <p:cSldViewPr snapToGrid="0">
      <p:cViewPr varScale="1">
        <p:scale>
          <a:sx n="75" d="100"/>
          <a:sy n="75" d="100"/>
        </p:scale>
        <p:origin x="968" y="1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EDBF7E-3434-4824-B370-B9569C74D342}" type="datetimeFigureOut">
              <a:rPr lang="en-US" smtClean="0"/>
              <a:t>10/14/19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ECC7C8-05A9-4767-BF29-329EBE9EAF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0455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 patients become more proactive about their health and turn to technologies such as the Internet to acquire knowledge, the patient-health care professional relationship has been changing.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ECC7C8-05A9-4767-BF29-329EBE9EAF8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8094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Personal health records: private, secure, </a:t>
            </a:r>
            <a:r>
              <a:rPr lang="en-US" sz="1200" dirty="0"/>
              <a:t>and confidential electronic systems which range in complexity and allow users to access, manage, and share health information of their own and those for whom they are authorized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ECC7C8-05A9-4767-BF29-329EBE9EAF8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2772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one study, the authors recommend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evaluating new health technologies (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ehealth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systems) comprehensively from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both social and technological standpoints to achieve an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optimal result. However Considering both factors will be undertaking so in this paper they focus only on technological standpoint - which is the emergent behavior in the design of new health software.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ECC7C8-05A9-4767-BF29-329EBE9EAF8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2227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Which arises when there is a state in which the system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component cannot determine which course of action to take.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 instance, deadlock is a form of emergent behavior.</a:t>
            </a:r>
          </a:p>
          <a:p>
            <a:endParaRPr lang="en-US" dirty="0"/>
          </a:p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Detecting unwanted behavior during the design phase of a project is up to 20 times less expensive than finding that behavior during the deployment phase.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ECC7C8-05A9-4767-BF29-329EBE9EAF8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1749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tool performs automated analysis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 design artifacts and software requirements using the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message sequence chart (MSC) formal notation developed by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International Telecommunication Union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EBD tool is used to detect possible emergent behavior arising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when an existing patient program is modified to become a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system including both health care professionals and patients.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ECC7C8-05A9-4767-BF29-329EBE9EAF8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6640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existing system has interactions between patients and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health care professionals (HCP). The main events include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recording information on paper (patient), submitting logs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(patient to HCP), and entering data into a database (HCP).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HCP is a central figure in the system.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Information is always being routed through the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HCP, which leaves room for error. For example, if the HCP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 running short on time (a common occurrence), information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 patient A may inadvertently be given to patient B.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second scenario is updating the patient's program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(Figure 3). Here, the HCP modifies the patient's program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according to their progress. As the HCP receives logs from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patient and enters them into the database, the HCP is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aware of the patient’s status (such as any missing logs). Once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program is modified, the HCP meets with the patient to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 over updates and changes via paper and verbal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interactions. Again, the information is routed through the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HCP potentially leading to errors, especially if more than one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HCP is involved or time is an issue. 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Fig. 2. Use case diagram of the existing system. Patient interactions are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done either on paper or verbally with the health care professional. The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health care professional can access the database and manually enters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information collected from the patient.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ECC7C8-05A9-4767-BF29-329EBE9EAF8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4218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Many entry points allow the patient to directly interact with the database rather than dealing with a gatekeeper (the HCP)</a:t>
            </a:r>
          </a:p>
          <a:p>
            <a:endParaRPr lang="en-US" dirty="0"/>
          </a:p>
          <a:p>
            <a:r>
              <a:rPr lang="en-US" dirty="0"/>
              <a:t>This allows patients to request and enter information, which</a:t>
            </a:r>
          </a:p>
          <a:p>
            <a:r>
              <a:rPr lang="en-US" dirty="0"/>
              <a:t>may improve data integrity (reduces the number of times</a:t>
            </a:r>
          </a:p>
          <a:p>
            <a:r>
              <a:rPr lang="en-US" dirty="0"/>
              <a:t>information is recorded/number of people entering the same</a:t>
            </a:r>
          </a:p>
          <a:p>
            <a:r>
              <a:rPr lang="en-US" dirty="0"/>
              <a:t>data) and reduce the time the HCP spends on tasks the</a:t>
            </a:r>
          </a:p>
          <a:p>
            <a:r>
              <a:rPr lang="en-US" dirty="0"/>
              <a:t>patients can now execute on their own (such as checking</a:t>
            </a:r>
          </a:p>
          <a:p>
            <a:r>
              <a:rPr lang="en-US" dirty="0"/>
              <a:t>appointment times).</a:t>
            </a:r>
          </a:p>
          <a:p>
            <a:endParaRPr lang="en-US" dirty="0"/>
          </a:p>
          <a:p>
            <a:r>
              <a:rPr lang="en-US" dirty="0"/>
              <a:t>In this scenario, the patient and HCP each have an</a:t>
            </a:r>
          </a:p>
          <a:p>
            <a:r>
              <a:rPr lang="en-US" dirty="0"/>
              <a:t>interface connecting to the system. For example, the patient</a:t>
            </a:r>
          </a:p>
          <a:p>
            <a:r>
              <a:rPr lang="en-US" dirty="0"/>
              <a:t>and HCP are both able to create, modify, and delete</a:t>
            </a:r>
          </a:p>
          <a:p>
            <a:r>
              <a:rPr lang="en-US" dirty="0"/>
              <a:t>appointments. HCPs are able to create and modify programs</a:t>
            </a:r>
          </a:p>
          <a:p>
            <a:r>
              <a:rPr lang="en-US" dirty="0"/>
              <a:t>for patients and patients are immediately notified of changes.</a:t>
            </a:r>
          </a:p>
          <a:p>
            <a:r>
              <a:rPr lang="en-US" dirty="0"/>
              <a:t>Patients are able to enter their logs directly into the system</a:t>
            </a:r>
          </a:p>
          <a:p>
            <a:r>
              <a:rPr lang="en-US" dirty="0"/>
              <a:t>and this data can be immediately seen by the HCP.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ECC7C8-05A9-4767-BF29-329EBE9EAF8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6437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The model describing the behavior of each system component is usually called the behavioral model.</a:t>
            </a:r>
          </a:p>
          <a:p>
            <a:endParaRPr lang="en-US" dirty="0"/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process of building the behavioral model from a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scenariobased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specification is called the synthesis process</a:t>
            </a:r>
          </a:p>
          <a:p>
            <a:endParaRPr lang="en-US" dirty="0"/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commonly used model for behavioral modeling of individual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components is the state machine.</a:t>
            </a:r>
          </a:p>
          <a:p>
            <a:endParaRPr lang="en-US" dirty="0"/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Figure 6 depicts the behavior model for the system controller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component post-system modification. Theoretically, the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behavior of the system can be described by the union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(parallel execution) of all the state machines of the individual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system components. The detailed mechanism for the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synthesis of behavior models has been outlined in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ECC7C8-05A9-4767-BF29-329EBE9EAF8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9206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Fig. 7. Output of the emergent behavior detection tool: possible emergent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behavior detected. Here, the patient information in the database is not up to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date (such as if the data is not synchronized due to lacking internet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connection). The health care professional updates patient program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according to out of date information in the database and thus the resulting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program may be inaccurate. The patient interface is updated to the new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program when the data is synchronized.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ECC7C8-05A9-4767-BF29-329EBE9EAF8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3494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57350" y="4464028"/>
            <a:ext cx="6858000" cy="1194650"/>
          </a:xfrm>
        </p:spPr>
        <p:txBody>
          <a:bodyPr wrap="none" anchor="t">
            <a:normAutofit/>
          </a:bodyPr>
          <a:lstStyle>
            <a:lvl1pPr algn="r">
              <a:defRPr sz="7200" b="0" spc="-225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100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57349" y="3829878"/>
            <a:ext cx="6858000" cy="618523"/>
          </a:xfrm>
        </p:spPr>
        <p:txBody>
          <a:bodyPr anchor="b">
            <a:normAutofit/>
          </a:bodyPr>
          <a:lstStyle>
            <a:lvl1pPr marL="0" indent="0" algn="r">
              <a:buNone/>
              <a:defRPr sz="24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AD68E-E98E-4FA3-8F1C-3E163FEF384A}" type="datetimeFigureOut">
              <a:rPr lang="en-US" smtClean="0"/>
              <a:t>10/14/19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79D93-6D41-4B46-B9B2-EEC557249F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0083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367161"/>
            <a:ext cx="7886700" cy="819355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29841" y="987426"/>
            <a:ext cx="7886700" cy="337973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5186516"/>
            <a:ext cx="7885509" cy="682472"/>
          </a:xfrm>
        </p:spPr>
        <p:txBody>
          <a:bodyPr/>
          <a:lstStyle>
            <a:lvl1pPr marL="0" indent="0">
              <a:buNone/>
              <a:defRPr sz="12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AD68E-E98E-4FA3-8F1C-3E163FEF384A}" type="datetimeFigureOut">
              <a:rPr lang="en-US" smtClean="0"/>
              <a:t>10/14/19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79D93-6D41-4B46-B9B2-EEC557249F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0053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3534344"/>
          </a:xfrm>
        </p:spPr>
        <p:txBody>
          <a:bodyPr anchor="ctr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4489399"/>
            <a:ext cx="7885509" cy="1501826"/>
          </a:xfrm>
        </p:spPr>
        <p:txBody>
          <a:bodyPr anchor="ctr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AD68E-E98E-4FA3-8F1C-3E163FEF384A}" type="datetimeFigureOut">
              <a:rPr lang="en-US" smtClean="0"/>
              <a:t>10/14/19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79D93-6D41-4B46-B9B2-EEC557249F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2505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365125"/>
            <a:ext cx="6977064" cy="2992904"/>
          </a:xfrm>
        </p:spPr>
        <p:txBody>
          <a:bodyPr anchor="ctr"/>
          <a:lstStyle>
            <a:lvl1pPr>
              <a:defRPr sz="33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365557"/>
            <a:ext cx="6564224" cy="54896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8650" y="4501729"/>
            <a:ext cx="7884318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AD68E-E98E-4FA3-8F1C-3E163FEF384A}" type="datetimeFigureOut">
              <a:rPr lang="en-US" smtClean="0"/>
              <a:t>10/14/19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79D93-6D41-4B46-B9B2-EEC557249F99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33283" y="786824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828359" y="2743200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233986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326968"/>
            <a:ext cx="7886700" cy="2511835"/>
          </a:xfrm>
        </p:spPr>
        <p:txBody>
          <a:bodyPr anchor="b">
            <a:normAutofit/>
          </a:bodyPr>
          <a:lstStyle>
            <a:lvl1pPr>
              <a:defRPr sz="405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4850581"/>
            <a:ext cx="7885509" cy="1140644"/>
          </a:xfrm>
        </p:spPr>
        <p:txBody>
          <a:bodyPr anchor="t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AD68E-E98E-4FA3-8F1C-3E163FEF384A}" type="datetimeFigureOut">
              <a:rPr lang="en-US" smtClean="0"/>
              <a:t>10/14/19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79D93-6D41-4B46-B9B2-EEC557249F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7975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002961" y="1885950"/>
            <a:ext cx="2210150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017598" y="2571750"/>
            <a:ext cx="21955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40996" y="1885950"/>
            <a:ext cx="220218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33081" y="2571750"/>
            <a:ext cx="2210096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71777" y="1885950"/>
            <a:ext cx="2199085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18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71777" y="2571750"/>
            <a:ext cx="2199085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AD68E-E98E-4FA3-8F1C-3E163FEF384A}" type="datetimeFigureOut">
              <a:rPr lang="en-US" smtClean="0"/>
              <a:t>10/14/19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79D93-6D41-4B46-B9B2-EEC557249F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7255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99064" y="4297503"/>
            <a:ext cx="2205038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99064" y="2256354"/>
            <a:ext cx="220503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99064" y="4873766"/>
            <a:ext cx="2205038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26748" y="4297503"/>
            <a:ext cx="2197894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26747" y="2256354"/>
            <a:ext cx="2197894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25733" y="4873765"/>
            <a:ext cx="2200805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53242" y="4297503"/>
            <a:ext cx="2199085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53241" y="2256354"/>
            <a:ext cx="219908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53148" y="4873763"/>
            <a:ext cx="2201998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AD68E-E98E-4FA3-8F1C-3E163FEF384A}" type="datetimeFigureOut">
              <a:rPr lang="en-US" smtClean="0"/>
              <a:t>10/14/19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79D93-6D41-4B46-B9B2-EEC557249F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7600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AD68E-E98E-4FA3-8F1C-3E163FEF384A}" type="datetimeFigureOut">
              <a:rPr lang="en-US" smtClean="0"/>
              <a:t>10/14/19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79D93-6D41-4B46-B9B2-EEC557249F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3695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AD68E-E98E-4FA3-8F1C-3E163FEF384A}" type="datetimeFigureOut">
              <a:rPr lang="en-US" smtClean="0"/>
              <a:t>10/14/19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79D93-6D41-4B46-B9B2-EEC557249F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866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AD68E-E98E-4FA3-8F1C-3E163FEF384A}" type="datetimeFigureOut">
              <a:rPr lang="en-US" smtClean="0"/>
              <a:t>10/14/19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79D93-6D41-4B46-B9B2-EEC557249F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4929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40899" y="4464028"/>
            <a:ext cx="6858000" cy="1194650"/>
          </a:xfrm>
        </p:spPr>
        <p:txBody>
          <a:bodyPr wrap="none" anchor="t">
            <a:normAutofit/>
          </a:bodyPr>
          <a:lstStyle>
            <a:lvl1pPr algn="l">
              <a:defRPr sz="7200" b="0" spc="-225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40899" y="3829878"/>
            <a:ext cx="6858000" cy="617822"/>
          </a:xfrm>
        </p:spPr>
        <p:txBody>
          <a:bodyPr anchor="b">
            <a:normAutofit/>
          </a:bodyPr>
          <a:lstStyle>
            <a:lvl1pPr marL="0" indent="0" algn="l">
              <a:buNone/>
              <a:defRPr sz="24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AD68E-E98E-4FA3-8F1C-3E163FEF384A}" type="datetimeFigureOut">
              <a:rPr lang="en-US" smtClean="0"/>
              <a:t>10/14/19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79D93-6D41-4B46-B9B2-EEC557249F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4055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0000" y="1825625"/>
            <a:ext cx="3768912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39880" y="1825625"/>
            <a:ext cx="377547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AD68E-E98E-4FA3-8F1C-3E163FEF384A}" type="datetimeFigureOut">
              <a:rPr lang="en-US" smtClean="0"/>
              <a:t>10/14/19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79D93-6D41-4B46-B9B2-EEC557249F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7971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00" y="1681163"/>
            <a:ext cx="3768912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000" y="2505075"/>
            <a:ext cx="3768912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39880" y="1681163"/>
            <a:ext cx="3776661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39880" y="2505075"/>
            <a:ext cx="377666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AD68E-E98E-4FA3-8F1C-3E163FEF384A}" type="datetimeFigureOut">
              <a:rPr lang="en-US" smtClean="0"/>
              <a:t>10/14/19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79D93-6D41-4B46-B9B2-EEC557249F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6575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AD68E-E98E-4FA3-8F1C-3E163FEF384A}" type="datetimeFigureOut">
              <a:rPr lang="en-US" smtClean="0"/>
              <a:t>10/14/19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79D93-6D41-4B46-B9B2-EEC557249F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2415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AD68E-E98E-4FA3-8F1C-3E163FEF384A}" type="datetimeFigureOut">
              <a:rPr lang="en-US" smtClean="0"/>
              <a:t>10/14/19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79D93-6D41-4B46-B9B2-EEC557249F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2922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00" y="2057400"/>
            <a:ext cx="2739019" cy="381158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AD68E-E98E-4FA3-8F1C-3E163FEF384A}" type="datetimeFigureOut">
              <a:rPr lang="en-US" smtClean="0"/>
              <a:t>10/14/19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79D93-6D41-4B46-B9B2-EEC557249F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3682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00" y="2057400"/>
            <a:ext cx="2739019" cy="381158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AD68E-E98E-4FA3-8F1C-3E163FEF384A}" type="datetimeFigureOut">
              <a:rPr lang="en-US" smtClean="0"/>
              <a:t>10/14/19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79D93-6D41-4B46-B9B2-EEC557249F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3941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00" y="1825625"/>
            <a:ext cx="767535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81AAD68E-E98E-4FA3-8F1C-3E163FEF384A}" type="datetimeFigureOut">
              <a:rPr lang="en-US" smtClean="0"/>
              <a:t>10/14/19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01F79D93-6D41-4B46-B9B2-EEC557249F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66204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  <p:sldLayoutId id="2147483781" r:id="rId13"/>
    <p:sldLayoutId id="2147483782" r:id="rId14"/>
    <p:sldLayoutId id="2147483783" r:id="rId15"/>
    <p:sldLayoutId id="2147483784" r:id="rId16"/>
    <p:sldLayoutId id="2147483785" r:id="rId17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6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tif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tif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6C3088-E5EC-304B-8160-169A5828A6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626659"/>
            <a:ext cx="7886700" cy="1802341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Designing Interactive Health Care Systems: Bridging the Gap Between</a:t>
            </a:r>
            <a:br>
              <a:rPr lang="en-US" dirty="0"/>
            </a:br>
            <a:r>
              <a:rPr lang="en-US" dirty="0"/>
              <a:t>Patients and Health Care Professionals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59AEFC3-2D9D-854D-AA8C-222218B6B160}"/>
              </a:ext>
            </a:extLst>
          </p:cNvPr>
          <p:cNvSpPr txBox="1"/>
          <p:nvPr/>
        </p:nvSpPr>
        <p:spPr>
          <a:xfrm>
            <a:off x="491067" y="3090446"/>
            <a:ext cx="84328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By: Lisa Graham , Mohammad </a:t>
            </a:r>
            <a:r>
              <a:rPr lang="en-US" sz="2000" dirty="0" err="1"/>
              <a:t>Moshirpour</a:t>
            </a:r>
            <a:r>
              <a:rPr lang="en-US" sz="2000" dirty="0"/>
              <a:t>, Michael Smith and Behrouz H. Far</a:t>
            </a:r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387B82A-F189-7F4D-A754-7241EC4C4E5D}"/>
              </a:ext>
            </a:extLst>
          </p:cNvPr>
          <p:cNvSpPr txBox="1"/>
          <p:nvPr/>
        </p:nvSpPr>
        <p:spPr>
          <a:xfrm>
            <a:off x="4572000" y="5000508"/>
            <a:ext cx="4298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Presented by: Amr </a:t>
            </a:r>
            <a:r>
              <a:rPr lang="en-US" sz="2400" dirty="0" err="1"/>
              <a:t>Abdelhady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484147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67D0E-3697-6549-8132-9757A99ABC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</a:rPr>
              <a:t>Behavior Modelling: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EC2963-C360-764D-B507-5F25A86BB4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the synthesis process, one state machine is built for each component. The state machine includes all the interactions of a component based on the messages it receives or sends.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9B59561-0A31-5A4E-99C5-F8517B1E75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2700" y="3699934"/>
            <a:ext cx="6578600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064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0AA04E-EC42-5849-A9F2-AAD5BD20DB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</a:rPr>
              <a:t>Detection of Emergent Behavior: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C13154-BF4C-1C46-B3C9-2F3F8F3340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At this point, each agent is analyzed for design faults or emergent behavior. This happens when identical states existing the union of state machines obtained through behavioral.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916B53B-9ED8-BD44-A3F2-C0D3ACD8FE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3050" y="4001294"/>
            <a:ext cx="6057900" cy="166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37265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401E67-984D-8743-A892-D0B5AA9DC0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</a:rPr>
              <a:t>Conclusion: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21CF6E-A145-8145-8C81-10DA0E41BD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Personal health systems and eHealth systems can provide patients with information about their health while allowing them to contribute additional information. However, creating a distributed system to support this is challenging.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By using the EBD software to evaluate the modified system design presented here, we identified an issue preserving system integrity where stale data could affect program changes.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77062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40DE2A-0849-0C49-B73B-EF8BB235A9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</a:rPr>
              <a:t>Questions: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EA6FD0-CC7E-8D49-A41F-CD1999C8A9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is an Emergent Behavior?</a:t>
            </a:r>
          </a:p>
          <a:p>
            <a:endParaRPr lang="en-US" dirty="0"/>
          </a:p>
          <a:p>
            <a:r>
              <a:rPr lang="en-US" dirty="0"/>
              <a:t>How can an emergent behavior happen in a a modified system that include both patient and HCP?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95269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A56387-2ABF-2C45-AC3B-463B8A01D0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</a:rPr>
              <a:t>Questions 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D934E74-B6BF-6A45-82B0-72C23CCB728D}"/>
              </a:ext>
            </a:extLst>
          </p:cNvPr>
          <p:cNvSpPr txBox="1"/>
          <p:nvPr/>
        </p:nvSpPr>
        <p:spPr>
          <a:xfrm>
            <a:off x="4910667" y="4577266"/>
            <a:ext cx="3251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  <a:tileRect/>
                </a:gradFill>
                <a:latin typeface="+mj-lt"/>
                <a:ea typeface="+mj-ea"/>
                <a:cs typeface="+mj-cs"/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35884926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BA5BEA-0648-784C-9EEA-C52129571D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u="sng" dirty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ea typeface="+mn-ea"/>
                <a:cs typeface="+mn-cs"/>
              </a:rPr>
              <a:t>Introduction: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1A2F1A-DEBD-064A-9AD7-4E1E43253B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Patients are becoming more interested in managing their own health 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To manage this change it is necessary to design software applications to support both the health care professional and the patient in the clinic and out.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There are two ways in which the patient can be involved in health management.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19014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3EA54F-D46F-F743-9EDC-255A6AB19F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</a:rPr>
              <a:t>Introduction: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1B3CE9-1598-5341-847F-536D1E2E73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Personal health records: </a:t>
            </a:r>
            <a:r>
              <a:rPr lang="en-US" sz="2200" dirty="0"/>
              <a:t>confidential electronic systems that allow users to access, manage, and share health information of their own and those for whom they are authorized.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b="1" dirty="0" err="1"/>
              <a:t>Ehealth</a:t>
            </a:r>
            <a:r>
              <a:rPr lang="en-US" b="1" dirty="0"/>
              <a:t> systems: </a:t>
            </a:r>
            <a:r>
              <a:rPr lang="en-US" sz="2200" dirty="0"/>
              <a:t>refers to the use of information and communications technologies in healthcare.</a:t>
            </a:r>
          </a:p>
        </p:txBody>
      </p:sp>
    </p:spTree>
    <p:extLst>
      <p:ext uri="{BB962C8B-B14F-4D97-AF65-F5344CB8AC3E}">
        <p14:creationId xmlns:p14="http://schemas.microsoft.com/office/powerpoint/2010/main" val="7503091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1F6F62-C79A-3A4D-96F9-48DB1385E5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</a:rPr>
              <a:t>Introduction: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1FC4B7-6E61-1547-BD74-F351C23E01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Modifying an existing systems to allow or increase the patient interaction can be challenging .</a:t>
            </a:r>
          </a:p>
          <a:p>
            <a:endParaRPr lang="en-US" dirty="0"/>
          </a:p>
          <a:p>
            <a:r>
              <a:rPr lang="en-US" dirty="0"/>
              <a:t>It is important to ensure modifications will not compromise system integrity and lack of central control in distributed systems poses challenges such as emergent behavior.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8696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FF1583-5BD6-0646-9DCE-6F66714C74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</a:rPr>
              <a:t>Emergent Behavior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88EACE-94F8-224F-AABB-53EF63442D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/>
              <a:t>Emergent behavior: </a:t>
            </a:r>
            <a:r>
              <a:rPr lang="en-US" dirty="0"/>
              <a:t>is a behavior in a synthesized model of the distributed system not explicitly specified in its specification.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Detecting unwanted behavior during the design phase of a project less expensive than finding it in the deployment phase.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Manual review to reconcile requirement and design documents may not efficiently detect all the design flaws and emergent behaviors when components interact as part of a large complex system.</a:t>
            </a:r>
          </a:p>
        </p:txBody>
      </p:sp>
    </p:spTree>
    <p:extLst>
      <p:ext uri="{BB962C8B-B14F-4D97-AF65-F5344CB8AC3E}">
        <p14:creationId xmlns:p14="http://schemas.microsoft.com/office/powerpoint/2010/main" val="30915996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581DFB-4B66-C64F-822D-BEFD80958C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</a:rPr>
              <a:t>Methodology: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5002EE-2C88-3E4F-BA08-C499604DD4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 ensure integrity of software systems, methodologies using scenario-based software engineering have been derived.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The emergent behavior detection (EBD) tool was developed using this approach and is used to analyze a variety of software systems in areas such as robotics and engineering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90688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1A1C9A-721E-5B4E-AB72-B1CB8DA392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>
            <a:normAutofit/>
          </a:bodyPr>
          <a:lstStyle/>
          <a:p>
            <a:r>
              <a:rPr lang="en-US" u="sng" dirty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</a:rPr>
              <a:t>Methodology: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C37C687-F099-3846-AE1D-70BE42B157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593850" y="2248932"/>
            <a:ext cx="5956300" cy="31877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3243581-6A7D-B647-AF80-2BF5FE872080}"/>
              </a:ext>
            </a:extLst>
          </p:cNvPr>
          <p:cNvSpPr txBox="1"/>
          <p:nvPr/>
        </p:nvSpPr>
        <p:spPr>
          <a:xfrm>
            <a:off x="909397" y="1598356"/>
            <a:ext cx="25754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Existing System: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276EFCF-D862-E444-B7AE-DB357CE752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97100" y="5625543"/>
            <a:ext cx="4749800" cy="113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1214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9565ED-4BF4-2A4A-8E49-5700AD0436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u="sng" dirty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</a:rPr>
              <a:t>Methodology: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1EBEC2-8E8F-3F46-AF5C-A3ADF989A7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0000" y="1452034"/>
            <a:ext cx="7675350" cy="4724929"/>
          </a:xfrm>
        </p:spPr>
        <p:txBody>
          <a:bodyPr/>
          <a:lstStyle/>
          <a:p>
            <a:r>
              <a:rPr lang="en-US" dirty="0"/>
              <a:t>Modified System: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E2DFF12-5AF6-0449-9273-CA6916600E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8850" y="1904934"/>
            <a:ext cx="7226300" cy="30734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FFEA589-5ED1-9C4D-9545-E5CFE4544FD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15202"/>
          <a:stretch/>
        </p:blipFill>
        <p:spPr>
          <a:xfrm>
            <a:off x="1543050" y="5192580"/>
            <a:ext cx="6057900" cy="1511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0878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8FB6B6-FB24-B24E-8EC1-1EF69F9A3D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</a:rPr>
              <a:t>Design verification using the EBD tool: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9D3B72-F08C-B04C-B7D4-C7859F7104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Analyzing the design of distributed systems consists of two steps :</a:t>
            </a:r>
          </a:p>
          <a:p>
            <a:endParaRPr lang="en-US" dirty="0"/>
          </a:p>
          <a:p>
            <a:r>
              <a:rPr lang="en-US" dirty="0"/>
              <a:t>First, the behavior model with each system component described as scenarios is constructed.</a:t>
            </a:r>
          </a:p>
          <a:p>
            <a:endParaRPr lang="en-US" dirty="0"/>
          </a:p>
          <a:p>
            <a:r>
              <a:rPr lang="en-US" dirty="0"/>
              <a:t>Second, the system is analyzed for design flaws such as emergent behavior.</a:t>
            </a:r>
          </a:p>
          <a:p>
            <a:endParaRPr lang="en-US" dirty="0"/>
          </a:p>
          <a:p>
            <a:pPr lvl="2"/>
            <a:endParaRPr lang="en-US" sz="2400" dirty="0"/>
          </a:p>
          <a:p>
            <a:r>
              <a:rPr lang="en-US" dirty="0"/>
              <a:t>The EBD tool performs this analysis by extracting domain knowledge from scenarios and reporting on possible areas of emergent behavior.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4941742"/>
      </p:ext>
    </p:extLst>
  </p:cSld>
  <p:clrMapOvr>
    <a:masterClrMapping/>
  </p:clrMapOvr>
</p:sld>
</file>

<file path=ppt/theme/theme1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621</TotalTime>
  <Words>1346</Words>
  <Application>Microsoft Macintosh PowerPoint</Application>
  <PresentationFormat>On-screen Show (4:3)</PresentationFormat>
  <Paragraphs>152</Paragraphs>
  <Slides>14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Corbel</vt:lpstr>
      <vt:lpstr>Depth</vt:lpstr>
      <vt:lpstr>Designing Interactive Health Care Systems: Bridging the Gap Between Patients and Health Care Professionals   </vt:lpstr>
      <vt:lpstr>Introduction:</vt:lpstr>
      <vt:lpstr>Introduction:</vt:lpstr>
      <vt:lpstr>Introduction:</vt:lpstr>
      <vt:lpstr>Emergent Behavior</vt:lpstr>
      <vt:lpstr>Methodology:</vt:lpstr>
      <vt:lpstr>Methodology:</vt:lpstr>
      <vt:lpstr>Methodology:</vt:lpstr>
      <vt:lpstr>Design verification using the EBD tool:</vt:lpstr>
      <vt:lpstr>Behavior Modelling:</vt:lpstr>
      <vt:lpstr>Detection of Emergent Behavior:</vt:lpstr>
      <vt:lpstr>Conclusion:</vt:lpstr>
      <vt:lpstr>Questions:</vt:lpstr>
      <vt:lpstr>Questions 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Amr Abdelhady</dc:title>
  <dc:creator>amr abdelhady</dc:creator>
  <cp:lastModifiedBy>Amr Abdelhady</cp:lastModifiedBy>
  <cp:revision>30</cp:revision>
  <dcterms:created xsi:type="dcterms:W3CDTF">2019-09-11T17:07:40Z</dcterms:created>
  <dcterms:modified xsi:type="dcterms:W3CDTF">2019-10-14T23:05:51Z</dcterms:modified>
</cp:coreProperties>
</file>