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>
        <p:scale>
          <a:sx n="111" d="100"/>
          <a:sy n="111" d="100"/>
        </p:scale>
        <p:origin x="-72" y="-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61212B0-14BF-4EB5-882F-67CEE54809BE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A011185-CCE3-4D66-9EE4-EFFBF3B4D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153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12B0-14BF-4EB5-882F-67CEE54809BE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1185-CCE3-4D66-9EE4-EFFBF3B4D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69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12B0-14BF-4EB5-882F-67CEE54809BE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1185-CCE3-4D66-9EE4-EFFBF3B4D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4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12B0-14BF-4EB5-882F-67CEE54809BE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1185-CCE3-4D66-9EE4-EFFBF3B4D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40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12B0-14BF-4EB5-882F-67CEE54809BE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1185-CCE3-4D66-9EE4-EFFBF3B4D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93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12B0-14BF-4EB5-882F-67CEE54809BE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1185-CCE3-4D66-9EE4-EFFBF3B4D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99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12B0-14BF-4EB5-882F-67CEE54809BE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1185-CCE3-4D66-9EE4-EFFBF3B4D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12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61212B0-14BF-4EB5-882F-67CEE54809BE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1185-CCE3-4D66-9EE4-EFFBF3B4D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81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61212B0-14BF-4EB5-882F-67CEE54809BE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1185-CCE3-4D66-9EE4-EFFBF3B4D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83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12B0-14BF-4EB5-882F-67CEE54809BE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1185-CCE3-4D66-9EE4-EFFBF3B4D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35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12B0-14BF-4EB5-882F-67CEE54809BE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1185-CCE3-4D66-9EE4-EFFBF3B4D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1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12B0-14BF-4EB5-882F-67CEE54809BE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1185-CCE3-4D66-9EE4-EFFBF3B4D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66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12B0-14BF-4EB5-882F-67CEE54809BE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1185-CCE3-4D66-9EE4-EFFBF3B4D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1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12B0-14BF-4EB5-882F-67CEE54809BE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1185-CCE3-4D66-9EE4-EFFBF3B4D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0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12B0-14BF-4EB5-882F-67CEE54809BE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1185-CCE3-4D66-9EE4-EFFBF3B4D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15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12B0-14BF-4EB5-882F-67CEE54809BE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1185-CCE3-4D66-9EE4-EFFBF3B4D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2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12B0-14BF-4EB5-882F-67CEE54809BE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1185-CCE3-4D66-9EE4-EFFBF3B4D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0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61212B0-14BF-4EB5-882F-67CEE54809BE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A011185-CCE3-4D66-9EE4-EFFBF3B4D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65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mTIdoDEuXrM?t=5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AMOGA: A Static-Dynamic Model Generation Strategy for Mobile Apps Testing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By Ibrahim-</a:t>
            </a:r>
            <a:r>
              <a:rPr lang="en-US" dirty="0" err="1"/>
              <a:t>Anka</a:t>
            </a:r>
            <a:r>
              <a:rPr lang="en-US" dirty="0"/>
              <a:t> </a:t>
            </a:r>
            <a:r>
              <a:rPr lang="en-US" dirty="0" err="1"/>
              <a:t>Salihu</a:t>
            </a:r>
            <a:r>
              <a:rPr lang="en-US" dirty="0"/>
              <a:t>, </a:t>
            </a:r>
            <a:r>
              <a:rPr lang="en-US" dirty="0" err="1"/>
              <a:t>Rosziati</a:t>
            </a:r>
            <a:r>
              <a:rPr lang="en-US" dirty="0"/>
              <a:t> Ibrahim, </a:t>
            </a:r>
            <a:r>
              <a:rPr lang="en-US" dirty="0" err="1"/>
              <a:t>Bestoun</a:t>
            </a:r>
            <a:r>
              <a:rPr lang="en-US" dirty="0"/>
              <a:t> S. Ahmed*, Kamal Z. </a:t>
            </a:r>
            <a:r>
              <a:rPr lang="en-US" dirty="0" err="1"/>
              <a:t>Zamli</a:t>
            </a:r>
            <a:r>
              <a:rPr lang="en-US" dirty="0"/>
              <a:t>, and </a:t>
            </a:r>
            <a:r>
              <a:rPr lang="en-US" dirty="0" err="1"/>
              <a:t>Asmau</a:t>
            </a:r>
            <a:r>
              <a:rPr lang="en-US" dirty="0"/>
              <a:t> </a:t>
            </a:r>
            <a:r>
              <a:rPr lang="en-US" dirty="0" smtClean="0"/>
              <a:t>Usman</a:t>
            </a:r>
          </a:p>
          <a:p>
            <a:endParaRPr lang="en-US" dirty="0"/>
          </a:p>
          <a:p>
            <a:r>
              <a:rPr lang="en-US" dirty="0" smtClean="0"/>
              <a:t>Presented By Andrew Flangas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98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Monkey </a:t>
            </a:r>
          </a:p>
          <a:p>
            <a:r>
              <a:rPr lang="en-US" dirty="0" err="1" smtClean="0"/>
              <a:t>AndroidGuitar</a:t>
            </a:r>
            <a:endParaRPr lang="en-US" dirty="0" smtClean="0"/>
          </a:p>
          <a:p>
            <a:r>
              <a:rPr lang="en-US" dirty="0" err="1" smtClean="0"/>
              <a:t>SwiftHand</a:t>
            </a:r>
            <a:endParaRPr lang="en-US" dirty="0" smtClean="0"/>
          </a:p>
          <a:p>
            <a:r>
              <a:rPr lang="en-US" dirty="0" smtClean="0"/>
              <a:t>Orbit </a:t>
            </a:r>
          </a:p>
          <a:p>
            <a:r>
              <a:rPr lang="en-US" dirty="0" err="1" smtClean="0"/>
              <a:t>MCrawlT</a:t>
            </a:r>
            <a:endParaRPr lang="en-US" dirty="0" smtClean="0"/>
          </a:p>
          <a:p>
            <a:r>
              <a:rPr lang="en-US" dirty="0" err="1" smtClean="0"/>
              <a:t>MobiGUITAR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2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Results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018" y="2189318"/>
            <a:ext cx="4868194" cy="39628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04" y="2189318"/>
            <a:ext cx="4641414" cy="409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200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Plots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953" y="2670422"/>
            <a:ext cx="3899433" cy="3000462"/>
          </a:xfr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387" y="2552267"/>
            <a:ext cx="4241320" cy="3118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924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AMOGA is a tool based on hybrid approach for automated UI model generation</a:t>
            </a:r>
          </a:p>
          <a:p>
            <a:pPr lvl="1"/>
            <a:r>
              <a:rPr lang="en-US" dirty="0" smtClean="0"/>
              <a:t>Consists of static analyzer and dynamic crawler </a:t>
            </a:r>
          </a:p>
          <a:p>
            <a:r>
              <a:rPr lang="en-US" dirty="0" smtClean="0"/>
              <a:t>Can generate comprehensive model that improves code coverage of app compared to other tools</a:t>
            </a:r>
          </a:p>
          <a:p>
            <a:r>
              <a:rPr lang="en-US" dirty="0" smtClean="0"/>
              <a:t>AMOGA achieved a high mutation score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588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both the dynamic and static approach for testing mobile apps.</a:t>
            </a:r>
          </a:p>
          <a:p>
            <a:endParaRPr lang="en-US" dirty="0"/>
          </a:p>
          <a:p>
            <a:r>
              <a:rPr lang="en-US" dirty="0" smtClean="0"/>
              <a:t>What is the purpose of a crawler in mobile application testing?</a:t>
            </a:r>
          </a:p>
          <a:p>
            <a:endParaRPr lang="en-US" dirty="0"/>
          </a:p>
          <a:p>
            <a:r>
              <a:rPr lang="en-US" dirty="0" smtClean="0"/>
              <a:t> What data structure is the DFS and BFS algorithms based 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59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Cited from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I. </a:t>
            </a:r>
            <a:r>
              <a:rPr lang="en-US" dirty="0" err="1"/>
              <a:t>Salihu</a:t>
            </a:r>
            <a:r>
              <a:rPr lang="en-US" dirty="0"/>
              <a:t>, R. Ibrahim, B. S. Ahmed, K. Z. </a:t>
            </a:r>
            <a:r>
              <a:rPr lang="en-US" dirty="0" err="1"/>
              <a:t>Zamli</a:t>
            </a:r>
            <a:r>
              <a:rPr lang="en-US" dirty="0"/>
              <a:t>, and A. Usman. </a:t>
            </a:r>
            <a:r>
              <a:rPr lang="en-US" dirty="0" err="1"/>
              <a:t>Amoga</a:t>
            </a:r>
            <a:r>
              <a:rPr lang="en-US" dirty="0"/>
              <a:t>: A static-dynamic model generation strategy for mobile apps testing. IEEE Access, 7:17158–17173, 2019. </a:t>
            </a:r>
          </a:p>
        </p:txBody>
      </p:sp>
    </p:spTree>
    <p:extLst>
      <p:ext uri="{BB962C8B-B14F-4D97-AF65-F5344CB8AC3E}">
        <p14:creationId xmlns:p14="http://schemas.microsoft.com/office/powerpoint/2010/main" val="2594187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automated testing for mobile apps?</a:t>
            </a:r>
          </a:p>
          <a:p>
            <a:r>
              <a:rPr lang="en-US" dirty="0" smtClean="0"/>
              <a:t>Model-based testing (MBT)</a:t>
            </a:r>
          </a:p>
          <a:p>
            <a:r>
              <a:rPr lang="en-US" dirty="0" smtClean="0"/>
              <a:t>Dynamic vs. Static approach</a:t>
            </a:r>
          </a:p>
          <a:p>
            <a:r>
              <a:rPr lang="en-US" dirty="0" smtClean="0"/>
              <a:t>Crawling algorithm</a:t>
            </a:r>
          </a:p>
          <a:p>
            <a:r>
              <a:rPr lang="en-US" dirty="0" smtClean="0"/>
              <a:t>AMOGA</a:t>
            </a:r>
          </a:p>
          <a:p>
            <a:r>
              <a:rPr lang="en-US" dirty="0" smtClean="0"/>
              <a:t>How AMOGA compares to other tools</a:t>
            </a:r>
          </a:p>
        </p:txBody>
      </p:sp>
    </p:spTree>
    <p:extLst>
      <p:ext uri="{BB962C8B-B14F-4D97-AF65-F5344CB8AC3E}">
        <p14:creationId xmlns:p14="http://schemas.microsoft.com/office/powerpoint/2010/main" val="1562600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mobile app testing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youtu.be/mTIdoDEuXrM?t=55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555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Automated Testing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devices have been replacing traditional computers</a:t>
            </a:r>
          </a:p>
          <a:p>
            <a:pPr lvl="1"/>
            <a:r>
              <a:rPr lang="en-US" dirty="0" smtClean="0"/>
              <a:t>Mobile app developers are exploiting this observation</a:t>
            </a:r>
          </a:p>
          <a:p>
            <a:r>
              <a:rPr lang="en-US" dirty="0" smtClean="0"/>
              <a:t>Testing can be tedious </a:t>
            </a:r>
          </a:p>
          <a:p>
            <a:pPr lvl="1"/>
            <a:r>
              <a:rPr lang="en-US" dirty="0" smtClean="0"/>
              <a:t>Automation can alleviate laborious activities that go with testing </a:t>
            </a:r>
          </a:p>
          <a:p>
            <a:r>
              <a:rPr lang="en-US" dirty="0" smtClean="0"/>
              <a:t>Android OS leading with 85.9%</a:t>
            </a:r>
          </a:p>
          <a:p>
            <a:r>
              <a:rPr lang="en-US" dirty="0" smtClean="0"/>
              <a:t>Demand for software engineering techniques and tools to support the analysis and testing task for mobile apps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344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MBT?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Popular approach where model of application is built to derive input automatically </a:t>
            </a:r>
          </a:p>
          <a:p>
            <a:r>
              <a:rPr lang="en-US" dirty="0" smtClean="0"/>
              <a:t>Improvement to conventional scripted testing (scripts and test coverage)</a:t>
            </a:r>
          </a:p>
          <a:p>
            <a:r>
              <a:rPr lang="en-US" dirty="0" smtClean="0"/>
              <a:t>Modeling can be difficult with agile methods</a:t>
            </a:r>
          </a:p>
          <a:p>
            <a:pPr lvl="1"/>
            <a:r>
              <a:rPr lang="en-US" dirty="0" smtClean="0"/>
              <a:t>Demand for techniques/tools to aid automated model generation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4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VS. Static Approach…Hybrid?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is dynamically analyzed at run-time to gather information</a:t>
            </a:r>
          </a:p>
          <a:p>
            <a:pPr lvl="1"/>
            <a:r>
              <a:rPr lang="en-US" dirty="0" smtClean="0"/>
              <a:t>Pure dynamic approach is incomplete (infeasible path exploration, user inputs)</a:t>
            </a:r>
          </a:p>
          <a:p>
            <a:r>
              <a:rPr lang="en-US" dirty="0" smtClean="0"/>
              <a:t>Static is the analysis of bytecode/source code to extract information</a:t>
            </a:r>
          </a:p>
          <a:p>
            <a:r>
              <a:rPr lang="en-US" dirty="0" smtClean="0"/>
              <a:t>The hybrid approach uses static to extract mobile app’s events, dynamic matches the event list of UI element associated with each event to see ordering at run-time.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739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Crawling Algorithm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Automated model exploration tools use a crawler that require info of the set of app’s UI widgets.</a:t>
            </a:r>
          </a:p>
          <a:p>
            <a:r>
              <a:rPr lang="en-US" dirty="0" smtClean="0"/>
              <a:t>Crawlers typically use a Depth First Search (DFS) algorithm</a:t>
            </a:r>
          </a:p>
          <a:p>
            <a:r>
              <a:rPr lang="en-US" dirty="0" smtClean="0"/>
              <a:t>Breadth First Search (BFS) can provide an improvement over DFS(redundancy)</a:t>
            </a:r>
          </a:p>
          <a:p>
            <a:pPr lvl="1"/>
            <a:r>
              <a:rPr lang="en-US" dirty="0" smtClean="0"/>
              <a:t>Both are based on stack data structure</a:t>
            </a:r>
          </a:p>
          <a:p>
            <a:r>
              <a:rPr lang="en-US" dirty="0" smtClean="0"/>
              <a:t>The algorithm that the AMOGA crawler uses is the </a:t>
            </a:r>
            <a:r>
              <a:rPr lang="en-US" dirty="0" err="1" smtClean="0"/>
              <a:t>Dijkstra’s</a:t>
            </a:r>
            <a:r>
              <a:rPr lang="en-US" dirty="0" smtClean="0"/>
              <a:t> algorithm which is an enhanced form of BFS. </a:t>
            </a:r>
          </a:p>
          <a:p>
            <a:pPr lvl="1"/>
            <a:r>
              <a:rPr lang="en-US" dirty="0" smtClean="0"/>
              <a:t>Finds the shortest path to explore UI.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384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Performs four main decisions repeatedly until all events are explored. </a:t>
            </a:r>
          </a:p>
          <a:p>
            <a:pPr lvl="1"/>
            <a:r>
              <a:rPr lang="en-US" dirty="0" smtClean="0"/>
              <a:t>First step is selecting next event to explore and fire action on widget</a:t>
            </a:r>
          </a:p>
          <a:p>
            <a:pPr lvl="1"/>
            <a:r>
              <a:rPr lang="en-US" dirty="0" smtClean="0"/>
              <a:t>Checks if the next UI is a new state</a:t>
            </a:r>
          </a:p>
          <a:p>
            <a:pPr lvl="1"/>
            <a:r>
              <a:rPr lang="en-US" dirty="0" smtClean="0"/>
              <a:t>Checks whether the next event can be reached from current UI</a:t>
            </a:r>
          </a:p>
          <a:p>
            <a:pPr lvl="1"/>
            <a:r>
              <a:rPr lang="en-US" dirty="0" smtClean="0"/>
              <a:t>Backtrack if no </a:t>
            </a:r>
          </a:p>
          <a:p>
            <a:pPr lvl="1"/>
            <a:r>
              <a:rPr lang="en-US" dirty="0" smtClean="0"/>
              <a:t>Algorithm will fire action if the next event is reachable from current UI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79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AMOGA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Automated Model Generator for Android Apps</a:t>
            </a:r>
          </a:p>
          <a:p>
            <a:pPr lvl="1"/>
            <a:r>
              <a:rPr lang="en-US" dirty="0" smtClean="0"/>
              <a:t>Uses hybrid approach(static and dynamic)</a:t>
            </a:r>
          </a:p>
          <a:p>
            <a:pPr lvl="1"/>
            <a:r>
              <a:rPr lang="en-US" dirty="0" smtClean="0"/>
              <a:t>Uses </a:t>
            </a:r>
            <a:r>
              <a:rPr lang="en-US" dirty="0" err="1"/>
              <a:t>Dijkstra’s</a:t>
            </a:r>
            <a:r>
              <a:rPr lang="en-US" dirty="0"/>
              <a:t> </a:t>
            </a:r>
            <a:r>
              <a:rPr lang="en-US" dirty="0" smtClean="0"/>
              <a:t>algorithm for crawler(BFS)</a:t>
            </a:r>
          </a:p>
          <a:p>
            <a:pPr lvl="1"/>
            <a:r>
              <a:rPr lang="en-US" dirty="0" smtClean="0"/>
              <a:t>Tool for automated UI model generation for mobile applications   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682" y="4190832"/>
            <a:ext cx="4186991" cy="241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4519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299</TotalTime>
  <Words>535</Words>
  <Application>Microsoft Office PowerPoint</Application>
  <PresentationFormat>Custom</PresentationFormat>
  <Paragraphs>71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Ion Boardroom</vt:lpstr>
      <vt:lpstr>AMOGA: A Static-Dynamic Model Generation Strategy for Mobile Apps Testing</vt:lpstr>
      <vt:lpstr>Outline </vt:lpstr>
      <vt:lpstr>What is mobile app testing </vt:lpstr>
      <vt:lpstr>Automated Testing </vt:lpstr>
      <vt:lpstr>What is MBT?</vt:lpstr>
      <vt:lpstr>Dynamic VS. Static Approach…Hybrid? </vt:lpstr>
      <vt:lpstr>Crawling Algorithm </vt:lpstr>
      <vt:lpstr>Functionality </vt:lpstr>
      <vt:lpstr>AMOGA</vt:lpstr>
      <vt:lpstr>Other tools</vt:lpstr>
      <vt:lpstr>Test Results </vt:lpstr>
      <vt:lpstr>Box Plots</vt:lpstr>
      <vt:lpstr>Conclusion</vt:lpstr>
      <vt:lpstr>Questions </vt:lpstr>
      <vt:lpstr>Cited from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AMOGA: A Static-Dynamic Model Generation Strategy for Mobile Apps Testing</dc:title>
  <dc:creator>Andrew T Flangas</dc:creator>
  <cp:lastModifiedBy>Sergiu Dascalu</cp:lastModifiedBy>
  <cp:revision>22</cp:revision>
  <dcterms:created xsi:type="dcterms:W3CDTF">2019-10-16T05:17:51Z</dcterms:created>
  <dcterms:modified xsi:type="dcterms:W3CDTF">2019-11-10T03:55:44Z</dcterms:modified>
</cp:coreProperties>
</file>