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9"/>
  </p:notesMasterIdLst>
  <p:sldIdLst>
    <p:sldId id="256" r:id="rId2"/>
    <p:sldId id="257" r:id="rId3"/>
    <p:sldId id="273" r:id="rId4"/>
    <p:sldId id="278" r:id="rId5"/>
    <p:sldId id="279" r:id="rId6"/>
    <p:sldId id="258" r:id="rId7"/>
    <p:sldId id="280" r:id="rId8"/>
    <p:sldId id="275" r:id="rId9"/>
    <p:sldId id="274" r:id="rId10"/>
    <p:sldId id="281" r:id="rId11"/>
    <p:sldId id="282" r:id="rId12"/>
    <p:sldId id="283" r:id="rId13"/>
    <p:sldId id="284" r:id="rId14"/>
    <p:sldId id="285" r:id="rId15"/>
    <p:sldId id="277" r:id="rId16"/>
    <p:sldId id="267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F5D3E3-795A-46D9-B438-344A039A7AE7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5D3B60-478D-4596-A350-65FF1D9A4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938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 also include value and variability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5D3B60-478D-4596-A350-65FF1D9A48B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557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Scaling Data - </a:t>
            </a:r>
            <a:r>
              <a:rPr lang="en-US" sz="2200" dirty="0" smtClean="0"/>
              <a:t>Note: While there exist tools for generating subsets of structured data, there has been no work to generate subsets of unstructured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5D3B60-478D-4596-A350-65FF1D9A48B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043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D8064-1CB7-4D95-8D3B-657F5AA9AF08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17F033-D533-40EF-9F8F-26CC8231BA9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D8064-1CB7-4D95-8D3B-657F5AA9AF08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7F033-D533-40EF-9F8F-26CC8231BA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D8064-1CB7-4D95-8D3B-657F5AA9AF08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7F033-D533-40EF-9F8F-26CC8231BA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D8064-1CB7-4D95-8D3B-657F5AA9AF08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7F033-D533-40EF-9F8F-26CC8231BA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D8064-1CB7-4D95-8D3B-657F5AA9AF08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7F033-D533-40EF-9F8F-26CC8231BA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D8064-1CB7-4D95-8D3B-657F5AA9AF08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7F033-D533-40EF-9F8F-26CC8231BA9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D8064-1CB7-4D95-8D3B-657F5AA9AF08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7F033-D533-40EF-9F8F-26CC8231BA9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D8064-1CB7-4D95-8D3B-657F5AA9AF08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7F033-D533-40EF-9F8F-26CC8231BA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D8064-1CB7-4D95-8D3B-657F5AA9AF08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7F033-D533-40EF-9F8F-26CC8231BA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D8064-1CB7-4D95-8D3B-657F5AA9AF08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7F033-D533-40EF-9F8F-26CC8231BA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D8064-1CB7-4D95-8D3B-657F5AA9AF08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7F033-D533-40EF-9F8F-26CC8231BA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2DFD8064-1CB7-4D95-8D3B-657F5AA9AF08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617F033-D533-40EF-9F8F-26CC8231BA9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533400"/>
            <a:ext cx="7543800" cy="3810000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Big Picture of Big Data Software Engineering: With Example Research Challenges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800600"/>
            <a:ext cx="7391400" cy="1295400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Paper By: Ryan Hubbard, </a:t>
            </a:r>
            <a:r>
              <a:rPr lang="en-US" sz="2400" dirty="0" err="1" smtClean="0"/>
              <a:t>Aldis</a:t>
            </a:r>
            <a:r>
              <a:rPr lang="en-US" sz="2400" dirty="0" smtClean="0"/>
              <a:t> </a:t>
            </a:r>
            <a:r>
              <a:rPr lang="en-US" sz="2400" dirty="0" err="1" smtClean="0"/>
              <a:t>Sipolins</a:t>
            </a:r>
            <a:r>
              <a:rPr lang="en-US" sz="2400" dirty="0" smtClean="0"/>
              <a:t>, and Lin Zhou</a:t>
            </a:r>
          </a:p>
          <a:p>
            <a:pPr algn="ctr"/>
            <a:r>
              <a:rPr lang="en-US" sz="2400" smtClean="0"/>
              <a:t>Presented By: </a:t>
            </a:r>
            <a:r>
              <a:rPr lang="en-US" sz="2400" dirty="0" smtClean="0"/>
              <a:t>Andrew Muñoz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2446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315200" cy="1154097"/>
          </a:xfrm>
        </p:spPr>
        <p:txBody>
          <a:bodyPr>
            <a:normAutofit/>
          </a:bodyPr>
          <a:lstStyle/>
          <a:p>
            <a:r>
              <a:rPr lang="en-US" sz="4300" dirty="0" smtClean="0"/>
              <a:t>Research Challenges</a:t>
            </a:r>
            <a:endParaRPr lang="en-US" sz="4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315200" cy="3539527"/>
          </a:xfrm>
        </p:spPr>
        <p:txBody>
          <a:bodyPr/>
          <a:lstStyle/>
          <a:p>
            <a:r>
              <a:rPr lang="en-US" sz="2400" dirty="0" smtClean="0"/>
              <a:t>This purpose of the paper is to raise awareness and does not offer solutions to the challenges and problems</a:t>
            </a:r>
          </a:p>
          <a:p>
            <a:r>
              <a:rPr lang="en-US" sz="2400" dirty="0" smtClean="0"/>
              <a:t>There are three research challenges included in the paper: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/>
              <a:t>Requirements Engineering (RE)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/>
              <a:t>Reference Architectures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/>
              <a:t>Testing and Maintenance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" b="2371"/>
          <a:stretch/>
        </p:blipFill>
        <p:spPr>
          <a:xfrm>
            <a:off x="6400800" y="3739896"/>
            <a:ext cx="2286000" cy="288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885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en-US" sz="4300" dirty="0" smtClean="0"/>
              <a:t>Requirements Engineering (RE)</a:t>
            </a:r>
            <a:endParaRPr lang="en-US" sz="4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229600" cy="4953000"/>
          </a:xfrm>
        </p:spPr>
        <p:txBody>
          <a:bodyPr/>
          <a:lstStyle/>
          <a:p>
            <a:r>
              <a:rPr lang="en-US" sz="2400" dirty="0" smtClean="0"/>
              <a:t>Big Data Characteristics: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/>
              <a:t>RE for Big Data is still an emerging area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/>
              <a:t>Clearer understanding is needed to separate requirements for infrastructures, tools, and end-user applications</a:t>
            </a:r>
          </a:p>
          <a:p>
            <a:r>
              <a:rPr lang="en-US" sz="2400" dirty="0" smtClean="0"/>
              <a:t>Multi-Peak Processes: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/>
              <a:t>Include technologies such as granular computing, cloud computing, etc. which have a lot of capabilities for processing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/>
              <a:t>Enables requirements engineers to elicit requirements more compatible with end-user applications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/>
              <a:t>That allows for more abstract requirements which requires closer agile cooperation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818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315200" cy="1154097"/>
          </a:xfrm>
        </p:spPr>
        <p:txBody>
          <a:bodyPr>
            <a:normAutofit/>
          </a:bodyPr>
          <a:lstStyle/>
          <a:p>
            <a:r>
              <a:rPr lang="en-US" sz="4300" dirty="0" smtClean="0"/>
              <a:t>Reference Architectures</a:t>
            </a:r>
            <a:endParaRPr lang="en-US" sz="4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495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Currently, there </a:t>
            </a:r>
            <a:r>
              <a:rPr lang="en-US" sz="2400" dirty="0"/>
              <a:t>is </a:t>
            </a:r>
            <a:r>
              <a:rPr lang="en-US" sz="2400" i="1" dirty="0"/>
              <a:t>limited work </a:t>
            </a:r>
            <a:r>
              <a:rPr lang="en-US" sz="2400" dirty="0" smtClean="0"/>
              <a:t>done on </a:t>
            </a:r>
            <a:r>
              <a:rPr lang="en-US" sz="2400" dirty="0"/>
              <a:t>the investigation of reference </a:t>
            </a:r>
            <a:r>
              <a:rPr lang="en-US" sz="2400" dirty="0" smtClean="0"/>
              <a:t>architectures and </a:t>
            </a:r>
            <a:r>
              <a:rPr lang="en-US" sz="2400" dirty="0"/>
              <a:t>patterns for Big Data analytics applications and on </a:t>
            </a:r>
            <a:r>
              <a:rPr lang="en-US" sz="2400" dirty="0" smtClean="0"/>
              <a:t>how these </a:t>
            </a:r>
            <a:r>
              <a:rPr lang="en-US" sz="2400" dirty="0"/>
              <a:t>reference architectures can be reified into </a:t>
            </a:r>
            <a:r>
              <a:rPr lang="en-US" sz="2400" dirty="0" smtClean="0"/>
              <a:t>concrete architectures </a:t>
            </a:r>
            <a:r>
              <a:rPr lang="en-US" sz="2400" dirty="0"/>
              <a:t>and </a:t>
            </a:r>
            <a:r>
              <a:rPr lang="en-US" sz="2400" dirty="0" smtClean="0"/>
              <a:t>deployments</a:t>
            </a:r>
          </a:p>
          <a:p>
            <a:r>
              <a:rPr lang="en-US" sz="2400" dirty="0" smtClean="0"/>
              <a:t>Large organizations such as IBM and Microsoft have started some research on the issue but there is still work to be done</a:t>
            </a:r>
          </a:p>
          <a:p>
            <a:r>
              <a:rPr lang="en-US" sz="2400" dirty="0" smtClean="0"/>
              <a:t>Another issue that needs further work is determining  </a:t>
            </a:r>
            <a:r>
              <a:rPr lang="en-US" sz="2400" i="1" dirty="0" smtClean="0"/>
              <a:t>techniques</a:t>
            </a:r>
            <a:r>
              <a:rPr lang="en-US" sz="2400" dirty="0" smtClean="0"/>
              <a:t> to asses the impact of design decisions on functional and non functional requirements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6038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315200" cy="1154097"/>
          </a:xfrm>
        </p:spPr>
        <p:txBody>
          <a:bodyPr>
            <a:normAutofit/>
          </a:bodyPr>
          <a:lstStyle/>
          <a:p>
            <a:r>
              <a:rPr lang="en-US" sz="4300" dirty="0" smtClean="0"/>
              <a:t>Testing and Maintenance</a:t>
            </a:r>
            <a:endParaRPr lang="en-US" sz="4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315200" cy="3539527"/>
          </a:xfrm>
        </p:spPr>
        <p:txBody>
          <a:bodyPr/>
          <a:lstStyle/>
          <a:p>
            <a:r>
              <a:rPr lang="en-US" sz="2400" dirty="0" smtClean="0"/>
              <a:t>Big Data Systems (BDS) are complex solutions with many components </a:t>
            </a:r>
          </a:p>
          <a:p>
            <a:r>
              <a:rPr lang="en-US" sz="2400" dirty="0" smtClean="0"/>
              <a:t>To validate changes to system, the test system needs to be identical to the production system</a:t>
            </a:r>
          </a:p>
          <a:p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Research Question</a:t>
            </a:r>
            <a:r>
              <a:rPr lang="en-US" sz="2400" dirty="0"/>
              <a:t>: </a:t>
            </a:r>
            <a:r>
              <a:rPr lang="en-US" sz="2400" dirty="0" smtClean="0"/>
              <a:t>How </a:t>
            </a:r>
            <a:r>
              <a:rPr lang="en-US" sz="2400" dirty="0"/>
              <a:t>to build </a:t>
            </a:r>
            <a:r>
              <a:rPr lang="en-US" sz="2400" dirty="0" smtClean="0"/>
              <a:t>a representative </a:t>
            </a:r>
            <a:r>
              <a:rPr lang="en-US" sz="2400" dirty="0"/>
              <a:t>test system using hardware and </a:t>
            </a:r>
            <a:r>
              <a:rPr lang="en-US" sz="2400" dirty="0" smtClean="0"/>
              <a:t>software resources </a:t>
            </a:r>
            <a:r>
              <a:rPr lang="en-US" sz="2400" dirty="0"/>
              <a:t>that account for a fraction of the BDS </a:t>
            </a:r>
            <a:r>
              <a:rPr lang="en-US" sz="2400" dirty="0" smtClean="0"/>
              <a:t>production system</a:t>
            </a:r>
            <a:r>
              <a:rPr lang="en-US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81065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7315200" cy="1154097"/>
          </a:xfrm>
        </p:spPr>
        <p:txBody>
          <a:bodyPr>
            <a:normAutofit/>
          </a:bodyPr>
          <a:lstStyle/>
          <a:p>
            <a:r>
              <a:rPr lang="en-US" sz="4300" dirty="0" smtClean="0"/>
              <a:t>Testing and Maintenance</a:t>
            </a:r>
            <a:endParaRPr lang="en-US" sz="4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763000" cy="4876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Scaling Down Resources (Volume and Velocity)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/>
              <a:t>How to scale down the resources to produce realistic test BDS system?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/>
              <a:t>Need to reduce the amount of storage and computational resources </a:t>
            </a:r>
          </a:p>
          <a:p>
            <a:r>
              <a:rPr lang="en-US" sz="2400" dirty="0" smtClean="0"/>
              <a:t>Scaling Data Representatively (Variety)</a:t>
            </a:r>
            <a:endParaRPr lang="en-US" sz="22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/>
              <a:t>How to scale data representatively?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/>
              <a:t>Need to ensure that data representation in test maintains same meaning as in production</a:t>
            </a:r>
          </a:p>
          <a:p>
            <a:r>
              <a:rPr lang="en-US" sz="2400" dirty="0" smtClean="0"/>
              <a:t>Workload Capture-Replay (Volume and Velocity)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/>
              <a:t>How to capture workload on a production BDS and replay it on a test BDS?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4834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315200" cy="1154097"/>
          </a:xfrm>
        </p:spPr>
        <p:txBody>
          <a:bodyPr>
            <a:normAutofit/>
          </a:bodyPr>
          <a:lstStyle/>
          <a:p>
            <a:r>
              <a:rPr lang="en-US" sz="4300" dirty="0" smtClean="0"/>
              <a:t>Conclusion</a:t>
            </a:r>
            <a:endParaRPr lang="en-US" sz="4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114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Analysis shows a bias that favors infrastructure over applications development with an approximate ratio of 80:20</a:t>
            </a:r>
          </a:p>
          <a:p>
            <a:r>
              <a:rPr lang="en-US" sz="2400" dirty="0" smtClean="0"/>
              <a:t>This bias created a gap in understanding how various elements in Big Data fit together, which lead to creation of BDSE model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/>
              <a:t>Model is general observations made by authors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Discussed some research challenges in BDSE that still need to be addressed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4241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315200" cy="1154097"/>
          </a:xfrm>
        </p:spPr>
        <p:txBody>
          <a:bodyPr>
            <a:normAutofit/>
          </a:bodyPr>
          <a:lstStyle/>
          <a:p>
            <a:r>
              <a:rPr lang="en-US" sz="4300" dirty="0" smtClean="0"/>
              <a:t>Questions</a:t>
            </a:r>
            <a:endParaRPr lang="en-US" sz="4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620000" cy="4419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What are two challenges in the field of Big Data?</a:t>
            </a:r>
          </a:p>
          <a:p>
            <a:r>
              <a:rPr lang="en-US" sz="2800" dirty="0" smtClean="0"/>
              <a:t>What could considered Big Data SE practices as shown in the BDSE context model?</a:t>
            </a:r>
          </a:p>
          <a:p>
            <a:r>
              <a:rPr lang="en-US" sz="2800" dirty="0" smtClean="0"/>
              <a:t>Is there any way that the BDSE model could be </a:t>
            </a:r>
            <a:r>
              <a:rPr lang="en-US" sz="2800" smtClean="0"/>
              <a:t>improved</a:t>
            </a:r>
            <a:r>
              <a:rPr lang="en-US" sz="2800" smtClean="0"/>
              <a:t>?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15931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228600"/>
            <a:ext cx="7315200" cy="1154097"/>
          </a:xfrm>
        </p:spPr>
        <p:txBody>
          <a:bodyPr>
            <a:normAutofit/>
          </a:bodyPr>
          <a:lstStyle/>
          <a:p>
            <a:r>
              <a:rPr lang="en-US" sz="4300" dirty="0" smtClean="0"/>
              <a:t>Thank you! Questions?</a:t>
            </a:r>
            <a:endParaRPr lang="en-US" sz="43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2133600"/>
            <a:ext cx="5147651" cy="3429000"/>
          </a:xfrm>
        </p:spPr>
      </p:pic>
    </p:spTree>
    <p:extLst>
      <p:ext uri="{BB962C8B-B14F-4D97-AF65-F5344CB8AC3E}">
        <p14:creationId xmlns:p14="http://schemas.microsoft.com/office/powerpoint/2010/main" val="410089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315200" cy="1154097"/>
          </a:xfrm>
        </p:spPr>
        <p:txBody>
          <a:bodyPr>
            <a:normAutofit/>
          </a:bodyPr>
          <a:lstStyle/>
          <a:p>
            <a:r>
              <a:rPr lang="en-US" sz="4300" dirty="0" smtClean="0"/>
              <a:t>Overview</a:t>
            </a:r>
            <a:endParaRPr lang="en-US" sz="4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467600" cy="3657600"/>
          </a:xfrm>
        </p:spPr>
        <p:txBody>
          <a:bodyPr/>
          <a:lstStyle/>
          <a:p>
            <a:r>
              <a:rPr lang="en-US" sz="2400" dirty="0" smtClean="0"/>
              <a:t>What is Big Data?</a:t>
            </a:r>
          </a:p>
          <a:p>
            <a:r>
              <a:rPr lang="en-US" sz="2400" dirty="0" smtClean="0"/>
              <a:t>Introduction</a:t>
            </a:r>
          </a:p>
          <a:p>
            <a:r>
              <a:rPr lang="en-US" sz="2400" dirty="0" smtClean="0"/>
              <a:t>Context Model of BDSE</a:t>
            </a:r>
          </a:p>
          <a:p>
            <a:r>
              <a:rPr lang="en-US" sz="2400" dirty="0" smtClean="0"/>
              <a:t>Research Challenges</a:t>
            </a:r>
          </a:p>
          <a:p>
            <a:r>
              <a:rPr lang="en-US" sz="2400" dirty="0" smtClean="0"/>
              <a:t>Conclusion</a:t>
            </a:r>
            <a:endParaRPr lang="en-US" sz="2400" dirty="0" smtClean="0"/>
          </a:p>
          <a:p>
            <a:r>
              <a:rPr lang="en-US" sz="2400" dirty="0" smtClean="0"/>
              <a:t>Questions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78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315200" cy="1154097"/>
          </a:xfrm>
        </p:spPr>
        <p:txBody>
          <a:bodyPr>
            <a:normAutofit/>
          </a:bodyPr>
          <a:lstStyle/>
          <a:p>
            <a:r>
              <a:rPr lang="en-US" sz="4300" dirty="0" smtClean="0"/>
              <a:t>What is Big Data?</a:t>
            </a:r>
            <a:endParaRPr lang="en-US" sz="4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305800" cy="4800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To put it simply, big data constitutes large and complex datasets</a:t>
            </a:r>
          </a:p>
          <a:p>
            <a:r>
              <a:rPr lang="en-US" sz="2400" dirty="0" smtClean="0"/>
              <a:t>The term Big Data can refer to both the volume of data as well as the tools and processes used to handle the data</a:t>
            </a:r>
          </a:p>
          <a:p>
            <a:r>
              <a:rPr lang="en-US" sz="2400" dirty="0" smtClean="0"/>
              <a:t>How is Big Data used?</a:t>
            </a:r>
          </a:p>
          <a:p>
            <a:pPr lvl="1"/>
            <a:r>
              <a:rPr lang="en-US" sz="2400" dirty="0" smtClean="0"/>
              <a:t>Predictive analysis</a:t>
            </a:r>
          </a:p>
          <a:p>
            <a:pPr lvl="1"/>
            <a:r>
              <a:rPr lang="en-US" sz="2400" dirty="0" smtClean="0"/>
              <a:t>Medical/Healthcare</a:t>
            </a:r>
          </a:p>
          <a:p>
            <a:pPr lvl="1"/>
            <a:r>
              <a:rPr lang="en-US" sz="2400" dirty="0" smtClean="0"/>
              <a:t>Research</a:t>
            </a:r>
          </a:p>
          <a:p>
            <a:pPr lvl="1"/>
            <a:r>
              <a:rPr lang="en-US" sz="2400" dirty="0" smtClean="0"/>
              <a:t>Personal Quantification</a:t>
            </a:r>
          </a:p>
          <a:p>
            <a:pPr lvl="1"/>
            <a:endParaRPr lang="en-US" sz="22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4114800"/>
            <a:ext cx="4191000" cy="253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92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315200" cy="1154097"/>
          </a:xfrm>
        </p:spPr>
        <p:txBody>
          <a:bodyPr>
            <a:normAutofit/>
          </a:bodyPr>
          <a:lstStyle/>
          <a:p>
            <a:r>
              <a:rPr lang="en-US" sz="4300" dirty="0" smtClean="0"/>
              <a:t>Characteristics of Big Data</a:t>
            </a:r>
            <a:endParaRPr lang="en-US" sz="4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305800" cy="4800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4 V’s of Big Data: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/>
              <a:t>Volume (Size)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/>
              <a:t>Velocity (Speed)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/>
              <a:t>Variety (Forms)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/>
              <a:t>Veracity (Quality)</a:t>
            </a:r>
          </a:p>
          <a:p>
            <a:pPr lvl="1"/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81277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315200" cy="1154097"/>
          </a:xfrm>
        </p:spPr>
        <p:txBody>
          <a:bodyPr>
            <a:normAutofit/>
          </a:bodyPr>
          <a:lstStyle/>
          <a:p>
            <a:r>
              <a:rPr lang="en-US" sz="4300" dirty="0" smtClean="0"/>
              <a:t>The Four V’s of Big Data</a:t>
            </a:r>
            <a:endParaRPr lang="en-US" sz="43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676400"/>
            <a:ext cx="7924800" cy="4488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93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315200" cy="1154097"/>
          </a:xfrm>
        </p:spPr>
        <p:txBody>
          <a:bodyPr>
            <a:normAutofit/>
          </a:bodyPr>
          <a:lstStyle/>
          <a:p>
            <a:r>
              <a:rPr lang="en-US" sz="4300" dirty="0" smtClean="0"/>
              <a:t>Introduction</a:t>
            </a:r>
            <a:endParaRPr lang="en-US" sz="4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848600" cy="4572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Authors note that due to rapid growth of Big Data, many business communities are investing in infrastructure as opposed to applications software development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Approximate ratio 80:20</a:t>
            </a:r>
          </a:p>
          <a:p>
            <a:r>
              <a:rPr lang="en-US" sz="2800" dirty="0" smtClean="0"/>
              <a:t>The main purpose of the paper is to create a context model Big Data Software Engineering (BDSE) to put in perspective where various types of stakeholders fit in</a:t>
            </a:r>
          </a:p>
          <a:p>
            <a:pPr lvl="1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55354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315200" cy="1154097"/>
          </a:xfrm>
        </p:spPr>
        <p:txBody>
          <a:bodyPr>
            <a:normAutofit/>
          </a:bodyPr>
          <a:lstStyle/>
          <a:p>
            <a:r>
              <a:rPr lang="en-US" sz="4300" dirty="0" smtClean="0"/>
              <a:t>Introduction</a:t>
            </a:r>
            <a:endParaRPr lang="en-US" sz="4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848600" cy="4572000"/>
          </a:xfrm>
        </p:spPr>
        <p:txBody>
          <a:bodyPr>
            <a:normAutofit/>
          </a:bodyPr>
          <a:lstStyle/>
          <a:p>
            <a:r>
              <a:rPr lang="en-US" sz="2400" dirty="0"/>
              <a:t>BDSE model expected to help in two ways: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Organizational structuring with appropriate agent roles, processes, and relationships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/>
              <a:t>In </a:t>
            </a:r>
            <a:r>
              <a:rPr lang="en-US" sz="2200" dirty="0"/>
              <a:t>precipitating research in targeted areas of the Big Data </a:t>
            </a:r>
            <a:r>
              <a:rPr lang="en-US" sz="2200" dirty="0" smtClean="0"/>
              <a:t>environment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This paper focuses more on the latter due to it being a research study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6611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315200" cy="1154097"/>
          </a:xfrm>
        </p:spPr>
        <p:txBody>
          <a:bodyPr>
            <a:normAutofit/>
          </a:bodyPr>
          <a:lstStyle/>
          <a:p>
            <a:r>
              <a:rPr lang="en-US" sz="4300" dirty="0" smtClean="0"/>
              <a:t>Context Model of BDSE</a:t>
            </a:r>
            <a:endParaRPr lang="en-US" sz="43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676400"/>
            <a:ext cx="5873524" cy="4419600"/>
          </a:xfrm>
        </p:spPr>
      </p:pic>
    </p:spTree>
    <p:extLst>
      <p:ext uri="{BB962C8B-B14F-4D97-AF65-F5344CB8AC3E}">
        <p14:creationId xmlns:p14="http://schemas.microsoft.com/office/powerpoint/2010/main" val="183549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315200" cy="1154097"/>
          </a:xfrm>
        </p:spPr>
        <p:txBody>
          <a:bodyPr>
            <a:normAutofit/>
          </a:bodyPr>
          <a:lstStyle/>
          <a:p>
            <a:r>
              <a:rPr lang="en-US" sz="4300" dirty="0" smtClean="0"/>
              <a:t>Context Model of BDSE</a:t>
            </a:r>
            <a:endParaRPr lang="en-US" sz="4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924800" cy="4343400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The model </a:t>
            </a:r>
            <a:r>
              <a:rPr lang="en-US" sz="2400" dirty="0" smtClean="0"/>
              <a:t>shows </a:t>
            </a:r>
            <a:r>
              <a:rPr lang="en-US" sz="2400" dirty="0"/>
              <a:t>that developed systems </a:t>
            </a:r>
            <a:r>
              <a:rPr lang="en-US" sz="2400" dirty="0" smtClean="0"/>
              <a:t>and services </a:t>
            </a:r>
            <a:r>
              <a:rPr lang="en-US" sz="2400" dirty="0"/>
              <a:t>are deployed in the context of use (e.g., a </a:t>
            </a:r>
            <a:r>
              <a:rPr lang="en-US" sz="2400" dirty="0" smtClean="0"/>
              <a:t>financial sector)</a:t>
            </a:r>
          </a:p>
          <a:p>
            <a:pPr lvl="1"/>
            <a:r>
              <a:rPr lang="en-US" sz="2200" dirty="0" smtClean="0"/>
              <a:t>Never-ending amount </a:t>
            </a:r>
            <a:r>
              <a:rPr lang="en-US" sz="2200" dirty="0"/>
              <a:t>of data </a:t>
            </a:r>
            <a:r>
              <a:rPr lang="en-US" sz="2200" dirty="0" smtClean="0"/>
              <a:t>is </a:t>
            </a:r>
            <a:r>
              <a:rPr lang="en-US" sz="2200" dirty="0"/>
              <a:t>processed to yield value to the stakeholders </a:t>
            </a:r>
            <a:endParaRPr lang="en-US" sz="2200" dirty="0" smtClean="0"/>
          </a:p>
          <a:p>
            <a:pPr lvl="1"/>
            <a:r>
              <a:rPr lang="en-US" sz="2200" dirty="0" smtClean="0"/>
              <a:t>However, requirements </a:t>
            </a:r>
            <a:r>
              <a:rPr lang="en-US" sz="2200" dirty="0"/>
              <a:t>for building end-user applications must come, </a:t>
            </a:r>
            <a:r>
              <a:rPr lang="en-US" sz="2200" dirty="0" smtClean="0"/>
              <a:t>in large </a:t>
            </a:r>
            <a:r>
              <a:rPr lang="en-US" sz="2200" dirty="0"/>
              <a:t>measure, from stakeholder input </a:t>
            </a:r>
            <a:endParaRPr lang="en-US" sz="2200" dirty="0" smtClean="0"/>
          </a:p>
          <a:p>
            <a:pPr lvl="1"/>
            <a:r>
              <a:rPr lang="en-US" sz="2200" dirty="0" smtClean="0"/>
              <a:t>Otherwise a system (a) may </a:t>
            </a:r>
            <a:r>
              <a:rPr lang="en-US" sz="2200" dirty="0"/>
              <a:t>not </a:t>
            </a:r>
            <a:r>
              <a:rPr lang="en-US" sz="2200" dirty="0" smtClean="0"/>
              <a:t>have desirable </a:t>
            </a:r>
            <a:r>
              <a:rPr lang="en-US" sz="2200" dirty="0"/>
              <a:t>usability qualities and (b) when used may not </a:t>
            </a:r>
            <a:r>
              <a:rPr lang="en-US" sz="2200" dirty="0" smtClean="0"/>
              <a:t>yield desirable </a:t>
            </a:r>
            <a:r>
              <a:rPr lang="en-US" sz="2200" dirty="0"/>
              <a:t>business or stakeholder </a:t>
            </a:r>
            <a:r>
              <a:rPr lang="en-US" sz="2200" dirty="0" smtClean="0"/>
              <a:t>value</a:t>
            </a:r>
          </a:p>
          <a:p>
            <a:pPr lvl="1"/>
            <a:r>
              <a:rPr lang="en-US" sz="2200" dirty="0" smtClean="0"/>
              <a:t>It is assumed that customer </a:t>
            </a:r>
            <a:r>
              <a:rPr lang="en-US" sz="2200" dirty="0"/>
              <a:t>and </a:t>
            </a:r>
            <a:r>
              <a:rPr lang="en-US" sz="2200" dirty="0" smtClean="0"/>
              <a:t>end-users are part of </a:t>
            </a:r>
            <a:r>
              <a:rPr lang="en-US" sz="2200" dirty="0"/>
              <a:t>the BDSE “blob</a:t>
            </a:r>
            <a:r>
              <a:rPr lang="en-US" sz="2200" dirty="0" smtClean="0"/>
              <a:t>”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6528397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640</TotalTime>
  <Words>813</Words>
  <Application>Microsoft Office PowerPoint</Application>
  <PresentationFormat>On-screen Show (4:3)</PresentationFormat>
  <Paragraphs>86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Perspective</vt:lpstr>
      <vt:lpstr>Big Picture of Big Data Software Engineering: With Example Research Challenges</vt:lpstr>
      <vt:lpstr>Overview</vt:lpstr>
      <vt:lpstr>What is Big Data?</vt:lpstr>
      <vt:lpstr>Characteristics of Big Data</vt:lpstr>
      <vt:lpstr>The Four V’s of Big Data</vt:lpstr>
      <vt:lpstr>Introduction</vt:lpstr>
      <vt:lpstr>Introduction</vt:lpstr>
      <vt:lpstr>Context Model of BDSE</vt:lpstr>
      <vt:lpstr>Context Model of BDSE</vt:lpstr>
      <vt:lpstr>Research Challenges</vt:lpstr>
      <vt:lpstr>Requirements Engineering (RE)</vt:lpstr>
      <vt:lpstr>Reference Architectures</vt:lpstr>
      <vt:lpstr>Testing and Maintenance</vt:lpstr>
      <vt:lpstr>Testing and Maintenance</vt:lpstr>
      <vt:lpstr>Conclusion</vt:lpstr>
      <vt:lpstr>Questions</vt:lpstr>
      <vt:lpstr>Thank you! Questions?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</dc:creator>
  <cp:lastModifiedBy>Andrew E Munoz</cp:lastModifiedBy>
  <cp:revision>59</cp:revision>
  <dcterms:created xsi:type="dcterms:W3CDTF">2018-10-10T23:56:13Z</dcterms:created>
  <dcterms:modified xsi:type="dcterms:W3CDTF">2019-10-09T22:51:37Z</dcterms:modified>
</cp:coreProperties>
</file>