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Proxima Nova"/>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ProximaNova-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ProximaNova-bold.fntdata"/><Relationship Id="rId6" Type="http://schemas.openxmlformats.org/officeDocument/2006/relationships/slide" Target="slides/slide1.xml"/><Relationship Id="rId18" Type="http://schemas.openxmlformats.org/officeDocument/2006/relationships/font" Target="fonts/ProximaNova-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64b138ae44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64b138ae44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64b138ae44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64b138ae44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4dc9c50c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4dc9c50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64b138ae4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64b138ae4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64b138ae44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64b138ae44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64b138ae4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4b138ae4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64b138ae44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4b138ae44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64b138ae44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4b138ae44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64b138ae44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64b138ae44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64b138ae44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64b138ae44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64b138ae44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64b138ae44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Do We (Really)</a:t>
            </a:r>
            <a:endParaRPr/>
          </a:p>
          <a:p>
            <a:pPr indent="0" lvl="0" marL="0" rtl="0" algn="l">
              <a:spcBef>
                <a:spcPts val="0"/>
              </a:spcBef>
              <a:spcAft>
                <a:spcPts val="0"/>
              </a:spcAft>
              <a:buNone/>
            </a:pPr>
            <a:r>
              <a:rPr lang="en"/>
              <a:t>Know about Test-Driven</a:t>
            </a:r>
            <a:endParaRPr/>
          </a:p>
          <a:p>
            <a:pPr indent="0" lvl="0" marL="0" rtl="0" algn="l">
              <a:spcBef>
                <a:spcPts val="0"/>
              </a:spcBef>
              <a:spcAft>
                <a:spcPts val="0"/>
              </a:spcAft>
              <a:buNone/>
            </a:pPr>
            <a:r>
              <a:rPr lang="en"/>
              <a:t>Development?</a:t>
            </a:r>
            <a:endParaRPr/>
          </a:p>
          <a:p>
            <a:pPr indent="0" lvl="0" marL="0" rtl="0" algn="l">
              <a:spcBef>
                <a:spcPts val="0"/>
              </a:spcBef>
              <a:spcAft>
                <a:spcPts val="0"/>
              </a:spcAft>
              <a:buNone/>
            </a:pPr>
            <a:r>
              <a:rPr lang="en" sz="2400"/>
              <a:t>Paper by: Itir Karac and Burak Turhan</a:t>
            </a:r>
            <a:endParaRPr sz="2400"/>
          </a:p>
        </p:txBody>
      </p:sp>
      <p:sp>
        <p:nvSpPr>
          <p:cNvPr id="60" name="Google Shape;60;p13"/>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CS 791</a:t>
            </a:r>
            <a:endParaRPr/>
          </a:p>
          <a:p>
            <a:pPr indent="0" lvl="0" marL="0" rtl="0" algn="l">
              <a:spcBef>
                <a:spcPts val="0"/>
              </a:spcBef>
              <a:spcAft>
                <a:spcPts val="0"/>
              </a:spcAft>
              <a:buNone/>
            </a:pPr>
            <a:r>
              <a:rPr lang="en"/>
              <a:t>James Schnebly</a:t>
            </a:r>
            <a:endParaRPr/>
          </a:p>
          <a:p>
            <a:pPr indent="0" lvl="0" marL="0" rtl="0" algn="l">
              <a:spcBef>
                <a:spcPts val="0"/>
              </a:spcBef>
              <a:spcAft>
                <a:spcPts val="0"/>
              </a:spcAft>
              <a:buNone/>
            </a:pPr>
            <a:r>
              <a:rPr lang="en"/>
              <a:t>8/7/19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Really Makes TDD Tick?</a:t>
            </a:r>
            <a:endParaRPr/>
          </a:p>
        </p:txBody>
      </p:sp>
      <p:sp>
        <p:nvSpPr>
          <p:cNvPr id="115" name="Google Shape;115;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 recent study of 39 professionals reported that a steady rhythm of short development cycles was the primary reason for improved quality and productivity</a:t>
            </a:r>
            <a:endParaRPr/>
          </a:p>
          <a:p>
            <a:pPr indent="-342900" lvl="0" marL="457200" rtl="0" algn="l">
              <a:spcBef>
                <a:spcPts val="0"/>
              </a:spcBef>
              <a:spcAft>
                <a:spcPts val="0"/>
              </a:spcAft>
              <a:buSzPts val="1800"/>
              <a:buChar char="●"/>
            </a:pPr>
            <a:r>
              <a:rPr lang="en"/>
              <a:t>The effect of test-first completely diminished when the effects of short and steady cycles were considered</a:t>
            </a:r>
            <a:endParaRPr/>
          </a:p>
          <a:p>
            <a:pPr indent="-342900" lvl="0" marL="457200" rtl="0" algn="l">
              <a:spcBef>
                <a:spcPts val="0"/>
              </a:spcBef>
              <a:spcAft>
                <a:spcPts val="0"/>
              </a:spcAft>
              <a:buSzPts val="1800"/>
              <a:buChar char="●"/>
            </a:pPr>
            <a:r>
              <a:rPr lang="en"/>
              <a:t>Basically, working on small, well-defined tasks in short, steady development cycles has a more positive impact on quality and productivity than the order of test implementation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121" name="Google Shape;121;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The author states, </a:t>
            </a:r>
            <a:r>
              <a:rPr lang="en"/>
              <a:t>“There’s no convincing evidence that TDD consistently fares better than any other development method, at least those methods that are iterative.” </a:t>
            </a:r>
            <a:endParaRPr/>
          </a:p>
          <a:p>
            <a:pPr indent="-342900" lvl="0" marL="457200" rtl="0" algn="l">
              <a:spcBef>
                <a:spcPts val="0"/>
              </a:spcBef>
              <a:spcAft>
                <a:spcPts val="0"/>
              </a:spcAft>
              <a:buSzPts val="1800"/>
              <a:buChar char="●"/>
            </a:pPr>
            <a:r>
              <a:rPr lang="en"/>
              <a:t>He says the key to using TDD is in the context of the problem</a:t>
            </a:r>
            <a:endParaRPr/>
          </a:p>
          <a:p>
            <a:pPr indent="-342900" lvl="0" marL="457200" rtl="0" algn="l">
              <a:spcBef>
                <a:spcPts val="0"/>
              </a:spcBef>
              <a:spcAft>
                <a:spcPts val="0"/>
              </a:spcAft>
              <a:buSzPts val="1800"/>
              <a:buChar char="●"/>
            </a:pPr>
            <a:r>
              <a:rPr lang="en"/>
              <a:t>It makes sense to use TDD in specific situations (small/short tasks) rather than either always adhering to or never using TDD</a:t>
            </a:r>
            <a:endParaRPr/>
          </a:p>
          <a:p>
            <a:pPr indent="-342900" lvl="0" marL="457200" rtl="0" algn="l">
              <a:spcBef>
                <a:spcPts val="0"/>
              </a:spcBef>
              <a:spcAft>
                <a:spcPts val="0"/>
              </a:spcAft>
              <a:buSzPts val="1800"/>
              <a:buChar char="●"/>
            </a:pPr>
            <a:r>
              <a:rPr lang="en"/>
              <a:t>He ends the paper saying if you think TDD allows you to prevent taking shortcuts and produces better code without sacrificing productivity, go for it</a:t>
            </a:r>
            <a:endParaRPr/>
          </a:p>
          <a:p>
            <a:pPr indent="-342900" lvl="0" marL="457200" rtl="0" algn="l">
              <a:spcBef>
                <a:spcPts val="0"/>
              </a:spcBef>
              <a:spcAft>
                <a:spcPts val="0"/>
              </a:spcAft>
              <a:buSzPts val="1800"/>
              <a:buChar char="●"/>
            </a:pPr>
            <a:r>
              <a:rPr lang="en"/>
              <a:t>If you can write quality code without following TDD protocol, do that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According to the author, </a:t>
            </a:r>
            <a:endParaRPr sz="2400"/>
          </a:p>
          <a:p>
            <a:pPr indent="-381000" lvl="1" marL="914400" rtl="0" algn="l">
              <a:spcBef>
                <a:spcPts val="0"/>
              </a:spcBef>
              <a:spcAft>
                <a:spcPts val="0"/>
              </a:spcAft>
              <a:buSzPts val="2400"/>
              <a:buChar char="○"/>
            </a:pPr>
            <a:r>
              <a:rPr lang="en" sz="2400"/>
              <a:t>What are two reasons for the lack of industrial adoption of TDD?</a:t>
            </a:r>
            <a:endParaRPr sz="2400"/>
          </a:p>
          <a:p>
            <a:pPr indent="-381000" lvl="1" marL="914400" rtl="0" algn="l">
              <a:spcBef>
                <a:spcPts val="0"/>
              </a:spcBef>
              <a:spcAft>
                <a:spcPts val="0"/>
              </a:spcAft>
              <a:buSzPts val="2400"/>
              <a:buChar char="○"/>
            </a:pPr>
            <a:r>
              <a:rPr lang="en" sz="2400"/>
              <a:t>When should you use TDD?</a:t>
            </a:r>
            <a:endParaRPr sz="2400"/>
          </a:p>
          <a:p>
            <a:pPr indent="-381000" lvl="1" marL="914400" rtl="0" algn="l">
              <a:spcBef>
                <a:spcPts val="0"/>
              </a:spcBef>
              <a:spcAft>
                <a:spcPts val="0"/>
              </a:spcAft>
              <a:buSzPts val="2400"/>
              <a:buChar char="○"/>
            </a:pPr>
            <a:r>
              <a:rPr lang="en" sz="2400"/>
              <a:t>What did TDD promise when it initially came out?</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Test-Driven Development</a:t>
            </a:r>
            <a:endParaRPr/>
          </a:p>
        </p:txBody>
      </p:sp>
      <p:sp>
        <p:nvSpPr>
          <p:cNvPr id="66" name="Google Shape;66;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Test-Driven Development (TDD) is one of the most controversial agile practices in terms of software quality and programmer productivity</a:t>
            </a:r>
            <a:endParaRPr/>
          </a:p>
          <a:p>
            <a:pPr indent="0" lvl="0" marL="457200" rtl="0" algn="l">
              <a:lnSpc>
                <a:spcPct val="115000"/>
              </a:lnSpc>
              <a:spcBef>
                <a:spcPts val="1600"/>
              </a:spcBef>
              <a:spcAft>
                <a:spcPts val="0"/>
              </a:spcAft>
              <a:buNone/>
            </a:pPr>
            <a:r>
              <a:t/>
            </a:r>
            <a:endParaRPr/>
          </a:p>
          <a:p>
            <a:pPr indent="-342900" lvl="0" marL="457200" rtl="0" algn="l">
              <a:lnSpc>
                <a:spcPct val="115000"/>
              </a:lnSpc>
              <a:spcBef>
                <a:spcPts val="1600"/>
              </a:spcBef>
              <a:spcAft>
                <a:spcPts val="0"/>
              </a:spcAft>
              <a:buSzPts val="1800"/>
              <a:buChar char="●"/>
            </a:pPr>
            <a:r>
              <a:rPr lang="en"/>
              <a:t>When TDD first came out, it promised better quality, productivity, and cleaner design coming with a growing test suite</a:t>
            </a:r>
            <a:endParaRPr/>
          </a:p>
          <a:p>
            <a:pPr indent="0" lvl="0" marL="457200" rtl="0" algn="l">
              <a:lnSpc>
                <a:spcPct val="115000"/>
              </a:lnSpc>
              <a:spcBef>
                <a:spcPts val="1600"/>
              </a:spcBef>
              <a:spcAft>
                <a:spcPts val="0"/>
              </a:spcAft>
              <a:buNone/>
            </a:pPr>
            <a:r>
              <a:t/>
            </a:r>
            <a:endParaRPr/>
          </a:p>
          <a:p>
            <a:pPr indent="-342900" lvl="0" marL="457200" rtl="0" algn="l">
              <a:lnSpc>
                <a:spcPct val="115000"/>
              </a:lnSpc>
              <a:spcBef>
                <a:spcPts val="1600"/>
              </a:spcBef>
              <a:spcAft>
                <a:spcPts val="0"/>
              </a:spcAft>
              <a:buSzPts val="1800"/>
              <a:buChar char="●"/>
            </a:pPr>
            <a:r>
              <a:rPr lang="en"/>
              <a:t>“TDD is a way of writing code in which you write tests before you write code.”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TDD Workflow</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1. You start by identifying the increment of functionality that is required. This should normally be small and implementable in a few lines of code.</a:t>
            </a:r>
            <a:endParaRPr sz="1400"/>
          </a:p>
          <a:p>
            <a:pPr indent="0" lvl="0" marL="0" rtl="0" algn="l">
              <a:spcBef>
                <a:spcPts val="1600"/>
              </a:spcBef>
              <a:spcAft>
                <a:spcPts val="0"/>
              </a:spcAft>
              <a:buNone/>
            </a:pPr>
            <a:r>
              <a:rPr lang="en" sz="1400"/>
              <a:t>2. You write a test for this functionality and implement it as an automated test. This means that the test can be executed and will report whether or not it has passed or failed.</a:t>
            </a:r>
            <a:endParaRPr sz="1400"/>
          </a:p>
          <a:p>
            <a:pPr indent="0" lvl="0" marL="0" rtl="0" algn="l">
              <a:spcBef>
                <a:spcPts val="1600"/>
              </a:spcBef>
              <a:spcAft>
                <a:spcPts val="0"/>
              </a:spcAft>
              <a:buNone/>
            </a:pPr>
            <a:r>
              <a:rPr lang="en" sz="1400"/>
              <a:t>3. You then run the test, along with all other tests that have been implemented. Initially, you have not implemented the functionality so the new test will fail. This is deliberate as it shows that the test adds something to the test set.</a:t>
            </a:r>
            <a:endParaRPr sz="1400"/>
          </a:p>
          <a:p>
            <a:pPr indent="0" lvl="0" marL="0" rtl="0" algn="l">
              <a:spcBef>
                <a:spcPts val="1600"/>
              </a:spcBef>
              <a:spcAft>
                <a:spcPts val="0"/>
              </a:spcAft>
              <a:buNone/>
            </a:pPr>
            <a:r>
              <a:rPr lang="en" sz="1400"/>
              <a:t>4. You then implement the functionality and re-run the test. This may involve refactoring existing code to improve it and add new code to what’s already there.</a:t>
            </a:r>
            <a:endParaRPr sz="1400"/>
          </a:p>
          <a:p>
            <a:pPr indent="0" lvl="0" marL="0" rtl="0" algn="l">
              <a:spcBef>
                <a:spcPts val="1600"/>
              </a:spcBef>
              <a:spcAft>
                <a:spcPts val="1600"/>
              </a:spcAft>
              <a:buNone/>
            </a:pPr>
            <a:r>
              <a:rPr lang="en" sz="1400"/>
              <a:t>5. Once all tests run successfully, you move on to implementing the next chunk of functionality</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TDD Workflow (II)</a:t>
            </a:r>
            <a:endParaRPr/>
          </a:p>
        </p:txBody>
      </p:sp>
      <p:pic>
        <p:nvPicPr>
          <p:cNvPr id="78" name="Google Shape;78;p16"/>
          <p:cNvPicPr preferRelativeResize="0"/>
          <p:nvPr/>
        </p:nvPicPr>
        <p:blipFill>
          <a:blip r:embed="rId3">
            <a:alphaModFix/>
          </a:blip>
          <a:stretch>
            <a:fillRect/>
          </a:stretch>
        </p:blipFill>
        <p:spPr>
          <a:xfrm>
            <a:off x="311700" y="1490400"/>
            <a:ext cx="8416626" cy="2162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15 Years of (Contradictory) Evidence</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In 2003, </a:t>
            </a:r>
            <a:r>
              <a:rPr lang="en"/>
              <a:t>Kent Beck posed a claim based on anecdotal evidence and paved the way for software engineering researchers:</a:t>
            </a:r>
            <a:endParaRPr/>
          </a:p>
          <a:p>
            <a:pPr indent="0" lvl="0" marL="457200" rtl="0" algn="l">
              <a:spcBef>
                <a:spcPts val="1600"/>
              </a:spcBef>
              <a:spcAft>
                <a:spcPts val="0"/>
              </a:spcAft>
              <a:buNone/>
            </a:pPr>
            <a:r>
              <a:rPr lang="en"/>
              <a:t>“No studies have categorically demonstrated the difference between TDD and any of the many alternatives in quality, productivity, or fun. However, the anecdotal evidence is overwhelming, and the secondary effects are unmistakable.”</a:t>
            </a:r>
            <a:endParaRPr/>
          </a:p>
          <a:p>
            <a:pPr indent="-342900" lvl="0" marL="457200" rtl="0" algn="l">
              <a:spcBef>
                <a:spcPts val="1600"/>
              </a:spcBef>
              <a:spcAft>
                <a:spcPts val="0"/>
              </a:spcAft>
              <a:buSzPts val="1800"/>
              <a:buChar char="●"/>
            </a:pPr>
            <a:r>
              <a:rPr lang="en"/>
              <a:t>Since then many have </a:t>
            </a:r>
            <a:r>
              <a:rPr lang="en"/>
              <a:t>attempted</a:t>
            </a:r>
            <a:r>
              <a:rPr lang="en"/>
              <a:t> to conduct studies but not one contains conclusive results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91" name="Google Shape;91;p18"/>
          <p:cNvPicPr preferRelativeResize="0"/>
          <p:nvPr/>
        </p:nvPicPr>
        <p:blipFill>
          <a:blip r:embed="rId3">
            <a:alphaModFix/>
          </a:blip>
          <a:stretch>
            <a:fillRect/>
          </a:stretch>
        </p:blipFill>
        <p:spPr>
          <a:xfrm>
            <a:off x="1293725" y="242450"/>
            <a:ext cx="6556549" cy="47365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Inconsistent Results?</a:t>
            </a:r>
            <a:endParaRPr/>
          </a:p>
        </p:txBody>
      </p:sp>
      <p:sp>
        <p:nvSpPr>
          <p:cNvPr id="97" name="Google Shape;97;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42900" lvl="0" marL="457200" rtl="0" algn="l">
              <a:spcBef>
                <a:spcPts val="1600"/>
              </a:spcBef>
              <a:spcAft>
                <a:spcPts val="0"/>
              </a:spcAft>
              <a:buSzPts val="1800"/>
              <a:buChar char="●"/>
            </a:pPr>
            <a:r>
              <a:rPr lang="en"/>
              <a:t>TDD has too many cogs</a:t>
            </a:r>
            <a:endParaRPr/>
          </a:p>
          <a:p>
            <a:pPr indent="-342900" lvl="0" marL="457200" rtl="0" algn="l">
              <a:spcBef>
                <a:spcPts val="0"/>
              </a:spcBef>
              <a:spcAft>
                <a:spcPts val="0"/>
              </a:spcAft>
              <a:buSzPts val="1800"/>
              <a:buChar char="●"/>
            </a:pPr>
            <a:r>
              <a:rPr lang="en"/>
              <a:t>Its effectiveness is highly influenced by the context (for example, the tasks at hand or skills of individuals)</a:t>
            </a:r>
            <a:endParaRPr/>
          </a:p>
          <a:p>
            <a:pPr indent="-342900" lvl="0" marL="457200" rtl="0" algn="l">
              <a:spcBef>
                <a:spcPts val="0"/>
              </a:spcBef>
              <a:spcAft>
                <a:spcPts val="0"/>
              </a:spcAft>
              <a:buSzPts val="1800"/>
              <a:buChar char="●"/>
            </a:pPr>
            <a:r>
              <a:rPr lang="en"/>
              <a:t>The cogs highly interact with each other</a:t>
            </a:r>
            <a:endParaRPr/>
          </a:p>
          <a:p>
            <a:pPr indent="-342900" lvl="0" marL="457200" rtl="0" algn="l">
              <a:spcBef>
                <a:spcPts val="0"/>
              </a:spcBef>
              <a:spcAft>
                <a:spcPts val="0"/>
              </a:spcAft>
              <a:buSzPts val="1800"/>
              <a:buChar char="●"/>
            </a:pPr>
            <a:r>
              <a:rPr lang="en"/>
              <a:t>“...most of the experiments employed a coarse-grained test-last process closer to the waterfall approach as a control group”</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Industry Adoption (or Lack Thereof)</a:t>
            </a:r>
            <a:endParaRPr/>
          </a:p>
          <a:p>
            <a:pPr indent="0" lvl="0" marL="0" rtl="0" algn="l">
              <a:spcBef>
                <a:spcPts val="0"/>
              </a:spcBef>
              <a:spcAft>
                <a:spcPts val="0"/>
              </a:spcAft>
              <a:buNone/>
            </a:pPr>
            <a:r>
              <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In a study done on 416 developers’ code on github, only 12% of projects that claimed to use TDD actually adhered to the TDD protocol</a:t>
            </a:r>
            <a:endParaRPr/>
          </a:p>
          <a:p>
            <a:pPr indent="-342900" lvl="0" marL="457200" rtl="0" algn="l">
              <a:spcBef>
                <a:spcPts val="0"/>
              </a:spcBef>
              <a:spcAft>
                <a:spcPts val="0"/>
              </a:spcAft>
              <a:buSzPts val="1800"/>
              <a:buChar char="●"/>
            </a:pPr>
            <a:r>
              <a:rPr lang="en"/>
              <a:t>The biggest reasons for this lack of adoption are a lack of TDD protocol knowledge in programers and insufficient testing skills</a:t>
            </a:r>
            <a:endParaRPr/>
          </a:p>
          <a:p>
            <a:pPr indent="-342900" lvl="0" marL="457200" rtl="0" algn="l">
              <a:spcBef>
                <a:spcPts val="0"/>
              </a:spcBef>
              <a:spcAft>
                <a:spcPts val="0"/>
              </a:spcAft>
              <a:buSzPts val="1800"/>
              <a:buChar char="●"/>
            </a:pPr>
            <a:r>
              <a:rPr lang="en"/>
              <a:t>Similarly, a recent study analyzed a September 2015 snapshot of all the (Java) projects in GitHub. Using heuristics for identifying TDD-like repositories, the researchers found that only 0.8 percent of the projects adhered to TDD protocol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a:t>
            </a:r>
            <a:endParaRPr/>
          </a:p>
        </p:txBody>
      </p:sp>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Adnan Causevic and his colleagues identified seven factors limiting TDD’s use in the industry:</a:t>
            </a:r>
            <a:endParaRPr/>
          </a:p>
          <a:p>
            <a:pPr indent="-342900" lvl="0" marL="457200" rtl="0" algn="l">
              <a:spcBef>
                <a:spcPts val="1600"/>
              </a:spcBef>
              <a:spcAft>
                <a:spcPts val="0"/>
              </a:spcAft>
              <a:buSzPts val="1800"/>
              <a:buChar char="●"/>
            </a:pPr>
            <a:r>
              <a:rPr lang="en"/>
              <a:t>increased development time (productivity hits)</a:t>
            </a:r>
            <a:endParaRPr/>
          </a:p>
          <a:p>
            <a:pPr indent="-342900" lvl="0" marL="457200" rtl="0" algn="l">
              <a:spcBef>
                <a:spcPts val="0"/>
              </a:spcBef>
              <a:spcAft>
                <a:spcPts val="0"/>
              </a:spcAft>
              <a:buSzPts val="1800"/>
              <a:buChar char="●"/>
            </a:pPr>
            <a:r>
              <a:rPr lang="en"/>
              <a:t>insufficient knowledge</a:t>
            </a:r>
            <a:endParaRPr/>
          </a:p>
          <a:p>
            <a:pPr indent="-342900" lvl="0" marL="457200" rtl="0" algn="l">
              <a:spcBef>
                <a:spcPts val="0"/>
              </a:spcBef>
              <a:spcAft>
                <a:spcPts val="0"/>
              </a:spcAft>
              <a:buSzPts val="1800"/>
              <a:buChar char="●"/>
            </a:pPr>
            <a:r>
              <a:rPr lang="en"/>
              <a:t>insufficient skills</a:t>
            </a:r>
            <a:endParaRPr/>
          </a:p>
          <a:p>
            <a:pPr indent="-342900" lvl="0" marL="457200" rtl="0" algn="l">
              <a:spcBef>
                <a:spcPts val="0"/>
              </a:spcBef>
              <a:spcAft>
                <a:spcPts val="0"/>
              </a:spcAft>
              <a:buSzPts val="1800"/>
              <a:buChar char="●"/>
            </a:pPr>
            <a:r>
              <a:rPr lang="en"/>
              <a:t>insufficient protocol usage/TDD experience or design</a:t>
            </a:r>
            <a:endParaRPr/>
          </a:p>
          <a:p>
            <a:pPr indent="-342900" lvl="0" marL="457200" rtl="0" algn="l">
              <a:spcBef>
                <a:spcPts val="0"/>
              </a:spcBef>
              <a:spcAft>
                <a:spcPts val="0"/>
              </a:spcAft>
              <a:buSzPts val="1800"/>
              <a:buChar char="●"/>
            </a:pPr>
            <a:r>
              <a:rPr lang="en"/>
              <a:t>Insufficient developer testing adherence to TDD</a:t>
            </a:r>
            <a:endParaRPr/>
          </a:p>
          <a:p>
            <a:pPr indent="-342900" lvl="0" marL="457200" rtl="0" algn="l">
              <a:spcBef>
                <a:spcPts val="0"/>
              </a:spcBef>
              <a:spcAft>
                <a:spcPts val="0"/>
              </a:spcAft>
              <a:buSzPts val="1800"/>
              <a:buChar char="●"/>
            </a:pPr>
            <a:r>
              <a:rPr lang="en"/>
              <a:t>domain and tool-specific limitations</a:t>
            </a:r>
            <a:endParaRPr/>
          </a:p>
          <a:p>
            <a:pPr indent="-342900" lvl="0" marL="457200" rtl="0" algn="l">
              <a:spcBef>
                <a:spcPts val="0"/>
              </a:spcBef>
              <a:spcAft>
                <a:spcPts val="0"/>
              </a:spcAft>
              <a:buSzPts val="1800"/>
              <a:buChar char="●"/>
            </a:pPr>
            <a:r>
              <a:rPr lang="en"/>
              <a:t>legacy code.</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