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7" r:id="rId1"/>
  </p:sldMasterIdLst>
  <p:notesMasterIdLst>
    <p:notesMasterId r:id="rId14"/>
  </p:notesMasterIdLst>
  <p:sldIdLst>
    <p:sldId id="256" r:id="rId2"/>
    <p:sldId id="258" r:id="rId3"/>
    <p:sldId id="259" r:id="rId4"/>
    <p:sldId id="257" r:id="rId5"/>
    <p:sldId id="261" r:id="rId6"/>
    <p:sldId id="265" r:id="rId7"/>
    <p:sldId id="263" r:id="rId8"/>
    <p:sldId id="266" r:id="rId9"/>
    <p:sldId id="267" r:id="rId10"/>
    <p:sldId id="268" r:id="rId11"/>
    <p:sldId id="264" r:id="rId12"/>
    <p:sldId id="269"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3A9ADE4-5EEE-47F9-83A5-5176557262E3}" v="57" dt="2019-10-09T13:02:14.71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4" autoAdjust="0"/>
    <p:restoredTop sz="81236" autoAdjust="0"/>
  </p:normalViewPr>
  <p:slideViewPr>
    <p:cSldViewPr snapToGrid="0">
      <p:cViewPr>
        <p:scale>
          <a:sx n="100" d="100"/>
          <a:sy n="100" d="100"/>
        </p:scale>
        <p:origin x="834"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ustice Colby" userId="e691c1eeb75b67df" providerId="LiveId" clId="{93A9ADE4-5EEE-47F9-83A5-5176557262E3}"/>
    <pc:docChg chg="undo custSel addSld delSld modSld">
      <pc:chgData name="Justice Colby" userId="e691c1eeb75b67df" providerId="LiveId" clId="{93A9ADE4-5EEE-47F9-83A5-5176557262E3}" dt="2019-10-09T13:05:02.216" v="16196" actId="404"/>
      <pc:docMkLst>
        <pc:docMk/>
      </pc:docMkLst>
      <pc:sldChg chg="modSp modNotesTx">
        <pc:chgData name="Justice Colby" userId="e691c1eeb75b67df" providerId="LiveId" clId="{93A9ADE4-5EEE-47F9-83A5-5176557262E3}" dt="2019-10-09T13:02:27.033" v="16180" actId="1076"/>
        <pc:sldMkLst>
          <pc:docMk/>
          <pc:sldMk cId="790679091" sldId="256"/>
        </pc:sldMkLst>
        <pc:spChg chg="mod">
          <ac:chgData name="Justice Colby" userId="e691c1eeb75b67df" providerId="LiveId" clId="{93A9ADE4-5EEE-47F9-83A5-5176557262E3}" dt="2019-10-09T13:02:27.033" v="16180" actId="1076"/>
          <ac:spMkLst>
            <pc:docMk/>
            <pc:sldMk cId="790679091" sldId="256"/>
            <ac:spMk id="3" creationId="{B5C59980-3A7A-45A5-8B16-56253EA0DF9A}"/>
          </ac:spMkLst>
        </pc:spChg>
      </pc:sldChg>
      <pc:sldChg chg="modSp modNotesTx">
        <pc:chgData name="Justice Colby" userId="e691c1eeb75b67df" providerId="LiveId" clId="{93A9ADE4-5EEE-47F9-83A5-5176557262E3}" dt="2019-10-09T13:04:28.031" v="16192" actId="113"/>
        <pc:sldMkLst>
          <pc:docMk/>
          <pc:sldMk cId="3567011067" sldId="257"/>
        </pc:sldMkLst>
        <pc:spChg chg="mod">
          <ac:chgData name="Justice Colby" userId="e691c1eeb75b67df" providerId="LiveId" clId="{93A9ADE4-5EEE-47F9-83A5-5176557262E3}" dt="2019-10-09T10:13:45.088" v="3189" actId="20577"/>
          <ac:spMkLst>
            <pc:docMk/>
            <pc:sldMk cId="3567011067" sldId="257"/>
            <ac:spMk id="2" creationId="{F7007460-8970-4DB2-9A17-C6441946C754}"/>
          </ac:spMkLst>
        </pc:spChg>
        <pc:spChg chg="mod">
          <ac:chgData name="Justice Colby" userId="e691c1eeb75b67df" providerId="LiveId" clId="{93A9ADE4-5EEE-47F9-83A5-5176557262E3}" dt="2019-10-09T13:04:28.031" v="16192" actId="113"/>
          <ac:spMkLst>
            <pc:docMk/>
            <pc:sldMk cId="3567011067" sldId="257"/>
            <ac:spMk id="3" creationId="{0CA04DBA-DC47-4F88-BF20-0505CFDF6C18}"/>
          </ac:spMkLst>
        </pc:spChg>
      </pc:sldChg>
      <pc:sldChg chg="modSp modNotesTx">
        <pc:chgData name="Justice Colby" userId="e691c1eeb75b67df" providerId="LiveId" clId="{93A9ADE4-5EEE-47F9-83A5-5176557262E3}" dt="2019-10-09T13:04:19.307" v="16191" actId="113"/>
        <pc:sldMkLst>
          <pc:docMk/>
          <pc:sldMk cId="3929598117" sldId="258"/>
        </pc:sldMkLst>
        <pc:spChg chg="mod">
          <ac:chgData name="Justice Colby" userId="e691c1eeb75b67df" providerId="LiveId" clId="{93A9ADE4-5EEE-47F9-83A5-5176557262E3}" dt="2019-10-09T09:42:33.842" v="660" actId="20577"/>
          <ac:spMkLst>
            <pc:docMk/>
            <pc:sldMk cId="3929598117" sldId="258"/>
            <ac:spMk id="2" creationId="{3E3E5E4B-3E55-408C-95B3-2C4390F8D8F3}"/>
          </ac:spMkLst>
        </pc:spChg>
        <pc:spChg chg="mod">
          <ac:chgData name="Justice Colby" userId="e691c1eeb75b67df" providerId="LiveId" clId="{93A9ADE4-5EEE-47F9-83A5-5176557262E3}" dt="2019-10-09T13:04:19.307" v="16191" actId="113"/>
          <ac:spMkLst>
            <pc:docMk/>
            <pc:sldMk cId="3929598117" sldId="258"/>
            <ac:spMk id="3" creationId="{1344821B-7AFB-4DFE-9F86-721A43D66332}"/>
          </ac:spMkLst>
        </pc:spChg>
      </pc:sldChg>
      <pc:sldChg chg="addSp delSp modSp add">
        <pc:chgData name="Justice Colby" userId="e691c1eeb75b67df" providerId="LiveId" clId="{93A9ADE4-5EEE-47F9-83A5-5176557262E3}" dt="2019-10-09T13:02:54.252" v="16182" actId="14100"/>
        <pc:sldMkLst>
          <pc:docMk/>
          <pc:sldMk cId="2135830223" sldId="259"/>
        </pc:sldMkLst>
        <pc:spChg chg="mod">
          <ac:chgData name="Justice Colby" userId="e691c1eeb75b67df" providerId="LiveId" clId="{93A9ADE4-5EEE-47F9-83A5-5176557262E3}" dt="2019-10-09T09:42:38.167" v="674" actId="20577"/>
          <ac:spMkLst>
            <pc:docMk/>
            <pc:sldMk cId="2135830223" sldId="259"/>
            <ac:spMk id="2" creationId="{F52CB52C-C942-41B3-88D1-6830674E3495}"/>
          </ac:spMkLst>
        </pc:spChg>
        <pc:spChg chg="del">
          <ac:chgData name="Justice Colby" userId="e691c1eeb75b67df" providerId="LiveId" clId="{93A9ADE4-5EEE-47F9-83A5-5176557262E3}" dt="2019-10-09T09:42:47.334" v="675" actId="478"/>
          <ac:spMkLst>
            <pc:docMk/>
            <pc:sldMk cId="2135830223" sldId="259"/>
            <ac:spMk id="3" creationId="{F4B167A5-FAD3-4341-AE9D-84CB1D69ED3E}"/>
          </ac:spMkLst>
        </pc:spChg>
        <pc:spChg chg="add mod">
          <ac:chgData name="Justice Colby" userId="e691c1eeb75b67df" providerId="LiveId" clId="{93A9ADE4-5EEE-47F9-83A5-5176557262E3}" dt="2019-10-09T09:50:56.860" v="839" actId="2711"/>
          <ac:spMkLst>
            <pc:docMk/>
            <pc:sldMk cId="2135830223" sldId="259"/>
            <ac:spMk id="5" creationId="{CDA7D8E4-9209-4262-BDDE-A5D9D53597E4}"/>
          </ac:spMkLst>
        </pc:spChg>
        <pc:spChg chg="add mod">
          <ac:chgData name="Justice Colby" userId="e691c1eeb75b67df" providerId="LiveId" clId="{93A9ADE4-5EEE-47F9-83A5-5176557262E3}" dt="2019-10-09T09:48:25.923" v="763" actId="1076"/>
          <ac:spMkLst>
            <pc:docMk/>
            <pc:sldMk cId="2135830223" sldId="259"/>
            <ac:spMk id="6" creationId="{2B9A9187-9577-4397-B971-A43F9B746874}"/>
          </ac:spMkLst>
        </pc:spChg>
        <pc:spChg chg="add mod">
          <ac:chgData name="Justice Colby" userId="e691c1eeb75b67df" providerId="LiveId" clId="{93A9ADE4-5EEE-47F9-83A5-5176557262E3}" dt="2019-10-09T09:50:04.444" v="830" actId="1076"/>
          <ac:spMkLst>
            <pc:docMk/>
            <pc:sldMk cId="2135830223" sldId="259"/>
            <ac:spMk id="7" creationId="{B0C0FB97-3038-4AAB-8D01-604335BEC208}"/>
          </ac:spMkLst>
        </pc:spChg>
        <pc:spChg chg="add mod">
          <ac:chgData name="Justice Colby" userId="e691c1eeb75b67df" providerId="LiveId" clId="{93A9ADE4-5EEE-47F9-83A5-5176557262E3}" dt="2019-10-09T09:50:00.328" v="829" actId="1076"/>
          <ac:spMkLst>
            <pc:docMk/>
            <pc:sldMk cId="2135830223" sldId="259"/>
            <ac:spMk id="8" creationId="{71D0DBEE-FC83-4CF8-9E97-C9D60451CECD}"/>
          </ac:spMkLst>
        </pc:spChg>
        <pc:picChg chg="add mod">
          <ac:chgData name="Justice Colby" userId="e691c1eeb75b67df" providerId="LiveId" clId="{93A9ADE4-5EEE-47F9-83A5-5176557262E3}" dt="2019-10-09T13:02:54.252" v="16182" actId="14100"/>
          <ac:picMkLst>
            <pc:docMk/>
            <pc:sldMk cId="2135830223" sldId="259"/>
            <ac:picMk id="4" creationId="{6E10E9C2-9D7E-4602-80A0-057E1890EACD}"/>
          </ac:picMkLst>
        </pc:picChg>
      </pc:sldChg>
      <pc:sldChg chg="add del">
        <pc:chgData name="Justice Colby" userId="e691c1eeb75b67df" providerId="LiveId" clId="{93A9ADE4-5EEE-47F9-83A5-5176557262E3}" dt="2019-10-09T10:32:20.703" v="4516" actId="2696"/>
        <pc:sldMkLst>
          <pc:docMk/>
          <pc:sldMk cId="4171850849" sldId="260"/>
        </pc:sldMkLst>
      </pc:sldChg>
      <pc:sldChg chg="modSp add modNotesTx">
        <pc:chgData name="Justice Colby" userId="e691c1eeb75b67df" providerId="LiveId" clId="{93A9ADE4-5EEE-47F9-83A5-5176557262E3}" dt="2019-10-09T13:03:15.999" v="16184" actId="27636"/>
        <pc:sldMkLst>
          <pc:docMk/>
          <pc:sldMk cId="485088897" sldId="261"/>
        </pc:sldMkLst>
        <pc:spChg chg="mod">
          <ac:chgData name="Justice Colby" userId="e691c1eeb75b67df" providerId="LiveId" clId="{93A9ADE4-5EEE-47F9-83A5-5176557262E3}" dt="2019-10-09T12:33:21.422" v="13812" actId="20577"/>
          <ac:spMkLst>
            <pc:docMk/>
            <pc:sldMk cId="485088897" sldId="261"/>
            <ac:spMk id="2" creationId="{F3A2A798-5BFC-4D08-8726-1F1068A12BFB}"/>
          </ac:spMkLst>
        </pc:spChg>
        <pc:spChg chg="mod">
          <ac:chgData name="Justice Colby" userId="e691c1eeb75b67df" providerId="LiveId" clId="{93A9ADE4-5EEE-47F9-83A5-5176557262E3}" dt="2019-10-09T13:03:15.999" v="16184" actId="27636"/>
          <ac:spMkLst>
            <pc:docMk/>
            <pc:sldMk cId="485088897" sldId="261"/>
            <ac:spMk id="3" creationId="{DAB4797E-BAC7-4F6E-9453-AE05E8719F3F}"/>
          </ac:spMkLst>
        </pc:spChg>
      </pc:sldChg>
      <pc:sldChg chg="del modAnim">
        <pc:chgData name="Justice Colby" userId="e691c1eeb75b67df" providerId="LiveId" clId="{93A9ADE4-5EEE-47F9-83A5-5176557262E3}" dt="2019-10-09T11:02:45.241" v="6391" actId="2696"/>
        <pc:sldMkLst>
          <pc:docMk/>
          <pc:sldMk cId="3629917177" sldId="262"/>
        </pc:sldMkLst>
      </pc:sldChg>
      <pc:sldChg chg="modSp add modNotesTx">
        <pc:chgData name="Justice Colby" userId="e691c1eeb75b67df" providerId="LiveId" clId="{93A9ADE4-5EEE-47F9-83A5-5176557262E3}" dt="2019-10-09T13:03:35.973" v="16186" actId="27636"/>
        <pc:sldMkLst>
          <pc:docMk/>
          <pc:sldMk cId="2034221930" sldId="263"/>
        </pc:sldMkLst>
        <pc:spChg chg="mod">
          <ac:chgData name="Justice Colby" userId="e691c1eeb75b67df" providerId="LiveId" clId="{93A9ADE4-5EEE-47F9-83A5-5176557262E3}" dt="2019-10-09T10:57:06.581" v="6080" actId="20577"/>
          <ac:spMkLst>
            <pc:docMk/>
            <pc:sldMk cId="2034221930" sldId="263"/>
            <ac:spMk id="2" creationId="{F13E2FB8-4267-4F8A-98AE-633808856D3F}"/>
          </ac:spMkLst>
        </pc:spChg>
        <pc:spChg chg="mod">
          <ac:chgData name="Justice Colby" userId="e691c1eeb75b67df" providerId="LiveId" clId="{93A9ADE4-5EEE-47F9-83A5-5176557262E3}" dt="2019-10-09T13:03:35.973" v="16186" actId="27636"/>
          <ac:spMkLst>
            <pc:docMk/>
            <pc:sldMk cId="2034221930" sldId="263"/>
            <ac:spMk id="3" creationId="{2BF0D2DD-377C-43DE-98A2-5626E877B182}"/>
          </ac:spMkLst>
        </pc:spChg>
      </pc:sldChg>
      <pc:sldChg chg="modSp add">
        <pc:chgData name="Justice Colby" userId="e691c1eeb75b67df" providerId="LiveId" clId="{93A9ADE4-5EEE-47F9-83A5-5176557262E3}" dt="2019-10-09T12:47:42.678" v="15024" actId="20577"/>
        <pc:sldMkLst>
          <pc:docMk/>
          <pc:sldMk cId="4119664451" sldId="264"/>
        </pc:sldMkLst>
        <pc:spChg chg="mod">
          <ac:chgData name="Justice Colby" userId="e691c1eeb75b67df" providerId="LiveId" clId="{93A9ADE4-5EEE-47F9-83A5-5176557262E3}" dt="2019-10-09T11:45:05.802" v="10144" actId="20577"/>
          <ac:spMkLst>
            <pc:docMk/>
            <pc:sldMk cId="4119664451" sldId="264"/>
            <ac:spMk id="2" creationId="{03BC75C5-6F40-479F-A9DC-E2E56BB9B19A}"/>
          </ac:spMkLst>
        </pc:spChg>
        <pc:spChg chg="mod">
          <ac:chgData name="Justice Colby" userId="e691c1eeb75b67df" providerId="LiveId" clId="{93A9ADE4-5EEE-47F9-83A5-5176557262E3}" dt="2019-10-09T12:47:42.678" v="15024" actId="20577"/>
          <ac:spMkLst>
            <pc:docMk/>
            <pc:sldMk cId="4119664451" sldId="264"/>
            <ac:spMk id="3" creationId="{DA15F90A-E230-4219-A34C-6F7A1DD55738}"/>
          </ac:spMkLst>
        </pc:spChg>
      </pc:sldChg>
      <pc:sldChg chg="addSp delSp modSp add">
        <pc:chgData name="Justice Colby" userId="e691c1eeb75b67df" providerId="LiveId" clId="{93A9ADE4-5EEE-47F9-83A5-5176557262E3}" dt="2019-10-09T12:33:18.808" v="13811" actId="20577"/>
        <pc:sldMkLst>
          <pc:docMk/>
          <pc:sldMk cId="342940270" sldId="265"/>
        </pc:sldMkLst>
        <pc:spChg chg="mod">
          <ac:chgData name="Justice Colby" userId="e691c1eeb75b67df" providerId="LiveId" clId="{93A9ADE4-5EEE-47F9-83A5-5176557262E3}" dt="2019-10-09T12:33:18.808" v="13811" actId="20577"/>
          <ac:spMkLst>
            <pc:docMk/>
            <pc:sldMk cId="342940270" sldId="265"/>
            <ac:spMk id="2" creationId="{3AAA47E2-D9A3-4748-9772-10FE24F80ECF}"/>
          </ac:spMkLst>
        </pc:spChg>
        <pc:spChg chg="del">
          <ac:chgData name="Justice Colby" userId="e691c1eeb75b67df" providerId="LiveId" clId="{93A9ADE4-5EEE-47F9-83A5-5176557262E3}" dt="2019-10-09T11:46:56.864" v="10147" actId="478"/>
          <ac:spMkLst>
            <pc:docMk/>
            <pc:sldMk cId="342940270" sldId="265"/>
            <ac:spMk id="3" creationId="{3008456A-14F4-4982-94C5-82CF4BD1EE65}"/>
          </ac:spMkLst>
        </pc:spChg>
        <pc:picChg chg="add mod">
          <ac:chgData name="Justice Colby" userId="e691c1eeb75b67df" providerId="LiveId" clId="{93A9ADE4-5EEE-47F9-83A5-5176557262E3}" dt="2019-10-09T11:46:58.920" v="10149" actId="1076"/>
          <ac:picMkLst>
            <pc:docMk/>
            <pc:sldMk cId="342940270" sldId="265"/>
            <ac:picMk id="4" creationId="{838EAA3C-00D5-4F36-B315-D8762DC61BE4}"/>
          </ac:picMkLst>
        </pc:picChg>
      </pc:sldChg>
      <pc:sldChg chg="modSp add">
        <pc:chgData name="Justice Colby" userId="e691c1eeb75b67df" providerId="LiveId" clId="{93A9ADE4-5EEE-47F9-83A5-5176557262E3}" dt="2019-10-09T13:03:51.413" v="16188" actId="27636"/>
        <pc:sldMkLst>
          <pc:docMk/>
          <pc:sldMk cId="3029412230" sldId="266"/>
        </pc:sldMkLst>
        <pc:spChg chg="mod">
          <ac:chgData name="Justice Colby" userId="e691c1eeb75b67df" providerId="LiveId" clId="{93A9ADE4-5EEE-47F9-83A5-5176557262E3}" dt="2019-10-09T12:05:32.629" v="11568" actId="20577"/>
          <ac:spMkLst>
            <pc:docMk/>
            <pc:sldMk cId="3029412230" sldId="266"/>
            <ac:spMk id="2" creationId="{D371CC94-8D15-46E7-B58C-3FF7AC79EE47}"/>
          </ac:spMkLst>
        </pc:spChg>
        <pc:spChg chg="mod">
          <ac:chgData name="Justice Colby" userId="e691c1eeb75b67df" providerId="LiveId" clId="{93A9ADE4-5EEE-47F9-83A5-5176557262E3}" dt="2019-10-09T13:03:51.413" v="16188" actId="27636"/>
          <ac:spMkLst>
            <pc:docMk/>
            <pc:sldMk cId="3029412230" sldId="266"/>
            <ac:spMk id="3" creationId="{977B9349-3A29-4522-8B95-A841A4EED527}"/>
          </ac:spMkLst>
        </pc:spChg>
      </pc:sldChg>
      <pc:sldChg chg="modSp add">
        <pc:chgData name="Justice Colby" userId="e691c1eeb75b67df" providerId="LiveId" clId="{93A9ADE4-5EEE-47F9-83A5-5176557262E3}" dt="2019-10-09T13:02:15.201" v="16179" actId="27636"/>
        <pc:sldMkLst>
          <pc:docMk/>
          <pc:sldMk cId="3859385053" sldId="267"/>
        </pc:sldMkLst>
        <pc:spChg chg="mod">
          <ac:chgData name="Justice Colby" userId="e691c1eeb75b67df" providerId="LiveId" clId="{93A9ADE4-5EEE-47F9-83A5-5176557262E3}" dt="2019-10-09T12:20:39.656" v="12684" actId="20577"/>
          <ac:spMkLst>
            <pc:docMk/>
            <pc:sldMk cId="3859385053" sldId="267"/>
            <ac:spMk id="2" creationId="{BAE7C8BE-5D7A-4738-97CE-65B2E3E78228}"/>
          </ac:spMkLst>
        </pc:spChg>
        <pc:spChg chg="mod">
          <ac:chgData name="Justice Colby" userId="e691c1eeb75b67df" providerId="LiveId" clId="{93A9ADE4-5EEE-47F9-83A5-5176557262E3}" dt="2019-10-09T13:02:15.201" v="16179" actId="27636"/>
          <ac:spMkLst>
            <pc:docMk/>
            <pc:sldMk cId="3859385053" sldId="267"/>
            <ac:spMk id="3" creationId="{AA67DB05-8408-470F-B381-101D9A88090D}"/>
          </ac:spMkLst>
        </pc:spChg>
      </pc:sldChg>
      <pc:sldChg chg="modSp add">
        <pc:chgData name="Justice Colby" userId="e691c1eeb75b67df" providerId="LiveId" clId="{93A9ADE4-5EEE-47F9-83A5-5176557262E3}" dt="2019-10-09T13:05:02.216" v="16196" actId="404"/>
        <pc:sldMkLst>
          <pc:docMk/>
          <pc:sldMk cId="393174425" sldId="268"/>
        </pc:sldMkLst>
        <pc:spChg chg="mod">
          <ac:chgData name="Justice Colby" userId="e691c1eeb75b67df" providerId="LiveId" clId="{93A9ADE4-5EEE-47F9-83A5-5176557262E3}" dt="2019-10-09T12:31:49.469" v="13740" actId="20577"/>
          <ac:spMkLst>
            <pc:docMk/>
            <pc:sldMk cId="393174425" sldId="268"/>
            <ac:spMk id="2" creationId="{2EF9718D-D527-4A6E-AC7D-91ECE35F2406}"/>
          </ac:spMkLst>
        </pc:spChg>
        <pc:spChg chg="mod">
          <ac:chgData name="Justice Colby" userId="e691c1eeb75b67df" providerId="LiveId" clId="{93A9ADE4-5EEE-47F9-83A5-5176557262E3}" dt="2019-10-09T13:05:02.216" v="16196" actId="404"/>
          <ac:spMkLst>
            <pc:docMk/>
            <pc:sldMk cId="393174425" sldId="268"/>
            <ac:spMk id="3" creationId="{ED825C0A-4518-4823-80AA-7475018B525F}"/>
          </ac:spMkLst>
        </pc:spChg>
      </pc:sldChg>
      <pc:sldChg chg="modSp add modNotesTx">
        <pc:chgData name="Justice Colby" userId="e691c1eeb75b67df" providerId="LiveId" clId="{93A9ADE4-5EEE-47F9-83A5-5176557262E3}" dt="2019-10-09T12:59:45.672" v="16160" actId="20577"/>
        <pc:sldMkLst>
          <pc:docMk/>
          <pc:sldMk cId="4153173803" sldId="269"/>
        </pc:sldMkLst>
        <pc:spChg chg="mod">
          <ac:chgData name="Justice Colby" userId="e691c1eeb75b67df" providerId="LiveId" clId="{93A9ADE4-5EEE-47F9-83A5-5176557262E3}" dt="2019-10-09T12:48:09.543" v="15041" actId="20577"/>
          <ac:spMkLst>
            <pc:docMk/>
            <pc:sldMk cId="4153173803" sldId="269"/>
            <ac:spMk id="2" creationId="{E22A143E-203F-48F6-A451-B049DB283CCE}"/>
          </ac:spMkLst>
        </pc:spChg>
        <pc:spChg chg="mod">
          <ac:chgData name="Justice Colby" userId="e691c1eeb75b67df" providerId="LiveId" clId="{93A9ADE4-5EEE-47F9-83A5-5176557262E3}" dt="2019-10-09T12:59:08.509" v="15968" actId="20577"/>
          <ac:spMkLst>
            <pc:docMk/>
            <pc:sldMk cId="4153173803" sldId="269"/>
            <ac:spMk id="3" creationId="{36707186-80BF-41D2-BA6D-5D9A2AD7FBF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5C909B4-9034-4236-A36A-52FCED74AB94}" type="datetimeFigureOut">
              <a:rPr lang="en-US" smtClean="0"/>
              <a:t>10/9/2019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86289CF-E6F0-4087-8376-AF9AE97CA240}" type="slidenum">
              <a:rPr lang="en-US" smtClean="0"/>
              <a:t>‹#›</a:t>
            </a:fld>
            <a:endParaRPr lang="en-US"/>
          </a:p>
        </p:txBody>
      </p:sp>
    </p:spTree>
    <p:extLst>
      <p:ext uri="{BB962C8B-B14F-4D97-AF65-F5344CB8AC3E}">
        <p14:creationId xmlns:p14="http://schemas.microsoft.com/office/powerpoint/2010/main" val="17164572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the title implies, this paper essentially proposes an artificial intelligence based framework that can be used to optimize the Agile PM process in a number of different ways.  And this framework achieves this by automating some of the tasks necessary in the Agile project management workflow, that may not necessarily require human intervention, and may be more efficient without it.  I found it interesting because it not only made me think about a number of different tasks in the Agile PM pipeline that can be automated using AI, but helped me learn a bit more regarding the capabilities of AI overall.  I admittingly am not too knowledgeable in AI, so this paper was a good learning opportunity in that regard as well.</a:t>
            </a:r>
          </a:p>
        </p:txBody>
      </p:sp>
      <p:sp>
        <p:nvSpPr>
          <p:cNvPr id="4" name="Slide Number Placeholder 3"/>
          <p:cNvSpPr>
            <a:spLocks noGrp="1"/>
          </p:cNvSpPr>
          <p:nvPr>
            <p:ph type="sldNum" sz="quarter" idx="5"/>
          </p:nvPr>
        </p:nvSpPr>
        <p:spPr/>
        <p:txBody>
          <a:bodyPr/>
          <a:lstStyle/>
          <a:p>
            <a:fld id="{286289CF-E6F0-4087-8376-AF9AE97CA240}" type="slidenum">
              <a:rPr lang="en-US" smtClean="0"/>
              <a:t>1</a:t>
            </a:fld>
            <a:endParaRPr lang="en-US"/>
          </a:p>
        </p:txBody>
      </p:sp>
    </p:spTree>
    <p:extLst>
      <p:ext uri="{BB962C8B-B14F-4D97-AF65-F5344CB8AC3E}">
        <p14:creationId xmlns:p14="http://schemas.microsoft.com/office/powerpoint/2010/main" val="37677245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product backlog is regularly updated and refined to ensure that it contains relevant items that are properly detailed and </a:t>
            </a:r>
            <a:r>
              <a:rPr lang="en-US" dirty="0" err="1"/>
              <a:t>appriately</a:t>
            </a:r>
            <a:r>
              <a:rPr lang="en-US" dirty="0"/>
              <a:t> estimated.  Some tasks associated with the project backlog include adding/removing items, estimating the size of items, and refining large items into smaller items.</a:t>
            </a:r>
          </a:p>
          <a:p>
            <a:endParaRPr lang="en-US" dirty="0"/>
          </a:p>
          <a:p>
            <a:r>
              <a:rPr lang="en-US" dirty="0"/>
              <a:t>Before these sprints occur, the team performs sprint planning in order to identify goals for the upcoming sprint and allocate items from the backlog that would be needed in order to achieve the sprint’s goal</a:t>
            </a:r>
          </a:p>
        </p:txBody>
      </p:sp>
      <p:sp>
        <p:nvSpPr>
          <p:cNvPr id="4" name="Slide Number Placeholder 3"/>
          <p:cNvSpPr>
            <a:spLocks noGrp="1"/>
          </p:cNvSpPr>
          <p:nvPr>
            <p:ph type="sldNum" sz="quarter" idx="5"/>
          </p:nvPr>
        </p:nvSpPr>
        <p:spPr/>
        <p:txBody>
          <a:bodyPr/>
          <a:lstStyle/>
          <a:p>
            <a:fld id="{286289CF-E6F0-4087-8376-AF9AE97CA240}" type="slidenum">
              <a:rPr lang="en-US" smtClean="0"/>
              <a:t>2</a:t>
            </a:fld>
            <a:endParaRPr lang="en-US"/>
          </a:p>
        </p:txBody>
      </p:sp>
    </p:spTree>
    <p:extLst>
      <p:ext uri="{BB962C8B-B14F-4D97-AF65-F5344CB8AC3E}">
        <p14:creationId xmlns:p14="http://schemas.microsoft.com/office/powerpoint/2010/main" val="18518457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Tasks of PMs include timeline estimation, refining tasks, managing resources, planning sprints, outlining possible risks, and making recommendations to improve productivity.</a:t>
            </a:r>
          </a:p>
          <a:p>
            <a:endParaRPr lang="en-US" dirty="0"/>
          </a:p>
          <a:p>
            <a:r>
              <a:rPr lang="en-US" dirty="0"/>
              <a:t>Current tools are limited to allowing users to create, manage, and track project components such as user stories, product backlogs, and sprints.  They also lack advanced analytical methods that are capable of harvesting valuable insights from project data for estimation and recommendations. </a:t>
            </a:r>
          </a:p>
          <a:p>
            <a:endParaRPr lang="en-US" dirty="0"/>
          </a:p>
          <a:p>
            <a:r>
              <a:rPr lang="en-US" dirty="0"/>
              <a:t>Important items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b="1"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1" dirty="0"/>
              <a:t>Identifying product backlog items</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Input data can be large and can contain inter-dependencies that must be handled  For typical projects the product backlog can consist of 100+ items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1" dirty="0"/>
              <a:t>Refining product backlog items</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Items must small enough such that they can be implemented in a sprint and large enough such that stakeholders understand business value.  There can also be conflicts on the best way the backlog should be refined.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1" dirty="0"/>
              <a:t>Sprint Planning</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Important factors must be considered when selecting sprint tasks including the overall sprint goal, priority and business value of sprint tasks, team availability, and more.  Risks/experiences encountered from previous projects should also be used to help plan out next sprint.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1" dirty="0"/>
              <a:t>Risk management</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Current practices in risk management rely on high-level guidance and subjective judgments. Predicting future risks can be challenging due to inherent uncertainty and the dynamic nature of software.</a:t>
            </a:r>
          </a:p>
          <a:p>
            <a:endParaRPr lang="en-US" dirty="0"/>
          </a:p>
        </p:txBody>
      </p:sp>
      <p:sp>
        <p:nvSpPr>
          <p:cNvPr id="4" name="Slide Number Placeholder 3"/>
          <p:cNvSpPr>
            <a:spLocks noGrp="1"/>
          </p:cNvSpPr>
          <p:nvPr>
            <p:ph type="sldNum" sz="quarter" idx="5"/>
          </p:nvPr>
        </p:nvSpPr>
        <p:spPr/>
        <p:txBody>
          <a:bodyPr/>
          <a:lstStyle/>
          <a:p>
            <a:fld id="{286289CF-E6F0-4087-8376-AF9AE97CA240}" type="slidenum">
              <a:rPr lang="en-US" smtClean="0"/>
              <a:t>4</a:t>
            </a:fld>
            <a:endParaRPr lang="en-US"/>
          </a:p>
        </p:txBody>
      </p:sp>
    </p:spTree>
    <p:extLst>
      <p:ext uri="{BB962C8B-B14F-4D97-AF65-F5344CB8AC3E}">
        <p14:creationId xmlns:p14="http://schemas.microsoft.com/office/powerpoint/2010/main" val="9173807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b="1" dirty="0"/>
              <a:t>Analytics Engine</a:t>
            </a:r>
          </a:p>
          <a:p>
            <a:pPr marL="457200" marR="0" lvl="1" indent="0" algn="l" defTabSz="914400" rtl="0" eaLnBrk="1" fontAlgn="auto" latinLnBrk="0" hangingPunct="1">
              <a:lnSpc>
                <a:spcPct val="100000"/>
              </a:lnSpc>
              <a:spcBef>
                <a:spcPts val="0"/>
              </a:spcBef>
              <a:spcAft>
                <a:spcPts val="0"/>
              </a:spcAft>
              <a:buClrTx/>
              <a:buSzTx/>
              <a:buFontTx/>
              <a:buNone/>
              <a:tabLst/>
              <a:defRPr/>
            </a:pPr>
            <a:r>
              <a:rPr lang="en-US" dirty="0"/>
              <a:t>	Uses historical project data to provide effort estimation, risk prediction, and recommendations for future projects.  Handles any “decision-making” that is needed regarding the project.</a:t>
            </a:r>
            <a:endParaRPr lang="en-US" b="1" dirty="0"/>
          </a:p>
          <a:p>
            <a:pPr lvl="1"/>
            <a:r>
              <a:rPr lang="en-US" b="1" dirty="0"/>
              <a:t>Planning Engine</a:t>
            </a:r>
          </a:p>
          <a:p>
            <a:pPr marL="457200" marR="0" lvl="1" indent="0" algn="l" defTabSz="914400" rtl="0" eaLnBrk="1" fontAlgn="auto" latinLnBrk="0" hangingPunct="1">
              <a:lnSpc>
                <a:spcPct val="100000"/>
              </a:lnSpc>
              <a:spcBef>
                <a:spcPts val="0"/>
              </a:spcBef>
              <a:spcAft>
                <a:spcPts val="0"/>
              </a:spcAft>
              <a:buClrTx/>
              <a:buSzTx/>
              <a:buFontTx/>
              <a:buNone/>
              <a:tabLst/>
              <a:defRPr/>
            </a:pPr>
            <a:r>
              <a:rPr lang="en-US" dirty="0"/>
              <a:t>	Creates a sprint plan based on provided data and previous project experiences</a:t>
            </a:r>
            <a:endParaRPr lang="en-US" b="1" dirty="0"/>
          </a:p>
          <a:p>
            <a:pPr lvl="1"/>
            <a:r>
              <a:rPr lang="en-US" b="1" dirty="0"/>
              <a:t>Optimization Engine</a:t>
            </a:r>
          </a:p>
          <a:p>
            <a:pPr marL="914400" marR="0" lvl="2" indent="0" algn="l" defTabSz="914400" rtl="0" eaLnBrk="1" fontAlgn="auto" latinLnBrk="0" hangingPunct="1">
              <a:lnSpc>
                <a:spcPct val="100000"/>
              </a:lnSpc>
              <a:spcBef>
                <a:spcPts val="0"/>
              </a:spcBef>
              <a:spcAft>
                <a:spcPts val="0"/>
              </a:spcAft>
              <a:buClrTx/>
              <a:buSzTx/>
              <a:buFontTx/>
              <a:buNone/>
              <a:tabLst/>
              <a:defRPr/>
            </a:pPr>
            <a:r>
              <a:rPr lang="en-US" dirty="0"/>
              <a:t>Assists the Planning Engine by computing the optimal set of actions given the current situation.  For example, can be used to compute optimal selection of backlog items for upcoming spring given multiple constraints and objectives</a:t>
            </a:r>
          </a:p>
          <a:p>
            <a:pPr lvl="1"/>
            <a:r>
              <a:rPr lang="en-US" b="1" dirty="0"/>
              <a:t>Conversational Dialog Engine</a:t>
            </a:r>
          </a:p>
          <a:p>
            <a:pPr marL="457200" marR="0" lvl="1" indent="0" algn="l" defTabSz="914400" rtl="0" eaLnBrk="1" fontAlgn="auto" latinLnBrk="0" hangingPunct="1">
              <a:lnSpc>
                <a:spcPct val="100000"/>
              </a:lnSpc>
              <a:spcBef>
                <a:spcPts val="0"/>
              </a:spcBef>
              <a:spcAft>
                <a:spcPts val="0"/>
              </a:spcAft>
              <a:buClrTx/>
              <a:buSzTx/>
              <a:buFontTx/>
              <a:buNone/>
              <a:tabLst/>
              <a:defRPr/>
            </a:pPr>
            <a:r>
              <a:rPr lang="en-US" b="1" dirty="0"/>
              <a:t>	</a:t>
            </a:r>
            <a:r>
              <a:rPr lang="en-US" dirty="0"/>
              <a:t>Chatbot acting as an interface between users and the AI system.  Example questions: “Show me your estimate of this user story”, “Can you help split this user story?”</a:t>
            </a:r>
            <a:endParaRPr lang="en-US" b="1" dirty="0"/>
          </a:p>
          <a:p>
            <a:pPr lvl="1"/>
            <a:r>
              <a:rPr lang="en-US" b="1" dirty="0"/>
              <a:t>Representation Learning Engine</a:t>
            </a:r>
          </a:p>
          <a:p>
            <a:pPr lvl="2"/>
            <a:r>
              <a:rPr lang="en-US" dirty="0"/>
              <a:t>Accepts input data consisting of project artifacts (backlog items, goals, communications etc.) and reformats it to be more easily processed downstream by the other engines</a:t>
            </a:r>
          </a:p>
          <a:p>
            <a:endParaRPr lang="en-US" dirty="0"/>
          </a:p>
        </p:txBody>
      </p:sp>
      <p:sp>
        <p:nvSpPr>
          <p:cNvPr id="4" name="Slide Number Placeholder 3"/>
          <p:cNvSpPr>
            <a:spLocks noGrp="1"/>
          </p:cNvSpPr>
          <p:nvPr>
            <p:ph type="sldNum" sz="quarter" idx="5"/>
          </p:nvPr>
        </p:nvSpPr>
        <p:spPr/>
        <p:txBody>
          <a:bodyPr/>
          <a:lstStyle/>
          <a:p>
            <a:fld id="{286289CF-E6F0-4087-8376-AF9AE97CA240}" type="slidenum">
              <a:rPr lang="en-US" smtClean="0"/>
              <a:t>5</a:t>
            </a:fld>
            <a:endParaRPr lang="en-US"/>
          </a:p>
        </p:txBody>
      </p:sp>
    </p:spTree>
    <p:extLst>
      <p:ext uri="{BB962C8B-B14F-4D97-AF65-F5344CB8AC3E}">
        <p14:creationId xmlns:p14="http://schemas.microsoft.com/office/powerpoint/2010/main" val="27144627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Input data consists of both structured and unstructured data, so it needs to be re-formatted appropriately in order to be more easily processed by other system components</a:t>
            </a:r>
          </a:p>
          <a:p>
            <a:endParaRPr lang="en-US" dirty="0"/>
          </a:p>
          <a:p>
            <a:r>
              <a:rPr lang="en-US" dirty="0"/>
              <a:t>Structured data</a:t>
            </a:r>
          </a:p>
          <a:p>
            <a:r>
              <a:rPr lang="en-US" dirty="0"/>
              <a:t>	backlog items may attributes like a type or priority, which could be easily extracted to form a vector representation.</a:t>
            </a:r>
          </a:p>
          <a:p>
            <a:r>
              <a:rPr lang="en-US" dirty="0" err="1"/>
              <a:t>Unstrcutred</a:t>
            </a:r>
            <a:r>
              <a:rPr lang="en-US" dirty="0"/>
              <a:t> data</a:t>
            </a:r>
          </a:p>
          <a:p>
            <a:r>
              <a:rPr lang="en-US" dirty="0"/>
              <a:t>	sprint goals, communication among team members, etc. may just be plain texts.  Also documentation may be a part of input data along with source code.</a:t>
            </a:r>
          </a:p>
        </p:txBody>
      </p:sp>
      <p:sp>
        <p:nvSpPr>
          <p:cNvPr id="4" name="Slide Number Placeholder 3"/>
          <p:cNvSpPr>
            <a:spLocks noGrp="1"/>
          </p:cNvSpPr>
          <p:nvPr>
            <p:ph type="sldNum" sz="quarter" idx="5"/>
          </p:nvPr>
        </p:nvSpPr>
        <p:spPr/>
        <p:txBody>
          <a:bodyPr/>
          <a:lstStyle/>
          <a:p>
            <a:fld id="{286289CF-E6F0-4087-8376-AF9AE97CA240}" type="slidenum">
              <a:rPr lang="en-US" smtClean="0"/>
              <a:t>7</a:t>
            </a:fld>
            <a:endParaRPr lang="en-US"/>
          </a:p>
        </p:txBody>
      </p:sp>
    </p:spTree>
    <p:extLst>
      <p:ext uri="{BB962C8B-B14F-4D97-AF65-F5344CB8AC3E}">
        <p14:creationId xmlns:p14="http://schemas.microsoft.com/office/powerpoint/2010/main" val="41605659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Important factors must be considered when selecting sprint tasks including the overall sprint goal, priority and business value of sprint tasks, team availability, and more.  Risks/experiences encountered from previous projects should also be used to help plan out next sprint.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Historical data</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before a sprint, timeline estimation, what tasks should be assigned to a sprint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during a sprint, diagnosing why something went wrong.</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After a sprint looking over how the sprint went compared to previous sprints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Sprint backlog items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Large enough such that stakeholders recognize value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Small enough such that they can be implemented in a single sprint</a:t>
            </a:r>
          </a:p>
          <a:p>
            <a:endParaRPr lang="en-US" dirty="0"/>
          </a:p>
        </p:txBody>
      </p:sp>
      <p:sp>
        <p:nvSpPr>
          <p:cNvPr id="4" name="Slide Number Placeholder 3"/>
          <p:cNvSpPr>
            <a:spLocks noGrp="1"/>
          </p:cNvSpPr>
          <p:nvPr>
            <p:ph type="sldNum" sz="quarter" idx="5"/>
          </p:nvPr>
        </p:nvSpPr>
        <p:spPr/>
        <p:txBody>
          <a:bodyPr/>
          <a:lstStyle/>
          <a:p>
            <a:fld id="{286289CF-E6F0-4087-8376-AF9AE97CA240}" type="slidenum">
              <a:rPr lang="en-US" smtClean="0"/>
              <a:t>12</a:t>
            </a:fld>
            <a:endParaRPr lang="en-US"/>
          </a:p>
        </p:txBody>
      </p:sp>
    </p:spTree>
    <p:extLst>
      <p:ext uri="{BB962C8B-B14F-4D97-AF65-F5344CB8AC3E}">
        <p14:creationId xmlns:p14="http://schemas.microsoft.com/office/powerpoint/2010/main" val="19509273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1F33FCF-76BD-4B87-9303-17568FEFC93A}" type="datetimeFigureOut">
              <a:rPr lang="en-US" smtClean="0"/>
              <a:t>10/9/2019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1F335C-0AE8-4B05-A96C-86C61A2ED0EC}" type="slidenum">
              <a:rPr lang="en-US" smtClean="0"/>
              <a:t>‹#›</a:t>
            </a:fld>
            <a:endParaRPr lang="en-US"/>
          </a:p>
        </p:txBody>
      </p:sp>
    </p:spTree>
    <p:extLst>
      <p:ext uri="{BB962C8B-B14F-4D97-AF65-F5344CB8AC3E}">
        <p14:creationId xmlns:p14="http://schemas.microsoft.com/office/powerpoint/2010/main" val="42336975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1F33FCF-76BD-4B87-9303-17568FEFC93A}" type="datetimeFigureOut">
              <a:rPr lang="en-US" smtClean="0"/>
              <a:t>10/9/2019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1F335C-0AE8-4B05-A96C-86C61A2ED0EC}" type="slidenum">
              <a:rPr lang="en-US" smtClean="0"/>
              <a:t>‹#›</a:t>
            </a:fld>
            <a:endParaRPr lang="en-US"/>
          </a:p>
        </p:txBody>
      </p:sp>
    </p:spTree>
    <p:extLst>
      <p:ext uri="{BB962C8B-B14F-4D97-AF65-F5344CB8AC3E}">
        <p14:creationId xmlns:p14="http://schemas.microsoft.com/office/powerpoint/2010/main" val="3091197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1F33FCF-76BD-4B87-9303-17568FEFC93A}" type="datetimeFigureOut">
              <a:rPr lang="en-US" smtClean="0"/>
              <a:t>10/9/2019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1F335C-0AE8-4B05-A96C-86C61A2ED0EC}"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9337085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1F33FCF-76BD-4B87-9303-17568FEFC93A}" type="datetimeFigureOut">
              <a:rPr lang="en-US" smtClean="0"/>
              <a:t>10/9/2019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1F335C-0AE8-4B05-A96C-86C61A2ED0EC}" type="slidenum">
              <a:rPr lang="en-US" smtClean="0"/>
              <a:t>‹#›</a:t>
            </a:fld>
            <a:endParaRPr lang="en-US"/>
          </a:p>
        </p:txBody>
      </p:sp>
    </p:spTree>
    <p:extLst>
      <p:ext uri="{BB962C8B-B14F-4D97-AF65-F5344CB8AC3E}">
        <p14:creationId xmlns:p14="http://schemas.microsoft.com/office/powerpoint/2010/main" val="41905848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1F33FCF-76BD-4B87-9303-17568FEFC93A}" type="datetimeFigureOut">
              <a:rPr lang="en-US" smtClean="0"/>
              <a:t>10/9/2019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1F335C-0AE8-4B05-A96C-86C61A2ED0EC}"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6241470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1F33FCF-76BD-4B87-9303-17568FEFC93A}" type="datetimeFigureOut">
              <a:rPr lang="en-US" smtClean="0"/>
              <a:t>10/9/2019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1F335C-0AE8-4B05-A96C-86C61A2ED0EC}" type="slidenum">
              <a:rPr lang="en-US" smtClean="0"/>
              <a:t>‹#›</a:t>
            </a:fld>
            <a:endParaRPr lang="en-US"/>
          </a:p>
        </p:txBody>
      </p:sp>
    </p:spTree>
    <p:extLst>
      <p:ext uri="{BB962C8B-B14F-4D97-AF65-F5344CB8AC3E}">
        <p14:creationId xmlns:p14="http://schemas.microsoft.com/office/powerpoint/2010/main" val="2130119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1F33FCF-76BD-4B87-9303-17568FEFC93A}" type="datetimeFigureOut">
              <a:rPr lang="en-US" smtClean="0"/>
              <a:t>10/9/2019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1F335C-0AE8-4B05-A96C-86C61A2ED0EC}" type="slidenum">
              <a:rPr lang="en-US" smtClean="0"/>
              <a:t>‹#›</a:t>
            </a:fld>
            <a:endParaRPr lang="en-US"/>
          </a:p>
        </p:txBody>
      </p:sp>
    </p:spTree>
    <p:extLst>
      <p:ext uri="{BB962C8B-B14F-4D97-AF65-F5344CB8AC3E}">
        <p14:creationId xmlns:p14="http://schemas.microsoft.com/office/powerpoint/2010/main" val="22903186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1F33FCF-76BD-4B87-9303-17568FEFC93A}" type="datetimeFigureOut">
              <a:rPr lang="en-US" smtClean="0"/>
              <a:t>10/9/2019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1F335C-0AE8-4B05-A96C-86C61A2ED0EC}" type="slidenum">
              <a:rPr lang="en-US" smtClean="0"/>
              <a:t>‹#›</a:t>
            </a:fld>
            <a:endParaRPr lang="en-US"/>
          </a:p>
        </p:txBody>
      </p:sp>
    </p:spTree>
    <p:extLst>
      <p:ext uri="{BB962C8B-B14F-4D97-AF65-F5344CB8AC3E}">
        <p14:creationId xmlns:p14="http://schemas.microsoft.com/office/powerpoint/2010/main" val="2826429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1F33FCF-76BD-4B87-9303-17568FEFC93A}" type="datetimeFigureOut">
              <a:rPr lang="en-US" smtClean="0"/>
              <a:t>10/9/2019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1F335C-0AE8-4B05-A96C-86C61A2ED0EC}" type="slidenum">
              <a:rPr lang="en-US" smtClean="0"/>
              <a:t>‹#›</a:t>
            </a:fld>
            <a:endParaRPr lang="en-US"/>
          </a:p>
        </p:txBody>
      </p:sp>
    </p:spTree>
    <p:extLst>
      <p:ext uri="{BB962C8B-B14F-4D97-AF65-F5344CB8AC3E}">
        <p14:creationId xmlns:p14="http://schemas.microsoft.com/office/powerpoint/2010/main" val="4168311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1F33FCF-76BD-4B87-9303-17568FEFC93A}" type="datetimeFigureOut">
              <a:rPr lang="en-US" smtClean="0"/>
              <a:t>10/9/2019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1F335C-0AE8-4B05-A96C-86C61A2ED0EC}" type="slidenum">
              <a:rPr lang="en-US" smtClean="0"/>
              <a:t>‹#›</a:t>
            </a:fld>
            <a:endParaRPr lang="en-US"/>
          </a:p>
        </p:txBody>
      </p:sp>
    </p:spTree>
    <p:extLst>
      <p:ext uri="{BB962C8B-B14F-4D97-AF65-F5344CB8AC3E}">
        <p14:creationId xmlns:p14="http://schemas.microsoft.com/office/powerpoint/2010/main" val="7289051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1F33FCF-76BD-4B87-9303-17568FEFC93A}" type="datetimeFigureOut">
              <a:rPr lang="en-US" smtClean="0"/>
              <a:t>10/9/2019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1F335C-0AE8-4B05-A96C-86C61A2ED0EC}" type="slidenum">
              <a:rPr lang="en-US" smtClean="0"/>
              <a:t>‹#›</a:t>
            </a:fld>
            <a:endParaRPr lang="en-US"/>
          </a:p>
        </p:txBody>
      </p:sp>
    </p:spTree>
    <p:extLst>
      <p:ext uri="{BB962C8B-B14F-4D97-AF65-F5344CB8AC3E}">
        <p14:creationId xmlns:p14="http://schemas.microsoft.com/office/powerpoint/2010/main" val="38835947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1F33FCF-76BD-4B87-9303-17568FEFC93A}" type="datetimeFigureOut">
              <a:rPr lang="en-US" smtClean="0"/>
              <a:t>10/9/2019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11F335C-0AE8-4B05-A96C-86C61A2ED0EC}" type="slidenum">
              <a:rPr lang="en-US" smtClean="0"/>
              <a:t>‹#›</a:t>
            </a:fld>
            <a:endParaRPr lang="en-US"/>
          </a:p>
        </p:txBody>
      </p:sp>
    </p:spTree>
    <p:extLst>
      <p:ext uri="{BB962C8B-B14F-4D97-AF65-F5344CB8AC3E}">
        <p14:creationId xmlns:p14="http://schemas.microsoft.com/office/powerpoint/2010/main" val="39645761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1F33FCF-76BD-4B87-9303-17568FEFC93A}" type="datetimeFigureOut">
              <a:rPr lang="en-US" smtClean="0"/>
              <a:t>10/9/2019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1F335C-0AE8-4B05-A96C-86C61A2ED0EC}" type="slidenum">
              <a:rPr lang="en-US" smtClean="0"/>
              <a:t>‹#›</a:t>
            </a:fld>
            <a:endParaRPr lang="en-US"/>
          </a:p>
        </p:txBody>
      </p:sp>
    </p:spTree>
    <p:extLst>
      <p:ext uri="{BB962C8B-B14F-4D97-AF65-F5344CB8AC3E}">
        <p14:creationId xmlns:p14="http://schemas.microsoft.com/office/powerpoint/2010/main" val="29673320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F33FCF-76BD-4B87-9303-17568FEFC93A}" type="datetimeFigureOut">
              <a:rPr lang="en-US" smtClean="0"/>
              <a:t>10/9/2019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1F335C-0AE8-4B05-A96C-86C61A2ED0EC}" type="slidenum">
              <a:rPr lang="en-US" smtClean="0"/>
              <a:t>‹#›</a:t>
            </a:fld>
            <a:endParaRPr lang="en-US"/>
          </a:p>
        </p:txBody>
      </p:sp>
    </p:spTree>
    <p:extLst>
      <p:ext uri="{BB962C8B-B14F-4D97-AF65-F5344CB8AC3E}">
        <p14:creationId xmlns:p14="http://schemas.microsoft.com/office/powerpoint/2010/main" val="1001626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1F33FCF-76BD-4B87-9303-17568FEFC93A}" type="datetimeFigureOut">
              <a:rPr lang="en-US" smtClean="0"/>
              <a:t>10/9/2019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1F335C-0AE8-4B05-A96C-86C61A2ED0EC}" type="slidenum">
              <a:rPr lang="en-US" smtClean="0"/>
              <a:t>‹#›</a:t>
            </a:fld>
            <a:endParaRPr lang="en-US"/>
          </a:p>
        </p:txBody>
      </p:sp>
    </p:spTree>
    <p:extLst>
      <p:ext uri="{BB962C8B-B14F-4D97-AF65-F5344CB8AC3E}">
        <p14:creationId xmlns:p14="http://schemas.microsoft.com/office/powerpoint/2010/main" val="33842627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1F33FCF-76BD-4B87-9303-17568FEFC93A}" type="datetimeFigureOut">
              <a:rPr lang="en-US" smtClean="0"/>
              <a:t>10/9/2019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1F335C-0AE8-4B05-A96C-86C61A2ED0EC}" type="slidenum">
              <a:rPr lang="en-US" smtClean="0"/>
              <a:t>‹#›</a:t>
            </a:fld>
            <a:endParaRPr lang="en-US"/>
          </a:p>
        </p:txBody>
      </p:sp>
    </p:spTree>
    <p:extLst>
      <p:ext uri="{BB962C8B-B14F-4D97-AF65-F5344CB8AC3E}">
        <p14:creationId xmlns:p14="http://schemas.microsoft.com/office/powerpoint/2010/main" val="38005437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1F33FCF-76BD-4B87-9303-17568FEFC93A}" type="datetimeFigureOut">
              <a:rPr lang="en-US" smtClean="0"/>
              <a:t>10/9/2019</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11F335C-0AE8-4B05-A96C-86C61A2ED0EC}" type="slidenum">
              <a:rPr lang="en-US" smtClean="0"/>
              <a:t>‹#›</a:t>
            </a:fld>
            <a:endParaRPr lang="en-US"/>
          </a:p>
        </p:txBody>
      </p:sp>
    </p:spTree>
    <p:extLst>
      <p:ext uri="{BB962C8B-B14F-4D97-AF65-F5344CB8AC3E}">
        <p14:creationId xmlns:p14="http://schemas.microsoft.com/office/powerpoint/2010/main" val="1006383342"/>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 id="2147483719" r:id="rId12"/>
    <p:sldLayoutId id="2147483720" r:id="rId13"/>
    <p:sldLayoutId id="2147483721" r:id="rId14"/>
    <p:sldLayoutId id="2147483722" r:id="rId15"/>
    <p:sldLayoutId id="214748372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97F477-790C-4C55-9176-1A7C88455617}"/>
              </a:ext>
            </a:extLst>
          </p:cNvPr>
          <p:cNvSpPr>
            <a:spLocks noGrp="1"/>
          </p:cNvSpPr>
          <p:nvPr>
            <p:ph type="ctrTitle"/>
          </p:nvPr>
        </p:nvSpPr>
        <p:spPr/>
        <p:txBody>
          <a:bodyPr>
            <a:normAutofit fontScale="90000"/>
          </a:bodyPr>
          <a:lstStyle/>
          <a:p>
            <a:r>
              <a:rPr lang="en-US" dirty="0"/>
              <a:t>Towards Effective AI-powered Agile Project Management</a:t>
            </a:r>
          </a:p>
        </p:txBody>
      </p:sp>
      <p:sp>
        <p:nvSpPr>
          <p:cNvPr id="3" name="Subtitle 2">
            <a:extLst>
              <a:ext uri="{FF2B5EF4-FFF2-40B4-BE49-F238E27FC236}">
                <a16:creationId xmlns:a16="http://schemas.microsoft.com/office/drawing/2014/main" id="{B5C59980-3A7A-45A5-8B16-56253EA0DF9A}"/>
              </a:ext>
            </a:extLst>
          </p:cNvPr>
          <p:cNvSpPr>
            <a:spLocks noGrp="1"/>
          </p:cNvSpPr>
          <p:nvPr>
            <p:ph type="subTitle" idx="1"/>
          </p:nvPr>
        </p:nvSpPr>
        <p:spPr>
          <a:xfrm>
            <a:off x="-180975" y="4050836"/>
            <a:ext cx="9144000" cy="2693987"/>
          </a:xfrm>
        </p:spPr>
        <p:txBody>
          <a:bodyPr>
            <a:normAutofit fontScale="92500" lnSpcReduction="20000"/>
          </a:bodyPr>
          <a:lstStyle/>
          <a:p>
            <a:r>
              <a:rPr lang="en-US" dirty="0"/>
              <a:t>Justice Colby</a:t>
            </a:r>
          </a:p>
          <a:p>
            <a:endParaRPr lang="en-US" dirty="0"/>
          </a:p>
          <a:p>
            <a:r>
              <a:rPr lang="en-US" b="1" dirty="0"/>
              <a:t>Authors:</a:t>
            </a:r>
          </a:p>
          <a:p>
            <a:r>
              <a:rPr lang="en-US" dirty="0" err="1"/>
              <a:t>Hoa</a:t>
            </a:r>
            <a:r>
              <a:rPr lang="en-US" dirty="0"/>
              <a:t> </a:t>
            </a:r>
            <a:r>
              <a:rPr lang="en-US" dirty="0" err="1"/>
              <a:t>Khanh</a:t>
            </a:r>
            <a:r>
              <a:rPr lang="en-US" dirty="0"/>
              <a:t> Dam – University of Wollongong, Australia</a:t>
            </a:r>
          </a:p>
          <a:p>
            <a:r>
              <a:rPr lang="en-US" dirty="0"/>
              <a:t>Aditya Ghose – </a:t>
            </a:r>
            <a:r>
              <a:rPr lang="en-US" dirty="0" err="1"/>
              <a:t>Unversity</a:t>
            </a:r>
            <a:r>
              <a:rPr lang="en-US" dirty="0"/>
              <a:t> of Wollongong Australia</a:t>
            </a:r>
          </a:p>
          <a:p>
            <a:r>
              <a:rPr lang="en-US" dirty="0" err="1"/>
              <a:t>Truyen</a:t>
            </a:r>
            <a:r>
              <a:rPr lang="en-US" dirty="0"/>
              <a:t> Tran – Deakin University, Australia</a:t>
            </a:r>
          </a:p>
          <a:p>
            <a:r>
              <a:rPr lang="en-US" dirty="0"/>
              <a:t>  John Grundy – Monash University, Australia</a:t>
            </a:r>
          </a:p>
          <a:p>
            <a:r>
              <a:rPr lang="en-US" dirty="0"/>
              <a:t>Yasutaka Kamei – Kyushu University, Japan</a:t>
            </a:r>
          </a:p>
        </p:txBody>
      </p:sp>
    </p:spTree>
    <p:extLst>
      <p:ext uri="{BB962C8B-B14F-4D97-AF65-F5344CB8AC3E}">
        <p14:creationId xmlns:p14="http://schemas.microsoft.com/office/powerpoint/2010/main" val="7906790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9718D-D527-4A6E-AC7D-91ECE35F2406}"/>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ED825C0A-4518-4823-80AA-7475018B525F}"/>
              </a:ext>
            </a:extLst>
          </p:cNvPr>
          <p:cNvSpPr>
            <a:spLocks noGrp="1"/>
          </p:cNvSpPr>
          <p:nvPr>
            <p:ph idx="1"/>
          </p:nvPr>
        </p:nvSpPr>
        <p:spPr/>
        <p:txBody>
          <a:bodyPr>
            <a:normAutofit/>
          </a:bodyPr>
          <a:lstStyle/>
          <a:p>
            <a:r>
              <a:rPr lang="en-US" dirty="0"/>
              <a:t>Authors are developing a </a:t>
            </a:r>
            <a:r>
              <a:rPr lang="en-US" dirty="0" err="1"/>
              <a:t>protoype</a:t>
            </a:r>
            <a:r>
              <a:rPr lang="en-US" dirty="0"/>
              <a:t> of the AI PM assistant</a:t>
            </a:r>
          </a:p>
          <a:p>
            <a:r>
              <a:rPr lang="en-US" dirty="0"/>
              <a:t>They plan to evaluate it using 150 open source projects and to collaborate with industry partners to elaborate some commercial software projects as well. </a:t>
            </a:r>
          </a:p>
        </p:txBody>
      </p:sp>
    </p:spTree>
    <p:extLst>
      <p:ext uri="{BB962C8B-B14F-4D97-AF65-F5344CB8AC3E}">
        <p14:creationId xmlns:p14="http://schemas.microsoft.com/office/powerpoint/2010/main" val="3931744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BC75C5-6F40-479F-A9DC-E2E56BB9B19A}"/>
              </a:ext>
            </a:extLst>
          </p:cNvPr>
          <p:cNvSpPr>
            <a:spLocks noGrp="1"/>
          </p:cNvSpPr>
          <p:nvPr>
            <p:ph type="title"/>
          </p:nvPr>
        </p:nvSpPr>
        <p:spPr/>
        <p:txBody>
          <a:bodyPr/>
          <a:lstStyle/>
          <a:p>
            <a:r>
              <a:rPr lang="en-US" dirty="0"/>
              <a:t>Thoughts and Limitations</a:t>
            </a:r>
          </a:p>
        </p:txBody>
      </p:sp>
      <p:sp>
        <p:nvSpPr>
          <p:cNvPr id="3" name="Content Placeholder 2">
            <a:extLst>
              <a:ext uri="{FF2B5EF4-FFF2-40B4-BE49-F238E27FC236}">
                <a16:creationId xmlns:a16="http://schemas.microsoft.com/office/drawing/2014/main" id="{DA15F90A-E230-4219-A34C-6F7A1DD55738}"/>
              </a:ext>
            </a:extLst>
          </p:cNvPr>
          <p:cNvSpPr>
            <a:spLocks noGrp="1"/>
          </p:cNvSpPr>
          <p:nvPr>
            <p:ph idx="1"/>
          </p:nvPr>
        </p:nvSpPr>
        <p:spPr/>
        <p:txBody>
          <a:bodyPr/>
          <a:lstStyle/>
          <a:p>
            <a:r>
              <a:rPr lang="en-US" dirty="0"/>
              <a:t>The analysis of historical data seems highly beneficial since weekly retrospectives can only go back so far</a:t>
            </a:r>
          </a:p>
          <a:p>
            <a:r>
              <a:rPr lang="en-US" dirty="0"/>
              <a:t>Majority of paper is theoretical as no prototype has been developed.</a:t>
            </a:r>
          </a:p>
          <a:p>
            <a:pPr lvl="1"/>
            <a:r>
              <a:rPr lang="en-US" dirty="0"/>
              <a:t>The implementation may be very resource-heavy and difficult to maintain, no information is stated in this regard.</a:t>
            </a:r>
          </a:p>
          <a:p>
            <a:r>
              <a:rPr lang="en-US" dirty="0"/>
              <a:t>The amount of human intervention needed in Agile Project Management may have been underestimated.</a:t>
            </a:r>
          </a:p>
          <a:p>
            <a:pPr lvl="1"/>
            <a:r>
              <a:rPr lang="en-US" dirty="0"/>
              <a:t>The authors state that team members can interact with the system, but the types of queries and commands that can be sent are not fully outlined.</a:t>
            </a:r>
          </a:p>
          <a:p>
            <a:pPr lvl="1"/>
            <a:endParaRPr lang="en-US" dirty="0"/>
          </a:p>
        </p:txBody>
      </p:sp>
    </p:spTree>
    <p:extLst>
      <p:ext uri="{BB962C8B-B14F-4D97-AF65-F5344CB8AC3E}">
        <p14:creationId xmlns:p14="http://schemas.microsoft.com/office/powerpoint/2010/main" val="41196644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A143E-203F-48F6-A451-B049DB283CCE}"/>
              </a:ext>
            </a:extLst>
          </p:cNvPr>
          <p:cNvSpPr>
            <a:spLocks noGrp="1"/>
          </p:cNvSpPr>
          <p:nvPr>
            <p:ph type="title"/>
          </p:nvPr>
        </p:nvSpPr>
        <p:spPr/>
        <p:txBody>
          <a:bodyPr/>
          <a:lstStyle/>
          <a:p>
            <a:r>
              <a:rPr lang="en-US" dirty="0"/>
              <a:t>Exam Questions</a:t>
            </a:r>
          </a:p>
        </p:txBody>
      </p:sp>
      <p:sp>
        <p:nvSpPr>
          <p:cNvPr id="3" name="Content Placeholder 2">
            <a:extLst>
              <a:ext uri="{FF2B5EF4-FFF2-40B4-BE49-F238E27FC236}">
                <a16:creationId xmlns:a16="http://schemas.microsoft.com/office/drawing/2014/main" id="{36707186-80BF-41D2-BA6D-5D9A2AD7FBFC}"/>
              </a:ext>
            </a:extLst>
          </p:cNvPr>
          <p:cNvSpPr>
            <a:spLocks noGrp="1"/>
          </p:cNvSpPr>
          <p:nvPr>
            <p:ph idx="1"/>
          </p:nvPr>
        </p:nvSpPr>
        <p:spPr/>
        <p:txBody>
          <a:bodyPr/>
          <a:lstStyle/>
          <a:p>
            <a:r>
              <a:rPr lang="en-US" dirty="0"/>
              <a:t>Explain three important factors that must be considered when planning a sprint for an agile project.</a:t>
            </a:r>
          </a:p>
          <a:p>
            <a:endParaRPr lang="en-US" dirty="0"/>
          </a:p>
          <a:p>
            <a:r>
              <a:rPr lang="en-US" dirty="0"/>
              <a:t>Explain some difficulties/obstacles regarding risk management in an Agile project.</a:t>
            </a:r>
            <a:br>
              <a:rPr lang="en-US" dirty="0"/>
            </a:br>
            <a:endParaRPr lang="en-US" dirty="0"/>
          </a:p>
          <a:p>
            <a:r>
              <a:rPr lang="en-US" dirty="0"/>
              <a:t>What are the necessary considerations when determining the size of sprint backlog items?</a:t>
            </a:r>
          </a:p>
          <a:p>
            <a:endParaRPr lang="en-US" dirty="0"/>
          </a:p>
        </p:txBody>
      </p:sp>
    </p:spTree>
    <p:extLst>
      <p:ext uri="{BB962C8B-B14F-4D97-AF65-F5344CB8AC3E}">
        <p14:creationId xmlns:p14="http://schemas.microsoft.com/office/powerpoint/2010/main" val="41531738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3E5E4B-3E55-408C-95B3-2C4390F8D8F3}"/>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1344821B-7AFB-4DFE-9F86-721A43D66332}"/>
              </a:ext>
            </a:extLst>
          </p:cNvPr>
          <p:cNvSpPr>
            <a:spLocks noGrp="1"/>
          </p:cNvSpPr>
          <p:nvPr>
            <p:ph idx="1"/>
          </p:nvPr>
        </p:nvSpPr>
        <p:spPr/>
        <p:txBody>
          <a:bodyPr>
            <a:normAutofit fontScale="92500" lnSpcReduction="10000"/>
          </a:bodyPr>
          <a:lstStyle/>
          <a:p>
            <a:r>
              <a:rPr lang="en-US" sz="1900" dirty="0"/>
              <a:t>Agile Project Management</a:t>
            </a:r>
          </a:p>
          <a:p>
            <a:pPr lvl="1"/>
            <a:r>
              <a:rPr lang="en-US" sz="1700" dirty="0"/>
              <a:t>An adaptive PM process which focuses on rapid delivery to customers and reducing the risk of overall project failures.</a:t>
            </a:r>
          </a:p>
          <a:p>
            <a:r>
              <a:rPr lang="en-US" sz="1900" dirty="0"/>
              <a:t>Agile Project Components</a:t>
            </a:r>
          </a:p>
          <a:p>
            <a:pPr lvl="1"/>
            <a:r>
              <a:rPr lang="en-US" sz="1700" b="1" dirty="0"/>
              <a:t>Product Backlog</a:t>
            </a:r>
          </a:p>
          <a:p>
            <a:pPr lvl="2"/>
            <a:r>
              <a:rPr lang="en-US" sz="1500" dirty="0"/>
              <a:t>A collection of items to be completed in the project (requirements, bug fixes, change requests, etc.)</a:t>
            </a:r>
          </a:p>
          <a:p>
            <a:pPr lvl="1"/>
            <a:r>
              <a:rPr lang="en-US" sz="1700" b="1" dirty="0"/>
              <a:t>Sprints</a:t>
            </a:r>
          </a:p>
          <a:p>
            <a:pPr lvl="2"/>
            <a:r>
              <a:rPr lang="en-US" sz="1500" dirty="0"/>
              <a:t>Short periods in which the project team aims to complete a subset of items in the product backlog</a:t>
            </a:r>
          </a:p>
          <a:p>
            <a:pPr lvl="1"/>
            <a:r>
              <a:rPr lang="en-US" sz="1700" b="1" dirty="0"/>
              <a:t>Sprint Backlog</a:t>
            </a:r>
          </a:p>
          <a:p>
            <a:pPr lvl="2"/>
            <a:r>
              <a:rPr lang="en-US" sz="1500" dirty="0"/>
              <a:t>A collection of tasks generated from the product backlog that are to be accomplished in the next sprint</a:t>
            </a:r>
          </a:p>
          <a:p>
            <a:pPr lvl="1"/>
            <a:endParaRPr lang="en-US" dirty="0"/>
          </a:p>
          <a:p>
            <a:pPr lvl="1"/>
            <a:endParaRPr lang="en-US" dirty="0"/>
          </a:p>
        </p:txBody>
      </p:sp>
    </p:spTree>
    <p:extLst>
      <p:ext uri="{BB962C8B-B14F-4D97-AF65-F5344CB8AC3E}">
        <p14:creationId xmlns:p14="http://schemas.microsoft.com/office/powerpoint/2010/main" val="39295981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2CB52C-C942-41B3-88D1-6830674E3495}"/>
              </a:ext>
            </a:extLst>
          </p:cNvPr>
          <p:cNvSpPr>
            <a:spLocks noGrp="1"/>
          </p:cNvSpPr>
          <p:nvPr>
            <p:ph type="title"/>
          </p:nvPr>
        </p:nvSpPr>
        <p:spPr/>
        <p:txBody>
          <a:bodyPr/>
          <a:lstStyle/>
          <a:p>
            <a:r>
              <a:rPr lang="en-US" dirty="0"/>
              <a:t>Introduction</a:t>
            </a:r>
          </a:p>
        </p:txBody>
      </p:sp>
      <p:pic>
        <p:nvPicPr>
          <p:cNvPr id="4" name="Picture 3">
            <a:extLst>
              <a:ext uri="{FF2B5EF4-FFF2-40B4-BE49-F238E27FC236}">
                <a16:creationId xmlns:a16="http://schemas.microsoft.com/office/drawing/2014/main" id="{6E10E9C2-9D7E-4602-80A0-057E1890EACD}"/>
              </a:ext>
            </a:extLst>
          </p:cNvPr>
          <p:cNvPicPr>
            <a:picLocks noChangeAspect="1"/>
          </p:cNvPicPr>
          <p:nvPr/>
        </p:nvPicPr>
        <p:blipFill>
          <a:blip r:embed="rId2"/>
          <a:stretch>
            <a:fillRect/>
          </a:stretch>
        </p:blipFill>
        <p:spPr>
          <a:xfrm>
            <a:off x="261637" y="1256266"/>
            <a:ext cx="11941554" cy="4447069"/>
          </a:xfrm>
          <a:prstGeom prst="rect">
            <a:avLst/>
          </a:prstGeom>
        </p:spPr>
      </p:pic>
      <p:sp>
        <p:nvSpPr>
          <p:cNvPr id="5" name="TextBox 4">
            <a:extLst>
              <a:ext uri="{FF2B5EF4-FFF2-40B4-BE49-F238E27FC236}">
                <a16:creationId xmlns:a16="http://schemas.microsoft.com/office/drawing/2014/main" id="{CDA7D8E4-9209-4262-BDDE-A5D9D53597E4}"/>
              </a:ext>
            </a:extLst>
          </p:cNvPr>
          <p:cNvSpPr txBox="1"/>
          <p:nvPr/>
        </p:nvSpPr>
        <p:spPr>
          <a:xfrm>
            <a:off x="4614333" y="1154665"/>
            <a:ext cx="1921933" cy="1231106"/>
          </a:xfrm>
          <a:prstGeom prst="rect">
            <a:avLst/>
          </a:prstGeom>
          <a:solidFill>
            <a:schemeClr val="bg1"/>
          </a:solidFill>
        </p:spPr>
        <p:txBody>
          <a:bodyPr wrap="square" rtlCol="0">
            <a:spAutoFit/>
          </a:bodyPr>
          <a:lstStyle/>
          <a:p>
            <a:endParaRPr lang="en-US" dirty="0"/>
          </a:p>
          <a:p>
            <a:endParaRPr lang="en-US" dirty="0"/>
          </a:p>
          <a:p>
            <a:endParaRPr lang="en-US" dirty="0"/>
          </a:p>
          <a:p>
            <a:r>
              <a:rPr lang="en-US" dirty="0">
                <a:latin typeface="Calibri" panose="020F0502020204030204" pitchFamily="34" charset="0"/>
                <a:cs typeface="Calibri" panose="020F0502020204030204" pitchFamily="34" charset="0"/>
              </a:rPr>
              <a:t>Estimate</a:t>
            </a:r>
          </a:p>
        </p:txBody>
      </p:sp>
      <p:sp>
        <p:nvSpPr>
          <p:cNvPr id="6" name="TextBox 5">
            <a:extLst>
              <a:ext uri="{FF2B5EF4-FFF2-40B4-BE49-F238E27FC236}">
                <a16:creationId xmlns:a16="http://schemas.microsoft.com/office/drawing/2014/main" id="{2B9A9187-9577-4397-B971-A43F9B746874}"/>
              </a:ext>
            </a:extLst>
          </p:cNvPr>
          <p:cNvSpPr txBox="1"/>
          <p:nvPr/>
        </p:nvSpPr>
        <p:spPr>
          <a:xfrm>
            <a:off x="499533" y="3560389"/>
            <a:ext cx="1921933" cy="646331"/>
          </a:xfrm>
          <a:prstGeom prst="rect">
            <a:avLst/>
          </a:prstGeom>
          <a:solidFill>
            <a:schemeClr val="bg1"/>
          </a:solidFill>
        </p:spPr>
        <p:txBody>
          <a:bodyPr wrap="square" rtlCol="0">
            <a:spAutoFit/>
          </a:bodyPr>
          <a:lstStyle/>
          <a:p>
            <a:r>
              <a:rPr lang="en-US" dirty="0"/>
              <a:t>          </a:t>
            </a:r>
          </a:p>
          <a:p>
            <a:r>
              <a:rPr lang="en-US" dirty="0"/>
              <a:t>           Refine Items</a:t>
            </a:r>
          </a:p>
        </p:txBody>
      </p:sp>
      <p:sp>
        <p:nvSpPr>
          <p:cNvPr id="7" name="TextBox 6">
            <a:extLst>
              <a:ext uri="{FF2B5EF4-FFF2-40B4-BE49-F238E27FC236}">
                <a16:creationId xmlns:a16="http://schemas.microsoft.com/office/drawing/2014/main" id="{B0C0FB97-3038-4AAB-8D01-604335BEC208}"/>
              </a:ext>
            </a:extLst>
          </p:cNvPr>
          <p:cNvSpPr txBox="1"/>
          <p:nvPr/>
        </p:nvSpPr>
        <p:spPr>
          <a:xfrm>
            <a:off x="6308082" y="3055033"/>
            <a:ext cx="1735665" cy="923330"/>
          </a:xfrm>
          <a:prstGeom prst="rect">
            <a:avLst/>
          </a:prstGeom>
          <a:solidFill>
            <a:schemeClr val="bg1"/>
          </a:solidFill>
        </p:spPr>
        <p:txBody>
          <a:bodyPr wrap="square" rtlCol="0">
            <a:spAutoFit/>
          </a:bodyPr>
          <a:lstStyle/>
          <a:p>
            <a:r>
              <a:rPr lang="en-US" dirty="0"/>
              <a:t>          </a:t>
            </a:r>
          </a:p>
          <a:p>
            <a:endParaRPr lang="en-US" dirty="0"/>
          </a:p>
          <a:p>
            <a:r>
              <a:rPr lang="en-US" dirty="0"/>
              <a:t>Task Breakout</a:t>
            </a:r>
          </a:p>
        </p:txBody>
      </p:sp>
      <p:sp>
        <p:nvSpPr>
          <p:cNvPr id="8" name="TextBox 7">
            <a:extLst>
              <a:ext uri="{FF2B5EF4-FFF2-40B4-BE49-F238E27FC236}">
                <a16:creationId xmlns:a16="http://schemas.microsoft.com/office/drawing/2014/main" id="{71D0DBEE-FC83-4CF8-9E97-C9D60451CECD}"/>
              </a:ext>
            </a:extLst>
          </p:cNvPr>
          <p:cNvSpPr txBox="1"/>
          <p:nvPr/>
        </p:nvSpPr>
        <p:spPr>
          <a:xfrm>
            <a:off x="4504268" y="3664345"/>
            <a:ext cx="1735665" cy="923330"/>
          </a:xfrm>
          <a:prstGeom prst="rect">
            <a:avLst/>
          </a:prstGeom>
          <a:solidFill>
            <a:schemeClr val="bg1"/>
          </a:solidFill>
        </p:spPr>
        <p:txBody>
          <a:bodyPr wrap="square" rtlCol="0">
            <a:spAutoFit/>
          </a:bodyPr>
          <a:lstStyle/>
          <a:p>
            <a:r>
              <a:rPr lang="en-US" dirty="0"/>
              <a:t>          </a:t>
            </a:r>
          </a:p>
          <a:p>
            <a:endParaRPr lang="en-US" dirty="0"/>
          </a:p>
          <a:p>
            <a:r>
              <a:rPr lang="en-US" dirty="0"/>
              <a:t>Sprint Planning</a:t>
            </a:r>
          </a:p>
        </p:txBody>
      </p:sp>
    </p:spTree>
    <p:extLst>
      <p:ext uri="{BB962C8B-B14F-4D97-AF65-F5344CB8AC3E}">
        <p14:creationId xmlns:p14="http://schemas.microsoft.com/office/powerpoint/2010/main" val="2135830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007460-8970-4DB2-9A17-C6441946C754}"/>
              </a:ext>
            </a:extLst>
          </p:cNvPr>
          <p:cNvSpPr>
            <a:spLocks noGrp="1"/>
          </p:cNvSpPr>
          <p:nvPr>
            <p:ph type="title"/>
          </p:nvPr>
        </p:nvSpPr>
        <p:spPr/>
        <p:txBody>
          <a:bodyPr/>
          <a:lstStyle/>
          <a:p>
            <a:r>
              <a:rPr lang="en-US" dirty="0"/>
              <a:t>Issues</a:t>
            </a:r>
          </a:p>
        </p:txBody>
      </p:sp>
      <p:sp>
        <p:nvSpPr>
          <p:cNvPr id="3" name="Content Placeholder 2">
            <a:extLst>
              <a:ext uri="{FF2B5EF4-FFF2-40B4-BE49-F238E27FC236}">
                <a16:creationId xmlns:a16="http://schemas.microsoft.com/office/drawing/2014/main" id="{0CA04DBA-DC47-4F88-BF20-0505CFDF6C18}"/>
              </a:ext>
            </a:extLst>
          </p:cNvPr>
          <p:cNvSpPr>
            <a:spLocks noGrp="1"/>
          </p:cNvSpPr>
          <p:nvPr>
            <p:ph idx="1"/>
          </p:nvPr>
        </p:nvSpPr>
        <p:spPr/>
        <p:txBody>
          <a:bodyPr>
            <a:normAutofit/>
          </a:bodyPr>
          <a:lstStyle/>
          <a:p>
            <a:r>
              <a:rPr lang="en-US" dirty="0"/>
              <a:t>Using the Agile Process, the workloads of Project Managers can be very repetitive and intensive.</a:t>
            </a:r>
          </a:p>
          <a:p>
            <a:r>
              <a:rPr lang="en-US" dirty="0"/>
              <a:t>While existing tools such as Jira and </a:t>
            </a:r>
            <a:r>
              <a:rPr lang="en-US" dirty="0" err="1"/>
              <a:t>Axosoft</a:t>
            </a:r>
            <a:r>
              <a:rPr lang="en-US" dirty="0"/>
              <a:t> are useful, the tasks which they facilitate still require a fair amount of human intervention, and the analytical methods are not as advanced as they could be.</a:t>
            </a:r>
          </a:p>
          <a:p>
            <a:r>
              <a:rPr lang="en-US" dirty="0"/>
              <a:t>Some Agile PM tasks that currently do not have sufficient support include</a:t>
            </a:r>
          </a:p>
          <a:p>
            <a:pPr lvl="1"/>
            <a:r>
              <a:rPr lang="en-US" b="1" dirty="0"/>
              <a:t>Identifying product backlog items</a:t>
            </a:r>
          </a:p>
          <a:p>
            <a:pPr lvl="1"/>
            <a:r>
              <a:rPr lang="en-US" b="1" dirty="0"/>
              <a:t>Refining product backlog items</a:t>
            </a:r>
          </a:p>
          <a:p>
            <a:pPr lvl="1"/>
            <a:r>
              <a:rPr lang="en-US" b="1" dirty="0"/>
              <a:t>Sprint Planning</a:t>
            </a:r>
          </a:p>
          <a:p>
            <a:pPr lvl="1"/>
            <a:r>
              <a:rPr lang="en-US" b="1" dirty="0"/>
              <a:t>Risk management</a:t>
            </a:r>
          </a:p>
          <a:p>
            <a:endParaRPr lang="en-US" dirty="0"/>
          </a:p>
        </p:txBody>
      </p:sp>
    </p:spTree>
    <p:extLst>
      <p:ext uri="{BB962C8B-B14F-4D97-AF65-F5344CB8AC3E}">
        <p14:creationId xmlns:p14="http://schemas.microsoft.com/office/powerpoint/2010/main" val="35670110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A2A798-5BFC-4D08-8726-1F1068A12BFB}"/>
              </a:ext>
            </a:extLst>
          </p:cNvPr>
          <p:cNvSpPr>
            <a:spLocks noGrp="1"/>
          </p:cNvSpPr>
          <p:nvPr>
            <p:ph type="title"/>
          </p:nvPr>
        </p:nvSpPr>
        <p:spPr/>
        <p:txBody>
          <a:bodyPr/>
          <a:lstStyle/>
          <a:p>
            <a:r>
              <a:rPr lang="en-US" dirty="0"/>
              <a:t>AI PM Assistant</a:t>
            </a:r>
          </a:p>
        </p:txBody>
      </p:sp>
      <p:sp>
        <p:nvSpPr>
          <p:cNvPr id="3" name="Content Placeholder 2">
            <a:extLst>
              <a:ext uri="{FF2B5EF4-FFF2-40B4-BE49-F238E27FC236}">
                <a16:creationId xmlns:a16="http://schemas.microsoft.com/office/drawing/2014/main" id="{DAB4797E-BAC7-4F6E-9453-AE05E8719F3F}"/>
              </a:ext>
            </a:extLst>
          </p:cNvPr>
          <p:cNvSpPr>
            <a:spLocks noGrp="1"/>
          </p:cNvSpPr>
          <p:nvPr>
            <p:ph idx="1"/>
          </p:nvPr>
        </p:nvSpPr>
        <p:spPr/>
        <p:txBody>
          <a:bodyPr>
            <a:normAutofit fontScale="92500" lnSpcReduction="20000"/>
          </a:bodyPr>
          <a:lstStyle/>
          <a:p>
            <a:r>
              <a:rPr lang="en-US" sz="1900" dirty="0"/>
              <a:t>Authors propose a framework to resolve these issues which includes the following components</a:t>
            </a:r>
          </a:p>
          <a:p>
            <a:pPr lvl="1"/>
            <a:r>
              <a:rPr lang="en-US" sz="1700" b="1" dirty="0"/>
              <a:t>Analytics Engine</a:t>
            </a:r>
          </a:p>
          <a:p>
            <a:pPr lvl="2"/>
            <a:r>
              <a:rPr lang="en-US" sz="1500" dirty="0"/>
              <a:t>Handles “Decision-Making” during the project.</a:t>
            </a:r>
          </a:p>
          <a:p>
            <a:pPr lvl="1"/>
            <a:r>
              <a:rPr lang="en-US" sz="1700" b="1" dirty="0"/>
              <a:t>Planning Engine</a:t>
            </a:r>
          </a:p>
          <a:p>
            <a:pPr lvl="2"/>
            <a:r>
              <a:rPr lang="en-US" sz="1500" dirty="0"/>
              <a:t>Creates a sprint plan based on provided data and previous project experiences</a:t>
            </a:r>
          </a:p>
          <a:p>
            <a:pPr lvl="1"/>
            <a:r>
              <a:rPr lang="en-US" sz="1700" b="1" dirty="0"/>
              <a:t>Optimization Engine</a:t>
            </a:r>
          </a:p>
          <a:p>
            <a:pPr lvl="2"/>
            <a:r>
              <a:rPr lang="en-US" sz="1500" dirty="0"/>
              <a:t>Assists the Planning Engine by computing the optimal set of actions given the current situation</a:t>
            </a:r>
          </a:p>
          <a:p>
            <a:pPr lvl="1"/>
            <a:r>
              <a:rPr lang="en-US" sz="1700" b="1" dirty="0"/>
              <a:t>Conversational Dialog Engine</a:t>
            </a:r>
          </a:p>
          <a:p>
            <a:pPr lvl="2"/>
            <a:r>
              <a:rPr lang="en-US" sz="1500" dirty="0"/>
              <a:t>Chatbot acting as an interface between users and the AI system</a:t>
            </a:r>
          </a:p>
          <a:p>
            <a:pPr lvl="1"/>
            <a:r>
              <a:rPr lang="en-US" sz="1700" b="1" dirty="0"/>
              <a:t>Representation Learning Engine</a:t>
            </a:r>
          </a:p>
          <a:p>
            <a:pPr lvl="2"/>
            <a:r>
              <a:rPr lang="en-US" sz="1500" dirty="0"/>
              <a:t>Reformats data to be processed by other engines</a:t>
            </a:r>
          </a:p>
          <a:p>
            <a:pPr lvl="1"/>
            <a:endParaRPr lang="en-US" dirty="0"/>
          </a:p>
          <a:p>
            <a:pPr lvl="1"/>
            <a:endParaRPr lang="en-US" dirty="0"/>
          </a:p>
          <a:p>
            <a:pPr lvl="1"/>
            <a:endParaRPr lang="en-US" dirty="0"/>
          </a:p>
        </p:txBody>
      </p:sp>
    </p:spTree>
    <p:extLst>
      <p:ext uri="{BB962C8B-B14F-4D97-AF65-F5344CB8AC3E}">
        <p14:creationId xmlns:p14="http://schemas.microsoft.com/office/powerpoint/2010/main" val="4850888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AA47E2-D9A3-4748-9772-10FE24F80ECF}"/>
              </a:ext>
            </a:extLst>
          </p:cNvPr>
          <p:cNvSpPr>
            <a:spLocks noGrp="1"/>
          </p:cNvSpPr>
          <p:nvPr>
            <p:ph type="title"/>
          </p:nvPr>
        </p:nvSpPr>
        <p:spPr/>
        <p:txBody>
          <a:bodyPr/>
          <a:lstStyle/>
          <a:p>
            <a:r>
              <a:rPr lang="en-US" dirty="0"/>
              <a:t>AI PM Assistant</a:t>
            </a:r>
          </a:p>
        </p:txBody>
      </p:sp>
      <p:pic>
        <p:nvPicPr>
          <p:cNvPr id="4" name="Picture 3">
            <a:extLst>
              <a:ext uri="{FF2B5EF4-FFF2-40B4-BE49-F238E27FC236}">
                <a16:creationId xmlns:a16="http://schemas.microsoft.com/office/drawing/2014/main" id="{838EAA3C-00D5-4F36-B315-D8762DC61BE4}"/>
              </a:ext>
            </a:extLst>
          </p:cNvPr>
          <p:cNvPicPr>
            <a:picLocks noChangeAspect="1"/>
          </p:cNvPicPr>
          <p:nvPr/>
        </p:nvPicPr>
        <p:blipFill>
          <a:blip r:embed="rId2"/>
          <a:stretch>
            <a:fillRect/>
          </a:stretch>
        </p:blipFill>
        <p:spPr>
          <a:xfrm>
            <a:off x="2667775" y="1508924"/>
            <a:ext cx="5774626" cy="4664400"/>
          </a:xfrm>
          <a:prstGeom prst="rect">
            <a:avLst/>
          </a:prstGeom>
        </p:spPr>
      </p:pic>
    </p:spTree>
    <p:extLst>
      <p:ext uri="{BB962C8B-B14F-4D97-AF65-F5344CB8AC3E}">
        <p14:creationId xmlns:p14="http://schemas.microsoft.com/office/powerpoint/2010/main" val="3429402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E2FB8-4267-4F8A-98AE-633808856D3F}"/>
              </a:ext>
            </a:extLst>
          </p:cNvPr>
          <p:cNvSpPr>
            <a:spLocks noGrp="1"/>
          </p:cNvSpPr>
          <p:nvPr>
            <p:ph type="title"/>
          </p:nvPr>
        </p:nvSpPr>
        <p:spPr/>
        <p:txBody>
          <a:bodyPr/>
          <a:lstStyle/>
          <a:p>
            <a:r>
              <a:rPr lang="en-US" dirty="0"/>
              <a:t>Representation Learning Engine</a:t>
            </a:r>
          </a:p>
        </p:txBody>
      </p:sp>
      <p:sp>
        <p:nvSpPr>
          <p:cNvPr id="3" name="Content Placeholder 2">
            <a:extLst>
              <a:ext uri="{FF2B5EF4-FFF2-40B4-BE49-F238E27FC236}">
                <a16:creationId xmlns:a16="http://schemas.microsoft.com/office/drawing/2014/main" id="{2BF0D2DD-377C-43DE-98A2-5626E877B182}"/>
              </a:ext>
            </a:extLst>
          </p:cNvPr>
          <p:cNvSpPr>
            <a:spLocks noGrp="1"/>
          </p:cNvSpPr>
          <p:nvPr>
            <p:ph idx="1"/>
          </p:nvPr>
        </p:nvSpPr>
        <p:spPr/>
        <p:txBody>
          <a:bodyPr>
            <a:normAutofit fontScale="92500" lnSpcReduction="20000"/>
          </a:bodyPr>
          <a:lstStyle/>
          <a:p>
            <a:r>
              <a:rPr lang="en-US" sz="1900" dirty="0"/>
              <a:t>Creates vector representations for each project component including backlog items, product visions, sprint goals, documentation etc.</a:t>
            </a:r>
          </a:p>
          <a:p>
            <a:r>
              <a:rPr lang="en-US" sz="1900" dirty="0"/>
              <a:t>Input data consists of both structured and unstructured data</a:t>
            </a:r>
          </a:p>
          <a:p>
            <a:r>
              <a:rPr lang="en-US" sz="1900" dirty="0"/>
              <a:t>Consists of three components</a:t>
            </a:r>
          </a:p>
          <a:p>
            <a:pPr lvl="1"/>
            <a:r>
              <a:rPr lang="en-US" sz="1700" dirty="0"/>
              <a:t>NLP (Natural Language Processing) component</a:t>
            </a:r>
          </a:p>
          <a:p>
            <a:pPr lvl="2"/>
            <a:r>
              <a:rPr lang="en-US" sz="1500" dirty="0"/>
              <a:t>Analyzes textual data</a:t>
            </a:r>
          </a:p>
          <a:p>
            <a:pPr lvl="1"/>
            <a:r>
              <a:rPr lang="en-US" sz="1700" dirty="0"/>
              <a:t>Code Modeling component</a:t>
            </a:r>
          </a:p>
          <a:p>
            <a:pPr lvl="2"/>
            <a:r>
              <a:rPr lang="en-US" sz="1500" dirty="0"/>
              <a:t>Analyzes Source code</a:t>
            </a:r>
          </a:p>
          <a:p>
            <a:pPr lvl="1"/>
            <a:r>
              <a:rPr lang="en-US" sz="1700" dirty="0"/>
              <a:t>Feature Extraction and Aggregation</a:t>
            </a:r>
          </a:p>
          <a:p>
            <a:pPr lvl="2"/>
            <a:r>
              <a:rPr lang="en-US" sz="1500" dirty="0"/>
              <a:t>Creates vector representations of developers</a:t>
            </a:r>
          </a:p>
          <a:p>
            <a:r>
              <a:rPr lang="en-US" sz="1900" dirty="0"/>
              <a:t>Both components utilize Long-Term Memory (LSTM) to automatically learn vector representations for both plain text and source code.</a:t>
            </a:r>
          </a:p>
          <a:p>
            <a:pPr lvl="1"/>
            <a:endParaRPr lang="en-US" dirty="0"/>
          </a:p>
        </p:txBody>
      </p:sp>
    </p:spTree>
    <p:extLst>
      <p:ext uri="{BB962C8B-B14F-4D97-AF65-F5344CB8AC3E}">
        <p14:creationId xmlns:p14="http://schemas.microsoft.com/office/powerpoint/2010/main" val="20342219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1CC94-8D15-46E7-B58C-3FF7AC79EE47}"/>
              </a:ext>
            </a:extLst>
          </p:cNvPr>
          <p:cNvSpPr>
            <a:spLocks noGrp="1"/>
          </p:cNvSpPr>
          <p:nvPr>
            <p:ph type="title"/>
          </p:nvPr>
        </p:nvSpPr>
        <p:spPr/>
        <p:txBody>
          <a:bodyPr/>
          <a:lstStyle/>
          <a:p>
            <a:r>
              <a:rPr lang="en-US" dirty="0"/>
              <a:t>Analytics Engine</a:t>
            </a:r>
          </a:p>
        </p:txBody>
      </p:sp>
      <p:sp>
        <p:nvSpPr>
          <p:cNvPr id="3" name="Content Placeholder 2">
            <a:extLst>
              <a:ext uri="{FF2B5EF4-FFF2-40B4-BE49-F238E27FC236}">
                <a16:creationId xmlns:a16="http://schemas.microsoft.com/office/drawing/2014/main" id="{977B9349-3A29-4522-8B95-A841A4EED527}"/>
              </a:ext>
            </a:extLst>
          </p:cNvPr>
          <p:cNvSpPr>
            <a:spLocks noGrp="1"/>
          </p:cNvSpPr>
          <p:nvPr>
            <p:ph idx="1"/>
          </p:nvPr>
        </p:nvSpPr>
        <p:spPr/>
        <p:txBody>
          <a:bodyPr>
            <a:normAutofit fontScale="92500" lnSpcReduction="10000"/>
          </a:bodyPr>
          <a:lstStyle/>
          <a:p>
            <a:r>
              <a:rPr lang="en-US" sz="2000" dirty="0"/>
              <a:t>Handles decision making throughout the project</a:t>
            </a:r>
          </a:p>
          <a:p>
            <a:r>
              <a:rPr lang="en-US" sz="2000" dirty="0"/>
              <a:t>Consists of three main components</a:t>
            </a:r>
          </a:p>
          <a:p>
            <a:pPr lvl="1"/>
            <a:r>
              <a:rPr lang="en-US" sz="1800" dirty="0"/>
              <a:t>Descriptive Analytics</a:t>
            </a:r>
          </a:p>
          <a:p>
            <a:pPr lvl="2"/>
            <a:r>
              <a:rPr lang="en-US" sz="1600" dirty="0"/>
              <a:t>Along with presenting historical data in an intuitive manner, also uses machine learning to discover patterns and identify anomalies to help diagnose why issues have occurred.</a:t>
            </a:r>
          </a:p>
          <a:p>
            <a:pPr lvl="1"/>
            <a:r>
              <a:rPr lang="en-US" sz="1800" dirty="0"/>
              <a:t>Predictive Analytics</a:t>
            </a:r>
          </a:p>
          <a:p>
            <a:pPr lvl="2"/>
            <a:r>
              <a:rPr lang="en-US" sz="1600" dirty="0"/>
              <a:t>Performs effort estimation and risk prediction using prediction models generated from machine learning.</a:t>
            </a:r>
          </a:p>
          <a:p>
            <a:pPr lvl="1"/>
            <a:r>
              <a:rPr lang="en-US" sz="1800" dirty="0"/>
              <a:t>Prescriptive Analytics</a:t>
            </a:r>
          </a:p>
          <a:p>
            <a:pPr lvl="2"/>
            <a:r>
              <a:rPr lang="en-US" sz="1600" dirty="0"/>
              <a:t>Uses results from Descriptive Analytics and Predictive Analytics to recommend best course of action to a project team.  Useful for identifying/refining backlog items and performing risk mitigation.</a:t>
            </a:r>
          </a:p>
          <a:p>
            <a:pPr lvl="2"/>
            <a:endParaRPr lang="en-US" dirty="0"/>
          </a:p>
        </p:txBody>
      </p:sp>
    </p:spTree>
    <p:extLst>
      <p:ext uri="{BB962C8B-B14F-4D97-AF65-F5344CB8AC3E}">
        <p14:creationId xmlns:p14="http://schemas.microsoft.com/office/powerpoint/2010/main" val="30294122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7C8BE-5D7A-4738-97CE-65B2E3E78228}"/>
              </a:ext>
            </a:extLst>
          </p:cNvPr>
          <p:cNvSpPr>
            <a:spLocks noGrp="1"/>
          </p:cNvSpPr>
          <p:nvPr>
            <p:ph type="title"/>
          </p:nvPr>
        </p:nvSpPr>
        <p:spPr/>
        <p:txBody>
          <a:bodyPr/>
          <a:lstStyle/>
          <a:p>
            <a:r>
              <a:rPr lang="en-US" dirty="0"/>
              <a:t>Planning &amp; Optimization Engines</a:t>
            </a:r>
          </a:p>
        </p:txBody>
      </p:sp>
      <p:sp>
        <p:nvSpPr>
          <p:cNvPr id="3" name="Content Placeholder 2">
            <a:extLst>
              <a:ext uri="{FF2B5EF4-FFF2-40B4-BE49-F238E27FC236}">
                <a16:creationId xmlns:a16="http://schemas.microsoft.com/office/drawing/2014/main" id="{AA67DB05-8408-470F-B381-101D9A88090D}"/>
              </a:ext>
            </a:extLst>
          </p:cNvPr>
          <p:cNvSpPr>
            <a:spLocks noGrp="1"/>
          </p:cNvSpPr>
          <p:nvPr>
            <p:ph idx="1"/>
          </p:nvPr>
        </p:nvSpPr>
        <p:spPr/>
        <p:txBody>
          <a:bodyPr>
            <a:normAutofit lnSpcReduction="10000"/>
          </a:bodyPr>
          <a:lstStyle/>
          <a:p>
            <a:r>
              <a:rPr lang="en-US" dirty="0"/>
              <a:t>Planning Engine</a:t>
            </a:r>
          </a:p>
          <a:p>
            <a:pPr lvl="1"/>
            <a:r>
              <a:rPr lang="en-US" dirty="0"/>
              <a:t>Uses AI reasoning to take in domain knowledge from the project team and infer new knowledge regarding an ideal sprint plan.</a:t>
            </a:r>
          </a:p>
          <a:p>
            <a:pPr lvl="1"/>
            <a:r>
              <a:rPr lang="en-US" dirty="0"/>
              <a:t>Sprint planning can be presented as an AI planning problem</a:t>
            </a:r>
          </a:p>
          <a:p>
            <a:pPr lvl="2"/>
            <a:r>
              <a:rPr lang="en-US" dirty="0"/>
              <a:t>Initial state = state of the project and product prior to sprint</a:t>
            </a:r>
          </a:p>
          <a:p>
            <a:pPr lvl="2"/>
            <a:r>
              <a:rPr lang="en-US" dirty="0"/>
              <a:t>Goal state = goal of the sprint</a:t>
            </a:r>
          </a:p>
          <a:p>
            <a:pPr lvl="2"/>
            <a:r>
              <a:rPr lang="en-US" dirty="0"/>
              <a:t>Choosing backlog items can be viewed as the act of choosing plan operators to be executed from the initial state to the goal state.</a:t>
            </a:r>
          </a:p>
          <a:p>
            <a:r>
              <a:rPr lang="en-US" dirty="0"/>
              <a:t>Optimization</a:t>
            </a:r>
          </a:p>
          <a:p>
            <a:pPr lvl="1"/>
            <a:r>
              <a:rPr lang="en-US" dirty="0"/>
              <a:t>Used to compute the optimal selection of backlog items for the upcoming sprint given multiple constraints and objectives</a:t>
            </a:r>
          </a:p>
          <a:p>
            <a:pPr lvl="1"/>
            <a:r>
              <a:rPr lang="en-US" dirty="0"/>
              <a:t>Also used for tuning machine learning models used by the analytics engine</a:t>
            </a:r>
          </a:p>
        </p:txBody>
      </p:sp>
    </p:spTree>
    <p:extLst>
      <p:ext uri="{BB962C8B-B14F-4D97-AF65-F5344CB8AC3E}">
        <p14:creationId xmlns:p14="http://schemas.microsoft.com/office/powerpoint/2010/main" val="3859385053"/>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229</TotalTime>
  <Words>1298</Words>
  <Application>Microsoft Office PowerPoint</Application>
  <PresentationFormat>Widescreen</PresentationFormat>
  <Paragraphs>148</Paragraphs>
  <Slides>12</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Trebuchet MS</vt:lpstr>
      <vt:lpstr>Wingdings 3</vt:lpstr>
      <vt:lpstr>Facet</vt:lpstr>
      <vt:lpstr>Towards Effective AI-powered Agile Project Management</vt:lpstr>
      <vt:lpstr>Introduction</vt:lpstr>
      <vt:lpstr>Introduction</vt:lpstr>
      <vt:lpstr>Issues</vt:lpstr>
      <vt:lpstr>AI PM Assistant</vt:lpstr>
      <vt:lpstr>AI PM Assistant</vt:lpstr>
      <vt:lpstr>Representation Learning Engine</vt:lpstr>
      <vt:lpstr>Analytics Engine</vt:lpstr>
      <vt:lpstr>Planning &amp; Optimization Engines</vt:lpstr>
      <vt:lpstr>Next Steps</vt:lpstr>
      <vt:lpstr>Thoughts and Limitations</vt:lpstr>
      <vt:lpstr>Exam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Towards Effective AI-powered Agile Project Management</dc:title>
  <dc:creator>Justice Colby</dc:creator>
  <cp:lastModifiedBy>Justice Colby</cp:lastModifiedBy>
  <cp:revision>4</cp:revision>
  <dcterms:created xsi:type="dcterms:W3CDTF">2019-10-09T09:15:26Z</dcterms:created>
  <dcterms:modified xsi:type="dcterms:W3CDTF">2019-10-09T13:05:08Z</dcterms:modified>
</cp:coreProperties>
</file>