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Lst>
  <p:sldSz cx="9144000" cy="6858000" type="screen4x3"/>
  <p:notesSz cx="7053263" cy="93567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1380" y="48"/>
      </p:cViewPr>
      <p:guideLst/>
    </p:cSldViewPr>
  </p:slideViewPr>
  <p:notesTextViewPr>
    <p:cViewPr>
      <p:scale>
        <a:sx n="1" d="1"/>
        <a:sy n="1" d="1"/>
      </p:scale>
      <p:origin x="0" y="0"/>
    </p:cViewPr>
  </p:notesTextViewPr>
  <p:sorterViewPr>
    <p:cViewPr>
      <p:scale>
        <a:sx n="1" d="2"/>
        <a:sy n="1" d="2"/>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AE99477-4CCA-4266-9518-E8206F96FA53}"/>
              </a:ext>
            </a:extLst>
          </p:cNvPr>
          <p:cNvSpPr>
            <a:spLocks noGrp="1" noChangeArrowheads="1"/>
          </p:cNvSpPr>
          <p:nvPr>
            <p:ph type="hdr" sz="quarter"/>
          </p:nvPr>
        </p:nvSpPr>
        <p:spPr bwMode="auto">
          <a:xfrm>
            <a:off x="0" y="0"/>
            <a:ext cx="30559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5059" name="Rectangle 3">
            <a:extLst>
              <a:ext uri="{FF2B5EF4-FFF2-40B4-BE49-F238E27FC236}">
                <a16:creationId xmlns:a16="http://schemas.microsoft.com/office/drawing/2014/main" id="{A1022D10-CAB8-4A58-BB54-B31D56E22338}"/>
              </a:ext>
            </a:extLst>
          </p:cNvPr>
          <p:cNvSpPr>
            <a:spLocks noGrp="1" noChangeArrowheads="1"/>
          </p:cNvSpPr>
          <p:nvPr>
            <p:ph type="dt" sz="quarter" idx="1"/>
          </p:nvPr>
        </p:nvSpPr>
        <p:spPr bwMode="auto">
          <a:xfrm>
            <a:off x="3995738" y="0"/>
            <a:ext cx="30559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5060" name="Rectangle 4">
            <a:extLst>
              <a:ext uri="{FF2B5EF4-FFF2-40B4-BE49-F238E27FC236}">
                <a16:creationId xmlns:a16="http://schemas.microsoft.com/office/drawing/2014/main" id="{138AACBE-0B41-4889-ABAC-587BD312B189}"/>
              </a:ext>
            </a:extLst>
          </p:cNvPr>
          <p:cNvSpPr>
            <a:spLocks noGrp="1" noChangeArrowheads="1"/>
          </p:cNvSpPr>
          <p:nvPr>
            <p:ph type="ftr" sz="quarter" idx="2"/>
          </p:nvPr>
        </p:nvSpPr>
        <p:spPr bwMode="auto">
          <a:xfrm>
            <a:off x="0" y="8886825"/>
            <a:ext cx="30559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5061" name="Rectangle 5">
            <a:extLst>
              <a:ext uri="{FF2B5EF4-FFF2-40B4-BE49-F238E27FC236}">
                <a16:creationId xmlns:a16="http://schemas.microsoft.com/office/drawing/2014/main" id="{54BBCAE4-0310-4A88-BA80-9D5C749FE8F4}"/>
              </a:ext>
            </a:extLst>
          </p:cNvPr>
          <p:cNvSpPr>
            <a:spLocks noGrp="1" noChangeArrowheads="1"/>
          </p:cNvSpPr>
          <p:nvPr>
            <p:ph type="sldNum" sz="quarter" idx="3"/>
          </p:nvPr>
        </p:nvSpPr>
        <p:spPr bwMode="auto">
          <a:xfrm>
            <a:off x="3995738" y="8886825"/>
            <a:ext cx="30559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F1F2C63-08FA-4D51-8C9A-88EF52CDC0D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D72E8F3-0E94-4ED7-88A8-EA11261D4D2A}"/>
              </a:ext>
            </a:extLst>
          </p:cNvPr>
          <p:cNvSpPr>
            <a:spLocks noGrp="1" noChangeArrowheads="1"/>
          </p:cNvSpPr>
          <p:nvPr>
            <p:ph type="hdr" sz="quarter"/>
          </p:nvPr>
        </p:nvSpPr>
        <p:spPr bwMode="auto">
          <a:xfrm>
            <a:off x="0" y="0"/>
            <a:ext cx="30559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lvl1pPr defTabSz="938213">
              <a:defRPr sz="1200"/>
            </a:lvl1pPr>
          </a:lstStyle>
          <a:p>
            <a:endParaRPr lang="en-US" altLang="en-US"/>
          </a:p>
        </p:txBody>
      </p:sp>
      <p:sp>
        <p:nvSpPr>
          <p:cNvPr id="3075" name="Rectangle 3">
            <a:extLst>
              <a:ext uri="{FF2B5EF4-FFF2-40B4-BE49-F238E27FC236}">
                <a16:creationId xmlns:a16="http://schemas.microsoft.com/office/drawing/2014/main" id="{5BF0C062-09BB-4291-BFF7-C252064357B1}"/>
              </a:ext>
            </a:extLst>
          </p:cNvPr>
          <p:cNvSpPr>
            <a:spLocks noGrp="1" noChangeArrowheads="1"/>
          </p:cNvSpPr>
          <p:nvPr>
            <p:ph type="dt" idx="1"/>
          </p:nvPr>
        </p:nvSpPr>
        <p:spPr bwMode="auto">
          <a:xfrm>
            <a:off x="3995738" y="0"/>
            <a:ext cx="30559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lvl1pPr algn="r" defTabSz="938213">
              <a:defRPr sz="1200"/>
            </a:lvl1pPr>
          </a:lstStyle>
          <a:p>
            <a:endParaRPr lang="en-US" altLang="en-US"/>
          </a:p>
        </p:txBody>
      </p:sp>
      <p:sp>
        <p:nvSpPr>
          <p:cNvPr id="3076" name="Rectangle 4">
            <a:extLst>
              <a:ext uri="{FF2B5EF4-FFF2-40B4-BE49-F238E27FC236}">
                <a16:creationId xmlns:a16="http://schemas.microsoft.com/office/drawing/2014/main" id="{5F377934-BA92-41E8-967C-0E651B688479}"/>
              </a:ext>
            </a:extLst>
          </p:cNvPr>
          <p:cNvSpPr>
            <a:spLocks noGrp="1" noRot="1" noChangeAspect="1" noChangeArrowheads="1" noTextEdit="1"/>
          </p:cNvSpPr>
          <p:nvPr>
            <p:ph type="sldImg" idx="2"/>
          </p:nvPr>
        </p:nvSpPr>
        <p:spPr bwMode="auto">
          <a:xfrm>
            <a:off x="1187450" y="701675"/>
            <a:ext cx="4678363" cy="35083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AF569EF7-9F0C-4048-A919-C1DE82980081}"/>
              </a:ext>
            </a:extLst>
          </p:cNvPr>
          <p:cNvSpPr>
            <a:spLocks noGrp="1" noChangeArrowheads="1"/>
          </p:cNvSpPr>
          <p:nvPr>
            <p:ph type="body" sz="quarter" idx="3"/>
          </p:nvPr>
        </p:nvSpPr>
        <p:spPr bwMode="auto">
          <a:xfrm>
            <a:off x="704850" y="4445000"/>
            <a:ext cx="5643563"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1A9AFEA9-9CBB-44DF-8B72-C9017997DFD8}"/>
              </a:ext>
            </a:extLst>
          </p:cNvPr>
          <p:cNvSpPr>
            <a:spLocks noGrp="1" noChangeArrowheads="1"/>
          </p:cNvSpPr>
          <p:nvPr>
            <p:ph type="ftr" sz="quarter" idx="4"/>
          </p:nvPr>
        </p:nvSpPr>
        <p:spPr bwMode="auto">
          <a:xfrm>
            <a:off x="0" y="8886825"/>
            <a:ext cx="30559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b" anchorCtr="0" compatLnSpc="1">
            <a:prstTxWarp prst="textNoShape">
              <a:avLst/>
            </a:prstTxWarp>
          </a:bodyPr>
          <a:lstStyle>
            <a:lvl1pPr defTabSz="938213">
              <a:defRPr sz="1200"/>
            </a:lvl1pPr>
          </a:lstStyle>
          <a:p>
            <a:endParaRPr lang="en-US" altLang="en-US"/>
          </a:p>
        </p:txBody>
      </p:sp>
      <p:sp>
        <p:nvSpPr>
          <p:cNvPr id="3079" name="Rectangle 7">
            <a:extLst>
              <a:ext uri="{FF2B5EF4-FFF2-40B4-BE49-F238E27FC236}">
                <a16:creationId xmlns:a16="http://schemas.microsoft.com/office/drawing/2014/main" id="{F083731C-A3FF-417F-8E9B-ACAED478A3AA}"/>
              </a:ext>
            </a:extLst>
          </p:cNvPr>
          <p:cNvSpPr>
            <a:spLocks noGrp="1" noChangeArrowheads="1"/>
          </p:cNvSpPr>
          <p:nvPr>
            <p:ph type="sldNum" sz="quarter" idx="5"/>
          </p:nvPr>
        </p:nvSpPr>
        <p:spPr bwMode="auto">
          <a:xfrm>
            <a:off x="3995738" y="8886825"/>
            <a:ext cx="305593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63" tIns="46881" rIns="93763" bIns="46881" numCol="1" anchor="b" anchorCtr="0" compatLnSpc="1">
            <a:prstTxWarp prst="textNoShape">
              <a:avLst/>
            </a:prstTxWarp>
          </a:bodyPr>
          <a:lstStyle>
            <a:lvl1pPr algn="r" defTabSz="938213">
              <a:defRPr sz="1200"/>
            </a:lvl1pPr>
          </a:lstStyle>
          <a:p>
            <a:fld id="{16A76523-5F14-4877-A317-093F60AEE67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786C65-164C-4610-A991-4AA74AEECC8E}"/>
              </a:ext>
            </a:extLst>
          </p:cNvPr>
          <p:cNvSpPr>
            <a:spLocks noGrp="1" noChangeArrowheads="1"/>
          </p:cNvSpPr>
          <p:nvPr>
            <p:ph type="sldNum" sz="quarter" idx="5"/>
          </p:nvPr>
        </p:nvSpPr>
        <p:spPr>
          <a:ln/>
        </p:spPr>
        <p:txBody>
          <a:bodyPr/>
          <a:lstStyle/>
          <a:p>
            <a:fld id="{9E759669-BB0B-441A-85AD-5F9B94839565}" type="slidenum">
              <a:rPr lang="en-US" altLang="en-US"/>
              <a:pPr/>
              <a:t>1</a:t>
            </a:fld>
            <a:endParaRPr lang="en-US" altLang="en-US"/>
          </a:p>
        </p:txBody>
      </p:sp>
      <p:sp>
        <p:nvSpPr>
          <p:cNvPr id="50178" name="Rectangle 2">
            <a:extLst>
              <a:ext uri="{FF2B5EF4-FFF2-40B4-BE49-F238E27FC236}">
                <a16:creationId xmlns:a16="http://schemas.microsoft.com/office/drawing/2014/main" id="{3A989D89-77EF-4DCA-863C-263495DD1779}"/>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F8B79D1C-8D05-42D4-A20D-3F236B589C8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375965-A4CE-4274-9D51-5EBACCBDCF76}"/>
              </a:ext>
            </a:extLst>
          </p:cNvPr>
          <p:cNvSpPr>
            <a:spLocks noGrp="1" noChangeArrowheads="1"/>
          </p:cNvSpPr>
          <p:nvPr>
            <p:ph type="sldNum" sz="quarter" idx="5"/>
          </p:nvPr>
        </p:nvSpPr>
        <p:spPr>
          <a:ln/>
        </p:spPr>
        <p:txBody>
          <a:bodyPr/>
          <a:lstStyle/>
          <a:p>
            <a:fld id="{66AA4FF7-57EA-4C6E-9F20-5EBE97C28055}" type="slidenum">
              <a:rPr lang="en-US" altLang="en-US"/>
              <a:pPr/>
              <a:t>2</a:t>
            </a:fld>
            <a:endParaRPr lang="en-US" altLang="en-US"/>
          </a:p>
        </p:txBody>
      </p:sp>
      <p:sp>
        <p:nvSpPr>
          <p:cNvPr id="52226" name="Rectangle 2">
            <a:extLst>
              <a:ext uri="{FF2B5EF4-FFF2-40B4-BE49-F238E27FC236}">
                <a16:creationId xmlns:a16="http://schemas.microsoft.com/office/drawing/2014/main" id="{50924B7C-82E4-48BF-8D17-87E4D7AF4303}"/>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2C1AD5E2-9B69-4160-937C-2C881094DBCB}"/>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4826" name="Picture 10" descr="Nevadareverse200 copy">
            <a:extLst>
              <a:ext uri="{FF2B5EF4-FFF2-40B4-BE49-F238E27FC236}">
                <a16:creationId xmlns:a16="http://schemas.microsoft.com/office/drawing/2014/main" id="{7FEF5DFB-43D3-4541-B0C6-3E90B7D10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8889"/>
          <a:stretch>
            <a:fillRect/>
          </a:stretch>
        </p:blipFill>
        <p:spPr bwMode="auto">
          <a:xfrm>
            <a:off x="0" y="4724400"/>
            <a:ext cx="9144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Nevadareverse200 copy">
            <a:extLst>
              <a:ext uri="{FF2B5EF4-FFF2-40B4-BE49-F238E27FC236}">
                <a16:creationId xmlns:a16="http://schemas.microsoft.com/office/drawing/2014/main" id="{7E7C33AB-2FC0-4D1A-AE2F-5F91801F0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889"/>
          <a:stretch>
            <a:fillRect/>
          </a:stretch>
        </p:blipFill>
        <p:spPr bwMode="auto">
          <a:xfrm>
            <a:off x="0" y="0"/>
            <a:ext cx="9144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2">
            <a:extLst>
              <a:ext uri="{FF2B5EF4-FFF2-40B4-BE49-F238E27FC236}">
                <a16:creationId xmlns:a16="http://schemas.microsoft.com/office/drawing/2014/main" id="{E27199CA-D6D9-427A-A111-06F72D5E7F35}"/>
              </a:ext>
            </a:extLst>
          </p:cNvPr>
          <p:cNvSpPr>
            <a:spLocks noGrp="1" noChangeArrowheads="1"/>
          </p:cNvSpPr>
          <p:nvPr>
            <p:ph type="ctrTitle"/>
          </p:nvPr>
        </p:nvSpPr>
        <p:spPr>
          <a:xfrm>
            <a:off x="636588" y="4267200"/>
            <a:ext cx="7848600" cy="1295400"/>
          </a:xfrm>
        </p:spPr>
        <p:txBody>
          <a:bodyPr/>
          <a:lstStyle>
            <a:lvl1pPr>
              <a:defRPr sz="3800">
                <a:solidFill>
                  <a:schemeClr val="bg1"/>
                </a:solidFill>
              </a:defRPr>
            </a:lvl1pPr>
          </a:lstStyle>
          <a:p>
            <a:pPr lvl="0"/>
            <a:r>
              <a:rPr lang="en-US" altLang="en-US" noProof="0"/>
              <a:t>Click to edit Master title style</a:t>
            </a:r>
          </a:p>
        </p:txBody>
      </p:sp>
      <p:sp>
        <p:nvSpPr>
          <p:cNvPr id="34820" name="Rectangle 3">
            <a:extLst>
              <a:ext uri="{FF2B5EF4-FFF2-40B4-BE49-F238E27FC236}">
                <a16:creationId xmlns:a16="http://schemas.microsoft.com/office/drawing/2014/main" id="{6B207091-D37F-4CA4-88A3-79871DE47242}"/>
              </a:ext>
            </a:extLst>
          </p:cNvPr>
          <p:cNvSpPr>
            <a:spLocks noGrp="1" noChangeArrowheads="1"/>
          </p:cNvSpPr>
          <p:nvPr>
            <p:ph type="subTitle" idx="1"/>
          </p:nvPr>
        </p:nvSpPr>
        <p:spPr>
          <a:xfrm>
            <a:off x="1371600" y="5715000"/>
            <a:ext cx="6400800" cy="914400"/>
          </a:xfrm>
        </p:spPr>
        <p:txBody>
          <a:bodyPr/>
          <a:lstStyle>
            <a:lvl1pPr marL="0" indent="0" algn="ctr">
              <a:buFont typeface="Wingdings" panose="05000000000000000000" pitchFamily="2" charset="2"/>
              <a:buNone/>
              <a:defRPr>
                <a:solidFill>
                  <a:schemeClr val="bg1"/>
                </a:solidFill>
              </a:defRPr>
            </a:lvl1pPr>
          </a:lstStyle>
          <a:p>
            <a:pPr lvl="0"/>
            <a:r>
              <a:rPr lang="en-US" altLang="en-US" noProof="0"/>
              <a:t>Click to edit Master subtitle style</a:t>
            </a:r>
          </a:p>
        </p:txBody>
      </p:sp>
      <p:sp>
        <p:nvSpPr>
          <p:cNvPr id="6148" name="Rectangle 4">
            <a:extLst>
              <a:ext uri="{FF2B5EF4-FFF2-40B4-BE49-F238E27FC236}">
                <a16:creationId xmlns:a16="http://schemas.microsoft.com/office/drawing/2014/main" id="{6BA47DF1-E4AB-4C4B-80FE-0B0791353E63}"/>
              </a:ext>
            </a:extLst>
          </p:cNvPr>
          <p:cNvSpPr>
            <a:spLocks noGrp="1" noChangeArrowheads="1"/>
          </p:cNvSpPr>
          <p:nvPr>
            <p:ph type="dt" sz="half" idx="2"/>
          </p:nvPr>
        </p:nvSpPr>
        <p:spPr/>
        <p:txBody>
          <a:bodyPr/>
          <a:lstStyle>
            <a:lvl1pPr>
              <a:defRPr sz="1400"/>
            </a:lvl1pPr>
          </a:lstStyle>
          <a:p>
            <a:pPr>
              <a:defRPr/>
            </a:pPr>
            <a:endParaRPr lang="en-US"/>
          </a:p>
        </p:txBody>
      </p:sp>
      <p:sp>
        <p:nvSpPr>
          <p:cNvPr id="6149" name="Rectangle 5">
            <a:extLst>
              <a:ext uri="{FF2B5EF4-FFF2-40B4-BE49-F238E27FC236}">
                <a16:creationId xmlns:a16="http://schemas.microsoft.com/office/drawing/2014/main" id="{D2159A11-43A2-4B7E-8083-320B2221EADB}"/>
              </a:ext>
            </a:extLst>
          </p:cNvPr>
          <p:cNvSpPr>
            <a:spLocks noGrp="1" noChangeArrowheads="1"/>
          </p:cNvSpPr>
          <p:nvPr>
            <p:ph type="ftr" sz="quarter" idx="3"/>
          </p:nvPr>
        </p:nvSpPr>
        <p:spPr>
          <a:xfrm>
            <a:off x="3124200" y="6248400"/>
            <a:ext cx="2895600" cy="476250"/>
          </a:xfrm>
        </p:spPr>
        <p:txBody>
          <a:bodyPr/>
          <a:lstStyle>
            <a:lvl1pPr algn="ctr">
              <a:defRPr sz="1400"/>
            </a:lvl1pPr>
          </a:lstStyle>
          <a:p>
            <a:pPr>
              <a:defRPr/>
            </a:pPr>
            <a:endParaRPr lang="en-US"/>
          </a:p>
        </p:txBody>
      </p:sp>
      <p:sp>
        <p:nvSpPr>
          <p:cNvPr id="6150" name="Rectangle 6">
            <a:extLst>
              <a:ext uri="{FF2B5EF4-FFF2-40B4-BE49-F238E27FC236}">
                <a16:creationId xmlns:a16="http://schemas.microsoft.com/office/drawing/2014/main" id="{29E89289-7AF4-4007-B2D1-095D7CA30E31}"/>
              </a:ext>
            </a:extLst>
          </p:cNvPr>
          <p:cNvSpPr>
            <a:spLocks noGrp="1" noChangeArrowheads="1"/>
          </p:cNvSpPr>
          <p:nvPr>
            <p:ph type="sldNum" sz="quarter" idx="4"/>
          </p:nvPr>
        </p:nvSpPr>
        <p:spPr/>
        <p:txBody>
          <a:bodyPr/>
          <a:lstStyle>
            <a:lvl1pPr>
              <a:defRPr/>
            </a:lvl1pPr>
          </a:lstStyle>
          <a:p>
            <a:fld id="{7E85C793-C70B-4104-9AE2-1CDAC19BC8B0}"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9BC0-2947-4ABA-B345-FBAB893532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BB8FF1-004B-4186-B2ED-4E31CEB4A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87C74-76A8-4F62-B526-C13E5230222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D8602CB-C7E8-4A0D-9947-CC533E3C2D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097DCF-5F09-4765-9038-E2B91DAC05B3}"/>
              </a:ext>
            </a:extLst>
          </p:cNvPr>
          <p:cNvSpPr>
            <a:spLocks noGrp="1"/>
          </p:cNvSpPr>
          <p:nvPr>
            <p:ph type="sldNum" sz="quarter" idx="12"/>
          </p:nvPr>
        </p:nvSpPr>
        <p:spPr/>
        <p:txBody>
          <a:bodyPr/>
          <a:lstStyle>
            <a:lvl1pPr>
              <a:defRPr/>
            </a:lvl1pPr>
          </a:lstStyle>
          <a:p>
            <a:fld id="{3A1D4F01-532D-48A5-AB07-89BD11207B7A}" type="slidenum">
              <a:rPr lang="en-US" altLang="en-US"/>
              <a:pPr/>
              <a:t>‹#›</a:t>
            </a:fld>
            <a:endParaRPr lang="en-US" altLang="en-US"/>
          </a:p>
        </p:txBody>
      </p:sp>
    </p:spTree>
    <p:extLst>
      <p:ext uri="{BB962C8B-B14F-4D97-AF65-F5344CB8AC3E}">
        <p14:creationId xmlns:p14="http://schemas.microsoft.com/office/powerpoint/2010/main" val="350441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E3432D-3D21-4EA3-B582-1ED8D0FDCB3E}"/>
              </a:ext>
            </a:extLst>
          </p:cNvPr>
          <p:cNvSpPr>
            <a:spLocks noGrp="1"/>
          </p:cNvSpPr>
          <p:nvPr>
            <p:ph type="title" orient="vert"/>
          </p:nvPr>
        </p:nvSpPr>
        <p:spPr>
          <a:xfrm>
            <a:off x="6705600" y="381000"/>
            <a:ext cx="2133600" cy="57451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AF9082-CD16-4B77-A3B7-370731CCAE13}"/>
              </a:ext>
            </a:extLst>
          </p:cNvPr>
          <p:cNvSpPr>
            <a:spLocks noGrp="1"/>
          </p:cNvSpPr>
          <p:nvPr>
            <p:ph type="body" orient="vert" idx="1"/>
          </p:nvPr>
        </p:nvSpPr>
        <p:spPr>
          <a:xfrm>
            <a:off x="304800" y="381000"/>
            <a:ext cx="62484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95988-A012-4C8A-82F7-CBBEEE35AB8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CEE39A6-E423-4E0F-B94A-CFAF657ED6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F03D49-D384-4631-820B-E5C97B28572C}"/>
              </a:ext>
            </a:extLst>
          </p:cNvPr>
          <p:cNvSpPr>
            <a:spLocks noGrp="1"/>
          </p:cNvSpPr>
          <p:nvPr>
            <p:ph type="sldNum" sz="quarter" idx="12"/>
          </p:nvPr>
        </p:nvSpPr>
        <p:spPr/>
        <p:txBody>
          <a:bodyPr/>
          <a:lstStyle>
            <a:lvl1pPr>
              <a:defRPr/>
            </a:lvl1pPr>
          </a:lstStyle>
          <a:p>
            <a:fld id="{52EA2D7C-F4F2-4D80-8058-AE06307DA979}" type="slidenum">
              <a:rPr lang="en-US" altLang="en-US"/>
              <a:pPr/>
              <a:t>‹#›</a:t>
            </a:fld>
            <a:endParaRPr lang="en-US" altLang="en-US"/>
          </a:p>
        </p:txBody>
      </p:sp>
    </p:spTree>
    <p:extLst>
      <p:ext uri="{BB962C8B-B14F-4D97-AF65-F5344CB8AC3E}">
        <p14:creationId xmlns:p14="http://schemas.microsoft.com/office/powerpoint/2010/main" val="332812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E16A-C1EF-4DFB-9893-ABCF55A39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4EF16-F31D-4B77-A5D8-6B582E1D8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0858D-83F2-48E5-ADDD-0B4BF551122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2A23E86-8EBE-4A1C-BF96-CADB8DCEF1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D482A9-6C27-4088-89F4-6FEE29340173}"/>
              </a:ext>
            </a:extLst>
          </p:cNvPr>
          <p:cNvSpPr>
            <a:spLocks noGrp="1"/>
          </p:cNvSpPr>
          <p:nvPr>
            <p:ph type="sldNum" sz="quarter" idx="12"/>
          </p:nvPr>
        </p:nvSpPr>
        <p:spPr/>
        <p:txBody>
          <a:bodyPr/>
          <a:lstStyle>
            <a:lvl1pPr>
              <a:defRPr/>
            </a:lvl1pPr>
          </a:lstStyle>
          <a:p>
            <a:fld id="{890D6D51-D465-4422-921D-E389B1D42E22}" type="slidenum">
              <a:rPr lang="en-US" altLang="en-US"/>
              <a:pPr/>
              <a:t>‹#›</a:t>
            </a:fld>
            <a:endParaRPr lang="en-US" altLang="en-US"/>
          </a:p>
        </p:txBody>
      </p:sp>
    </p:spTree>
    <p:extLst>
      <p:ext uri="{BB962C8B-B14F-4D97-AF65-F5344CB8AC3E}">
        <p14:creationId xmlns:p14="http://schemas.microsoft.com/office/powerpoint/2010/main" val="37780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AC30-41E0-4B59-BDB0-1CE19B39E45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3BA264-3BEB-4A2E-AB4E-29CECD881CB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A8EE4AF-FC7C-4C6B-B8CE-9DB812573F5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DB68AD0-C369-440C-AAF4-88A366A17C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77A8BE-6548-44CA-B098-4F5B16434CB0}"/>
              </a:ext>
            </a:extLst>
          </p:cNvPr>
          <p:cNvSpPr>
            <a:spLocks noGrp="1"/>
          </p:cNvSpPr>
          <p:nvPr>
            <p:ph type="sldNum" sz="quarter" idx="12"/>
          </p:nvPr>
        </p:nvSpPr>
        <p:spPr/>
        <p:txBody>
          <a:bodyPr/>
          <a:lstStyle>
            <a:lvl1pPr>
              <a:defRPr/>
            </a:lvl1pPr>
          </a:lstStyle>
          <a:p>
            <a:fld id="{DF43B238-1FC9-4A98-950F-C330A82174DE}" type="slidenum">
              <a:rPr lang="en-US" altLang="en-US"/>
              <a:pPr/>
              <a:t>‹#›</a:t>
            </a:fld>
            <a:endParaRPr lang="en-US" altLang="en-US"/>
          </a:p>
        </p:txBody>
      </p:sp>
    </p:spTree>
    <p:extLst>
      <p:ext uri="{BB962C8B-B14F-4D97-AF65-F5344CB8AC3E}">
        <p14:creationId xmlns:p14="http://schemas.microsoft.com/office/powerpoint/2010/main" val="167563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19D9-A60F-4202-A540-27F4A90CE3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70987-894F-4F6C-95EF-60A55FF3FC38}"/>
              </a:ext>
            </a:extLst>
          </p:cNvPr>
          <p:cNvSpPr>
            <a:spLocks noGrp="1"/>
          </p:cNvSpPr>
          <p:nvPr>
            <p:ph sz="half" idx="1"/>
          </p:nvPr>
        </p:nvSpPr>
        <p:spPr>
          <a:xfrm>
            <a:off x="304800" y="1447800"/>
            <a:ext cx="41910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6A1060-F9FA-4A88-960C-22A8BEB911B9}"/>
              </a:ext>
            </a:extLst>
          </p:cNvPr>
          <p:cNvSpPr>
            <a:spLocks noGrp="1"/>
          </p:cNvSpPr>
          <p:nvPr>
            <p:ph sz="half" idx="2"/>
          </p:nvPr>
        </p:nvSpPr>
        <p:spPr>
          <a:xfrm>
            <a:off x="4648200" y="1447800"/>
            <a:ext cx="41910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E04532-4595-436B-8FA7-47B3880C82DA}"/>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70F701D-D8D2-43A5-9EB9-984D5E9793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447AA82-2CD8-43A7-8A12-7548228EFD78}"/>
              </a:ext>
            </a:extLst>
          </p:cNvPr>
          <p:cNvSpPr>
            <a:spLocks noGrp="1"/>
          </p:cNvSpPr>
          <p:nvPr>
            <p:ph type="sldNum" sz="quarter" idx="12"/>
          </p:nvPr>
        </p:nvSpPr>
        <p:spPr/>
        <p:txBody>
          <a:bodyPr/>
          <a:lstStyle>
            <a:lvl1pPr>
              <a:defRPr/>
            </a:lvl1pPr>
          </a:lstStyle>
          <a:p>
            <a:fld id="{BB646FD0-FBC5-455B-98FC-BD778FD6571B}" type="slidenum">
              <a:rPr lang="en-US" altLang="en-US"/>
              <a:pPr/>
              <a:t>‹#›</a:t>
            </a:fld>
            <a:endParaRPr lang="en-US" altLang="en-US"/>
          </a:p>
        </p:txBody>
      </p:sp>
    </p:spTree>
    <p:extLst>
      <p:ext uri="{BB962C8B-B14F-4D97-AF65-F5344CB8AC3E}">
        <p14:creationId xmlns:p14="http://schemas.microsoft.com/office/powerpoint/2010/main" val="156193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5A84-3571-4580-931C-8442DE22683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5F3D1-5A37-44E0-89BF-BD321DA15A5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D959F9-EE18-4DD3-8C58-D2775195642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DC04A0-26BD-439B-8A0C-E166CF8A1A0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0049BB-2704-4E02-BC62-6DA690DFA55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AB7D8B-B626-44EC-8192-60E0BF821E5B}"/>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87246FFA-EE22-4633-B1F3-0BD28F13B1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5FC100A8-C012-42A3-85B2-05FD451EF1C1}"/>
              </a:ext>
            </a:extLst>
          </p:cNvPr>
          <p:cNvSpPr>
            <a:spLocks noGrp="1"/>
          </p:cNvSpPr>
          <p:nvPr>
            <p:ph type="sldNum" sz="quarter" idx="12"/>
          </p:nvPr>
        </p:nvSpPr>
        <p:spPr/>
        <p:txBody>
          <a:bodyPr/>
          <a:lstStyle>
            <a:lvl1pPr>
              <a:defRPr/>
            </a:lvl1pPr>
          </a:lstStyle>
          <a:p>
            <a:fld id="{E98F9401-396D-4E8A-ACCB-B262AD9526FC}" type="slidenum">
              <a:rPr lang="en-US" altLang="en-US"/>
              <a:pPr/>
              <a:t>‹#›</a:t>
            </a:fld>
            <a:endParaRPr lang="en-US" altLang="en-US"/>
          </a:p>
        </p:txBody>
      </p:sp>
    </p:spTree>
    <p:extLst>
      <p:ext uri="{BB962C8B-B14F-4D97-AF65-F5344CB8AC3E}">
        <p14:creationId xmlns:p14="http://schemas.microsoft.com/office/powerpoint/2010/main" val="93601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E0BE-8D3E-450B-BA69-025F276158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72CF97-DFC2-45AE-94CA-BD18B8924C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6417A17B-866D-4C53-BB33-C34D97E254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486B4D21-E953-4C2F-962E-88785C4E6C6B}"/>
              </a:ext>
            </a:extLst>
          </p:cNvPr>
          <p:cNvSpPr>
            <a:spLocks noGrp="1"/>
          </p:cNvSpPr>
          <p:nvPr>
            <p:ph type="sldNum" sz="quarter" idx="12"/>
          </p:nvPr>
        </p:nvSpPr>
        <p:spPr/>
        <p:txBody>
          <a:bodyPr/>
          <a:lstStyle>
            <a:lvl1pPr>
              <a:defRPr/>
            </a:lvl1pPr>
          </a:lstStyle>
          <a:p>
            <a:fld id="{D27F96FA-DCF4-435B-968D-1A674BA7423B}" type="slidenum">
              <a:rPr lang="en-US" altLang="en-US"/>
              <a:pPr/>
              <a:t>‹#›</a:t>
            </a:fld>
            <a:endParaRPr lang="en-US" altLang="en-US"/>
          </a:p>
        </p:txBody>
      </p:sp>
    </p:spTree>
    <p:extLst>
      <p:ext uri="{BB962C8B-B14F-4D97-AF65-F5344CB8AC3E}">
        <p14:creationId xmlns:p14="http://schemas.microsoft.com/office/powerpoint/2010/main" val="417723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061270-29FC-4ED6-BB52-06E5E146945C}"/>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08D92BC4-C4D3-4B61-A4A6-97FF96CFF3B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C12FD3A9-ECCF-4038-86A3-B7381F987FED}"/>
              </a:ext>
            </a:extLst>
          </p:cNvPr>
          <p:cNvSpPr>
            <a:spLocks noGrp="1"/>
          </p:cNvSpPr>
          <p:nvPr>
            <p:ph type="sldNum" sz="quarter" idx="12"/>
          </p:nvPr>
        </p:nvSpPr>
        <p:spPr/>
        <p:txBody>
          <a:bodyPr/>
          <a:lstStyle>
            <a:lvl1pPr>
              <a:defRPr/>
            </a:lvl1pPr>
          </a:lstStyle>
          <a:p>
            <a:fld id="{91C0E8D8-33ED-4112-ACF7-BF3BD772638A}" type="slidenum">
              <a:rPr lang="en-US" altLang="en-US"/>
              <a:pPr/>
              <a:t>‹#›</a:t>
            </a:fld>
            <a:endParaRPr lang="en-US" altLang="en-US"/>
          </a:p>
        </p:txBody>
      </p:sp>
    </p:spTree>
    <p:extLst>
      <p:ext uri="{BB962C8B-B14F-4D97-AF65-F5344CB8AC3E}">
        <p14:creationId xmlns:p14="http://schemas.microsoft.com/office/powerpoint/2010/main" val="189088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9B1C-31F3-4B80-80C3-8A75D46ED38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520BDF-8F54-48FD-B9BA-CE002DD4C88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75989-5D4B-4989-BA73-CF488E5FD5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0132F8-62DE-4A58-AC61-DE56135C568A}"/>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0B1E3C4-5C02-4C0B-AEB4-5772B8208C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92A6CB3-DB13-481C-AD05-07B36FFA1C9D}"/>
              </a:ext>
            </a:extLst>
          </p:cNvPr>
          <p:cNvSpPr>
            <a:spLocks noGrp="1"/>
          </p:cNvSpPr>
          <p:nvPr>
            <p:ph type="sldNum" sz="quarter" idx="12"/>
          </p:nvPr>
        </p:nvSpPr>
        <p:spPr/>
        <p:txBody>
          <a:bodyPr/>
          <a:lstStyle>
            <a:lvl1pPr>
              <a:defRPr/>
            </a:lvl1pPr>
          </a:lstStyle>
          <a:p>
            <a:fld id="{0276693F-A074-4ED0-9244-5C491BB9101C}" type="slidenum">
              <a:rPr lang="en-US" altLang="en-US"/>
              <a:pPr/>
              <a:t>‹#›</a:t>
            </a:fld>
            <a:endParaRPr lang="en-US" altLang="en-US"/>
          </a:p>
        </p:txBody>
      </p:sp>
    </p:spTree>
    <p:extLst>
      <p:ext uri="{BB962C8B-B14F-4D97-AF65-F5344CB8AC3E}">
        <p14:creationId xmlns:p14="http://schemas.microsoft.com/office/powerpoint/2010/main" val="404340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F845-B037-4228-AB9E-8E9DEDB2FC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57EC5-75C1-43AC-B598-9C704AE3F40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6746762-B437-4F97-8F21-9B8DEC5D5A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45846-749D-4309-87AC-0980395472DA}"/>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B4A9ECA-CBE2-47B2-AF8D-DEE8BA52B5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268DA33-C804-45BD-AB17-9FAF39A37798}"/>
              </a:ext>
            </a:extLst>
          </p:cNvPr>
          <p:cNvSpPr>
            <a:spLocks noGrp="1"/>
          </p:cNvSpPr>
          <p:nvPr>
            <p:ph type="sldNum" sz="quarter" idx="12"/>
          </p:nvPr>
        </p:nvSpPr>
        <p:spPr/>
        <p:txBody>
          <a:bodyPr/>
          <a:lstStyle>
            <a:lvl1pPr>
              <a:defRPr/>
            </a:lvl1pPr>
          </a:lstStyle>
          <a:p>
            <a:fld id="{F483B0FF-421E-4EA2-9E6D-E3498DAC7D78}" type="slidenum">
              <a:rPr lang="en-US" altLang="en-US"/>
              <a:pPr/>
              <a:t>‹#›</a:t>
            </a:fld>
            <a:endParaRPr lang="en-US" altLang="en-US"/>
          </a:p>
        </p:txBody>
      </p:sp>
    </p:spTree>
    <p:extLst>
      <p:ext uri="{BB962C8B-B14F-4D97-AF65-F5344CB8AC3E}">
        <p14:creationId xmlns:p14="http://schemas.microsoft.com/office/powerpoint/2010/main" val="83834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12" descr="new-u-2">
            <a:extLst>
              <a:ext uri="{FF2B5EF4-FFF2-40B4-BE49-F238E27FC236}">
                <a16:creationId xmlns:a16="http://schemas.microsoft.com/office/drawing/2014/main" id="{745CA6C4-4150-45FD-A2D1-7CC8BE8A16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209414BD-9EB2-4318-99EC-C04A847782F3}"/>
              </a:ext>
            </a:extLst>
          </p:cNvPr>
          <p:cNvSpPr>
            <a:spLocks noGrp="1" noChangeArrowheads="1"/>
          </p:cNvSpPr>
          <p:nvPr>
            <p:ph type="title"/>
          </p:nvPr>
        </p:nvSpPr>
        <p:spPr bwMode="auto">
          <a:xfrm>
            <a:off x="304800" y="3810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2" name="Rectangle 3">
            <a:extLst>
              <a:ext uri="{FF2B5EF4-FFF2-40B4-BE49-F238E27FC236}">
                <a16:creationId xmlns:a16="http://schemas.microsoft.com/office/drawing/2014/main" id="{0254C3C2-2D75-4140-8B96-5702C0234532}"/>
              </a:ext>
            </a:extLst>
          </p:cNvPr>
          <p:cNvSpPr>
            <a:spLocks noGrp="1" noChangeArrowheads="1"/>
          </p:cNvSpPr>
          <p:nvPr>
            <p:ph type="body" idx="1"/>
          </p:nvPr>
        </p:nvSpPr>
        <p:spPr bwMode="auto">
          <a:xfrm>
            <a:off x="304800" y="1447800"/>
            <a:ext cx="8534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04A69B31-7E3D-4EEC-8E00-987F52D8FD6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6149" name="Rectangle 5">
            <a:extLst>
              <a:ext uri="{FF2B5EF4-FFF2-40B4-BE49-F238E27FC236}">
                <a16:creationId xmlns:a16="http://schemas.microsoft.com/office/drawing/2014/main" id="{20172FBC-1CAE-4C60-B902-76A3171EDE5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6150" name="Rectangle 6">
            <a:extLst>
              <a:ext uri="{FF2B5EF4-FFF2-40B4-BE49-F238E27FC236}">
                <a16:creationId xmlns:a16="http://schemas.microsoft.com/office/drawing/2014/main" id="{D648A9C5-4067-4474-B215-70201912174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35E75E6-3E99-4F47-8875-A7C5E4493BC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p:titleStyle>
    <p:body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tZb5G4GXNL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EAE583B-DA07-44A0-945D-7C1EDE9F466B}"/>
              </a:ext>
            </a:extLst>
          </p:cNvPr>
          <p:cNvSpPr>
            <a:spLocks noGrp="1" noChangeArrowheads="1"/>
          </p:cNvSpPr>
          <p:nvPr>
            <p:ph type="ctrTitle"/>
          </p:nvPr>
        </p:nvSpPr>
        <p:spPr>
          <a:xfrm>
            <a:off x="636588" y="3733800"/>
            <a:ext cx="7848600" cy="914400"/>
          </a:xfrm>
        </p:spPr>
        <p:txBody>
          <a:bodyPr/>
          <a:lstStyle/>
          <a:p>
            <a:r>
              <a:rPr lang="en-US" altLang="en-US" sz="2400" dirty="0">
                <a:solidFill>
                  <a:srgbClr val="C00000"/>
                </a:solidFill>
                <a:latin typeface="Times New Roman" panose="02020603050405020304" pitchFamily="18" charset="0"/>
                <a:cs typeface="Times New Roman" panose="02020603050405020304" pitchFamily="18" charset="0"/>
              </a:rPr>
              <a:t>Empirical Study of Agile Software Development Methodologies: A Comparative Analysis </a:t>
            </a:r>
          </a:p>
        </p:txBody>
      </p:sp>
      <p:sp>
        <p:nvSpPr>
          <p:cNvPr id="49155" name="Rectangle 3">
            <a:extLst>
              <a:ext uri="{FF2B5EF4-FFF2-40B4-BE49-F238E27FC236}">
                <a16:creationId xmlns:a16="http://schemas.microsoft.com/office/drawing/2014/main" id="{C3B7F5DB-B419-44E1-8CB2-7AA9ABE17313}"/>
              </a:ext>
            </a:extLst>
          </p:cNvPr>
          <p:cNvSpPr>
            <a:spLocks noGrp="1" noChangeArrowheads="1"/>
          </p:cNvSpPr>
          <p:nvPr>
            <p:ph type="subTitle" idx="1"/>
          </p:nvPr>
        </p:nvSpPr>
        <p:spPr>
          <a:xfrm>
            <a:off x="0" y="4572000"/>
            <a:ext cx="9067800" cy="2057400"/>
          </a:xfrm>
        </p:spPr>
        <p:txBody>
          <a:bodyPr/>
          <a:lstStyle/>
          <a:p>
            <a:r>
              <a:rPr lang="en-US" altLang="en-US" sz="2000" dirty="0">
                <a:latin typeface="Times New Roman" panose="02020603050405020304" pitchFamily="18" charset="0"/>
                <a:cs typeface="Times New Roman" panose="02020603050405020304" pitchFamily="18" charset="0"/>
              </a:rPr>
              <a:t>Authors- </a:t>
            </a:r>
            <a:r>
              <a:rPr lang="en-US" sz="2000" dirty="0">
                <a:latin typeface="Times New Roman" panose="02020603050405020304" pitchFamily="18" charset="0"/>
                <a:cs typeface="Times New Roman" panose="02020603050405020304" pitchFamily="18" charset="0"/>
              </a:rPr>
              <a:t>Gurpreet Singh Matharu, Harmeet Singh, Anju Mishra, Priyanka Upadhyay</a:t>
            </a:r>
          </a:p>
          <a:p>
            <a:endParaRPr lang="en-US" sz="20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Presented by</a:t>
            </a:r>
          </a:p>
          <a:p>
            <a:r>
              <a:rPr lang="en-US" altLang="en-US" sz="2000" dirty="0">
                <a:latin typeface="Times New Roman" panose="02020603050405020304" pitchFamily="18" charset="0"/>
                <a:cs typeface="Times New Roman" panose="02020603050405020304" pitchFamily="18" charset="0"/>
              </a:rPr>
              <a:t>MOUNICA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DBD5-6711-4011-984D-D75A3FA63356}"/>
              </a:ext>
            </a:extLst>
          </p:cNvPr>
          <p:cNvSpPr>
            <a:spLocks noGrp="1"/>
          </p:cNvSpPr>
          <p:nvPr>
            <p:ph type="title"/>
          </p:nvPr>
        </p:nvSpPr>
        <p:spPr/>
        <p:txBody>
          <a:bodyPr/>
          <a:lstStyle/>
          <a:p>
            <a:r>
              <a:rPr lang="en-US" altLang="en-US" u="sng" dirty="0">
                <a:solidFill>
                  <a:schemeClr val="tx1"/>
                </a:solidFill>
                <a:latin typeface="Times New Roman" panose="02020603050405020304" pitchFamily="18" charset="0"/>
                <a:cs typeface="Times New Roman" panose="02020603050405020304" pitchFamily="18" charset="0"/>
              </a:rPr>
              <a:t>Comparison among Agile Software Development Methodologies(contd…)</a:t>
            </a:r>
            <a:endParaRPr lang="en-US" dirty="0"/>
          </a:p>
        </p:txBody>
      </p:sp>
      <p:pic>
        <p:nvPicPr>
          <p:cNvPr id="5" name="Content Placeholder 4">
            <a:extLst>
              <a:ext uri="{FF2B5EF4-FFF2-40B4-BE49-F238E27FC236}">
                <a16:creationId xmlns:a16="http://schemas.microsoft.com/office/drawing/2014/main" id="{52D99B35-F786-4C97-A0DB-DAF48899B1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47800"/>
            <a:ext cx="3790950" cy="4876800"/>
          </a:xfrm>
        </p:spPr>
      </p:pic>
      <p:pic>
        <p:nvPicPr>
          <p:cNvPr id="6" name="Picture 5">
            <a:extLst>
              <a:ext uri="{FF2B5EF4-FFF2-40B4-BE49-F238E27FC236}">
                <a16:creationId xmlns:a16="http://schemas.microsoft.com/office/drawing/2014/main" id="{4B2D4588-958E-49CA-9021-C9AA0C06D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447800"/>
            <a:ext cx="4648200" cy="4876800"/>
          </a:xfrm>
          <a:prstGeom prst="rect">
            <a:avLst/>
          </a:prstGeom>
        </p:spPr>
      </p:pic>
    </p:spTree>
    <p:extLst>
      <p:ext uri="{BB962C8B-B14F-4D97-AF65-F5344CB8AC3E}">
        <p14:creationId xmlns:p14="http://schemas.microsoft.com/office/powerpoint/2010/main" val="340149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DB95-2C81-44F8-A9EB-C7819D8C2E24}"/>
              </a:ext>
            </a:extLst>
          </p:cNvPr>
          <p:cNvSpPr>
            <a:spLocks noGrp="1"/>
          </p:cNvSpPr>
          <p:nvPr>
            <p:ph type="title"/>
          </p:nvPr>
        </p:nvSpPr>
        <p:spPr/>
        <p:txBody>
          <a:bodyPr/>
          <a:lstStyle/>
          <a:p>
            <a:r>
              <a:rPr lang="en-US" u="sng" dirty="0">
                <a:latin typeface="Times New Roman" panose="02020603050405020304" pitchFamily="18" charset="0"/>
                <a:cs typeface="Times New Roman" panose="02020603050405020304" pitchFamily="18" charset="0"/>
              </a:rPr>
              <a:t>Limitations</a:t>
            </a:r>
          </a:p>
        </p:txBody>
      </p:sp>
      <p:sp>
        <p:nvSpPr>
          <p:cNvPr id="3" name="Content Placeholder 2">
            <a:extLst>
              <a:ext uri="{FF2B5EF4-FFF2-40B4-BE49-F238E27FC236}">
                <a16:creationId xmlns:a16="http://schemas.microsoft.com/office/drawing/2014/main" id="{13EE7273-479D-4A64-801B-A481EC90051C}"/>
              </a:ext>
            </a:extLst>
          </p:cNvPr>
          <p:cNvSpPr>
            <a:spLocks noGrp="1"/>
          </p:cNvSpPr>
          <p:nvPr>
            <p:ph idx="1"/>
          </p:nvPr>
        </p:nvSpPr>
        <p:spPr>
          <a:xfrm>
            <a:off x="304800" y="1447800"/>
            <a:ext cx="8534400" cy="4678363"/>
          </a:xfrm>
        </p:spPr>
        <p:txBody>
          <a:bodyPr/>
          <a:lstStyle/>
          <a:p>
            <a:r>
              <a:rPr lang="en-US" sz="2000" b="0" dirty="0">
                <a:latin typeface="Times New Roman" panose="02020603050405020304" pitchFamily="18" charset="0"/>
                <a:cs typeface="Times New Roman" panose="02020603050405020304" pitchFamily="18" charset="0"/>
              </a:rPr>
              <a:t>In the paper the comparison of the Agile software development methodologies were supported by a survey but it did not mention any reasons why the companies have chosen Scrum, Extreme Programming and Kanban.</a:t>
            </a:r>
          </a:p>
          <a:p>
            <a:r>
              <a:rPr lang="en-US" sz="2000" b="0" dirty="0">
                <a:latin typeface="Times New Roman" panose="02020603050405020304" pitchFamily="18" charset="0"/>
                <a:cs typeface="Times New Roman" panose="02020603050405020304" pitchFamily="18" charset="0"/>
              </a:rPr>
              <a:t>It could have been even more clear if some reasons stated by the representatives were included in the paper.</a:t>
            </a:r>
          </a:p>
        </p:txBody>
      </p:sp>
    </p:spTree>
    <p:extLst>
      <p:ext uri="{BB962C8B-B14F-4D97-AF65-F5344CB8AC3E}">
        <p14:creationId xmlns:p14="http://schemas.microsoft.com/office/powerpoint/2010/main" val="251132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2031-8DB5-41E1-8C4C-4C4834872B64}"/>
              </a:ext>
            </a:extLst>
          </p:cNvPr>
          <p:cNvSpPr>
            <a:spLocks noGrp="1"/>
          </p:cNvSpPr>
          <p:nvPr>
            <p:ph type="title"/>
          </p:nvPr>
        </p:nvSpPr>
        <p:spPr/>
        <p:txBody>
          <a:bodyPr/>
          <a:lstStyle/>
          <a:p>
            <a:r>
              <a:rPr lang="en-US" u="sng"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3BCC5776-0B31-4BB6-BE71-C862052A48A8}"/>
              </a:ext>
            </a:extLst>
          </p:cNvPr>
          <p:cNvSpPr>
            <a:spLocks noGrp="1"/>
          </p:cNvSpPr>
          <p:nvPr>
            <p:ph idx="1"/>
          </p:nvPr>
        </p:nvSpPr>
        <p:spPr>
          <a:xfrm>
            <a:off x="304800" y="1143000"/>
            <a:ext cx="8534400" cy="4983163"/>
          </a:xfrm>
        </p:spPr>
        <p:txBody>
          <a:bodyPr/>
          <a:lstStyle/>
          <a:p>
            <a:r>
              <a:rPr lang="en-US" sz="2000" b="0" dirty="0">
                <a:latin typeface="Times New Roman" panose="02020603050405020304" pitchFamily="18" charset="0"/>
                <a:cs typeface="Times New Roman" panose="02020603050405020304" pitchFamily="18" charset="0"/>
              </a:rPr>
              <a:t>With the authors empirical study and survey there is clear trend towards the higher adoption of Scrum based development in comparison to other Agile variants such as Extreme Programming and Kanban.</a:t>
            </a:r>
          </a:p>
          <a:p>
            <a:r>
              <a:rPr lang="en-US" sz="2000" b="0" dirty="0">
                <a:latin typeface="Times New Roman" panose="02020603050405020304" pitchFamily="18" charset="0"/>
                <a:cs typeface="Times New Roman" panose="02020603050405020304" pitchFamily="18" charset="0"/>
              </a:rPr>
              <a:t>The comparative analysis of three Agile methodologies, namely Scrum, Extreme Programming and Kanban conclude that although the Agile family consists of several software development approaches which share the same set of Agile principles, but they do differ on various parameters. </a:t>
            </a:r>
          </a:p>
          <a:p>
            <a:r>
              <a:rPr lang="en-US" sz="2000" b="0" dirty="0">
                <a:latin typeface="Times New Roman" panose="02020603050405020304" pitchFamily="18" charset="0"/>
                <a:cs typeface="Times New Roman" panose="02020603050405020304" pitchFamily="18" charset="0"/>
              </a:rPr>
              <a:t> Among all Agile methods, Scrum has the highest adoption whereas Extreme Programming is certainly picking up pace with software practitioners starting to exploit it to their advantage, and Kanban approach to software development is increasingly being explored for addition to existing Agile software development process. </a:t>
            </a:r>
          </a:p>
          <a:p>
            <a:pPr marL="0" indent="0">
              <a:buNone/>
            </a:pPr>
            <a:endParaRPr lang="en-US"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42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8041-34D4-4F62-83C1-80C16EC7FFAF}"/>
              </a:ext>
            </a:extLst>
          </p:cNvPr>
          <p:cNvSpPr>
            <a:spLocks noGrp="1"/>
          </p:cNvSpPr>
          <p:nvPr>
            <p:ph type="title"/>
          </p:nvPr>
        </p:nvSpPr>
        <p:spPr/>
        <p:txBody>
          <a:bodyPr/>
          <a:lstStyle/>
          <a:p>
            <a:r>
              <a:rPr lang="en-US" u="sng" dirty="0">
                <a:latin typeface="Times New Roman" panose="02020603050405020304" pitchFamily="18" charset="0"/>
                <a:cs typeface="Times New Roman" panose="02020603050405020304" pitchFamily="18" charset="0"/>
              </a:rPr>
              <a:t>Questions</a:t>
            </a:r>
          </a:p>
        </p:txBody>
      </p:sp>
      <p:sp>
        <p:nvSpPr>
          <p:cNvPr id="3" name="Content Placeholder 2">
            <a:extLst>
              <a:ext uri="{FF2B5EF4-FFF2-40B4-BE49-F238E27FC236}">
                <a16:creationId xmlns:a16="http://schemas.microsoft.com/office/drawing/2014/main" id="{8E8151D2-0B8E-4878-8DA8-B8E062F6EEA3}"/>
              </a:ext>
            </a:extLst>
          </p:cNvPr>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What could be the reasons for transition from traditional methods to agile methods other that increasing complexity of software and user requirements? </a:t>
            </a:r>
          </a:p>
          <a:p>
            <a:r>
              <a:rPr lang="en-US" sz="2000" dirty="0">
                <a:latin typeface="Times New Roman" panose="02020603050405020304" pitchFamily="18" charset="0"/>
                <a:cs typeface="Times New Roman" panose="02020603050405020304" pitchFamily="18" charset="0"/>
              </a:rPr>
              <a:t>Explain the Agile Software Development methodologies (Scrum, XP, Kanban) with an example.</a:t>
            </a:r>
          </a:p>
          <a:p>
            <a:r>
              <a:rPr lang="en-US" sz="2000" dirty="0">
                <a:latin typeface="Times New Roman" panose="02020603050405020304" pitchFamily="18" charset="0"/>
                <a:cs typeface="Times New Roman" panose="02020603050405020304" pitchFamily="18" charset="0"/>
              </a:rPr>
              <a:t>Differences between Traditional methods and Agile methods.</a:t>
            </a:r>
          </a:p>
        </p:txBody>
      </p:sp>
    </p:spTree>
    <p:extLst>
      <p:ext uri="{BB962C8B-B14F-4D97-AF65-F5344CB8AC3E}">
        <p14:creationId xmlns:p14="http://schemas.microsoft.com/office/powerpoint/2010/main" val="348276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5B6E2-D6B0-4F68-805D-A5A8EEB7233B}"/>
              </a:ext>
            </a:extLst>
          </p:cNvPr>
          <p:cNvSpPr>
            <a:spLocks noGrp="1"/>
          </p:cNvSpPr>
          <p:nvPr>
            <p:ph idx="1"/>
          </p:nvPr>
        </p:nvSpPr>
        <p:spPr/>
        <p:txBody>
          <a:bodyPr/>
          <a:lstStyle/>
          <a:p>
            <a:pPr marL="0" indent="0" algn="ctr">
              <a:buNone/>
            </a:pPr>
            <a:endParaRPr lang="en-US" sz="4000" dirty="0">
              <a:latin typeface="Times New Roman" panose="02020603050405020304" pitchFamily="18" charset="0"/>
              <a:cs typeface="Times New Roman" panose="02020603050405020304" pitchFamily="18" charset="0"/>
            </a:endParaRPr>
          </a:p>
          <a:p>
            <a:pPr marL="0" indent="0" algn="ctr">
              <a:buNone/>
            </a:pPr>
            <a:endParaRPr lang="en-US" sz="4000" dirty="0">
              <a:latin typeface="Times New Roman" panose="02020603050405020304" pitchFamily="18" charset="0"/>
              <a:cs typeface="Times New Roman" panose="02020603050405020304" pitchFamily="18" charset="0"/>
            </a:endParaRPr>
          </a:p>
          <a:p>
            <a:pPr marL="0" indent="0" algn="ctr">
              <a:buNone/>
            </a:pPr>
            <a:r>
              <a:rPr lang="en-US" sz="40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25840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3BB3F56-8DDD-4BD6-A5A4-DBD9A975416A}"/>
              </a:ext>
            </a:extLst>
          </p:cNvPr>
          <p:cNvSpPr>
            <a:spLocks noGrp="1" noChangeArrowheads="1"/>
          </p:cNvSpPr>
          <p:nvPr>
            <p:ph type="title"/>
          </p:nvPr>
        </p:nvSpPr>
        <p:spPr/>
        <p:txBody>
          <a:bodyPr/>
          <a:lstStyle/>
          <a:p>
            <a:r>
              <a:rPr lang="en-US" altLang="en-US" u="sng" dirty="0">
                <a:latin typeface="Times New Roman" panose="02020603050405020304" pitchFamily="18" charset="0"/>
                <a:cs typeface="Times New Roman" panose="02020603050405020304" pitchFamily="18" charset="0"/>
              </a:rPr>
              <a:t>Contents</a:t>
            </a:r>
          </a:p>
        </p:txBody>
      </p:sp>
      <p:sp>
        <p:nvSpPr>
          <p:cNvPr id="51203" name="Rectangle 3">
            <a:extLst>
              <a:ext uri="{FF2B5EF4-FFF2-40B4-BE49-F238E27FC236}">
                <a16:creationId xmlns:a16="http://schemas.microsoft.com/office/drawing/2014/main" id="{FDFF2C54-8A81-49FF-A5B0-682F93D01B26}"/>
              </a:ext>
            </a:extLst>
          </p:cNvPr>
          <p:cNvSpPr>
            <a:spLocks noGrp="1" noChangeArrowheads="1"/>
          </p:cNvSpPr>
          <p:nvPr>
            <p:ph type="body" idx="1"/>
          </p:nvPr>
        </p:nvSpPr>
        <p:spPr/>
        <p:txBody>
          <a:bodyPr/>
          <a:lstStyle/>
          <a:p>
            <a:r>
              <a:rPr lang="en-US" altLang="en-US" sz="2000" dirty="0">
                <a:latin typeface="Times New Roman" panose="02020603050405020304" pitchFamily="18" charset="0"/>
                <a:cs typeface="Times New Roman" panose="02020603050405020304" pitchFamily="18" charset="0"/>
              </a:rPr>
              <a:t>Introduction</a:t>
            </a:r>
          </a:p>
          <a:p>
            <a:r>
              <a:rPr lang="en-US" altLang="en-US" sz="2000" dirty="0">
                <a:latin typeface="Times New Roman" panose="02020603050405020304" pitchFamily="18" charset="0"/>
                <a:cs typeface="Times New Roman" panose="02020603050405020304" pitchFamily="18" charset="0"/>
              </a:rPr>
              <a:t>Transition to Agile Development</a:t>
            </a:r>
          </a:p>
          <a:p>
            <a:r>
              <a:rPr lang="en-US" altLang="en-US" sz="2000" dirty="0">
                <a:latin typeface="Times New Roman" panose="02020603050405020304" pitchFamily="18" charset="0"/>
                <a:cs typeface="Times New Roman" panose="02020603050405020304" pitchFamily="18" charset="0"/>
              </a:rPr>
              <a:t>Agile Software Development Methodologies</a:t>
            </a:r>
          </a:p>
          <a:p>
            <a:pPr marL="0" indent="0">
              <a:buNone/>
            </a:pPr>
            <a:r>
              <a:rPr lang="en-US" altLang="en-US" sz="2000" dirty="0">
                <a:latin typeface="Times New Roman" panose="02020603050405020304" pitchFamily="18" charset="0"/>
                <a:cs typeface="Times New Roman" panose="02020603050405020304" pitchFamily="18" charset="0"/>
              </a:rPr>
              <a:t>   - </a:t>
            </a:r>
            <a:r>
              <a:rPr lang="en-US" altLang="en-US" sz="1800" dirty="0">
                <a:latin typeface="Times New Roman" panose="02020603050405020304" pitchFamily="18" charset="0"/>
                <a:cs typeface="Times New Roman" panose="02020603050405020304" pitchFamily="18" charset="0"/>
              </a:rPr>
              <a:t>Scrum </a:t>
            </a:r>
          </a:p>
          <a:p>
            <a:pPr marL="0" indent="0">
              <a:buNone/>
            </a:pPr>
            <a:r>
              <a:rPr lang="en-US" altLang="en-US" sz="18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Extreme Programming</a:t>
            </a:r>
          </a:p>
          <a:p>
            <a:pPr marL="0" indent="0">
              <a:buNone/>
            </a:pPr>
            <a:r>
              <a:rPr lang="en-US" altLang="en-US" sz="18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 Kanban </a:t>
            </a:r>
          </a:p>
          <a:p>
            <a:r>
              <a:rPr lang="en-US" altLang="en-US" sz="2000" dirty="0">
                <a:latin typeface="Times New Roman" panose="02020603050405020304" pitchFamily="18" charset="0"/>
                <a:cs typeface="Times New Roman" panose="02020603050405020304" pitchFamily="18" charset="0"/>
              </a:rPr>
              <a:t>Comparison among Agile Software Development Methodologies</a:t>
            </a:r>
          </a:p>
          <a:p>
            <a:r>
              <a:rPr lang="en-US" altLang="en-US" sz="2000" dirty="0">
                <a:latin typeface="Times New Roman" panose="02020603050405020304" pitchFamily="18" charset="0"/>
                <a:cs typeface="Times New Roman" panose="02020603050405020304" pitchFamily="18" charset="0"/>
              </a:rPr>
              <a:t>Limitations</a:t>
            </a:r>
          </a:p>
          <a:p>
            <a:r>
              <a:rPr lang="en-US" altLang="en-US" sz="2000" dirty="0">
                <a:latin typeface="Times New Roman" panose="02020603050405020304" pitchFamily="18" charset="0"/>
                <a:cs typeface="Times New Roman" panose="02020603050405020304" pitchFamily="18" charset="0"/>
              </a:rPr>
              <a:t>Conclusions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B5EF-FDDE-4C3C-A26F-79784D5F2643}"/>
              </a:ext>
            </a:extLst>
          </p:cNvPr>
          <p:cNvSpPr>
            <a:spLocks noGrp="1"/>
          </p:cNvSpPr>
          <p:nvPr>
            <p:ph type="title"/>
          </p:nvPr>
        </p:nvSpPr>
        <p:spPr>
          <a:xfrm>
            <a:off x="628650" y="365125"/>
            <a:ext cx="7886700" cy="1325563"/>
          </a:xfrm>
        </p:spPr>
        <p:txBody>
          <a:bodyPr>
            <a:normAutofit/>
          </a:bodyPr>
          <a:lstStyle/>
          <a:p>
            <a:r>
              <a:rPr lang="en-US" u="sng"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563589FE-FC2F-448C-B799-ED64A71AA554}"/>
              </a:ext>
            </a:extLst>
          </p:cNvPr>
          <p:cNvSpPr>
            <a:spLocks noGrp="1"/>
          </p:cNvSpPr>
          <p:nvPr>
            <p:ph idx="1"/>
          </p:nvPr>
        </p:nvSpPr>
        <p:spPr>
          <a:xfrm>
            <a:off x="628650" y="1825625"/>
            <a:ext cx="3761613" cy="4351338"/>
          </a:xfrm>
        </p:spPr>
        <p:txBody>
          <a:bodyPr>
            <a:normAutofit/>
          </a:bodyPr>
          <a:lstStyle/>
          <a:p>
            <a:pPr algn="just"/>
            <a:r>
              <a:rPr lang="en-US" sz="1800" b="0" dirty="0">
                <a:latin typeface="Times New Roman" panose="02020603050405020304" pitchFamily="18" charset="0"/>
                <a:cs typeface="Times New Roman" panose="02020603050405020304" pitchFamily="18" charset="0"/>
              </a:rPr>
              <a:t>In the modern software industry delivery of  high quality software is very important for a developer</a:t>
            </a:r>
          </a:p>
          <a:p>
            <a:pPr algn="just"/>
            <a:r>
              <a:rPr lang="en-US" sz="1800" b="0" dirty="0">
                <a:latin typeface="Times New Roman" panose="02020603050405020304" pitchFamily="18" charset="0"/>
                <a:cs typeface="Times New Roman" panose="02020603050405020304" pitchFamily="18" charset="0"/>
              </a:rPr>
              <a:t>So, Software development approach plays an important role to decide the </a:t>
            </a:r>
          </a:p>
          <a:p>
            <a:pPr marL="0" indent="0" algn="just">
              <a:buNone/>
            </a:pPr>
            <a:r>
              <a:rPr lang="en-US" sz="1800" b="0" dirty="0">
                <a:latin typeface="Times New Roman" panose="02020603050405020304" pitchFamily="18" charset="0"/>
                <a:cs typeface="Times New Roman" panose="02020603050405020304" pitchFamily="18" charset="0"/>
              </a:rPr>
              <a:t>    quality of a software.</a:t>
            </a:r>
          </a:p>
          <a:p>
            <a:pPr algn="just"/>
            <a:r>
              <a:rPr lang="en-US" sz="1800" b="0" dirty="0">
                <a:latin typeface="Times New Roman" panose="02020603050405020304" pitchFamily="18" charset="0"/>
                <a:cs typeface="Times New Roman" panose="02020603050405020304" pitchFamily="18" charset="0"/>
              </a:rPr>
              <a:t>This led to the deployment of many software development life cycles</a:t>
            </a:r>
          </a:p>
          <a:p>
            <a:pPr algn="just"/>
            <a:r>
              <a:rPr lang="en-US" sz="1800" b="0" dirty="0">
                <a:latin typeface="Times New Roman" panose="02020603050405020304" pitchFamily="18" charset="0"/>
                <a:cs typeface="Times New Roman" panose="02020603050405020304" pitchFamily="18" charset="0"/>
              </a:rPr>
              <a:t>Later on the software practitioners shifted from traditional software development models to Agile based development with the increasing complexity and requirements of the software.</a:t>
            </a:r>
          </a:p>
        </p:txBody>
      </p:sp>
      <p:pic>
        <p:nvPicPr>
          <p:cNvPr id="5" name="Picture 4">
            <a:extLst>
              <a:ext uri="{FF2B5EF4-FFF2-40B4-BE49-F238E27FC236}">
                <a16:creationId xmlns:a16="http://schemas.microsoft.com/office/drawing/2014/main" id="{28357081-707A-40BA-A7C8-6AA60B399A82}"/>
              </a:ext>
            </a:extLst>
          </p:cNvPr>
          <p:cNvPicPr>
            <a:picLocks noChangeAspect="1"/>
          </p:cNvPicPr>
          <p:nvPr/>
        </p:nvPicPr>
        <p:blipFill rotWithShape="1">
          <a:blip r:embed="rId2">
            <a:extLst>
              <a:ext uri="{28A0092B-C50C-407E-A947-70E740481C1C}">
                <a14:useLocalDpi xmlns:a14="http://schemas.microsoft.com/office/drawing/2010/main" val="0"/>
              </a:ext>
            </a:extLst>
          </a:blip>
          <a:srcRect l="2659" r="3" b="3"/>
          <a:stretch/>
        </p:blipFill>
        <p:spPr>
          <a:xfrm>
            <a:off x="4753737" y="1904281"/>
            <a:ext cx="3805552" cy="4272681"/>
          </a:xfrm>
          <a:prstGeom prst="rect">
            <a:avLst/>
          </a:prstGeom>
        </p:spPr>
      </p:pic>
    </p:spTree>
    <p:extLst>
      <p:ext uri="{BB962C8B-B14F-4D97-AF65-F5344CB8AC3E}">
        <p14:creationId xmlns:p14="http://schemas.microsoft.com/office/powerpoint/2010/main" val="300466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8D63-4356-4DD1-AF88-344275CF39B0}"/>
              </a:ext>
            </a:extLst>
          </p:cNvPr>
          <p:cNvSpPr>
            <a:spLocks noGrp="1"/>
          </p:cNvSpPr>
          <p:nvPr>
            <p:ph type="title"/>
          </p:nvPr>
        </p:nvSpPr>
        <p:spPr>
          <a:xfrm>
            <a:off x="628650" y="365125"/>
            <a:ext cx="7886700" cy="930275"/>
          </a:xfrm>
        </p:spPr>
        <p:txBody>
          <a:bodyPr>
            <a:normAutofit/>
          </a:bodyPr>
          <a:lstStyle/>
          <a:p>
            <a:r>
              <a:rPr lang="en-US" altLang="en-US" u="sng" dirty="0">
                <a:latin typeface="Times New Roman" panose="02020603050405020304" pitchFamily="18" charset="0"/>
                <a:cs typeface="Times New Roman" panose="02020603050405020304" pitchFamily="18" charset="0"/>
              </a:rPr>
              <a:t>Transition to Agile Development</a:t>
            </a:r>
            <a:br>
              <a:rPr lang="en-US" altLang="en-US"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58AA3F0-9657-47D7-ADFB-76587D73EA26}"/>
              </a:ext>
            </a:extLst>
          </p:cNvPr>
          <p:cNvSpPr>
            <a:spLocks noGrp="1"/>
          </p:cNvSpPr>
          <p:nvPr>
            <p:ph idx="1"/>
          </p:nvPr>
        </p:nvSpPr>
        <p:spPr>
          <a:xfrm>
            <a:off x="381000" y="1066800"/>
            <a:ext cx="3581400" cy="5715000"/>
          </a:xfrm>
        </p:spPr>
        <p:txBody>
          <a:bodyPr>
            <a:noAutofit/>
          </a:bodyPr>
          <a:lstStyle/>
          <a:p>
            <a:pPr>
              <a:lnSpc>
                <a:spcPct val="90000"/>
              </a:lnSpc>
            </a:pPr>
            <a:r>
              <a:rPr lang="en-US" sz="1600" b="0" dirty="0">
                <a:latin typeface="Times New Roman" panose="02020603050405020304" pitchFamily="18" charset="0"/>
                <a:cs typeface="Times New Roman" panose="02020603050405020304" pitchFamily="18" charset="0"/>
              </a:rPr>
              <a:t>To meet the increasing software complexity and user requirements modern practitioners eliminated old-fashioned and informal software approaches and started using Agile methods.</a:t>
            </a:r>
          </a:p>
          <a:p>
            <a:pPr>
              <a:lnSpc>
                <a:spcPct val="90000"/>
              </a:lnSpc>
            </a:pPr>
            <a:r>
              <a:rPr lang="en-US" sz="1600" b="0" dirty="0">
                <a:latin typeface="Times New Roman" panose="02020603050405020304" pitchFamily="18" charset="0"/>
                <a:cs typeface="Times New Roman" panose="02020603050405020304" pitchFamily="18" charset="0"/>
              </a:rPr>
              <a:t>Heavyweight methodologies, also known as traditional software development approaches are characterized by comprehensive planning, process-orientation, predictive approach and heavy documentation. </a:t>
            </a:r>
          </a:p>
          <a:p>
            <a:pPr>
              <a:lnSpc>
                <a:spcPct val="90000"/>
              </a:lnSpc>
            </a:pPr>
            <a:r>
              <a:rPr lang="en-US" sz="1600" b="0" dirty="0">
                <a:latin typeface="Times New Roman" panose="02020603050405020304" pitchFamily="18" charset="0"/>
                <a:cs typeface="Times New Roman" panose="02020603050405020304" pitchFamily="18" charset="0"/>
              </a:rPr>
              <a:t> The lightweight methodologies, popularly known as agile methodologies, have made huge inroads into the software industry in the past few years. These methodologies promise frequent delivery of software increments in small iteration cycles and are team-oriented and adaptive approach. </a:t>
            </a:r>
          </a:p>
          <a:p>
            <a:pPr>
              <a:lnSpc>
                <a:spcPct val="90000"/>
              </a:lnSpc>
            </a:pPr>
            <a:r>
              <a:rPr lang="en-US" sz="1600" b="0" dirty="0">
                <a:latin typeface="Times New Roman" panose="02020603050405020304" pitchFamily="18" charset="0"/>
                <a:cs typeface="Times New Roman" panose="02020603050405020304" pitchFamily="18" charset="0"/>
              </a:rPr>
              <a:t>Video- </a:t>
            </a:r>
            <a:r>
              <a:rPr lang="en-US" sz="900" dirty="0">
                <a:latin typeface="Times New Roman" panose="02020603050405020304" pitchFamily="18" charset="0"/>
                <a:cs typeface="Times New Roman" panose="02020603050405020304" pitchFamily="18" charset="0"/>
                <a:hlinkClick r:id="rId2"/>
              </a:rPr>
              <a:t>https://www.youtube.com/watch?v=tZb5G4GXNLI</a:t>
            </a:r>
            <a:endParaRPr lang="en-US" sz="900" b="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5A11629-3F13-43AB-AD37-7C337F8AD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050" y="1295400"/>
            <a:ext cx="4552950" cy="4648200"/>
          </a:xfrm>
          <a:prstGeom prst="rect">
            <a:avLst/>
          </a:prstGeom>
        </p:spPr>
      </p:pic>
    </p:spTree>
    <p:extLst>
      <p:ext uri="{BB962C8B-B14F-4D97-AF65-F5344CB8AC3E}">
        <p14:creationId xmlns:p14="http://schemas.microsoft.com/office/powerpoint/2010/main" val="131391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5BC64C-7828-403C-B773-43978B66D307}"/>
              </a:ext>
            </a:extLst>
          </p:cNvPr>
          <p:cNvSpPr>
            <a:spLocks noGrp="1"/>
          </p:cNvSpPr>
          <p:nvPr>
            <p:ph type="title"/>
          </p:nvPr>
        </p:nvSpPr>
        <p:spPr>
          <a:xfrm>
            <a:off x="482600" y="640080"/>
            <a:ext cx="2322320" cy="5613236"/>
          </a:xfrm>
        </p:spPr>
        <p:txBody>
          <a:bodyPr anchor="ctr">
            <a:normAutofit/>
          </a:bodyPr>
          <a:lstStyle/>
          <a:p>
            <a:r>
              <a:rPr lang="en-US" altLang="en-US" sz="2600" u="sng" dirty="0">
                <a:solidFill>
                  <a:schemeClr val="tx1"/>
                </a:solidFill>
                <a:latin typeface="Times New Roman" panose="02020603050405020304" pitchFamily="18" charset="0"/>
                <a:cs typeface="Times New Roman" panose="02020603050405020304" pitchFamily="18" charset="0"/>
              </a:rPr>
              <a:t>Agile Software Development Methodologies</a:t>
            </a:r>
            <a:br>
              <a:rPr lang="en-US" altLang="en-US" sz="2600" dirty="0">
                <a:solidFill>
                  <a:srgbClr val="FFFFFF"/>
                </a:solidFill>
                <a:latin typeface="Times New Roman" panose="02020603050405020304" pitchFamily="18" charset="0"/>
                <a:cs typeface="Times New Roman" panose="02020603050405020304" pitchFamily="18" charset="0"/>
              </a:rPr>
            </a:br>
            <a:endParaRPr lang="en-US" sz="2600" dirty="0">
              <a:solidFill>
                <a:srgbClr val="FFFFFF"/>
              </a:solidFill>
            </a:endParaRPr>
          </a:p>
        </p:txBody>
      </p:sp>
      <p:sp>
        <p:nvSpPr>
          <p:cNvPr id="3" name="Content Placeholder 2">
            <a:extLst>
              <a:ext uri="{FF2B5EF4-FFF2-40B4-BE49-F238E27FC236}">
                <a16:creationId xmlns:a16="http://schemas.microsoft.com/office/drawing/2014/main" id="{04E09EE0-3C51-49A9-A18F-9A20A98FD2E3}"/>
              </a:ext>
            </a:extLst>
          </p:cNvPr>
          <p:cNvSpPr>
            <a:spLocks noGrp="1"/>
          </p:cNvSpPr>
          <p:nvPr>
            <p:ph idx="1"/>
          </p:nvPr>
        </p:nvSpPr>
        <p:spPr>
          <a:xfrm>
            <a:off x="3295020" y="228600"/>
            <a:ext cx="5376567" cy="4191000"/>
          </a:xfrm>
        </p:spPr>
        <p:txBody>
          <a:bodyPr anchor="ctr">
            <a:noAutofit/>
          </a:bodyPr>
          <a:lstStyle/>
          <a:p>
            <a:pPr algn="just">
              <a:lnSpc>
                <a:spcPct val="90000"/>
              </a:lnSpc>
            </a:pPr>
            <a:r>
              <a:rPr lang="en-US" sz="1700" b="0" dirty="0">
                <a:latin typeface="Times New Roman" panose="02020603050405020304" pitchFamily="18" charset="0"/>
                <a:cs typeface="Times New Roman" panose="02020603050405020304" pitchFamily="18" charset="0"/>
              </a:rPr>
              <a:t>In Agile approach to software development, work is carried out in small phases, based on collaboration, adaptive planning, early delivery, continuous improvement, regular customer feedback, frequent redesign resulting into development of software increments being delivered in successive iterations in response to the everchanging customer requirements. </a:t>
            </a:r>
          </a:p>
          <a:p>
            <a:pPr algn="just">
              <a:lnSpc>
                <a:spcPct val="90000"/>
              </a:lnSpc>
            </a:pPr>
            <a:r>
              <a:rPr lang="en-US" sz="1700" b="0" dirty="0">
                <a:latin typeface="Times New Roman" panose="02020603050405020304" pitchFamily="18" charset="0"/>
                <a:cs typeface="Times New Roman" panose="02020603050405020304" pitchFamily="18" charset="0"/>
              </a:rPr>
              <a:t>The Agile software development embodies several methodologies including Scrum, Extreme Programming, Kanban.</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a:t>
            </a:r>
            <a:r>
              <a:rPr lang="en-US" sz="1700" u="sng" dirty="0">
                <a:latin typeface="Times New Roman" panose="02020603050405020304" pitchFamily="18" charset="0"/>
                <a:cs typeface="Times New Roman" panose="02020603050405020304" pitchFamily="18" charset="0"/>
              </a:rPr>
              <a:t>Scrum</a:t>
            </a:r>
            <a:r>
              <a:rPr lang="en-US" sz="1700" b="0" dirty="0">
                <a:latin typeface="Times New Roman" panose="02020603050405020304" pitchFamily="18" charset="0"/>
                <a:cs typeface="Times New Roman" panose="02020603050405020304" pitchFamily="18" charset="0"/>
              </a:rPr>
              <a:t>: Scrum is a methodology that manages the</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software development in various short iterations</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known as sprints. Each sprint includes all the phases of a </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software development lifecycle model such as designing,</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implementation, testing, customer review, etc</a:t>
            </a:r>
            <a:r>
              <a:rPr lang="en-US" sz="1600" b="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E71672AD-003D-4268-9980-FC4E3F803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0562" y="4495800"/>
            <a:ext cx="5170677" cy="1958731"/>
          </a:xfrm>
          <a:prstGeom prst="rect">
            <a:avLst/>
          </a:prstGeom>
        </p:spPr>
      </p:pic>
    </p:spTree>
    <p:extLst>
      <p:ext uri="{BB962C8B-B14F-4D97-AF65-F5344CB8AC3E}">
        <p14:creationId xmlns:p14="http://schemas.microsoft.com/office/powerpoint/2010/main" val="306750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1438C9-35BA-4C0C-AA00-081752548466}"/>
              </a:ext>
            </a:extLst>
          </p:cNvPr>
          <p:cNvSpPr>
            <a:spLocks noGrp="1"/>
          </p:cNvSpPr>
          <p:nvPr>
            <p:ph type="title"/>
          </p:nvPr>
        </p:nvSpPr>
        <p:spPr>
          <a:xfrm>
            <a:off x="228600" y="640080"/>
            <a:ext cx="2576320" cy="5613236"/>
          </a:xfrm>
        </p:spPr>
        <p:txBody>
          <a:bodyPr anchor="ctr">
            <a:normAutofit/>
          </a:bodyPr>
          <a:lstStyle/>
          <a:p>
            <a:r>
              <a:rPr lang="en-US" altLang="en-US" u="sng" dirty="0">
                <a:solidFill>
                  <a:schemeClr val="tx1"/>
                </a:solidFill>
                <a:latin typeface="Times New Roman" panose="02020603050405020304" pitchFamily="18" charset="0"/>
                <a:cs typeface="Times New Roman" panose="02020603050405020304" pitchFamily="18" charset="0"/>
              </a:rPr>
              <a:t>Agile Software Development Methodologies(contd..)</a:t>
            </a:r>
            <a:endParaRPr lang="en-US" dirty="0">
              <a:solidFill>
                <a:schemeClr val="tx1"/>
              </a:solidFill>
            </a:endParaRPr>
          </a:p>
        </p:txBody>
      </p:sp>
      <p:sp>
        <p:nvSpPr>
          <p:cNvPr id="3" name="Content Placeholder 2">
            <a:extLst>
              <a:ext uri="{FF2B5EF4-FFF2-40B4-BE49-F238E27FC236}">
                <a16:creationId xmlns:a16="http://schemas.microsoft.com/office/drawing/2014/main" id="{FC36A659-0E60-47F7-8496-82FFBB6766FD}"/>
              </a:ext>
            </a:extLst>
          </p:cNvPr>
          <p:cNvSpPr>
            <a:spLocks noGrp="1"/>
          </p:cNvSpPr>
          <p:nvPr>
            <p:ph idx="1"/>
          </p:nvPr>
        </p:nvSpPr>
        <p:spPr>
          <a:xfrm>
            <a:off x="3200401" y="483464"/>
            <a:ext cx="5831210" cy="3402735"/>
          </a:xfrm>
        </p:spPr>
        <p:txBody>
          <a:bodyPr anchor="ctr">
            <a:noAutofit/>
          </a:bodyPr>
          <a:lstStyle/>
          <a:p>
            <a:pPr marL="0" indent="0" algn="just">
              <a:lnSpc>
                <a:spcPct val="90000"/>
              </a:lnSpc>
              <a:buNone/>
            </a:pPr>
            <a:r>
              <a:rPr lang="en-US" sz="1700" b="0" dirty="0">
                <a:latin typeface="Times New Roman" panose="02020603050405020304" pitchFamily="18" charset="0"/>
                <a:cs typeface="Times New Roman" panose="02020603050405020304" pitchFamily="18" charset="0"/>
              </a:rPr>
              <a:t>   - </a:t>
            </a:r>
            <a:r>
              <a:rPr lang="en-US" sz="1700" u="sng" dirty="0">
                <a:latin typeface="Times New Roman" panose="02020603050405020304" pitchFamily="18" charset="0"/>
                <a:cs typeface="Times New Roman" panose="02020603050405020304" pitchFamily="18" charset="0"/>
              </a:rPr>
              <a:t>Extreme Programming (XP): </a:t>
            </a:r>
            <a:r>
              <a:rPr lang="en-US" sz="1700" b="0" dirty="0">
                <a:latin typeface="Times New Roman" panose="02020603050405020304" pitchFamily="18" charset="0"/>
                <a:cs typeface="Times New Roman" panose="02020603050405020304" pitchFamily="18" charset="0"/>
              </a:rPr>
              <a:t>Extreme Programming</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facilitates planned and</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iterative software development by small teams of developers</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to achieve higher software quality and enhanced productivity,</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in response to rapidly evolving requirements. Extreme</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Programming is characterized by intense levels of interaction</a:t>
            </a:r>
          </a:p>
          <a:p>
            <a:pPr marL="0" indent="0" algn="just">
              <a:lnSpc>
                <a:spcPct val="90000"/>
              </a:lnSpc>
              <a:buNone/>
            </a:pPr>
            <a:r>
              <a:rPr lang="en-US" sz="1700" b="0" dirty="0">
                <a:latin typeface="Times New Roman" panose="02020603050405020304" pitchFamily="18" charset="0"/>
                <a:cs typeface="Times New Roman" panose="02020603050405020304" pitchFamily="18" charset="0"/>
              </a:rPr>
              <a:t>    with customers during the software development process. </a:t>
            </a:r>
          </a:p>
          <a:p>
            <a:pPr marL="0" indent="0" algn="just">
              <a:lnSpc>
                <a:spcPct val="90000"/>
              </a:lnSpc>
              <a:buNone/>
            </a:pPr>
            <a:r>
              <a:rPr lang="en-US" sz="1600" b="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0E9A72B3-625F-44AF-85BD-6CDECE73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760" y="3657600"/>
            <a:ext cx="3215640" cy="2747415"/>
          </a:xfrm>
          <a:prstGeom prst="rect">
            <a:avLst/>
          </a:prstGeom>
        </p:spPr>
      </p:pic>
    </p:spTree>
    <p:extLst>
      <p:ext uri="{BB962C8B-B14F-4D97-AF65-F5344CB8AC3E}">
        <p14:creationId xmlns:p14="http://schemas.microsoft.com/office/powerpoint/2010/main" val="157020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F6F2-2498-42C1-A159-C55326760121}"/>
              </a:ext>
            </a:extLst>
          </p:cNvPr>
          <p:cNvSpPr>
            <a:spLocks noGrp="1"/>
          </p:cNvSpPr>
          <p:nvPr>
            <p:ph type="title"/>
          </p:nvPr>
        </p:nvSpPr>
        <p:spPr>
          <a:xfrm>
            <a:off x="304800" y="350520"/>
            <a:ext cx="8534400" cy="762000"/>
          </a:xfrm>
        </p:spPr>
        <p:txBody>
          <a:bodyPr/>
          <a:lstStyle/>
          <a:p>
            <a:r>
              <a:rPr lang="en-US" altLang="en-US" u="sng" dirty="0">
                <a:solidFill>
                  <a:schemeClr val="tx1"/>
                </a:solidFill>
                <a:latin typeface="Times New Roman" panose="02020603050405020304" pitchFamily="18" charset="0"/>
                <a:cs typeface="Times New Roman" panose="02020603050405020304" pitchFamily="18" charset="0"/>
              </a:rPr>
              <a:t>Agile Software Development Methodologies(contd..)</a:t>
            </a:r>
            <a:endParaRPr lang="en-US" dirty="0"/>
          </a:p>
        </p:txBody>
      </p:sp>
      <p:sp>
        <p:nvSpPr>
          <p:cNvPr id="3" name="Content Placeholder 2">
            <a:extLst>
              <a:ext uri="{FF2B5EF4-FFF2-40B4-BE49-F238E27FC236}">
                <a16:creationId xmlns:a16="http://schemas.microsoft.com/office/drawing/2014/main" id="{F68C4067-EF51-4503-A250-65C609022E55}"/>
              </a:ext>
            </a:extLst>
          </p:cNvPr>
          <p:cNvSpPr>
            <a:spLocks noGrp="1"/>
          </p:cNvSpPr>
          <p:nvPr>
            <p:ph idx="1"/>
          </p:nvPr>
        </p:nvSpPr>
        <p:spPr>
          <a:xfrm>
            <a:off x="304800" y="1219200"/>
            <a:ext cx="8534400" cy="4906963"/>
          </a:xfrm>
        </p:spPr>
        <p:txBody>
          <a:bodyPr/>
          <a:lstStyle/>
          <a:p>
            <a:pPr marL="0" indent="0">
              <a:buNone/>
            </a:pP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 Kanban</a:t>
            </a:r>
            <a:r>
              <a:rPr lang="en-US" sz="2000" dirty="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Kanban provides a means to visualize and limit the work-in  </a:t>
            </a:r>
          </a:p>
          <a:p>
            <a:pPr marL="0" indent="0">
              <a:buNone/>
            </a:pPr>
            <a:r>
              <a:rPr lang="en-US" sz="2000" b="0" dirty="0">
                <a:latin typeface="Times New Roman" panose="02020603050405020304" pitchFamily="18" charset="0"/>
                <a:cs typeface="Times New Roman" panose="02020603050405020304" pitchFamily="18" charset="0"/>
              </a:rPr>
              <a:t>   progress during software development process. Kanban method lays emphasis</a:t>
            </a:r>
          </a:p>
          <a:p>
            <a:pPr marL="0" indent="0">
              <a:buNone/>
            </a:pPr>
            <a:r>
              <a:rPr lang="en-US" sz="2000" b="0" dirty="0">
                <a:latin typeface="Times New Roman" panose="02020603050405020304" pitchFamily="18" charset="0"/>
                <a:cs typeface="Times New Roman" panose="02020603050405020304" pitchFamily="18" charset="0"/>
              </a:rPr>
              <a:t>   on scheduling of work so as to facilitate the delivery of software product just-in-</a:t>
            </a:r>
          </a:p>
          <a:p>
            <a:pPr marL="0" indent="0">
              <a:buNone/>
            </a:pPr>
            <a:r>
              <a:rPr lang="en-US" sz="2000" b="0" dirty="0">
                <a:latin typeface="Times New Roman" panose="02020603050405020304" pitchFamily="18" charset="0"/>
                <a:cs typeface="Times New Roman" panose="02020603050405020304" pitchFamily="18" charset="0"/>
              </a:rPr>
              <a:t>   time for implementation. The characteristics of Kanban methodology are</a:t>
            </a:r>
          </a:p>
          <a:p>
            <a:pPr marL="0" indent="0">
              <a:buNone/>
            </a:pPr>
            <a:r>
              <a:rPr lang="en-US" sz="2000" b="0" dirty="0">
                <a:latin typeface="Times New Roman" panose="02020603050405020304" pitchFamily="18" charset="0"/>
                <a:cs typeface="Times New Roman" panose="02020603050405020304" pitchFamily="18" charset="0"/>
              </a:rPr>
              <a:t>   Kanban Board , Maximizes Productivity , Continuous delivery, Waste</a:t>
            </a:r>
          </a:p>
          <a:p>
            <a:pPr marL="0" indent="0">
              <a:buNone/>
            </a:pPr>
            <a:r>
              <a:rPr lang="en-US" sz="2000" b="0" dirty="0">
                <a:latin typeface="Times New Roman" panose="02020603050405020304" pitchFamily="18" charset="0"/>
                <a:cs typeface="Times New Roman" panose="02020603050405020304" pitchFamily="18" charset="0"/>
              </a:rPr>
              <a:t>   Minimization, Limits Work in Progress (WIP) .</a:t>
            </a:r>
          </a:p>
        </p:txBody>
      </p:sp>
      <p:pic>
        <p:nvPicPr>
          <p:cNvPr id="5" name="Picture 4">
            <a:extLst>
              <a:ext uri="{FF2B5EF4-FFF2-40B4-BE49-F238E27FC236}">
                <a16:creationId xmlns:a16="http://schemas.microsoft.com/office/drawing/2014/main" id="{E18B40E6-DB62-4352-ADD5-65390269B577}"/>
              </a:ext>
            </a:extLst>
          </p:cNvPr>
          <p:cNvPicPr>
            <a:picLocks noChangeAspect="1"/>
          </p:cNvPicPr>
          <p:nvPr/>
        </p:nvPicPr>
        <p:blipFill rotWithShape="1">
          <a:blip r:embed="rId2">
            <a:extLst>
              <a:ext uri="{28A0092B-C50C-407E-A947-70E740481C1C}">
                <a14:useLocalDpi xmlns:a14="http://schemas.microsoft.com/office/drawing/2010/main" val="0"/>
              </a:ext>
            </a:extLst>
          </a:blip>
          <a:srcRect b="22807"/>
          <a:stretch/>
        </p:blipFill>
        <p:spPr>
          <a:xfrm>
            <a:off x="2362200" y="3429000"/>
            <a:ext cx="3416300" cy="2985135"/>
          </a:xfrm>
          <a:prstGeom prst="rect">
            <a:avLst/>
          </a:prstGeom>
        </p:spPr>
      </p:pic>
    </p:spTree>
    <p:extLst>
      <p:ext uri="{BB962C8B-B14F-4D97-AF65-F5344CB8AC3E}">
        <p14:creationId xmlns:p14="http://schemas.microsoft.com/office/powerpoint/2010/main" val="209500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C70A19-1238-4D65-9A02-035DE7A6F7AB}"/>
              </a:ext>
            </a:extLst>
          </p:cNvPr>
          <p:cNvSpPr>
            <a:spLocks noGrp="1"/>
          </p:cNvSpPr>
          <p:nvPr>
            <p:ph type="title"/>
          </p:nvPr>
        </p:nvSpPr>
        <p:spPr>
          <a:xfrm>
            <a:off x="482601" y="623392"/>
            <a:ext cx="2522980" cy="1607060"/>
          </a:xfrm>
          <a:noFill/>
          <a:ln w="19050">
            <a:solidFill>
              <a:schemeClr val="tx1"/>
            </a:solidFill>
          </a:ln>
        </p:spPr>
        <p:txBody>
          <a:bodyPr wrap="square" anchor="ctr">
            <a:normAutofit/>
          </a:bodyPr>
          <a:lstStyle/>
          <a:p>
            <a:br>
              <a:rPr lang="en-US" altLang="en-US" sz="1700" u="sng" dirty="0">
                <a:latin typeface="Times New Roman" panose="02020603050405020304" pitchFamily="18" charset="0"/>
                <a:cs typeface="Times New Roman" panose="02020603050405020304" pitchFamily="18" charset="0"/>
              </a:rPr>
            </a:br>
            <a:r>
              <a:rPr lang="en-US" altLang="en-US" sz="1700" u="sng" dirty="0">
                <a:solidFill>
                  <a:schemeClr val="tx1"/>
                </a:solidFill>
                <a:latin typeface="Times New Roman" panose="02020603050405020304" pitchFamily="18" charset="0"/>
                <a:cs typeface="Times New Roman" panose="02020603050405020304" pitchFamily="18" charset="0"/>
              </a:rPr>
              <a:t>Comparison among Agile Software Development Methodologies</a:t>
            </a:r>
            <a:br>
              <a:rPr lang="en-US" altLang="en-US" sz="1700" dirty="0">
                <a:latin typeface="Times New Roman" panose="02020603050405020304" pitchFamily="18" charset="0"/>
                <a:cs typeface="Times New Roman" panose="02020603050405020304" pitchFamily="18" charset="0"/>
              </a:rPr>
            </a:br>
            <a:endParaRPr lang="en-US" sz="1700" dirty="0"/>
          </a:p>
        </p:txBody>
      </p:sp>
      <p:sp>
        <p:nvSpPr>
          <p:cNvPr id="3" name="Content Placeholder 2">
            <a:extLst>
              <a:ext uri="{FF2B5EF4-FFF2-40B4-BE49-F238E27FC236}">
                <a16:creationId xmlns:a16="http://schemas.microsoft.com/office/drawing/2014/main" id="{547818A0-EB72-4E1D-BCF0-948B78237D52}"/>
              </a:ext>
            </a:extLst>
          </p:cNvPr>
          <p:cNvSpPr>
            <a:spLocks noGrp="1"/>
          </p:cNvSpPr>
          <p:nvPr>
            <p:ph idx="1"/>
          </p:nvPr>
        </p:nvSpPr>
        <p:spPr>
          <a:xfrm>
            <a:off x="482601" y="2638043"/>
            <a:ext cx="2522980" cy="3415623"/>
          </a:xfrm>
        </p:spPr>
        <p:txBody>
          <a:bodyPr>
            <a:normAutofit/>
          </a:bodyPr>
          <a:lstStyle/>
          <a:p>
            <a:r>
              <a:rPr lang="en-US" sz="1700" b="0">
                <a:latin typeface="Times New Roman" panose="02020603050405020304" pitchFamily="18" charset="0"/>
                <a:cs typeface="Times New Roman" panose="02020603050405020304" pitchFamily="18" charset="0"/>
              </a:rPr>
              <a:t> Several Agile methods follow the same set of principles as formulated by Agile manifesto, but they differ on various parameters of Agile principles. These differences are as follows:</a:t>
            </a:r>
          </a:p>
          <a:p>
            <a:endParaRPr lang="en-US" sz="1700" b="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85DF67-25CC-4606-8CD6-CF5452417B0D}"/>
              </a:ext>
            </a:extLst>
          </p:cNvPr>
          <p:cNvPicPr>
            <a:picLocks noChangeAspect="1"/>
          </p:cNvPicPr>
          <p:nvPr/>
        </p:nvPicPr>
        <p:blipFill rotWithShape="1">
          <a:blip r:embed="rId2">
            <a:extLst>
              <a:ext uri="{28A0092B-C50C-407E-A947-70E740481C1C}">
                <a14:useLocalDpi xmlns:a14="http://schemas.microsoft.com/office/drawing/2010/main" val="0"/>
              </a:ext>
            </a:extLst>
          </a:blip>
          <a:srcRect t="268" r="-5" b="493"/>
          <a:stretch/>
        </p:blipFill>
        <p:spPr>
          <a:xfrm>
            <a:off x="3581400" y="381000"/>
            <a:ext cx="5562599" cy="6172199"/>
          </a:xfrm>
          <a:prstGeom prst="rect">
            <a:avLst/>
          </a:prstGeom>
        </p:spPr>
      </p:pic>
    </p:spTree>
    <p:extLst>
      <p:ext uri="{BB962C8B-B14F-4D97-AF65-F5344CB8AC3E}">
        <p14:creationId xmlns:p14="http://schemas.microsoft.com/office/powerpoint/2010/main" val="32820239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AC02-1A0D-401C-86D0-F31551BB1FC4}"/>
              </a:ext>
            </a:extLst>
          </p:cNvPr>
          <p:cNvSpPr>
            <a:spLocks noGrp="1"/>
          </p:cNvSpPr>
          <p:nvPr>
            <p:ph type="title"/>
          </p:nvPr>
        </p:nvSpPr>
        <p:spPr/>
        <p:txBody>
          <a:bodyPr/>
          <a:lstStyle/>
          <a:p>
            <a:r>
              <a:rPr lang="en-US" altLang="en-US" u="sng" dirty="0">
                <a:solidFill>
                  <a:schemeClr val="tx1"/>
                </a:solidFill>
                <a:latin typeface="Times New Roman" panose="02020603050405020304" pitchFamily="18" charset="0"/>
                <a:cs typeface="Times New Roman" panose="02020603050405020304" pitchFamily="18" charset="0"/>
              </a:rPr>
              <a:t>Comparison among Agile Software Development Methodologies(contd…)</a:t>
            </a:r>
            <a:endParaRPr lang="en-US" dirty="0"/>
          </a:p>
        </p:txBody>
      </p:sp>
      <p:sp>
        <p:nvSpPr>
          <p:cNvPr id="3" name="Content Placeholder 2">
            <a:extLst>
              <a:ext uri="{FF2B5EF4-FFF2-40B4-BE49-F238E27FC236}">
                <a16:creationId xmlns:a16="http://schemas.microsoft.com/office/drawing/2014/main" id="{93A2E6D4-22D9-401C-8A5E-0EB59405B8C6}"/>
              </a:ext>
            </a:extLst>
          </p:cNvPr>
          <p:cNvSpPr>
            <a:spLocks noGrp="1"/>
          </p:cNvSpPr>
          <p:nvPr>
            <p:ph idx="1"/>
          </p:nvPr>
        </p:nvSpPr>
        <p:spPr/>
        <p:txBody>
          <a:bodyPr/>
          <a:lstStyle/>
          <a:p>
            <a:r>
              <a:rPr lang="en-US" sz="2000" b="0" dirty="0">
                <a:latin typeface="Times New Roman" panose="02020603050405020304" pitchFamily="18" charset="0"/>
                <a:cs typeface="Times New Roman" panose="02020603050405020304" pitchFamily="18" charset="0"/>
              </a:rPr>
              <a:t>The authors have conducted a mix of telephonic and email conversations with the representatives of 15 software development companies. As a result of the survey, 10 companies were found to be following Scrum based development, while 3 of them expressed their faith in Extreme Programming approach and the remaining 2 companies have adopted Kanban approach to software development.</a:t>
            </a:r>
          </a:p>
          <a:p>
            <a:r>
              <a:rPr lang="en-US" sz="2000" b="0" dirty="0">
                <a:latin typeface="Times New Roman" panose="02020603050405020304" pitchFamily="18" charset="0"/>
                <a:cs typeface="Times New Roman" panose="02020603050405020304" pitchFamily="18" charset="0"/>
              </a:rPr>
              <a:t>As per another survey conducted by the French Scrum User Group in 2009, also says that maximum percentage of companies advocated the use of Scrum than Extreme Programming and Kanban.</a:t>
            </a:r>
          </a:p>
        </p:txBody>
      </p:sp>
    </p:spTree>
    <p:extLst>
      <p:ext uri="{BB962C8B-B14F-4D97-AF65-F5344CB8AC3E}">
        <p14:creationId xmlns:p14="http://schemas.microsoft.com/office/powerpoint/2010/main" val="3670361639"/>
      </p:ext>
    </p:extLst>
  </p:cSld>
  <p:clrMapOvr>
    <a:masterClrMapping/>
  </p:clrMapOvr>
</p:sld>
</file>

<file path=ppt/theme/theme1.xml><?xml version="1.0" encoding="utf-8"?>
<a:theme xmlns:a="http://schemas.openxmlformats.org/drawingml/2006/main"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NR-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NR-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NR-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NR-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NR-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NR-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NR-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NR-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NR-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NR-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NR-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NR-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884</Words>
  <Application>Microsoft Office PowerPoint</Application>
  <PresentationFormat>On-screen Show (4:3)</PresentationFormat>
  <Paragraphs>72</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2_UNR-landscape</vt:lpstr>
      <vt:lpstr>Empirical Study of Agile Software Development Methodologies: A Comparative Analysis </vt:lpstr>
      <vt:lpstr>Contents</vt:lpstr>
      <vt:lpstr>Introduction</vt:lpstr>
      <vt:lpstr>Transition to Agile Development </vt:lpstr>
      <vt:lpstr>Agile Software Development Methodologies </vt:lpstr>
      <vt:lpstr>Agile Software Development Methodologies(contd..)</vt:lpstr>
      <vt:lpstr>Agile Software Development Methodologies(contd..)</vt:lpstr>
      <vt:lpstr> Comparison among Agile Software Development Methodologies </vt:lpstr>
      <vt:lpstr>Comparison among Agile Software Development Methodologies(contd…)</vt:lpstr>
      <vt:lpstr>Comparison among Agile Software Development Methodologies(contd…)</vt:lpstr>
      <vt:lpstr>Limitations</vt:lpstr>
      <vt:lpstr>Conclusion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Empirical Study of Agile Software Development Methodologies: A Comparative Analysis </dc:title>
  <dc:creator>MOUNICA SANTHAPUR</dc:creator>
  <cp:lastModifiedBy>MOUNICA SANTHAPUR</cp:lastModifiedBy>
  <cp:revision>7</cp:revision>
  <dcterms:created xsi:type="dcterms:W3CDTF">2019-10-09T21:35:27Z</dcterms:created>
  <dcterms:modified xsi:type="dcterms:W3CDTF">2019-10-09T22:32:13Z</dcterms:modified>
</cp:coreProperties>
</file>