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Proxima Nova"/>
      <p:regular r:id="rId17"/>
      <p:bold r:id="rId18"/>
      <p:italic r:id="rId19"/>
      <p:boldItalic r:id="rId20"/>
    </p:embeddedFont>
    <p:embeddedFont>
      <p:font typeface="Alfa Slab One"/>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bold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AlfaSlabOne-regular.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roximaNova-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roximaNova-italic.fntdata"/><Relationship Id="rId6" Type="http://schemas.openxmlformats.org/officeDocument/2006/relationships/slide" Target="slides/slide1.xml"/><Relationship Id="rId18" Type="http://schemas.openxmlformats.org/officeDocument/2006/relationships/font" Target="fonts/ProximaNova-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5127afbb5_1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5127afbb5_1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5127afbb5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5127afbb5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65127afbb5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65127afbb5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65127afbb5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65127afbb5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5127afbb5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5127afbb5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65127afbb5_1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5127afbb5_1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5127afbb5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5127afbb5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65127afbb5_1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65127afbb5_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65127afbb5_1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65127afbb5_1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65127afbb5_1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65127afbb5_1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11" name="Google Shape;11;p2"/>
          <p:cNvSpPr txBox="1"/>
          <p:nvPr>
            <p:ph type="ctrTitle"/>
          </p:nvPr>
        </p:nvSpPr>
        <p:spPr>
          <a:xfrm>
            <a:off x="311700" y="595975"/>
            <a:ext cx="8520600" cy="19578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Google Shape;12;p2"/>
          <p:cNvSpPr txBox="1"/>
          <p:nvPr>
            <p:ph idx="1" type="subTitle"/>
          </p:nvPr>
        </p:nvSpPr>
        <p:spPr>
          <a:xfrm>
            <a:off x="311700" y="3165823"/>
            <a:ext cx="8520600" cy="733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p:nvPr>
            <p:ph idx="1" type="body"/>
          </p:nvPr>
        </p:nvSpPr>
        <p:spPr>
          <a:xfrm>
            <a:off x="311700" y="32242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311700" y="2480550"/>
            <a:ext cx="8114400" cy="24459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490875"/>
            <a:ext cx="2808000" cy="30780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838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9" name="Google Shape;39;p9"/>
          <p:cNvSpPr txBox="1"/>
          <p:nvPr>
            <p:ph type="title"/>
          </p:nvPr>
        </p:nvSpPr>
        <p:spPr>
          <a:xfrm>
            <a:off x="265500" y="1375599"/>
            <a:ext cx="4045200" cy="15519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Google Shape;40;p9"/>
          <p:cNvSpPr txBox="1"/>
          <p:nvPr>
            <p:ph idx="1" type="subTitle"/>
          </p:nvPr>
        </p:nvSpPr>
        <p:spPr>
          <a:xfrm>
            <a:off x="265500" y="2981125"/>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ame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20JP8w6_nV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LPKg_luHxpc&amp;t=2m13s" TargetMode="External"/><Relationship Id="rId4" Type="http://schemas.openxmlformats.org/officeDocument/2006/relationships/image" Target="../media/image2.png"/><Relationship Id="rId5"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595975"/>
            <a:ext cx="8520600" cy="1957800"/>
          </a:xfrm>
          <a:prstGeom prst="rect">
            <a:avLst/>
          </a:prstGeom>
        </p:spPr>
        <p:txBody>
          <a:bodyPr anchorCtr="0" anchor="b" bIns="91425" lIns="91425" spcFirstLastPara="1" rIns="91425" wrap="square" tIns="91425">
            <a:noAutofit/>
          </a:bodyPr>
          <a:lstStyle/>
          <a:p>
            <a:pPr indent="0" lvl="0" marL="0" rtl="0" algn="l">
              <a:lnSpc>
                <a:spcPct val="115000"/>
              </a:lnSpc>
              <a:spcBef>
                <a:spcPts val="0"/>
              </a:spcBef>
              <a:spcAft>
                <a:spcPts val="0"/>
              </a:spcAft>
              <a:buNone/>
            </a:pPr>
            <a:r>
              <a:rPr lang="zh-TW" sz="3000">
                <a:latin typeface="Times New Roman"/>
                <a:ea typeface="Times New Roman"/>
                <a:cs typeface="Times New Roman"/>
                <a:sym typeface="Times New Roman"/>
              </a:rPr>
              <a:t>Software Modularization</a:t>
            </a:r>
            <a:endParaRPr sz="30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zh-TW" sz="3000">
                <a:latin typeface="Times New Roman"/>
                <a:ea typeface="Times New Roman"/>
                <a:cs typeface="Times New Roman"/>
                <a:sym typeface="Times New Roman"/>
              </a:rPr>
              <a:t>Using the Modified Firefly Algorithm</a:t>
            </a:r>
            <a:endParaRPr sz="3000">
              <a:latin typeface="Times New Roman"/>
              <a:ea typeface="Times New Roman"/>
              <a:cs typeface="Times New Roman"/>
              <a:sym typeface="Times New Roman"/>
            </a:endParaRPr>
          </a:p>
          <a:p>
            <a:pPr indent="0" lvl="0" marL="0" rtl="0" algn="r">
              <a:lnSpc>
                <a:spcPct val="115000"/>
              </a:lnSpc>
              <a:spcBef>
                <a:spcPts val="0"/>
              </a:spcBef>
              <a:spcAft>
                <a:spcPts val="0"/>
              </a:spcAft>
              <a:buNone/>
            </a:pPr>
            <a:r>
              <a:rPr lang="zh-TW" sz="2400">
                <a:solidFill>
                  <a:srgbClr val="000000"/>
                </a:solidFill>
                <a:latin typeface="Times New Roman"/>
                <a:ea typeface="Times New Roman"/>
                <a:cs typeface="Times New Roman"/>
                <a:sym typeface="Times New Roman"/>
              </a:rPr>
              <a:t>by Ali Safari Mamaghani</a:t>
            </a:r>
            <a:endParaRPr sz="2400">
              <a:solidFill>
                <a:srgbClr val="000000"/>
              </a:solidFill>
              <a:latin typeface="Times New Roman"/>
              <a:ea typeface="Times New Roman"/>
              <a:cs typeface="Times New Roman"/>
              <a:sym typeface="Times New Roman"/>
            </a:endParaRPr>
          </a:p>
          <a:p>
            <a:pPr indent="0" lvl="0" marL="0" rtl="0" algn="r">
              <a:lnSpc>
                <a:spcPct val="115000"/>
              </a:lnSpc>
              <a:spcBef>
                <a:spcPts val="0"/>
              </a:spcBef>
              <a:spcAft>
                <a:spcPts val="0"/>
              </a:spcAft>
              <a:buNone/>
            </a:pPr>
            <a:r>
              <a:rPr lang="zh-TW" sz="2400">
                <a:solidFill>
                  <a:srgbClr val="000000"/>
                </a:solidFill>
                <a:latin typeface="Times New Roman"/>
                <a:ea typeface="Times New Roman"/>
                <a:cs typeface="Times New Roman"/>
                <a:sym typeface="Times New Roman"/>
              </a:rPr>
              <a:t>Meysam Hajizadeh</a:t>
            </a:r>
            <a:endParaRPr sz="2400">
              <a:solidFill>
                <a:srgbClr val="000000"/>
              </a:solidFill>
              <a:latin typeface="Times New Roman"/>
              <a:ea typeface="Times New Roman"/>
              <a:cs typeface="Times New Roman"/>
              <a:sym typeface="Times New Roman"/>
            </a:endParaRPr>
          </a:p>
        </p:txBody>
      </p:sp>
      <p:sp>
        <p:nvSpPr>
          <p:cNvPr id="57" name="Google Shape;57;p13"/>
          <p:cNvSpPr txBox="1"/>
          <p:nvPr>
            <p:ph idx="1" type="subTitle"/>
          </p:nvPr>
        </p:nvSpPr>
        <p:spPr>
          <a:xfrm>
            <a:off x="311700" y="3602848"/>
            <a:ext cx="8520600" cy="733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zh-TW" u="sng"/>
              <a:t>Presented by Luyueh Chuang</a:t>
            </a:r>
            <a:endParaRPr u="sng"/>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Modularization Quality (MQ) measurement(cont.)</a:t>
            </a:r>
            <a:endParaRPr/>
          </a:p>
        </p:txBody>
      </p:sp>
      <p:pic>
        <p:nvPicPr>
          <p:cNvPr id="133" name="Google Shape;133;p23"/>
          <p:cNvPicPr preferRelativeResize="0"/>
          <p:nvPr/>
        </p:nvPicPr>
        <p:blipFill>
          <a:blip r:embed="rId3">
            <a:alphaModFix/>
          </a:blip>
          <a:stretch>
            <a:fillRect/>
          </a:stretch>
        </p:blipFill>
        <p:spPr>
          <a:xfrm>
            <a:off x="311700" y="1152475"/>
            <a:ext cx="3162125" cy="957350"/>
          </a:xfrm>
          <a:prstGeom prst="rect">
            <a:avLst/>
          </a:prstGeom>
          <a:noFill/>
          <a:ln>
            <a:noFill/>
          </a:ln>
        </p:spPr>
      </p:pic>
      <p:pic>
        <p:nvPicPr>
          <p:cNvPr id="134" name="Google Shape;134;p23"/>
          <p:cNvPicPr preferRelativeResize="0"/>
          <p:nvPr/>
        </p:nvPicPr>
        <p:blipFill>
          <a:blip r:embed="rId4">
            <a:alphaModFix/>
          </a:blip>
          <a:stretch>
            <a:fillRect/>
          </a:stretch>
        </p:blipFill>
        <p:spPr>
          <a:xfrm>
            <a:off x="311700" y="2109825"/>
            <a:ext cx="4971674" cy="1296950"/>
          </a:xfrm>
          <a:prstGeom prst="rect">
            <a:avLst/>
          </a:prstGeom>
          <a:noFill/>
          <a:ln>
            <a:noFill/>
          </a:ln>
        </p:spPr>
      </p:pic>
      <p:pic>
        <p:nvPicPr>
          <p:cNvPr id="135" name="Google Shape;135;p23"/>
          <p:cNvPicPr preferRelativeResize="0"/>
          <p:nvPr/>
        </p:nvPicPr>
        <p:blipFill>
          <a:blip r:embed="rId5">
            <a:alphaModFix/>
          </a:blip>
          <a:stretch>
            <a:fillRect/>
          </a:stretch>
        </p:blipFill>
        <p:spPr>
          <a:xfrm>
            <a:off x="311700" y="3406775"/>
            <a:ext cx="6223751" cy="1430400"/>
          </a:xfrm>
          <a:prstGeom prst="rect">
            <a:avLst/>
          </a:prstGeom>
          <a:noFill/>
          <a:ln>
            <a:noFill/>
          </a:ln>
        </p:spPr>
      </p:pic>
      <p:sp>
        <p:nvSpPr>
          <p:cNvPr id="136" name="Google Shape;136;p23"/>
          <p:cNvSpPr txBox="1"/>
          <p:nvPr/>
        </p:nvSpPr>
        <p:spPr>
          <a:xfrm>
            <a:off x="3978075" y="1440650"/>
            <a:ext cx="4538400" cy="38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zh-TW" sz="1800">
                <a:solidFill>
                  <a:srgbClr val="6AA84F"/>
                </a:solidFill>
                <a:latin typeface="Proxima Nova"/>
                <a:ea typeface="Proxima Nova"/>
                <a:cs typeface="Proxima Nova"/>
                <a:sym typeface="Proxima Nova"/>
              </a:rPr>
              <a:t>Coh =&gt; </a:t>
            </a:r>
            <a:r>
              <a:rPr b="1" lang="zh-TW" sz="1800">
                <a:solidFill>
                  <a:srgbClr val="6AA84F"/>
                </a:solidFill>
                <a:latin typeface="Proxima Nova"/>
                <a:ea typeface="Proxima Nova"/>
                <a:cs typeface="Proxima Nova"/>
                <a:sym typeface="Proxima Nova"/>
              </a:rPr>
              <a:t>Higher, better     [ 0,1 ]</a:t>
            </a:r>
            <a:endParaRPr b="1" sz="1800">
              <a:solidFill>
                <a:srgbClr val="6AA84F"/>
              </a:solidFill>
              <a:latin typeface="Proxima Nova"/>
              <a:ea typeface="Proxima Nova"/>
              <a:cs typeface="Proxima Nova"/>
              <a:sym typeface="Proxima Nova"/>
            </a:endParaRPr>
          </a:p>
        </p:txBody>
      </p:sp>
      <p:sp>
        <p:nvSpPr>
          <p:cNvPr id="137" name="Google Shape;137;p23"/>
          <p:cNvSpPr txBox="1"/>
          <p:nvPr/>
        </p:nvSpPr>
        <p:spPr>
          <a:xfrm>
            <a:off x="5283375" y="2571750"/>
            <a:ext cx="4538400" cy="38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zh-TW" sz="1800">
                <a:solidFill>
                  <a:srgbClr val="6AA84F"/>
                </a:solidFill>
                <a:latin typeface="Proxima Nova"/>
                <a:ea typeface="Proxima Nova"/>
                <a:cs typeface="Proxima Nova"/>
                <a:sym typeface="Proxima Nova"/>
              </a:rPr>
              <a:t>Coup  =&gt;  </a:t>
            </a:r>
            <a:r>
              <a:rPr b="1" lang="zh-TW" sz="1800">
                <a:solidFill>
                  <a:srgbClr val="6AA84F"/>
                </a:solidFill>
                <a:latin typeface="Proxima Nova"/>
                <a:ea typeface="Proxima Nova"/>
                <a:cs typeface="Proxima Nova"/>
                <a:sym typeface="Proxima Nova"/>
              </a:rPr>
              <a:t>Higher, worse   </a:t>
            </a:r>
            <a:r>
              <a:rPr b="1" lang="zh-TW" sz="1800">
                <a:solidFill>
                  <a:srgbClr val="6AA84F"/>
                </a:solidFill>
                <a:latin typeface="Proxima Nova"/>
                <a:ea typeface="Proxima Nova"/>
                <a:cs typeface="Proxima Nova"/>
                <a:sym typeface="Proxima Nova"/>
              </a:rPr>
              <a:t>[ 0,1 ]</a:t>
            </a:r>
            <a:endParaRPr b="1" sz="1800">
              <a:solidFill>
                <a:srgbClr val="6AA84F"/>
              </a:solidFill>
              <a:latin typeface="Proxima Nova"/>
              <a:ea typeface="Proxima Nova"/>
              <a:cs typeface="Proxima Nova"/>
              <a:sym typeface="Proxima Nova"/>
            </a:endParaRPr>
          </a:p>
        </p:txBody>
      </p:sp>
      <p:sp>
        <p:nvSpPr>
          <p:cNvPr id="138" name="Google Shape;138;p23"/>
          <p:cNvSpPr txBox="1"/>
          <p:nvPr/>
        </p:nvSpPr>
        <p:spPr>
          <a:xfrm>
            <a:off x="5283375" y="4506775"/>
            <a:ext cx="3162000" cy="38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zh-TW" sz="1800">
                <a:solidFill>
                  <a:srgbClr val="6AA84F"/>
                </a:solidFill>
                <a:latin typeface="Proxima Nova"/>
                <a:ea typeface="Proxima Nova"/>
                <a:cs typeface="Proxima Nova"/>
                <a:sym typeface="Proxima Nova"/>
              </a:rPr>
              <a:t>MQ =&gt; </a:t>
            </a:r>
            <a:r>
              <a:rPr b="1" lang="zh-TW" sz="1800">
                <a:solidFill>
                  <a:srgbClr val="6AA84F"/>
                </a:solidFill>
                <a:latin typeface="Proxima Nova"/>
                <a:ea typeface="Proxima Nova"/>
                <a:cs typeface="Proxima Nova"/>
                <a:sym typeface="Proxima Nova"/>
              </a:rPr>
              <a:t>Higher, better   </a:t>
            </a:r>
            <a:r>
              <a:rPr b="1" lang="zh-TW" sz="1800">
                <a:solidFill>
                  <a:srgbClr val="6AA84F"/>
                </a:solidFill>
                <a:latin typeface="Proxima Nova"/>
                <a:ea typeface="Proxima Nova"/>
                <a:cs typeface="Proxima Nova"/>
                <a:sym typeface="Proxima Nova"/>
              </a:rPr>
              <a:t>[ -1,1 ]</a:t>
            </a:r>
            <a:endParaRPr b="1" sz="1800">
              <a:solidFill>
                <a:srgbClr val="6AA84F"/>
              </a:solidFill>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Overview</a:t>
            </a:r>
            <a:endParaRPr>
              <a:latin typeface="Times New Roman"/>
              <a:ea typeface="Times New Roman"/>
              <a:cs typeface="Times New Roman"/>
              <a:sym typeface="Times New Roman"/>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zh-TW" sz="2400"/>
              <a:t>Introduction/</a:t>
            </a:r>
            <a:r>
              <a:rPr lang="zh-TW" sz="2400"/>
              <a:t>Goal</a:t>
            </a:r>
            <a:endParaRPr sz="2400"/>
          </a:p>
          <a:p>
            <a:pPr indent="-381000" lvl="0" marL="457200" rtl="0" algn="l">
              <a:spcBef>
                <a:spcPts val="0"/>
              </a:spcBef>
              <a:spcAft>
                <a:spcPts val="0"/>
              </a:spcAft>
              <a:buSzPts val="2400"/>
              <a:buChar char="●"/>
            </a:pPr>
            <a:r>
              <a:rPr lang="zh-TW" sz="2400"/>
              <a:t>Modularization Quality measurement (MQ)</a:t>
            </a:r>
            <a:endParaRPr sz="2400"/>
          </a:p>
          <a:p>
            <a:pPr indent="-381000" lvl="0" marL="457200" rtl="0" algn="l">
              <a:spcBef>
                <a:spcPts val="0"/>
              </a:spcBef>
              <a:spcAft>
                <a:spcPts val="0"/>
              </a:spcAft>
              <a:buSzPts val="2400"/>
              <a:buChar char="●"/>
            </a:pPr>
            <a:r>
              <a:rPr lang="zh-TW" sz="2400"/>
              <a:t>Firefly Algorithm (FA)</a:t>
            </a:r>
            <a:endParaRPr sz="2400"/>
          </a:p>
          <a:p>
            <a:pPr indent="-381000" lvl="0" marL="457200" rtl="0" algn="l">
              <a:spcBef>
                <a:spcPts val="0"/>
              </a:spcBef>
              <a:spcAft>
                <a:spcPts val="0"/>
              </a:spcAft>
              <a:buSzPts val="2400"/>
              <a:buChar char="●"/>
            </a:pPr>
            <a:r>
              <a:rPr lang="zh-TW" sz="2400"/>
              <a:t>Results/Conclusions</a:t>
            </a:r>
            <a:endParaRPr sz="2400"/>
          </a:p>
          <a:p>
            <a:pPr indent="-381000" lvl="0" marL="457200" rtl="0" algn="l">
              <a:spcBef>
                <a:spcPts val="0"/>
              </a:spcBef>
              <a:spcAft>
                <a:spcPts val="0"/>
              </a:spcAft>
              <a:buSzPts val="2400"/>
              <a:buChar char="●"/>
            </a:pPr>
            <a:r>
              <a:rPr lang="zh-TW" sz="2400"/>
              <a:t>3 Questions</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Introduction and </a:t>
            </a:r>
            <a:r>
              <a:rPr lang="zh-TW">
                <a:latin typeface="Times New Roman"/>
                <a:ea typeface="Times New Roman"/>
                <a:cs typeface="Times New Roman"/>
                <a:sym typeface="Times New Roman"/>
              </a:rPr>
              <a:t>Goal</a:t>
            </a:r>
            <a:endParaRPr>
              <a:latin typeface="Times New Roman"/>
              <a:ea typeface="Times New Roman"/>
              <a:cs typeface="Times New Roman"/>
              <a:sym typeface="Times New Roman"/>
            </a:endParaRPr>
          </a:p>
        </p:txBody>
      </p:sp>
      <p:sp>
        <p:nvSpPr>
          <p:cNvPr id="69" name="Google Shape;69;p15"/>
          <p:cNvSpPr txBox="1"/>
          <p:nvPr>
            <p:ph idx="1" type="body"/>
          </p:nvPr>
        </p:nvSpPr>
        <p:spPr>
          <a:xfrm>
            <a:off x="311700" y="1152475"/>
            <a:ext cx="58587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zh-TW"/>
              <a:t>M</a:t>
            </a:r>
            <a:r>
              <a:rPr lang="zh-TW"/>
              <a:t>aintenance</a:t>
            </a:r>
            <a:r>
              <a:rPr lang="zh-TW"/>
              <a:t> of software</a:t>
            </a:r>
            <a:endParaRPr/>
          </a:p>
          <a:p>
            <a:pPr indent="-342900" lvl="0" marL="457200" rtl="0" algn="l">
              <a:spcBef>
                <a:spcPts val="0"/>
              </a:spcBef>
              <a:spcAft>
                <a:spcPts val="0"/>
              </a:spcAft>
              <a:buSzPts val="1800"/>
              <a:buAutoNum type="arabicPeriod"/>
            </a:pPr>
            <a:r>
              <a:rPr lang="zh-TW"/>
              <a:t>Module Dependency Graph</a:t>
            </a:r>
            <a:endParaRPr/>
          </a:p>
          <a:p>
            <a:pPr indent="-317500" lvl="1" marL="914400" rtl="0" algn="l">
              <a:spcBef>
                <a:spcPts val="0"/>
              </a:spcBef>
              <a:spcAft>
                <a:spcPts val="0"/>
              </a:spcAft>
              <a:buSzPts val="1400"/>
              <a:buAutoNum type="alphaLcPeriod"/>
            </a:pPr>
            <a:r>
              <a:rPr lang="zh-TW"/>
              <a:t>nodes : files  &amp; classes</a:t>
            </a:r>
            <a:endParaRPr/>
          </a:p>
          <a:p>
            <a:pPr indent="-317500" lvl="1" marL="914400" rtl="0" algn="l">
              <a:spcBef>
                <a:spcPts val="0"/>
              </a:spcBef>
              <a:spcAft>
                <a:spcPts val="0"/>
              </a:spcAft>
              <a:buSzPts val="1400"/>
              <a:buAutoNum type="alphaLcPeriod"/>
            </a:pPr>
            <a:r>
              <a:rPr lang="zh-TW"/>
              <a:t>edges : function calls &amp; Inheritance</a:t>
            </a:r>
            <a:endParaRPr/>
          </a:p>
          <a:p>
            <a:pPr indent="-342900" lvl="0" marL="457200" rtl="0" algn="l">
              <a:spcBef>
                <a:spcPts val="0"/>
              </a:spcBef>
              <a:spcAft>
                <a:spcPts val="0"/>
              </a:spcAft>
              <a:buSzPts val="1800"/>
              <a:buAutoNum type="arabicPeriod"/>
            </a:pPr>
            <a:r>
              <a:rPr lang="zh-TW"/>
              <a:t>Modularization - </a:t>
            </a:r>
            <a:r>
              <a:rPr lang="zh-TW" sz="1100" u="sng">
                <a:solidFill>
                  <a:schemeClr val="hlink"/>
                </a:solidFill>
                <a:latin typeface="Arial"/>
                <a:ea typeface="Arial"/>
                <a:cs typeface="Arial"/>
                <a:sym typeface="Arial"/>
                <a:hlinkClick r:id="rId3"/>
              </a:rPr>
              <a:t>https://www.youtube.com/watch?v=20JP8w6_nVA</a:t>
            </a:r>
            <a:endParaRPr/>
          </a:p>
          <a:p>
            <a:pPr indent="-317500" lvl="1" marL="914400" rtl="0" algn="l">
              <a:spcBef>
                <a:spcPts val="0"/>
              </a:spcBef>
              <a:spcAft>
                <a:spcPts val="0"/>
              </a:spcAft>
              <a:buSzPts val="1400"/>
              <a:buAutoNum type="alphaLcPeriod"/>
            </a:pPr>
            <a:r>
              <a:rPr lang="zh-TW"/>
              <a:t>clusters</a:t>
            </a:r>
            <a:endParaRPr/>
          </a:p>
          <a:p>
            <a:pPr indent="-317500" lvl="2" marL="1371600" rtl="0" algn="l">
              <a:spcBef>
                <a:spcPts val="0"/>
              </a:spcBef>
              <a:spcAft>
                <a:spcPts val="0"/>
              </a:spcAft>
              <a:buSzPts val="1400"/>
              <a:buChar char="■"/>
            </a:pPr>
            <a:r>
              <a:rPr lang="zh-TW"/>
              <a:t>modules</a:t>
            </a:r>
            <a:endParaRPr/>
          </a:p>
          <a:p>
            <a:pPr indent="-342900" lvl="0" marL="457200" rtl="0" algn="l">
              <a:spcBef>
                <a:spcPts val="0"/>
              </a:spcBef>
              <a:spcAft>
                <a:spcPts val="0"/>
              </a:spcAft>
              <a:buSzPts val="1800"/>
              <a:buAutoNum type="arabicPeriod"/>
            </a:pPr>
            <a:r>
              <a:rPr lang="zh-TW"/>
              <a:t>NP-Problem</a:t>
            </a:r>
            <a:endParaRPr/>
          </a:p>
          <a:p>
            <a:pPr indent="-317500" lvl="1" marL="914400" rtl="0" algn="l">
              <a:spcBef>
                <a:spcPts val="0"/>
              </a:spcBef>
              <a:spcAft>
                <a:spcPts val="0"/>
              </a:spcAft>
              <a:buSzPts val="1400"/>
              <a:buAutoNum type="alphaLcPeriod"/>
            </a:pPr>
            <a:r>
              <a:rPr lang="zh-TW"/>
              <a:t>Genetic Algorithm</a:t>
            </a:r>
            <a:endParaRPr/>
          </a:p>
          <a:p>
            <a:pPr indent="-317500" lvl="1" marL="914400" rtl="0" algn="l">
              <a:spcBef>
                <a:spcPts val="0"/>
              </a:spcBef>
              <a:spcAft>
                <a:spcPts val="0"/>
              </a:spcAft>
              <a:buSzPts val="1400"/>
              <a:buAutoNum type="alphaLcPeriod"/>
            </a:pPr>
            <a:r>
              <a:rPr lang="zh-TW"/>
              <a:t>Learning Automation</a:t>
            </a:r>
            <a:endParaRPr/>
          </a:p>
          <a:p>
            <a:pPr indent="-317500" lvl="1" marL="914400" rtl="0" algn="l">
              <a:spcBef>
                <a:spcPts val="0"/>
              </a:spcBef>
              <a:spcAft>
                <a:spcPts val="0"/>
              </a:spcAft>
              <a:buSzPts val="1400"/>
              <a:buAutoNum type="alphaLcPeriod"/>
            </a:pPr>
            <a:r>
              <a:rPr lang="zh-TW"/>
              <a:t>Firefly  Algorithm</a:t>
            </a:r>
            <a:endParaRPr/>
          </a:p>
        </p:txBody>
      </p:sp>
      <p:sp>
        <p:nvSpPr>
          <p:cNvPr id="70" name="Google Shape;70;p15"/>
          <p:cNvSpPr/>
          <p:nvPr/>
        </p:nvSpPr>
        <p:spPr>
          <a:xfrm>
            <a:off x="6093225" y="601800"/>
            <a:ext cx="2651700" cy="2097000"/>
          </a:xfrm>
          <a:prstGeom prst="ellipse">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5"/>
          <p:cNvSpPr/>
          <p:nvPr/>
        </p:nvSpPr>
        <p:spPr>
          <a:xfrm>
            <a:off x="6264325" y="1495100"/>
            <a:ext cx="921600" cy="785100"/>
          </a:xfrm>
          <a:prstGeom prst="flowChartConnector">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t>Login</a:t>
            </a:r>
            <a:endParaRPr/>
          </a:p>
        </p:txBody>
      </p:sp>
      <p:sp>
        <p:nvSpPr>
          <p:cNvPr id="72" name="Google Shape;72;p15"/>
          <p:cNvSpPr/>
          <p:nvPr/>
        </p:nvSpPr>
        <p:spPr>
          <a:xfrm>
            <a:off x="7185925" y="763600"/>
            <a:ext cx="1220400" cy="785100"/>
          </a:xfrm>
          <a:prstGeom prst="flowChartConnector">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t>Logout</a:t>
            </a:r>
            <a:endParaRPr/>
          </a:p>
        </p:txBody>
      </p:sp>
      <p:sp>
        <p:nvSpPr>
          <p:cNvPr id="73" name="Google Shape;73;p15"/>
          <p:cNvSpPr txBox="1"/>
          <p:nvPr/>
        </p:nvSpPr>
        <p:spPr>
          <a:xfrm>
            <a:off x="6603625" y="147325"/>
            <a:ext cx="1083300" cy="39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Proxima Nova"/>
                <a:ea typeface="Proxima Nova"/>
                <a:cs typeface="Proxima Nova"/>
                <a:sym typeface="Proxima Nova"/>
              </a:rPr>
              <a:t>Cluster 1</a:t>
            </a:r>
            <a:endParaRPr>
              <a:latin typeface="Proxima Nova"/>
              <a:ea typeface="Proxima Nova"/>
              <a:cs typeface="Proxima Nova"/>
              <a:sym typeface="Proxima Nova"/>
            </a:endParaRPr>
          </a:p>
        </p:txBody>
      </p:sp>
      <p:grpSp>
        <p:nvGrpSpPr>
          <p:cNvPr id="74" name="Google Shape;74;p15"/>
          <p:cNvGrpSpPr/>
          <p:nvPr/>
        </p:nvGrpSpPr>
        <p:grpSpPr>
          <a:xfrm>
            <a:off x="4287925" y="2757575"/>
            <a:ext cx="3708950" cy="2307600"/>
            <a:chOff x="4287925" y="2757575"/>
            <a:chExt cx="3708950" cy="2307600"/>
          </a:xfrm>
        </p:grpSpPr>
        <p:sp>
          <p:nvSpPr>
            <p:cNvPr id="75" name="Google Shape;75;p15"/>
            <p:cNvSpPr/>
            <p:nvPr/>
          </p:nvSpPr>
          <p:spPr>
            <a:xfrm>
              <a:off x="5007375" y="2757575"/>
              <a:ext cx="2989500" cy="2307600"/>
            </a:xfrm>
            <a:prstGeom prst="ellipse">
              <a:avLst/>
            </a:prstGeom>
            <a:solidFill>
              <a:srgbClr val="3C78D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5945700" y="3135900"/>
              <a:ext cx="921600" cy="785100"/>
            </a:xfrm>
            <a:prstGeom prst="flowChartConnector">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t>Add</a:t>
              </a:r>
              <a:endParaRPr/>
            </a:p>
            <a:p>
              <a:pPr indent="0" lvl="0" marL="0" rtl="0" algn="ctr">
                <a:spcBef>
                  <a:spcPts val="0"/>
                </a:spcBef>
                <a:spcAft>
                  <a:spcPts val="0"/>
                </a:spcAft>
                <a:buNone/>
              </a:pPr>
              <a:r>
                <a:rPr lang="zh-TW"/>
                <a:t>item</a:t>
              </a:r>
              <a:endParaRPr/>
            </a:p>
          </p:txBody>
        </p:sp>
        <p:sp>
          <p:nvSpPr>
            <p:cNvPr id="77" name="Google Shape;77;p15"/>
            <p:cNvSpPr/>
            <p:nvPr/>
          </p:nvSpPr>
          <p:spPr>
            <a:xfrm>
              <a:off x="6841275" y="3288175"/>
              <a:ext cx="1155600" cy="1280700"/>
            </a:xfrm>
            <a:prstGeom prst="flowChartConnector">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t>Delete</a:t>
              </a:r>
              <a:endParaRPr/>
            </a:p>
            <a:p>
              <a:pPr indent="0" lvl="0" marL="0" rtl="0" algn="ctr">
                <a:spcBef>
                  <a:spcPts val="0"/>
                </a:spcBef>
                <a:spcAft>
                  <a:spcPts val="0"/>
                </a:spcAft>
                <a:buNone/>
              </a:pPr>
              <a:r>
                <a:rPr lang="zh-TW"/>
                <a:t>item</a:t>
              </a:r>
              <a:endParaRPr/>
            </a:p>
          </p:txBody>
        </p:sp>
        <p:sp>
          <p:nvSpPr>
            <p:cNvPr id="78" name="Google Shape;78;p15"/>
            <p:cNvSpPr/>
            <p:nvPr/>
          </p:nvSpPr>
          <p:spPr>
            <a:xfrm>
              <a:off x="5393275" y="4128400"/>
              <a:ext cx="1266900" cy="491700"/>
            </a:xfrm>
            <a:prstGeom prst="flowChartConnector">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zh-TW"/>
                <a:t>Update</a:t>
              </a:r>
              <a:endParaRPr/>
            </a:p>
            <a:p>
              <a:pPr indent="0" lvl="0" marL="0" rtl="0" algn="ctr">
                <a:spcBef>
                  <a:spcPts val="0"/>
                </a:spcBef>
                <a:spcAft>
                  <a:spcPts val="0"/>
                </a:spcAft>
                <a:buNone/>
              </a:pPr>
              <a:r>
                <a:rPr lang="zh-TW"/>
                <a:t>item</a:t>
              </a:r>
              <a:endParaRPr/>
            </a:p>
          </p:txBody>
        </p:sp>
        <p:sp>
          <p:nvSpPr>
            <p:cNvPr id="79" name="Google Shape;79;p15"/>
            <p:cNvSpPr txBox="1"/>
            <p:nvPr/>
          </p:nvSpPr>
          <p:spPr>
            <a:xfrm>
              <a:off x="4287925" y="4620100"/>
              <a:ext cx="921600" cy="39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Proxima Nova"/>
                  <a:ea typeface="Proxima Nova"/>
                  <a:cs typeface="Proxima Nova"/>
                  <a:sym typeface="Proxima Nova"/>
                </a:rPr>
                <a:t>Cluster 2</a:t>
              </a:r>
              <a:endParaRPr>
                <a:latin typeface="Proxima Nova"/>
                <a:ea typeface="Proxima Nova"/>
                <a:cs typeface="Proxima Nova"/>
                <a:sym typeface="Proxima Nova"/>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000"/>
                                        <p:tgtEl>
                                          <p:spTgt spid="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4"/>
                                        </p:tgtEl>
                                        <p:attrNameLst>
                                          <p:attrName>style.visibility</p:attrName>
                                        </p:attrNameLst>
                                      </p:cBhvr>
                                      <p:to>
                                        <p:strVal val="visible"/>
                                      </p:to>
                                    </p:set>
                                    <p:animEffect filter="fade" transition="in">
                                      <p:cBhvr>
                                        <p:cTn dur="1000"/>
                                        <p:tgtEl>
                                          <p:spTgt spid="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Modularization Quality </a:t>
            </a:r>
            <a:r>
              <a:rPr lang="zh-TW">
                <a:latin typeface="Times New Roman"/>
                <a:ea typeface="Times New Roman"/>
                <a:cs typeface="Times New Roman"/>
                <a:sym typeface="Times New Roman"/>
              </a:rPr>
              <a:t>(MQ)</a:t>
            </a:r>
            <a:r>
              <a:rPr lang="zh-TW">
                <a:latin typeface="Times New Roman"/>
                <a:ea typeface="Times New Roman"/>
                <a:cs typeface="Times New Roman"/>
                <a:sym typeface="Times New Roman"/>
              </a:rPr>
              <a:t> measurement</a:t>
            </a:r>
            <a:endParaRPr>
              <a:latin typeface="Times New Roman"/>
              <a:ea typeface="Times New Roman"/>
              <a:cs typeface="Times New Roman"/>
              <a:sym typeface="Times New Roman"/>
            </a:endParaRPr>
          </a:p>
        </p:txBody>
      </p:sp>
      <p:sp>
        <p:nvSpPr>
          <p:cNvPr id="85" name="Google Shape;8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zh-TW"/>
              <a:t>MQ measurement:</a:t>
            </a:r>
            <a:endParaRPr/>
          </a:p>
          <a:p>
            <a:pPr indent="457200" lvl="0" marL="457200" rtl="0" algn="l">
              <a:spcBef>
                <a:spcPts val="1600"/>
              </a:spcBef>
              <a:spcAft>
                <a:spcPts val="0"/>
              </a:spcAft>
              <a:buNone/>
            </a:pPr>
            <a:r>
              <a:rPr lang="zh-TW"/>
              <a:t>A fitness function of the software clustering problem.</a:t>
            </a:r>
            <a:endParaRPr/>
          </a:p>
          <a:p>
            <a:pPr indent="-342900" lvl="0" marL="457200" rtl="0" algn="l">
              <a:spcBef>
                <a:spcPts val="1600"/>
              </a:spcBef>
              <a:spcAft>
                <a:spcPts val="0"/>
              </a:spcAft>
              <a:buSzPts val="1800"/>
              <a:buAutoNum type="arabicPeriod"/>
            </a:pPr>
            <a:r>
              <a:rPr lang="zh-TW"/>
              <a:t>Coupling:</a:t>
            </a:r>
            <a:endParaRPr/>
          </a:p>
          <a:p>
            <a:pPr indent="0" lvl="0" marL="457200" rtl="0" algn="l">
              <a:spcBef>
                <a:spcPts val="1600"/>
              </a:spcBef>
              <a:spcAft>
                <a:spcPts val="0"/>
              </a:spcAft>
              <a:buNone/>
            </a:pPr>
            <a:r>
              <a:rPr lang="zh-TW"/>
              <a:t>relations</a:t>
            </a:r>
            <a:r>
              <a:rPr lang="zh-TW"/>
              <a:t> between the modules from </a:t>
            </a:r>
            <a:r>
              <a:rPr lang="zh-TW" u="sng"/>
              <a:t>two seperate clusters</a:t>
            </a:r>
            <a:r>
              <a:rPr lang="zh-TW"/>
              <a:t>.</a:t>
            </a:r>
            <a:endParaRPr/>
          </a:p>
          <a:p>
            <a:pPr indent="-342900" lvl="0" marL="457200" rtl="0" algn="l">
              <a:spcBef>
                <a:spcPts val="1600"/>
              </a:spcBef>
              <a:spcAft>
                <a:spcPts val="0"/>
              </a:spcAft>
              <a:buSzPts val="1800"/>
              <a:buAutoNum type="arabicPeriod"/>
            </a:pPr>
            <a:r>
              <a:rPr lang="zh-TW"/>
              <a:t>Cohesion:</a:t>
            </a:r>
            <a:endParaRPr/>
          </a:p>
          <a:p>
            <a:pPr indent="0" lvl="0" marL="457200" rtl="0" algn="l">
              <a:spcBef>
                <a:spcPts val="1600"/>
              </a:spcBef>
              <a:spcAft>
                <a:spcPts val="1600"/>
              </a:spcAft>
              <a:buNone/>
            </a:pPr>
            <a:r>
              <a:rPr lang="zh-TW"/>
              <a:t>connections</a:t>
            </a:r>
            <a:r>
              <a:rPr lang="zh-TW"/>
              <a:t> between the modules of </a:t>
            </a:r>
            <a:r>
              <a:rPr lang="zh-TW" u="sng"/>
              <a:t>the same cluster.</a:t>
            </a:r>
            <a:endParaRPr u="sng"/>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Firefly Algorithm</a:t>
            </a:r>
            <a:endParaRPr>
              <a:latin typeface="Times New Roman"/>
              <a:ea typeface="Times New Roman"/>
              <a:cs typeface="Times New Roman"/>
              <a:sym typeface="Times New Roman"/>
            </a:endParaRPr>
          </a:p>
        </p:txBody>
      </p:sp>
      <p:sp>
        <p:nvSpPr>
          <p:cNvPr id="91" name="Google Shape;91;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Visualization: </a:t>
            </a:r>
            <a:r>
              <a:rPr lang="zh-TW" sz="1100" u="sng">
                <a:solidFill>
                  <a:schemeClr val="hlink"/>
                </a:solidFill>
                <a:latin typeface="Arial"/>
                <a:ea typeface="Arial"/>
                <a:cs typeface="Arial"/>
                <a:sym typeface="Arial"/>
                <a:hlinkClick r:id="rId3"/>
              </a:rPr>
              <a:t>https://www.youtube.com/watch?v=LPKg_luHxpc&amp;t=2m13s</a:t>
            </a:r>
            <a:endParaRPr/>
          </a:p>
          <a:p>
            <a:pPr indent="-342900" lvl="0" marL="457200" rtl="0" algn="l">
              <a:spcBef>
                <a:spcPts val="1600"/>
              </a:spcBef>
              <a:spcAft>
                <a:spcPts val="0"/>
              </a:spcAft>
              <a:buSzPts val="1800"/>
              <a:buAutoNum type="arabicPeriod"/>
            </a:pPr>
            <a:r>
              <a:rPr lang="zh-TW"/>
              <a:t>All fireflies have the same gender, so the pairs are attracted to each other regardless of their genders.</a:t>
            </a:r>
            <a:endParaRPr/>
          </a:p>
          <a:p>
            <a:pPr indent="-342900" lvl="0" marL="457200" rtl="0" algn="l">
              <a:spcBef>
                <a:spcPts val="0"/>
              </a:spcBef>
              <a:spcAft>
                <a:spcPts val="0"/>
              </a:spcAft>
              <a:buSzPts val="1800"/>
              <a:buAutoNum type="arabicPeriod"/>
            </a:pPr>
            <a:r>
              <a:rPr lang="zh-TW"/>
              <a:t>A firefly’s attractiveness is directly proportional to its brightness which reduces when its distance from another firefly rises, and also if the attractiveness of both fireflies are the same, the movement’s direction will be random.</a:t>
            </a:r>
            <a:endParaRPr/>
          </a:p>
          <a:p>
            <a:pPr indent="-342900" lvl="0" marL="457200" rtl="0" algn="l">
              <a:spcBef>
                <a:spcPts val="0"/>
              </a:spcBef>
              <a:spcAft>
                <a:spcPts val="0"/>
              </a:spcAft>
              <a:buSzPts val="1800"/>
              <a:buAutoNum type="arabicPeriod"/>
            </a:pPr>
            <a:r>
              <a:rPr lang="zh-TW"/>
              <a:t>The brightness of a particular firefly is evaluated based on the value of fitness function.</a:t>
            </a:r>
            <a:endParaRPr/>
          </a:p>
        </p:txBody>
      </p:sp>
      <p:pic>
        <p:nvPicPr>
          <p:cNvPr id="92" name="Google Shape;92;p17"/>
          <p:cNvPicPr preferRelativeResize="0"/>
          <p:nvPr/>
        </p:nvPicPr>
        <p:blipFill>
          <a:blip r:embed="rId4">
            <a:alphaModFix/>
          </a:blip>
          <a:stretch>
            <a:fillRect/>
          </a:stretch>
        </p:blipFill>
        <p:spPr>
          <a:xfrm>
            <a:off x="448175" y="3996175"/>
            <a:ext cx="2994795" cy="572700"/>
          </a:xfrm>
          <a:prstGeom prst="rect">
            <a:avLst/>
          </a:prstGeom>
          <a:noFill/>
          <a:ln>
            <a:noFill/>
          </a:ln>
        </p:spPr>
      </p:pic>
      <p:pic>
        <p:nvPicPr>
          <p:cNvPr id="93" name="Google Shape;93;p17"/>
          <p:cNvPicPr preferRelativeResize="0"/>
          <p:nvPr/>
        </p:nvPicPr>
        <p:blipFill>
          <a:blip r:embed="rId5">
            <a:alphaModFix/>
          </a:blip>
          <a:stretch>
            <a:fillRect/>
          </a:stretch>
        </p:blipFill>
        <p:spPr>
          <a:xfrm>
            <a:off x="4774944" y="3996175"/>
            <a:ext cx="4020831" cy="572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Firefly Algorithm - </a:t>
            </a:r>
            <a:r>
              <a:rPr lang="zh-TW">
                <a:highlight>
                  <a:srgbClr val="CCCCCC"/>
                </a:highlight>
                <a:latin typeface="Times New Roman"/>
                <a:ea typeface="Times New Roman"/>
                <a:cs typeface="Times New Roman"/>
                <a:sym typeface="Times New Roman"/>
              </a:rPr>
              <a:t>Adaption</a:t>
            </a:r>
            <a:endParaRPr>
              <a:highlight>
                <a:srgbClr val="CCCCCC"/>
              </a:highlight>
              <a:latin typeface="Times New Roman"/>
              <a:ea typeface="Times New Roman"/>
              <a:cs typeface="Times New Roman"/>
              <a:sym typeface="Times New Roman"/>
            </a:endParaRPr>
          </a:p>
        </p:txBody>
      </p:sp>
      <p:sp>
        <p:nvSpPr>
          <p:cNvPr id="99" name="Google Shape;99;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TW"/>
              <a:t>Representation of the particles(fireflies):</a:t>
            </a:r>
            <a:endParaRPr/>
          </a:p>
          <a:p>
            <a:pPr indent="457200" lvl="0" marL="0" rtl="0" algn="l">
              <a:lnSpc>
                <a:spcPct val="100000"/>
              </a:lnSpc>
              <a:spcBef>
                <a:spcPts val="1600"/>
              </a:spcBef>
              <a:spcAft>
                <a:spcPts val="0"/>
              </a:spcAft>
              <a:buNone/>
            </a:pPr>
            <a:r>
              <a:rPr lang="zh-TW"/>
              <a:t>E</a:t>
            </a:r>
            <a:r>
              <a:rPr lang="zh-TW"/>
              <a:t>ach particle is a permutation of the MDG nodes in which ith cell presents ith</a:t>
            </a:r>
            <a:endParaRPr/>
          </a:p>
          <a:p>
            <a:pPr indent="457200" lvl="0" marL="0" rtl="0" algn="l">
              <a:lnSpc>
                <a:spcPct val="100000"/>
              </a:lnSpc>
              <a:spcBef>
                <a:spcPts val="0"/>
              </a:spcBef>
              <a:spcAft>
                <a:spcPts val="0"/>
              </a:spcAft>
              <a:buNone/>
            </a:pPr>
            <a:r>
              <a:rPr lang="zh-TW"/>
              <a:t>node of the graph</a:t>
            </a:r>
            <a:endParaRPr/>
          </a:p>
          <a:p>
            <a:pPr indent="0" lvl="0" marL="914400" rtl="0" algn="l">
              <a:spcBef>
                <a:spcPts val="0"/>
              </a:spcBef>
              <a:spcAft>
                <a:spcPts val="1600"/>
              </a:spcAft>
              <a:buNone/>
            </a:pPr>
            <a:r>
              <a:t/>
            </a:r>
            <a:endParaRPr/>
          </a:p>
        </p:txBody>
      </p:sp>
      <p:pic>
        <p:nvPicPr>
          <p:cNvPr id="100" name="Google Shape;100;p18"/>
          <p:cNvPicPr preferRelativeResize="0"/>
          <p:nvPr/>
        </p:nvPicPr>
        <p:blipFill>
          <a:blip r:embed="rId3">
            <a:alphaModFix/>
          </a:blip>
          <a:stretch>
            <a:fillRect/>
          </a:stretch>
        </p:blipFill>
        <p:spPr>
          <a:xfrm>
            <a:off x="451456" y="2311100"/>
            <a:ext cx="4120543" cy="2571750"/>
          </a:xfrm>
          <a:prstGeom prst="rect">
            <a:avLst/>
          </a:prstGeom>
          <a:noFill/>
          <a:ln>
            <a:noFill/>
          </a:ln>
        </p:spPr>
      </p:pic>
      <p:pic>
        <p:nvPicPr>
          <p:cNvPr id="101" name="Google Shape;101;p18"/>
          <p:cNvPicPr preferRelativeResize="0"/>
          <p:nvPr/>
        </p:nvPicPr>
        <p:blipFill>
          <a:blip r:embed="rId4">
            <a:alphaModFix/>
          </a:blip>
          <a:stretch>
            <a:fillRect/>
          </a:stretch>
        </p:blipFill>
        <p:spPr>
          <a:xfrm>
            <a:off x="4174475" y="2457900"/>
            <a:ext cx="4969525" cy="24249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Firefly Algorithm - </a:t>
            </a:r>
            <a:r>
              <a:rPr lang="zh-TW">
                <a:highlight>
                  <a:srgbClr val="CCCCCC"/>
                </a:highlight>
                <a:latin typeface="Times New Roman"/>
                <a:ea typeface="Times New Roman"/>
                <a:cs typeface="Times New Roman"/>
                <a:sym typeface="Times New Roman"/>
              </a:rPr>
              <a:t>Adaption</a:t>
            </a:r>
            <a:endParaRPr>
              <a:highlight>
                <a:srgbClr val="CCCCCC"/>
              </a:highlight>
              <a:latin typeface="Times New Roman"/>
              <a:ea typeface="Times New Roman"/>
              <a:cs typeface="Times New Roman"/>
              <a:sym typeface="Times New Roman"/>
            </a:endParaRPr>
          </a:p>
        </p:txBody>
      </p:sp>
      <p:sp>
        <p:nvSpPr>
          <p:cNvPr id="107" name="Google Shape;107;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TW"/>
              <a:t>Distance: Hamming distance</a:t>
            </a:r>
            <a:endParaRPr sz="1400"/>
          </a:p>
          <a:p>
            <a:pPr indent="0" lvl="0" marL="0" rtl="0" algn="l">
              <a:lnSpc>
                <a:spcPct val="100000"/>
              </a:lnSpc>
              <a:spcBef>
                <a:spcPts val="1600"/>
              </a:spcBef>
              <a:spcAft>
                <a:spcPts val="0"/>
              </a:spcAft>
              <a:buNone/>
            </a:pPr>
            <a:r>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zh-TW"/>
              <a:t>Movement: </a:t>
            </a:r>
            <a:r>
              <a:rPr b="1" lang="zh-TW"/>
              <a:t>Ri</a:t>
            </a:r>
            <a:r>
              <a:rPr lang="zh-TW"/>
              <a:t> is generated as </a:t>
            </a:r>
            <a:r>
              <a:rPr b="1" lang="zh-TW"/>
              <a:t>Ri= Random(1,dij)</a:t>
            </a:r>
            <a:r>
              <a:rPr lang="zh-TW"/>
              <a:t> </a:t>
            </a:r>
            <a:endParaRPr/>
          </a:p>
          <a:p>
            <a:pPr indent="0" lvl="0" marL="457200" rtl="0" algn="l">
              <a:lnSpc>
                <a:spcPct val="100000"/>
              </a:lnSpc>
              <a:spcBef>
                <a:spcPts val="0"/>
              </a:spcBef>
              <a:spcAft>
                <a:spcPts val="0"/>
              </a:spcAft>
              <a:buNone/>
            </a:pPr>
            <a:r>
              <a:rPr b="1" lang="zh-TW"/>
              <a:t>di,j</a:t>
            </a:r>
            <a:r>
              <a:rPr lang="zh-TW"/>
              <a:t> is the distance between two fireflies</a:t>
            </a:r>
            <a:endParaRPr/>
          </a:p>
          <a:p>
            <a:pPr indent="0" lvl="0" marL="0" rtl="0" algn="l">
              <a:lnSpc>
                <a:spcPct val="100000"/>
              </a:lnSpc>
              <a:spcBef>
                <a:spcPts val="0"/>
              </a:spcBef>
              <a:spcAft>
                <a:spcPts val="0"/>
              </a:spcAft>
              <a:buNone/>
            </a:pPr>
            <a:r>
              <a:t/>
            </a:r>
            <a:endParaRPr/>
          </a:p>
          <a:p>
            <a:pPr indent="0" lvl="0" marL="914400" rtl="0" algn="l">
              <a:spcBef>
                <a:spcPts val="0"/>
              </a:spcBef>
              <a:spcAft>
                <a:spcPts val="1600"/>
              </a:spcAft>
              <a:buNone/>
            </a:pPr>
            <a:r>
              <a:t/>
            </a:r>
            <a:endParaRPr/>
          </a:p>
        </p:txBody>
      </p:sp>
      <p:pic>
        <p:nvPicPr>
          <p:cNvPr id="108" name="Google Shape;108;p19"/>
          <p:cNvPicPr preferRelativeResize="0"/>
          <p:nvPr/>
        </p:nvPicPr>
        <p:blipFill>
          <a:blip r:embed="rId3">
            <a:alphaModFix/>
          </a:blip>
          <a:stretch>
            <a:fillRect/>
          </a:stretch>
        </p:blipFill>
        <p:spPr>
          <a:xfrm>
            <a:off x="5169575" y="1152475"/>
            <a:ext cx="2387100" cy="1232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Results and Conclusions</a:t>
            </a:r>
            <a:endParaRPr>
              <a:latin typeface="Times New Roman"/>
              <a:ea typeface="Times New Roman"/>
              <a:cs typeface="Times New Roman"/>
              <a:sym typeface="Times New Roman"/>
            </a:endParaRPr>
          </a:p>
        </p:txBody>
      </p:sp>
      <p:pic>
        <p:nvPicPr>
          <p:cNvPr id="114" name="Google Shape;114;p20"/>
          <p:cNvPicPr preferRelativeResize="0"/>
          <p:nvPr/>
        </p:nvPicPr>
        <p:blipFill>
          <a:blip r:embed="rId3">
            <a:alphaModFix/>
          </a:blip>
          <a:stretch>
            <a:fillRect/>
          </a:stretch>
        </p:blipFill>
        <p:spPr>
          <a:xfrm>
            <a:off x="311700" y="1159525"/>
            <a:ext cx="6421552" cy="3013051"/>
          </a:xfrm>
          <a:prstGeom prst="rect">
            <a:avLst/>
          </a:prstGeom>
          <a:noFill/>
          <a:ln>
            <a:noFill/>
          </a:ln>
        </p:spPr>
      </p:pic>
      <p:pic>
        <p:nvPicPr>
          <p:cNvPr id="115" name="Google Shape;115;p20"/>
          <p:cNvPicPr preferRelativeResize="0"/>
          <p:nvPr/>
        </p:nvPicPr>
        <p:blipFill>
          <a:blip r:embed="rId4">
            <a:alphaModFix/>
          </a:blip>
          <a:stretch>
            <a:fillRect/>
          </a:stretch>
        </p:blipFill>
        <p:spPr>
          <a:xfrm>
            <a:off x="1948822" y="1159525"/>
            <a:ext cx="4860775" cy="3263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000"/>
                                          </p:stCondLst>
                                        </p:cTn>
                                        <p:tgtEl>
                                          <p:spTgt spid="11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10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latin typeface="Times New Roman"/>
                <a:ea typeface="Times New Roman"/>
                <a:cs typeface="Times New Roman"/>
                <a:sym typeface="Times New Roman"/>
              </a:rPr>
              <a:t>3 Questions</a:t>
            </a:r>
            <a:endParaRPr>
              <a:latin typeface="Times New Roman"/>
              <a:ea typeface="Times New Roman"/>
              <a:cs typeface="Times New Roman"/>
              <a:sym typeface="Times New Roman"/>
            </a:endParaRPr>
          </a:p>
        </p:txBody>
      </p:sp>
      <p:sp>
        <p:nvSpPr>
          <p:cNvPr id="121" name="Google Shape;121;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zh-TW"/>
              <a:t>Please simply describe coupling and cohesion in software modularization.</a:t>
            </a:r>
            <a:endParaRPr/>
          </a:p>
          <a:p>
            <a:pPr indent="0" lvl="0" marL="457200" rtl="0" algn="l">
              <a:spcBef>
                <a:spcPts val="1600"/>
              </a:spcBef>
              <a:spcAft>
                <a:spcPts val="0"/>
              </a:spcAft>
              <a:buNone/>
            </a:pPr>
            <a:r>
              <a:t/>
            </a:r>
            <a:endParaRPr/>
          </a:p>
          <a:p>
            <a:pPr indent="-342900" lvl="0" marL="457200" rtl="0" algn="l">
              <a:spcBef>
                <a:spcPts val="1600"/>
              </a:spcBef>
              <a:spcAft>
                <a:spcPts val="0"/>
              </a:spcAft>
              <a:buSzPts val="1800"/>
              <a:buAutoNum type="arabicPeriod"/>
            </a:pPr>
            <a:r>
              <a:rPr lang="zh-TW"/>
              <a:t>Please compute the hamming distance in binary of number 113 and 89.</a:t>
            </a:r>
            <a:endParaRPr/>
          </a:p>
          <a:p>
            <a:pPr indent="0" lvl="0" marL="457200" rtl="0" algn="l">
              <a:spcBef>
                <a:spcPts val="1600"/>
              </a:spcBef>
              <a:spcAft>
                <a:spcPts val="0"/>
              </a:spcAft>
              <a:buNone/>
            </a:pPr>
            <a:r>
              <a:t/>
            </a:r>
            <a:endParaRPr/>
          </a:p>
          <a:p>
            <a:pPr indent="-342900" lvl="0" marL="457200" rtl="0" algn="l">
              <a:spcBef>
                <a:spcPts val="1600"/>
              </a:spcBef>
              <a:spcAft>
                <a:spcPts val="0"/>
              </a:spcAft>
              <a:buSzPts val="1800"/>
              <a:buAutoNum type="arabicPeriod"/>
            </a:pPr>
            <a:r>
              <a:rPr lang="zh-TW"/>
              <a:t>Please simply describe “cluster” in software modularization</a:t>
            </a:r>
            <a:endParaRPr/>
          </a:p>
          <a:p>
            <a:pPr indent="0" lvl="0" marL="45720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