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9" r:id="rId14"/>
    <p:sldId id="268"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302289-A98D-422F-AEB0-177A0659E2A6}" v="51" dt="2019-10-14T21:07:24.2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166" d="100"/>
          <a:sy n="166" d="100"/>
        </p:scale>
        <p:origin x="-714" y="-114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5E8AE23-BC32-4724-BA2F-CA4EA38C8517}" type="datetimeFigureOut">
              <a:rPr lang="en-US" smtClean="0"/>
              <a:t>10/14/2019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81801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E8AE23-BC32-4724-BA2F-CA4EA38C8517}"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2193696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5E8AE23-BC32-4724-BA2F-CA4EA38C851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1254942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5E8AE23-BC32-4724-BA2F-CA4EA38C851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26310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E8AE23-BC32-4724-BA2F-CA4EA38C851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1268690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5E8AE23-BC32-4724-BA2F-CA4EA38C8517}" type="datetimeFigureOut">
              <a:rPr lang="en-US" smtClean="0"/>
              <a:t>10/14/2019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1677464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5E8AE23-BC32-4724-BA2F-CA4EA38C8517}" type="datetimeFigureOut">
              <a:rPr lang="en-US" smtClean="0"/>
              <a:t>10/14/2019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2688756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5E8AE23-BC32-4724-BA2F-CA4EA38C851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3802546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5E8AE23-BC32-4724-BA2F-CA4EA38C851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1034847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8AE23-BC32-4724-BA2F-CA4EA38C851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37622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E8AE23-BC32-4724-BA2F-CA4EA38C851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337178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E8AE23-BC32-4724-BA2F-CA4EA38C8517}"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2588792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E8AE23-BC32-4724-BA2F-CA4EA38C8517}" type="datetimeFigureOut">
              <a:rPr lang="en-US" smtClean="0"/>
              <a:t>10/14/2019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172870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E8AE23-BC32-4724-BA2F-CA4EA38C8517}" type="datetimeFigureOut">
              <a:rPr lang="en-US" smtClean="0"/>
              <a:t>10/14/2019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946545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8AE23-BC32-4724-BA2F-CA4EA38C8517}" type="datetimeFigureOut">
              <a:rPr lang="en-US" smtClean="0"/>
              <a:t>10/14/2019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1675753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E8AE23-BC32-4724-BA2F-CA4EA38C8517}"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3419369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E8AE23-BC32-4724-BA2F-CA4EA38C8517}"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7DADC5A-C04D-49F6-B9B4-F10409E1A873}" type="slidenum">
              <a:rPr lang="en-US" smtClean="0"/>
              <a:t>‹#›</a:t>
            </a:fld>
            <a:endParaRPr lang="en-US"/>
          </a:p>
        </p:txBody>
      </p:sp>
    </p:spTree>
    <p:extLst>
      <p:ext uri="{BB962C8B-B14F-4D97-AF65-F5344CB8AC3E}">
        <p14:creationId xmlns:p14="http://schemas.microsoft.com/office/powerpoint/2010/main" val="3369195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5E8AE23-BC32-4724-BA2F-CA4EA38C8517}" type="datetimeFigureOut">
              <a:rPr lang="en-US" smtClean="0"/>
              <a:t>10/14/2019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7DADC5A-C04D-49F6-B9B4-F10409E1A873}" type="slidenum">
              <a:rPr lang="en-US" smtClean="0"/>
              <a:t>‹#›</a:t>
            </a:fld>
            <a:endParaRPr lang="en-US"/>
          </a:p>
        </p:txBody>
      </p:sp>
    </p:spTree>
    <p:extLst>
      <p:ext uri="{BB962C8B-B14F-4D97-AF65-F5344CB8AC3E}">
        <p14:creationId xmlns:p14="http://schemas.microsoft.com/office/powerpoint/2010/main" val="352838923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o2X1Wsd046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F5527-A330-46F0-B455-57F701725E30}"/>
              </a:ext>
            </a:extLst>
          </p:cNvPr>
          <p:cNvSpPr>
            <a:spLocks noGrp="1"/>
          </p:cNvSpPr>
          <p:nvPr>
            <p:ph type="ctrTitle"/>
          </p:nvPr>
        </p:nvSpPr>
        <p:spPr/>
        <p:txBody>
          <a:bodyPr>
            <a:normAutofit/>
          </a:bodyPr>
          <a:lstStyle/>
          <a:p>
            <a:r>
              <a:rPr lang="en-US" b="1" dirty="0"/>
              <a:t>SHAGE: A Framework for Self-managed Robot Software</a:t>
            </a:r>
          </a:p>
        </p:txBody>
      </p:sp>
      <p:sp>
        <p:nvSpPr>
          <p:cNvPr id="3" name="Subtitle 2">
            <a:extLst>
              <a:ext uri="{FF2B5EF4-FFF2-40B4-BE49-F238E27FC236}">
                <a16:creationId xmlns:a16="http://schemas.microsoft.com/office/drawing/2014/main" id="{88C3FB0B-6F44-4077-854E-08CE4B44CFF6}"/>
              </a:ext>
            </a:extLst>
          </p:cNvPr>
          <p:cNvSpPr>
            <a:spLocks noGrp="1"/>
          </p:cNvSpPr>
          <p:nvPr>
            <p:ph type="subTitle" idx="1"/>
          </p:nvPr>
        </p:nvSpPr>
        <p:spPr/>
        <p:txBody>
          <a:bodyPr>
            <a:normAutofit/>
          </a:bodyPr>
          <a:lstStyle/>
          <a:p>
            <a:r>
              <a:rPr lang="en-US" sz="3200" b="1" dirty="0"/>
              <a:t>Tawfiq Chowdhury</a:t>
            </a:r>
          </a:p>
        </p:txBody>
      </p:sp>
    </p:spTree>
    <p:extLst>
      <p:ext uri="{BB962C8B-B14F-4D97-AF65-F5344CB8AC3E}">
        <p14:creationId xmlns:p14="http://schemas.microsoft.com/office/powerpoint/2010/main" val="3299905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D911A-2C65-4F4E-A68E-18DA9CE095E6}"/>
              </a:ext>
            </a:extLst>
          </p:cNvPr>
          <p:cNvSpPr>
            <a:spLocks noGrp="1"/>
          </p:cNvSpPr>
          <p:nvPr>
            <p:ph type="title"/>
          </p:nvPr>
        </p:nvSpPr>
        <p:spPr/>
        <p:txBody>
          <a:bodyPr/>
          <a:lstStyle/>
          <a:p>
            <a:pPr algn="ctr"/>
            <a:r>
              <a:rPr lang="en-US" dirty="0"/>
              <a:t>Re-configurator</a:t>
            </a:r>
          </a:p>
        </p:txBody>
      </p:sp>
      <p:sp>
        <p:nvSpPr>
          <p:cNvPr id="3" name="Content Placeholder 2">
            <a:extLst>
              <a:ext uri="{FF2B5EF4-FFF2-40B4-BE49-F238E27FC236}">
                <a16:creationId xmlns:a16="http://schemas.microsoft.com/office/drawing/2014/main" id="{CBDBFB14-81BF-44CD-966D-F8CF64B87F4F}"/>
              </a:ext>
            </a:extLst>
          </p:cNvPr>
          <p:cNvSpPr>
            <a:spLocks noGrp="1"/>
          </p:cNvSpPr>
          <p:nvPr>
            <p:ph idx="1"/>
          </p:nvPr>
        </p:nvSpPr>
        <p:spPr/>
        <p:txBody>
          <a:bodyPr>
            <a:normAutofit/>
          </a:bodyPr>
          <a:lstStyle/>
          <a:p>
            <a:r>
              <a:rPr lang="en-US" sz="2400" dirty="0"/>
              <a:t>The re-configurator manages and re-organizes the software architecture of the robot without suspension at run-time. To enable run-time reconfiguration, SHAGE framework defines some rules for designing software architecture. Software architecture is defined by two levels</a:t>
            </a:r>
          </a:p>
          <a:p>
            <a:r>
              <a:rPr lang="en-US" sz="2400" dirty="0"/>
              <a:t>abstract level</a:t>
            </a:r>
          </a:p>
          <a:p>
            <a:r>
              <a:rPr lang="en-US" sz="2400" dirty="0"/>
              <a:t>concrete level</a:t>
            </a:r>
          </a:p>
        </p:txBody>
      </p:sp>
    </p:spTree>
    <p:extLst>
      <p:ext uri="{BB962C8B-B14F-4D97-AF65-F5344CB8AC3E}">
        <p14:creationId xmlns:p14="http://schemas.microsoft.com/office/powerpoint/2010/main" val="930970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6E809-E05B-4F86-A9D1-568D22B57D74}"/>
              </a:ext>
            </a:extLst>
          </p:cNvPr>
          <p:cNvSpPr>
            <a:spLocks noGrp="1"/>
          </p:cNvSpPr>
          <p:nvPr>
            <p:ph type="title"/>
          </p:nvPr>
        </p:nvSpPr>
        <p:spPr/>
        <p:txBody>
          <a:bodyPr/>
          <a:lstStyle/>
          <a:p>
            <a:pPr algn="ctr"/>
            <a:r>
              <a:rPr lang="en-US" dirty="0"/>
              <a:t>Repositories</a:t>
            </a:r>
          </a:p>
        </p:txBody>
      </p:sp>
      <p:sp>
        <p:nvSpPr>
          <p:cNvPr id="3" name="Content Placeholder 2">
            <a:extLst>
              <a:ext uri="{FF2B5EF4-FFF2-40B4-BE49-F238E27FC236}">
                <a16:creationId xmlns:a16="http://schemas.microsoft.com/office/drawing/2014/main" id="{0831CA79-67C3-4B36-8A00-E49D10D9A153}"/>
              </a:ext>
            </a:extLst>
          </p:cNvPr>
          <p:cNvSpPr>
            <a:spLocks noGrp="1"/>
          </p:cNvSpPr>
          <p:nvPr>
            <p:ph idx="1"/>
          </p:nvPr>
        </p:nvSpPr>
        <p:spPr/>
        <p:txBody>
          <a:bodyPr/>
          <a:lstStyle/>
          <a:p>
            <a:r>
              <a:rPr lang="en-US" sz="2400" dirty="0"/>
              <a:t>The repository system for storing and managing architecture-reconfiguration descriptions and components is composed of four main elements</a:t>
            </a:r>
          </a:p>
          <a:p>
            <a:r>
              <a:rPr lang="en-US" sz="2400" dirty="0"/>
              <a:t>Component Repository</a:t>
            </a:r>
          </a:p>
          <a:p>
            <a:r>
              <a:rPr lang="en-US" sz="2400" dirty="0"/>
              <a:t>Ontology Repository</a:t>
            </a:r>
          </a:p>
          <a:p>
            <a:r>
              <a:rPr lang="en-US" sz="2400" dirty="0"/>
              <a:t>External Acquisition Engine</a:t>
            </a:r>
          </a:p>
          <a:p>
            <a:r>
              <a:rPr lang="en-US" sz="2400" dirty="0"/>
              <a:t>Component Retirement Plan</a:t>
            </a:r>
          </a:p>
          <a:p>
            <a:endParaRPr lang="en-US" dirty="0"/>
          </a:p>
          <a:p>
            <a:endParaRPr lang="en-US" dirty="0"/>
          </a:p>
        </p:txBody>
      </p:sp>
    </p:spTree>
    <p:extLst>
      <p:ext uri="{BB962C8B-B14F-4D97-AF65-F5344CB8AC3E}">
        <p14:creationId xmlns:p14="http://schemas.microsoft.com/office/powerpoint/2010/main" val="4218067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6A6F5-03E3-4FD4-8A44-C48D1C17D1C2}"/>
              </a:ext>
            </a:extLst>
          </p:cNvPr>
          <p:cNvSpPr>
            <a:spLocks noGrp="1"/>
          </p:cNvSpPr>
          <p:nvPr>
            <p:ph type="title"/>
          </p:nvPr>
        </p:nvSpPr>
        <p:spPr/>
        <p:txBody>
          <a:bodyPr/>
          <a:lstStyle/>
          <a:p>
            <a:pPr algn="ctr"/>
            <a:r>
              <a:rPr lang="en-US" dirty="0"/>
              <a:t>Experiments Conducted</a:t>
            </a:r>
          </a:p>
        </p:txBody>
      </p:sp>
      <p:sp>
        <p:nvSpPr>
          <p:cNvPr id="3" name="Content Placeholder 2">
            <a:extLst>
              <a:ext uri="{FF2B5EF4-FFF2-40B4-BE49-F238E27FC236}">
                <a16:creationId xmlns:a16="http://schemas.microsoft.com/office/drawing/2014/main" id="{D5A00532-BB2A-4EBA-8637-CA67FA269D98}"/>
              </a:ext>
            </a:extLst>
          </p:cNvPr>
          <p:cNvSpPr>
            <a:spLocks noGrp="1"/>
          </p:cNvSpPr>
          <p:nvPr>
            <p:ph idx="1"/>
          </p:nvPr>
        </p:nvSpPr>
        <p:spPr/>
        <p:txBody>
          <a:bodyPr/>
          <a:lstStyle/>
          <a:p>
            <a:r>
              <a:rPr lang="en-US" sz="2400" dirty="0"/>
              <a:t>infotainment robot</a:t>
            </a:r>
          </a:p>
          <a:p>
            <a:r>
              <a:rPr lang="en-US" sz="2400" dirty="0"/>
              <a:t>Main SBC</a:t>
            </a:r>
          </a:p>
          <a:p>
            <a:r>
              <a:rPr lang="en-US" sz="2400" dirty="0"/>
              <a:t>Vision SBC</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2321" y="3890783"/>
            <a:ext cx="3181350" cy="2066925"/>
          </a:xfrm>
          <a:prstGeom prst="rect">
            <a:avLst/>
          </a:prstGeom>
        </p:spPr>
      </p:pic>
    </p:spTree>
    <p:extLst>
      <p:ext uri="{BB962C8B-B14F-4D97-AF65-F5344CB8AC3E}">
        <p14:creationId xmlns:p14="http://schemas.microsoft.com/office/powerpoint/2010/main" val="4111303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AE518-00F8-406E-A983-1452E064E086}"/>
              </a:ext>
            </a:extLst>
          </p:cNvPr>
          <p:cNvSpPr>
            <a:spLocks noGrp="1"/>
          </p:cNvSpPr>
          <p:nvPr>
            <p:ph type="title"/>
          </p:nvPr>
        </p:nvSpPr>
        <p:spPr/>
        <p:txBody>
          <a:bodyPr/>
          <a:lstStyle/>
          <a:p>
            <a:pPr algn="ctr"/>
            <a:r>
              <a:rPr lang="en-US" dirty="0"/>
              <a:t>Limitations</a:t>
            </a:r>
          </a:p>
        </p:txBody>
      </p:sp>
      <p:sp>
        <p:nvSpPr>
          <p:cNvPr id="3" name="Content Placeholder 2">
            <a:extLst>
              <a:ext uri="{FF2B5EF4-FFF2-40B4-BE49-F238E27FC236}">
                <a16:creationId xmlns:a16="http://schemas.microsoft.com/office/drawing/2014/main" id="{2ED40B38-BFAB-4EAD-830C-2A62B3CAE97B}"/>
              </a:ext>
            </a:extLst>
          </p:cNvPr>
          <p:cNvSpPr>
            <a:spLocks noGrp="1"/>
          </p:cNvSpPr>
          <p:nvPr>
            <p:ph idx="1"/>
          </p:nvPr>
        </p:nvSpPr>
        <p:spPr/>
        <p:txBody>
          <a:bodyPr>
            <a:normAutofit/>
          </a:bodyPr>
          <a:lstStyle/>
          <a:p>
            <a:r>
              <a:rPr lang="en-US" sz="3200" dirty="0"/>
              <a:t>Comprehensive</a:t>
            </a:r>
          </a:p>
          <a:p>
            <a:r>
              <a:rPr lang="en-US" sz="3200" dirty="0"/>
              <a:t>Complicated</a:t>
            </a:r>
          </a:p>
        </p:txBody>
      </p:sp>
    </p:spTree>
    <p:extLst>
      <p:ext uri="{BB962C8B-B14F-4D97-AF65-F5344CB8AC3E}">
        <p14:creationId xmlns:p14="http://schemas.microsoft.com/office/powerpoint/2010/main" val="701418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F419F-C741-47A5-AC2D-BCD52E879863}"/>
              </a:ext>
            </a:extLst>
          </p:cNvPr>
          <p:cNvSpPr>
            <a:spLocks noGrp="1"/>
          </p:cNvSpPr>
          <p:nvPr>
            <p:ph type="title"/>
          </p:nvPr>
        </p:nvSpPr>
        <p:spPr/>
        <p:txBody>
          <a:bodyPr/>
          <a:lstStyle/>
          <a:p>
            <a:pPr algn="ctr"/>
            <a:r>
              <a:rPr lang="en-US" dirty="0"/>
              <a:t>Conclusion</a:t>
            </a:r>
          </a:p>
        </p:txBody>
      </p:sp>
      <p:sp>
        <p:nvSpPr>
          <p:cNvPr id="3" name="Content Placeholder 2">
            <a:extLst>
              <a:ext uri="{FF2B5EF4-FFF2-40B4-BE49-F238E27FC236}">
                <a16:creationId xmlns:a16="http://schemas.microsoft.com/office/drawing/2014/main" id="{1EE2B285-0EC7-4D01-A99E-07E657A41A94}"/>
              </a:ext>
            </a:extLst>
          </p:cNvPr>
          <p:cNvSpPr>
            <a:spLocks noGrp="1"/>
          </p:cNvSpPr>
          <p:nvPr>
            <p:ph idx="1"/>
          </p:nvPr>
        </p:nvSpPr>
        <p:spPr/>
        <p:txBody>
          <a:bodyPr>
            <a:normAutofit/>
          </a:bodyPr>
          <a:lstStyle/>
          <a:p>
            <a:r>
              <a:rPr lang="en-US" sz="2400" dirty="0"/>
              <a:t>This paper shows how SHAGE framework can be used to operate intelligent service robots by modifying the software architecture during run-time.</a:t>
            </a:r>
          </a:p>
        </p:txBody>
      </p:sp>
    </p:spTree>
    <p:extLst>
      <p:ext uri="{BB962C8B-B14F-4D97-AF65-F5344CB8AC3E}">
        <p14:creationId xmlns:p14="http://schemas.microsoft.com/office/powerpoint/2010/main" val="1938077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1FC8E-363E-4133-B113-685FC52FD928}"/>
              </a:ext>
            </a:extLst>
          </p:cNvPr>
          <p:cNvSpPr>
            <a:spLocks noGrp="1"/>
          </p:cNvSpPr>
          <p:nvPr>
            <p:ph type="title"/>
          </p:nvPr>
        </p:nvSpPr>
        <p:spPr/>
        <p:txBody>
          <a:bodyPr/>
          <a:lstStyle/>
          <a:p>
            <a:pPr algn="ctr"/>
            <a:r>
              <a:rPr lang="en-US" dirty="0"/>
              <a:t>Three Questions</a:t>
            </a:r>
          </a:p>
        </p:txBody>
      </p:sp>
      <p:sp>
        <p:nvSpPr>
          <p:cNvPr id="3" name="Content Placeholder 2">
            <a:extLst>
              <a:ext uri="{FF2B5EF4-FFF2-40B4-BE49-F238E27FC236}">
                <a16:creationId xmlns:a16="http://schemas.microsoft.com/office/drawing/2014/main" id="{185DA33C-D0C8-4493-9B67-198490226676}"/>
              </a:ext>
            </a:extLst>
          </p:cNvPr>
          <p:cNvSpPr>
            <a:spLocks noGrp="1"/>
          </p:cNvSpPr>
          <p:nvPr>
            <p:ph idx="1"/>
          </p:nvPr>
        </p:nvSpPr>
        <p:spPr/>
        <p:txBody>
          <a:bodyPr/>
          <a:lstStyle/>
          <a:p>
            <a:r>
              <a:rPr lang="en-US" dirty="0"/>
              <a:t>Which software development model suits best to this type of architecture (</a:t>
            </a:r>
            <a:r>
              <a:rPr lang="en-US" dirty="0" err="1"/>
              <a:t>i.e</a:t>
            </a:r>
            <a:r>
              <a:rPr lang="en-US" dirty="0"/>
              <a:t> Waterfall, agile)?</a:t>
            </a:r>
          </a:p>
          <a:p>
            <a:r>
              <a:rPr lang="en-US" dirty="0"/>
              <a:t>When does the architecture need to use resources from an external repository</a:t>
            </a:r>
            <a:r>
              <a:rPr lang="en-US" dirty="0" smtClean="0"/>
              <a:t>?</a:t>
            </a:r>
          </a:p>
          <a:p>
            <a:r>
              <a:rPr lang="en-US" dirty="0" smtClean="0"/>
              <a:t>What complexities in terms of collision may occur with this architecture?</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649531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48A25-5212-4821-8E29-1B8F5F2D2235}"/>
              </a:ext>
            </a:extLst>
          </p:cNvPr>
          <p:cNvSpPr>
            <a:spLocks noGrp="1"/>
          </p:cNvSpPr>
          <p:nvPr>
            <p:ph type="title"/>
          </p:nvPr>
        </p:nvSpPr>
        <p:spPr/>
        <p:txBody>
          <a:bodyPr/>
          <a:lstStyle/>
          <a:p>
            <a:pPr algn="ctr"/>
            <a:r>
              <a:rPr lang="en-US" dirty="0"/>
              <a:t>Authors</a:t>
            </a:r>
          </a:p>
        </p:txBody>
      </p:sp>
      <p:sp>
        <p:nvSpPr>
          <p:cNvPr id="3" name="Content Placeholder 2">
            <a:extLst>
              <a:ext uri="{FF2B5EF4-FFF2-40B4-BE49-F238E27FC236}">
                <a16:creationId xmlns:a16="http://schemas.microsoft.com/office/drawing/2014/main" id="{68C4382D-F3E6-4519-BB4B-45DC9C02BED7}"/>
              </a:ext>
            </a:extLst>
          </p:cNvPr>
          <p:cNvSpPr>
            <a:spLocks noGrp="1"/>
          </p:cNvSpPr>
          <p:nvPr>
            <p:ph idx="1"/>
          </p:nvPr>
        </p:nvSpPr>
        <p:spPr/>
        <p:txBody>
          <a:bodyPr>
            <a:normAutofit fontScale="92500" lnSpcReduction="20000"/>
          </a:bodyPr>
          <a:lstStyle/>
          <a:p>
            <a:r>
              <a:rPr lang="en-US" dirty="0" err="1"/>
              <a:t>Dongsun</a:t>
            </a:r>
            <a:r>
              <a:rPr lang="en-US" dirty="0"/>
              <a:t> Kim</a:t>
            </a:r>
          </a:p>
          <a:p>
            <a:r>
              <a:rPr lang="en-US" dirty="0" err="1"/>
              <a:t>Sooyong</a:t>
            </a:r>
            <a:r>
              <a:rPr lang="en-US" dirty="0"/>
              <a:t> Park</a:t>
            </a:r>
          </a:p>
          <a:p>
            <a:r>
              <a:rPr lang="en-US" dirty="0" err="1"/>
              <a:t>Youngkyun</a:t>
            </a:r>
            <a:r>
              <a:rPr lang="en-US" dirty="0"/>
              <a:t> </a:t>
            </a:r>
            <a:r>
              <a:rPr lang="en-US" dirty="0" err="1"/>
              <a:t>Jin</a:t>
            </a:r>
            <a:endParaRPr lang="en-US" dirty="0"/>
          </a:p>
          <a:p>
            <a:r>
              <a:rPr lang="en-US" dirty="0" err="1"/>
              <a:t>Hyeongsoo</a:t>
            </a:r>
            <a:r>
              <a:rPr lang="en-US" dirty="0"/>
              <a:t> Chang</a:t>
            </a:r>
          </a:p>
          <a:p>
            <a:r>
              <a:rPr lang="en-US" dirty="0"/>
              <a:t>Yu-</a:t>
            </a:r>
            <a:r>
              <a:rPr lang="en-US" dirty="0" err="1"/>
              <a:t>Sik</a:t>
            </a:r>
            <a:r>
              <a:rPr lang="en-US" dirty="0"/>
              <a:t> Park</a:t>
            </a:r>
          </a:p>
          <a:p>
            <a:r>
              <a:rPr lang="en-US" dirty="0"/>
              <a:t>In-Young Ko</a:t>
            </a:r>
          </a:p>
          <a:p>
            <a:r>
              <a:rPr lang="en-US" dirty="0" err="1"/>
              <a:t>Kwanwoo</a:t>
            </a:r>
            <a:r>
              <a:rPr lang="en-US" dirty="0"/>
              <a:t> Lee</a:t>
            </a:r>
          </a:p>
          <a:p>
            <a:r>
              <a:rPr lang="en-US" dirty="0" err="1"/>
              <a:t>Junhee</a:t>
            </a:r>
            <a:r>
              <a:rPr lang="en-US" dirty="0"/>
              <a:t> Lee</a:t>
            </a:r>
          </a:p>
          <a:p>
            <a:r>
              <a:rPr lang="en-US" dirty="0"/>
              <a:t>Yeon-</a:t>
            </a:r>
            <a:r>
              <a:rPr lang="en-US" dirty="0" err="1"/>
              <a:t>Chool</a:t>
            </a:r>
            <a:r>
              <a:rPr lang="en-US" dirty="0"/>
              <a:t> Park</a:t>
            </a:r>
          </a:p>
          <a:p>
            <a:r>
              <a:rPr lang="en-US" dirty="0" err="1"/>
              <a:t>Sukhan</a:t>
            </a:r>
            <a:r>
              <a:rPr lang="en-US" dirty="0"/>
              <a:t> Lee</a:t>
            </a:r>
          </a:p>
        </p:txBody>
      </p:sp>
    </p:spTree>
    <p:extLst>
      <p:ext uri="{BB962C8B-B14F-4D97-AF65-F5344CB8AC3E}">
        <p14:creationId xmlns:p14="http://schemas.microsoft.com/office/powerpoint/2010/main" val="2077579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4784-0A0B-434F-BAE0-5339006E3597}"/>
              </a:ext>
            </a:extLst>
          </p:cNvPr>
          <p:cNvSpPr>
            <a:spLocks noGrp="1"/>
          </p:cNvSpPr>
          <p:nvPr>
            <p:ph type="title"/>
          </p:nvPr>
        </p:nvSpPr>
        <p:spPr/>
        <p:txBody>
          <a:bodyPr/>
          <a:lstStyle/>
          <a:p>
            <a:pPr algn="ctr"/>
            <a:r>
              <a:rPr lang="en-US" dirty="0"/>
              <a:t>Self-Managed Software</a:t>
            </a:r>
          </a:p>
        </p:txBody>
      </p:sp>
      <p:sp>
        <p:nvSpPr>
          <p:cNvPr id="3" name="Content Placeholder 2">
            <a:extLst>
              <a:ext uri="{FF2B5EF4-FFF2-40B4-BE49-F238E27FC236}">
                <a16:creationId xmlns:a16="http://schemas.microsoft.com/office/drawing/2014/main" id="{F3823D93-FA43-4EE7-AD7B-21D00513166C}"/>
              </a:ext>
            </a:extLst>
          </p:cNvPr>
          <p:cNvSpPr>
            <a:spLocks noGrp="1"/>
          </p:cNvSpPr>
          <p:nvPr>
            <p:ph idx="1"/>
          </p:nvPr>
        </p:nvSpPr>
        <p:spPr/>
        <p:txBody>
          <a:bodyPr>
            <a:normAutofit/>
          </a:bodyPr>
          <a:lstStyle/>
          <a:p>
            <a:r>
              <a:rPr lang="en-US" sz="3600" dirty="0"/>
              <a:t>Self-managed software is a type of software that enables its services to dynamically adapt to environmental, situational and behavioral changes by modifying its architecture in run-time.</a:t>
            </a:r>
          </a:p>
        </p:txBody>
      </p:sp>
    </p:spTree>
    <p:extLst>
      <p:ext uri="{BB962C8B-B14F-4D97-AF65-F5344CB8AC3E}">
        <p14:creationId xmlns:p14="http://schemas.microsoft.com/office/powerpoint/2010/main" val="4060430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C1079-74D0-4C4B-BB26-1EF50EB26168}"/>
              </a:ext>
            </a:extLst>
          </p:cNvPr>
          <p:cNvSpPr>
            <a:spLocks noGrp="1"/>
          </p:cNvSpPr>
          <p:nvPr>
            <p:ph type="title"/>
          </p:nvPr>
        </p:nvSpPr>
        <p:spPr/>
        <p:txBody>
          <a:bodyPr/>
          <a:lstStyle/>
          <a:p>
            <a:pPr algn="ctr"/>
            <a:r>
              <a:rPr lang="en-US" dirty="0"/>
              <a:t>Why is it Necessary?</a:t>
            </a:r>
          </a:p>
        </p:txBody>
      </p:sp>
      <p:sp>
        <p:nvSpPr>
          <p:cNvPr id="3" name="Content Placeholder 2">
            <a:extLst>
              <a:ext uri="{FF2B5EF4-FFF2-40B4-BE49-F238E27FC236}">
                <a16:creationId xmlns:a16="http://schemas.microsoft.com/office/drawing/2014/main" id="{133DEB6E-5735-4ED5-B585-EE47AA11501D}"/>
              </a:ext>
            </a:extLst>
          </p:cNvPr>
          <p:cNvSpPr>
            <a:spLocks noGrp="1"/>
          </p:cNvSpPr>
          <p:nvPr>
            <p:ph idx="1"/>
          </p:nvPr>
        </p:nvSpPr>
        <p:spPr/>
        <p:txBody>
          <a:bodyPr>
            <a:normAutofit/>
          </a:bodyPr>
          <a:lstStyle/>
          <a:p>
            <a:r>
              <a:rPr lang="en-US" sz="2000" dirty="0"/>
              <a:t>Dynamic Environment</a:t>
            </a:r>
          </a:p>
          <a:p>
            <a:r>
              <a:rPr lang="en-US" sz="2000" dirty="0"/>
              <a:t>Avoid Repetition of Bad Rewards (Reinforcement Learning)</a:t>
            </a:r>
          </a:p>
          <a:p>
            <a:r>
              <a:rPr lang="en-US" sz="2000" dirty="0">
                <a:hlinkClick r:id="rId2"/>
              </a:rPr>
              <a:t>https://www.youtube.com/watch?v=o2X1Wsd046g</a:t>
            </a:r>
            <a:endParaRPr lang="en-US" sz="2000" dirty="0"/>
          </a:p>
        </p:txBody>
      </p:sp>
    </p:spTree>
    <p:extLst>
      <p:ext uri="{BB962C8B-B14F-4D97-AF65-F5344CB8AC3E}">
        <p14:creationId xmlns:p14="http://schemas.microsoft.com/office/powerpoint/2010/main" val="2947838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2A6FC-4F65-4940-BE3F-95699A6A03C7}"/>
              </a:ext>
            </a:extLst>
          </p:cNvPr>
          <p:cNvSpPr>
            <a:spLocks noGrp="1"/>
          </p:cNvSpPr>
          <p:nvPr>
            <p:ph type="title"/>
          </p:nvPr>
        </p:nvSpPr>
        <p:spPr/>
        <p:txBody>
          <a:bodyPr>
            <a:normAutofit fontScale="90000"/>
          </a:bodyPr>
          <a:lstStyle/>
          <a:p>
            <a:r>
              <a:rPr lang="en-US" sz="3600" b="1" dirty="0"/>
              <a:t>SHAGE (Self-Healing, Adaptive, and Growing Software)</a:t>
            </a:r>
          </a:p>
        </p:txBody>
      </p:sp>
      <p:sp>
        <p:nvSpPr>
          <p:cNvPr id="3" name="Content Placeholder 2">
            <a:extLst>
              <a:ext uri="{FF2B5EF4-FFF2-40B4-BE49-F238E27FC236}">
                <a16:creationId xmlns:a16="http://schemas.microsoft.com/office/drawing/2014/main" id="{9E9592A8-EF37-41F1-A8F0-B372777BEA9E}"/>
              </a:ext>
            </a:extLst>
          </p:cNvPr>
          <p:cNvSpPr>
            <a:spLocks noGrp="1"/>
          </p:cNvSpPr>
          <p:nvPr>
            <p:ph idx="1"/>
          </p:nvPr>
        </p:nvSpPr>
        <p:spPr/>
        <p:txBody>
          <a:bodyPr/>
          <a:lstStyle/>
          <a:p>
            <a:r>
              <a:rPr lang="en-US" sz="2800" dirty="0"/>
              <a:t>Six Components</a:t>
            </a:r>
          </a:p>
          <a:p>
            <a:r>
              <a:rPr lang="en-US" sz="2800" dirty="0"/>
              <a:t>Inner Part</a:t>
            </a:r>
          </a:p>
          <a:p>
            <a:r>
              <a:rPr lang="en-US" sz="2800" dirty="0"/>
              <a:t>Outer Part</a:t>
            </a:r>
          </a:p>
          <a:p>
            <a:endParaRPr lang="en-US" dirty="0"/>
          </a:p>
          <a:p>
            <a:pPr marL="0" indent="0">
              <a:buNone/>
            </a:pPr>
            <a:endParaRPr lang="en-US" dirty="0"/>
          </a:p>
        </p:txBody>
      </p:sp>
    </p:spTree>
    <p:extLst>
      <p:ext uri="{BB962C8B-B14F-4D97-AF65-F5344CB8AC3E}">
        <p14:creationId xmlns:p14="http://schemas.microsoft.com/office/powerpoint/2010/main" val="2922509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54FC3-73D3-4797-9A8F-7B3566728C12}"/>
              </a:ext>
            </a:extLst>
          </p:cNvPr>
          <p:cNvSpPr>
            <a:spLocks noGrp="1"/>
          </p:cNvSpPr>
          <p:nvPr>
            <p:ph type="title"/>
          </p:nvPr>
        </p:nvSpPr>
        <p:spPr/>
        <p:txBody>
          <a:bodyPr/>
          <a:lstStyle/>
          <a:p>
            <a:pPr algn="ctr"/>
            <a:r>
              <a:rPr lang="en-US" dirty="0"/>
              <a:t>Graphical Representation</a:t>
            </a:r>
          </a:p>
        </p:txBody>
      </p:sp>
      <p:pic>
        <p:nvPicPr>
          <p:cNvPr id="5" name="Content Placeholder 4">
            <a:extLst>
              <a:ext uri="{FF2B5EF4-FFF2-40B4-BE49-F238E27FC236}">
                <a16:creationId xmlns:a16="http://schemas.microsoft.com/office/drawing/2014/main" id="{AC1AAF8B-CB69-49F1-A53A-E1D87E16FA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33312" y="2603500"/>
            <a:ext cx="4869689" cy="3416300"/>
          </a:xfrm>
        </p:spPr>
      </p:pic>
    </p:spTree>
    <p:extLst>
      <p:ext uri="{BB962C8B-B14F-4D97-AF65-F5344CB8AC3E}">
        <p14:creationId xmlns:p14="http://schemas.microsoft.com/office/powerpoint/2010/main" val="3661481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F17CD-B3D9-4555-A6D5-F53C4D4BD218}"/>
              </a:ext>
            </a:extLst>
          </p:cNvPr>
          <p:cNvSpPr>
            <a:spLocks noGrp="1"/>
          </p:cNvSpPr>
          <p:nvPr>
            <p:ph type="title"/>
          </p:nvPr>
        </p:nvSpPr>
        <p:spPr/>
        <p:txBody>
          <a:bodyPr/>
          <a:lstStyle/>
          <a:p>
            <a:pPr algn="ctr"/>
            <a:r>
              <a:rPr lang="en-US" dirty="0"/>
              <a:t>Architecture Broker</a:t>
            </a:r>
          </a:p>
        </p:txBody>
      </p:sp>
      <p:sp>
        <p:nvSpPr>
          <p:cNvPr id="3" name="Content Placeholder 2">
            <a:extLst>
              <a:ext uri="{FF2B5EF4-FFF2-40B4-BE49-F238E27FC236}">
                <a16:creationId xmlns:a16="http://schemas.microsoft.com/office/drawing/2014/main" id="{AB8823F4-9B62-43E9-9873-91A6851A7902}"/>
              </a:ext>
            </a:extLst>
          </p:cNvPr>
          <p:cNvSpPr>
            <a:spLocks noGrp="1"/>
          </p:cNvSpPr>
          <p:nvPr>
            <p:ph idx="1"/>
          </p:nvPr>
        </p:nvSpPr>
        <p:spPr/>
        <p:txBody>
          <a:bodyPr>
            <a:normAutofit/>
          </a:bodyPr>
          <a:lstStyle/>
          <a:p>
            <a:pPr algn="just"/>
            <a:r>
              <a:rPr lang="en-US" sz="2400" dirty="0"/>
              <a:t>The architecture broker finds appropriate architecture-reconfiguration strategies when a robot needs to reconfigure its software architecture to overcome a problematic situation. The robot may need to add, remove or replace a component of its software architecture to provide a capability that can handle the problem.</a:t>
            </a:r>
          </a:p>
        </p:txBody>
      </p:sp>
    </p:spTree>
    <p:extLst>
      <p:ext uri="{BB962C8B-B14F-4D97-AF65-F5344CB8AC3E}">
        <p14:creationId xmlns:p14="http://schemas.microsoft.com/office/powerpoint/2010/main" val="754611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B51C7-CA95-46FA-B5E7-9A4C19D5EED9}"/>
              </a:ext>
            </a:extLst>
          </p:cNvPr>
          <p:cNvSpPr>
            <a:spLocks noGrp="1"/>
          </p:cNvSpPr>
          <p:nvPr>
            <p:ph type="title"/>
          </p:nvPr>
        </p:nvSpPr>
        <p:spPr/>
        <p:txBody>
          <a:bodyPr/>
          <a:lstStyle/>
          <a:p>
            <a:pPr algn="ctr"/>
            <a:r>
              <a:rPr lang="en-US" dirty="0"/>
              <a:t>Component Broker</a:t>
            </a:r>
          </a:p>
        </p:txBody>
      </p:sp>
      <p:sp>
        <p:nvSpPr>
          <p:cNvPr id="3" name="Content Placeholder 2">
            <a:extLst>
              <a:ext uri="{FF2B5EF4-FFF2-40B4-BE49-F238E27FC236}">
                <a16:creationId xmlns:a16="http://schemas.microsoft.com/office/drawing/2014/main" id="{077FFFF5-5B06-458D-A327-F902720B4684}"/>
              </a:ext>
            </a:extLst>
          </p:cNvPr>
          <p:cNvSpPr>
            <a:spLocks noGrp="1"/>
          </p:cNvSpPr>
          <p:nvPr>
            <p:ph idx="1"/>
          </p:nvPr>
        </p:nvSpPr>
        <p:spPr/>
        <p:txBody>
          <a:bodyPr>
            <a:noAutofit/>
          </a:bodyPr>
          <a:lstStyle/>
          <a:p>
            <a:pPr algn="just"/>
            <a:r>
              <a:rPr lang="en-US" sz="2000" dirty="0"/>
              <a:t>Upon the architecture broker's request on necessary components for reconfiguring software architecture, the component broker searches for the candidate components that provide the functionality specified in the architecture reconfiguration description. If the component broker cannot find any candidate components in the internal component repository, it requests the component acquisition engine to search and collect components from external component repositories</a:t>
            </a:r>
          </a:p>
        </p:txBody>
      </p:sp>
    </p:spTree>
    <p:extLst>
      <p:ext uri="{BB962C8B-B14F-4D97-AF65-F5344CB8AC3E}">
        <p14:creationId xmlns:p14="http://schemas.microsoft.com/office/powerpoint/2010/main" val="2429659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92360-84A7-4102-9E74-EADBCECFC100}"/>
              </a:ext>
            </a:extLst>
          </p:cNvPr>
          <p:cNvSpPr>
            <a:spLocks noGrp="1"/>
          </p:cNvSpPr>
          <p:nvPr>
            <p:ph type="title"/>
          </p:nvPr>
        </p:nvSpPr>
        <p:spPr/>
        <p:txBody>
          <a:bodyPr/>
          <a:lstStyle/>
          <a:p>
            <a:pPr algn="ctr"/>
            <a:r>
              <a:rPr lang="en-US" dirty="0"/>
              <a:t>Decision Maker &amp; Learner</a:t>
            </a:r>
          </a:p>
        </p:txBody>
      </p:sp>
      <p:sp>
        <p:nvSpPr>
          <p:cNvPr id="3" name="Content Placeholder 2">
            <a:extLst>
              <a:ext uri="{FF2B5EF4-FFF2-40B4-BE49-F238E27FC236}">
                <a16:creationId xmlns:a16="http://schemas.microsoft.com/office/drawing/2014/main" id="{79FF9BC4-5656-4C19-BB08-F0EBCDC75122}"/>
              </a:ext>
            </a:extLst>
          </p:cNvPr>
          <p:cNvSpPr>
            <a:spLocks noGrp="1"/>
          </p:cNvSpPr>
          <p:nvPr>
            <p:ph idx="1"/>
          </p:nvPr>
        </p:nvSpPr>
        <p:spPr/>
        <p:txBody>
          <a:bodyPr/>
          <a:lstStyle/>
          <a:p>
            <a:r>
              <a:rPr lang="en-US" sz="2400" dirty="0"/>
              <a:t>Authors employed a variant of CBDT(Case-based Decision Theory)</a:t>
            </a:r>
          </a:p>
          <a:p>
            <a:r>
              <a:rPr lang="en-US" sz="2400" dirty="0"/>
              <a:t>Case-based reasoning (CBR)</a:t>
            </a:r>
          </a:p>
          <a:p>
            <a:r>
              <a:rPr lang="en-US" sz="2400" dirty="0"/>
              <a:t>Reinforcement Learning</a:t>
            </a:r>
          </a:p>
          <a:p>
            <a:endParaRPr lang="en-US" dirty="0"/>
          </a:p>
        </p:txBody>
      </p:sp>
    </p:spTree>
    <p:extLst>
      <p:ext uri="{BB962C8B-B14F-4D97-AF65-F5344CB8AC3E}">
        <p14:creationId xmlns:p14="http://schemas.microsoft.com/office/powerpoint/2010/main" val="22012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1454</TotalTime>
  <Words>381</Words>
  <Application>Microsoft Office PowerPoint</Application>
  <PresentationFormat>Widescreen</PresentationFormat>
  <Paragraphs>56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 Boardroom</vt:lpstr>
      <vt:lpstr>SHAGE: A Framework for Self-managed Robot Software</vt:lpstr>
      <vt:lpstr>Authors</vt:lpstr>
      <vt:lpstr>Self-Managed Software</vt:lpstr>
      <vt:lpstr>Why is it Necessary?</vt:lpstr>
      <vt:lpstr>SHAGE (Self-Healing, Adaptive, and Growing Software)</vt:lpstr>
      <vt:lpstr>Graphical Representation</vt:lpstr>
      <vt:lpstr>Architecture Broker</vt:lpstr>
      <vt:lpstr>Component Broker</vt:lpstr>
      <vt:lpstr>Decision Maker &amp; Learner</vt:lpstr>
      <vt:lpstr>Re-configurator</vt:lpstr>
      <vt:lpstr>Repositories</vt:lpstr>
      <vt:lpstr>Experiments Conducted</vt:lpstr>
      <vt:lpstr>Limitations</vt:lpstr>
      <vt:lpstr>Conclusion</vt:lpstr>
      <vt:lpstr>Three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SHAGE: A Framework for Self-managed Robot Software</dc:title>
  <dc:creator>Tawfiq Chowdhury</dc:creator>
  <cp:lastModifiedBy>Muhammed T Chowdhury</cp:lastModifiedBy>
  <cp:revision>8</cp:revision>
  <dcterms:created xsi:type="dcterms:W3CDTF">2019-10-13T22:02:13Z</dcterms:created>
  <dcterms:modified xsi:type="dcterms:W3CDTF">2019-10-14T22:29:45Z</dcterms:modified>
</cp:coreProperties>
</file>