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9" r:id="rId1"/>
  </p:sldMasterIdLst>
  <p:sldIdLst>
    <p:sldId id="256" r:id="rId2"/>
    <p:sldId id="257" r:id="rId3"/>
    <p:sldId id="262" r:id="rId4"/>
    <p:sldId id="259" r:id="rId5"/>
    <p:sldId id="263" r:id="rId6"/>
    <p:sldId id="265" r:id="rId7"/>
    <p:sldId id="266" r:id="rId8"/>
    <p:sldId id="261" r:id="rId9"/>
    <p:sldId id="268" r:id="rId10"/>
    <p:sldId id="267" r:id="rId11"/>
    <p:sldId id="269" r:id="rId12"/>
    <p:sldId id="270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107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926BC-8E78-4CCF-A7B2-8DF8460C404D}" type="datetime1">
              <a:rPr lang="en-US" smtClean="0"/>
              <a:pPr/>
              <a:t>8/24/2013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2853-67FE-4B33-8352-7E4108629A36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43FD-ABDB-43CF-A014-C9419E2A3211}" type="datetime1">
              <a:rPr lang="en-US" smtClean="0"/>
              <a:pPr/>
              <a:t>8/24/2013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50A7-F2AC-4A3A-BAC6-4433188AF404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85BE-30D6-45E9-9828-9A90A2D6DF6D}" type="datetime1">
              <a:rPr lang="en-US" smtClean="0"/>
              <a:pPr/>
              <a:t>8/24/2013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03B8-852C-4305-A8B5-259A7A1815FE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25EA-66B7-4B75-BC7E-E841861BC2EE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081B-7565-4E7A-9F9F-F1076E2DDB85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0E28A-3A4F-4E6B-B567-EC8C4C5EF7EB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08A9-3E88-45E3-A460-6C4313B1A85D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CF1C-1A92-4FD7-820B-88967322F7A9}" type="datetime1">
              <a:rPr lang="en-US" smtClean="0"/>
              <a:pPr/>
              <a:t>8/24/2013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48785BE-30D6-45E9-9828-9A90A2D6DF6D}" type="datetime1">
              <a:rPr lang="en-US" smtClean="0"/>
              <a:pPr/>
              <a:t>8/24/2013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302 </a:t>
            </a:r>
            <a:br>
              <a:rPr lang="en-US" dirty="0" smtClean="0"/>
            </a:br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smtClean="0"/>
              <a:t>Abstraction: The Walls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5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04800"/>
            <a:ext cx="4038600" cy="64770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/>
              <a:t>/** @file </a:t>
            </a:r>
            <a:r>
              <a:rPr lang="en-US" b="1" dirty="0" err="1"/>
              <a:t>BagInterface.h</a:t>
            </a:r>
            <a:r>
              <a:rPr lang="en-US" b="1" dirty="0"/>
              <a:t> */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# </a:t>
            </a:r>
            <a:r>
              <a:rPr lang="en-US" b="1" dirty="0" err="1"/>
              <a:t>ifndef</a:t>
            </a:r>
            <a:r>
              <a:rPr lang="en-US" b="1" dirty="0"/>
              <a:t> _BAG_INTERFACE </a:t>
            </a:r>
            <a:endParaRPr lang="en-US" b="1" dirty="0" smtClean="0"/>
          </a:p>
          <a:p>
            <a:pPr marL="365760" lvl="1" indent="0">
              <a:buNone/>
            </a:pPr>
            <a:r>
              <a:rPr lang="en-US" b="1" dirty="0" smtClean="0"/>
              <a:t># </a:t>
            </a:r>
            <a:r>
              <a:rPr lang="en-US" b="1" dirty="0"/>
              <a:t>define _BAG_INTERFACE </a:t>
            </a:r>
            <a:endParaRPr lang="en-US" b="1" dirty="0" smtClean="0"/>
          </a:p>
          <a:p>
            <a:pPr marL="365760" lvl="1" indent="0">
              <a:buNone/>
            </a:pPr>
            <a:r>
              <a:rPr lang="en-US" b="1" dirty="0" smtClean="0"/>
              <a:t># </a:t>
            </a:r>
            <a:r>
              <a:rPr lang="en-US" b="1" dirty="0"/>
              <a:t>include &lt; vector &gt; </a:t>
            </a:r>
            <a:endParaRPr lang="en-US" b="1" dirty="0" smtClean="0"/>
          </a:p>
          <a:p>
            <a:pPr marL="365760" lvl="1" indent="0">
              <a:buNone/>
            </a:pPr>
            <a:r>
              <a:rPr lang="en-US" b="1" dirty="0" smtClean="0"/>
              <a:t>template </a:t>
            </a:r>
            <a:r>
              <a:rPr lang="en-US" b="1" dirty="0"/>
              <a:t>&lt; class </a:t>
            </a:r>
            <a:r>
              <a:rPr lang="en-US" b="1" dirty="0" err="1"/>
              <a:t>ItemType</a:t>
            </a:r>
            <a:r>
              <a:rPr lang="en-US" b="1" dirty="0"/>
              <a:t> &gt; </a:t>
            </a:r>
            <a:endParaRPr lang="en-US" b="1" dirty="0" smtClean="0"/>
          </a:p>
          <a:p>
            <a:pPr marL="365760" lvl="1" indent="0">
              <a:buNone/>
            </a:pPr>
            <a:r>
              <a:rPr lang="en-US" b="1" dirty="0" smtClean="0"/>
              <a:t>class </a:t>
            </a:r>
            <a:r>
              <a:rPr lang="en-US" b="1" dirty="0" err="1"/>
              <a:t>BagInterface</a:t>
            </a:r>
            <a:r>
              <a:rPr lang="en-US" b="1" dirty="0"/>
              <a:t> </a:t>
            </a:r>
            <a:endParaRPr lang="en-US" b="1" dirty="0" smtClean="0"/>
          </a:p>
          <a:p>
            <a:pPr marL="91440" indent="0">
              <a:buNone/>
            </a:pPr>
            <a:r>
              <a:rPr lang="en-US" b="1" dirty="0" smtClean="0"/>
              <a:t>{ </a:t>
            </a:r>
          </a:p>
          <a:p>
            <a:pPr marL="365760" lvl="1" indent="0">
              <a:buNone/>
            </a:pPr>
            <a:r>
              <a:rPr lang="en-US" sz="2500" b="1" dirty="0" smtClean="0"/>
              <a:t>public</a:t>
            </a:r>
            <a:r>
              <a:rPr lang="en-US" sz="2500" b="1" dirty="0"/>
              <a:t>: </a:t>
            </a:r>
            <a:endParaRPr lang="en-US" sz="2500" b="1" dirty="0" smtClean="0"/>
          </a:p>
          <a:p>
            <a:pPr marL="365760" lvl="1" indent="0">
              <a:buNone/>
            </a:pPr>
            <a:r>
              <a:rPr lang="en-US" sz="2500" b="1" dirty="0" smtClean="0"/>
              <a:t>/** </a:t>
            </a:r>
            <a:r>
              <a:rPr lang="en-US" sz="2500" b="1" dirty="0"/>
              <a:t>Gets the current number of entries in this bag. </a:t>
            </a:r>
            <a:endParaRPr lang="en-US" sz="2500" b="1" dirty="0" smtClean="0"/>
          </a:p>
          <a:p>
            <a:pPr marL="365760" lvl="1" indent="0">
              <a:buNone/>
            </a:pPr>
            <a:r>
              <a:rPr lang="en-US" sz="2500" b="1" dirty="0" smtClean="0"/>
              <a:t>@</a:t>
            </a:r>
            <a:r>
              <a:rPr lang="en-US" sz="2500" b="1" dirty="0"/>
              <a:t>return The integer number of entries currently in the bag. */ </a:t>
            </a:r>
            <a:endParaRPr lang="en-US" sz="2500" b="1" dirty="0" smtClean="0"/>
          </a:p>
          <a:p>
            <a:pPr marL="365760" lvl="1" indent="0">
              <a:buNone/>
            </a:pPr>
            <a:r>
              <a:rPr lang="en-US" sz="2500" b="1" dirty="0" smtClean="0"/>
              <a:t>virtual </a:t>
            </a:r>
            <a:r>
              <a:rPr lang="en-US" sz="2500" b="1" dirty="0" err="1"/>
              <a:t>int</a:t>
            </a:r>
            <a:r>
              <a:rPr lang="en-US" sz="2500" b="1" dirty="0"/>
              <a:t> </a:t>
            </a:r>
            <a:r>
              <a:rPr lang="en-US" sz="2500" b="1" dirty="0" err="1"/>
              <a:t>getCurrentSize</a:t>
            </a:r>
            <a:r>
              <a:rPr lang="en-US" sz="2500" b="1" dirty="0"/>
              <a:t> () </a:t>
            </a:r>
            <a:r>
              <a:rPr lang="en-US" sz="2500" b="1" dirty="0" err="1"/>
              <a:t>const</a:t>
            </a:r>
            <a:r>
              <a:rPr lang="en-US" sz="2500" b="1" dirty="0"/>
              <a:t> = 0; </a:t>
            </a:r>
            <a:endParaRPr lang="en-US" sz="2500" b="1" dirty="0" smtClean="0"/>
          </a:p>
          <a:p>
            <a:pPr marL="365760" lvl="1" indent="0">
              <a:buNone/>
            </a:pPr>
            <a:endParaRPr lang="en-US" sz="2500" b="1" dirty="0"/>
          </a:p>
          <a:p>
            <a:pPr marL="365760" lvl="1" indent="0">
              <a:buNone/>
            </a:pPr>
            <a:r>
              <a:rPr lang="en-US" sz="2500" b="1" dirty="0" smtClean="0"/>
              <a:t>/** </a:t>
            </a:r>
            <a:r>
              <a:rPr lang="en-US" sz="2500" b="1" dirty="0"/>
              <a:t>Sees whether this bag is empty. </a:t>
            </a:r>
            <a:endParaRPr lang="en-US" sz="2500" b="1" dirty="0" smtClean="0"/>
          </a:p>
          <a:p>
            <a:pPr marL="365760" lvl="1" indent="0">
              <a:buNone/>
            </a:pPr>
            <a:r>
              <a:rPr lang="en-US" sz="2500" b="1" dirty="0" smtClean="0"/>
              <a:t>@</a:t>
            </a:r>
            <a:r>
              <a:rPr lang="en-US" sz="2500" b="1" dirty="0"/>
              <a:t>return True if the bag is empty, or false if not. */ </a:t>
            </a:r>
            <a:endParaRPr lang="en-US" sz="2500" b="1" dirty="0" smtClean="0"/>
          </a:p>
          <a:p>
            <a:pPr marL="365760" lvl="1" indent="0">
              <a:buNone/>
            </a:pPr>
            <a:r>
              <a:rPr lang="en-US" sz="2500" b="1" dirty="0" smtClean="0"/>
              <a:t>virtual </a:t>
            </a:r>
            <a:r>
              <a:rPr lang="en-US" sz="2500" b="1" dirty="0" err="1"/>
              <a:t>bool</a:t>
            </a:r>
            <a:r>
              <a:rPr lang="en-US" sz="2500" b="1" dirty="0"/>
              <a:t> 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isEmpty</a:t>
            </a:r>
            <a:r>
              <a:rPr lang="en-US" sz="2500" b="1" dirty="0" smtClean="0"/>
              <a:t> </a:t>
            </a:r>
            <a:r>
              <a:rPr lang="en-US" sz="2500" b="1" dirty="0"/>
              <a:t>() </a:t>
            </a:r>
            <a:r>
              <a:rPr lang="en-US" sz="2500" b="1" dirty="0" err="1"/>
              <a:t>const</a:t>
            </a:r>
            <a:r>
              <a:rPr lang="en-US" sz="2500" b="1" dirty="0"/>
              <a:t> = 0; </a:t>
            </a:r>
            <a:endParaRPr lang="en-US" sz="2500" b="1" dirty="0" smtClean="0"/>
          </a:p>
          <a:p>
            <a:pPr marL="365760" lvl="1" indent="0">
              <a:buNone/>
            </a:pPr>
            <a:endParaRPr lang="en-US" sz="2500" b="1" dirty="0"/>
          </a:p>
          <a:p>
            <a:pPr marL="365760" lvl="1" indent="0">
              <a:buNone/>
            </a:pPr>
            <a:r>
              <a:rPr lang="en-US" sz="2500" b="1" dirty="0" smtClean="0"/>
              <a:t>/** </a:t>
            </a:r>
            <a:r>
              <a:rPr lang="en-US" sz="2500" b="1" dirty="0"/>
              <a:t>Adds a new entry to this bag. </a:t>
            </a:r>
            <a:endParaRPr lang="en-US" sz="2500" b="1" dirty="0" smtClean="0"/>
          </a:p>
          <a:p>
            <a:pPr marL="365760" lvl="1" indent="0">
              <a:buNone/>
            </a:pPr>
            <a:r>
              <a:rPr lang="en-US" sz="2500" b="1" dirty="0" smtClean="0"/>
              <a:t>@</a:t>
            </a:r>
            <a:r>
              <a:rPr lang="en-US" sz="2500" b="1" dirty="0"/>
              <a:t>post If successful, </a:t>
            </a:r>
            <a:r>
              <a:rPr lang="en-US" sz="2500" b="1" dirty="0" err="1"/>
              <a:t>newEntry</a:t>
            </a:r>
            <a:r>
              <a:rPr lang="en-US" sz="2500" b="1" dirty="0"/>
              <a:t> is stored in the bag and the count of items in the bag has increased by 1. </a:t>
            </a:r>
            <a:endParaRPr lang="en-US" sz="2500" b="1" dirty="0" smtClean="0"/>
          </a:p>
          <a:p>
            <a:pPr marL="365760" lvl="1" indent="0">
              <a:buNone/>
            </a:pPr>
            <a:r>
              <a:rPr lang="en-US" sz="2500" b="1" dirty="0" smtClean="0"/>
              <a:t>@</a:t>
            </a:r>
            <a:r>
              <a:rPr lang="en-US" sz="2500" b="1" dirty="0" err="1"/>
              <a:t>param</a:t>
            </a:r>
            <a:r>
              <a:rPr lang="en-US" sz="2500" b="1" dirty="0"/>
              <a:t> </a:t>
            </a:r>
            <a:r>
              <a:rPr lang="en-US" sz="2500" b="1" dirty="0" err="1"/>
              <a:t>newEntry</a:t>
            </a:r>
            <a:r>
              <a:rPr lang="en-US" sz="2500" b="1" dirty="0"/>
              <a:t> The object to be added as a new entry. </a:t>
            </a:r>
            <a:endParaRPr lang="en-US" sz="2500" b="1" dirty="0" smtClean="0"/>
          </a:p>
          <a:p>
            <a:pPr marL="365760" lvl="1" indent="0">
              <a:buNone/>
            </a:pPr>
            <a:r>
              <a:rPr lang="en-US" sz="2500" b="1" dirty="0" smtClean="0"/>
              <a:t>@</a:t>
            </a:r>
            <a:r>
              <a:rPr lang="en-US" sz="2500" b="1" dirty="0"/>
              <a:t>return True if addition was successful, or false if not. */ </a:t>
            </a:r>
            <a:endParaRPr lang="en-US" sz="2500" b="1" dirty="0" smtClean="0"/>
          </a:p>
          <a:p>
            <a:pPr marL="365760" lvl="1" indent="0">
              <a:buNone/>
            </a:pPr>
            <a:r>
              <a:rPr lang="en-US" sz="2500" b="1" dirty="0" smtClean="0"/>
              <a:t>virtual </a:t>
            </a:r>
            <a:r>
              <a:rPr lang="en-US" sz="2500" b="1" dirty="0" err="1"/>
              <a:t>bool</a:t>
            </a:r>
            <a:r>
              <a:rPr lang="en-US" sz="2500" b="1" dirty="0"/>
              <a:t> add (</a:t>
            </a:r>
            <a:r>
              <a:rPr lang="en-US" sz="2500" b="1" dirty="0" err="1"/>
              <a:t>const</a:t>
            </a:r>
            <a:r>
              <a:rPr lang="en-US" sz="2500" b="1" dirty="0"/>
              <a:t> </a:t>
            </a:r>
            <a:r>
              <a:rPr lang="en-US" sz="2500" b="1" dirty="0" err="1"/>
              <a:t>ItemType</a:t>
            </a:r>
            <a:r>
              <a:rPr lang="en-US" sz="2500" b="1" dirty="0"/>
              <a:t> &amp; </a:t>
            </a:r>
            <a:r>
              <a:rPr lang="en-US" sz="2500" b="1" dirty="0" err="1"/>
              <a:t>newEntry</a:t>
            </a:r>
            <a:r>
              <a:rPr lang="en-US" sz="2500" b="1" dirty="0"/>
              <a:t>) = 0; </a:t>
            </a:r>
            <a:endParaRPr lang="en-US" sz="2500" b="1" dirty="0" smtClean="0"/>
          </a:p>
          <a:p>
            <a:pPr marL="365760" lvl="1" indent="0">
              <a:buNone/>
            </a:pPr>
            <a:endParaRPr lang="en-US" sz="2500" b="1" dirty="0" smtClean="0"/>
          </a:p>
          <a:p>
            <a:pPr marL="365760" lvl="1" indent="0">
              <a:buNone/>
            </a:pPr>
            <a:r>
              <a:rPr lang="en-US" sz="2500" b="1" dirty="0"/>
              <a:t>/** Removes one occurrence of a given entry from this bag, if possible. </a:t>
            </a:r>
          </a:p>
          <a:p>
            <a:pPr marL="365760" lvl="1" indent="0">
              <a:buNone/>
            </a:pPr>
            <a:r>
              <a:rPr lang="en-US" sz="2500" b="1" dirty="0"/>
              <a:t>@post If successful, </a:t>
            </a:r>
            <a:r>
              <a:rPr lang="en-US" sz="2500" b="1" dirty="0" err="1"/>
              <a:t>anEntry</a:t>
            </a:r>
            <a:r>
              <a:rPr lang="en-US" sz="2500" b="1" dirty="0"/>
              <a:t> has been removed from the bag and the count of items in the bag has decreased by 1. </a:t>
            </a:r>
          </a:p>
          <a:p>
            <a:pPr marL="365760" lvl="1" indent="0">
              <a:buNone/>
            </a:pPr>
            <a:r>
              <a:rPr lang="en-US" sz="2500" b="1" dirty="0"/>
              <a:t>@</a:t>
            </a:r>
            <a:r>
              <a:rPr lang="en-US" sz="2500" b="1" dirty="0" err="1"/>
              <a:t>param</a:t>
            </a:r>
            <a:r>
              <a:rPr lang="en-US" sz="2500" b="1" dirty="0"/>
              <a:t> </a:t>
            </a:r>
            <a:r>
              <a:rPr lang="en-US" sz="2500" b="1" dirty="0" err="1"/>
              <a:t>anEntry</a:t>
            </a:r>
            <a:r>
              <a:rPr lang="en-US" sz="2500" b="1" dirty="0"/>
              <a:t> The entry to be removed. </a:t>
            </a:r>
          </a:p>
          <a:p>
            <a:pPr marL="365760" lvl="1" indent="0">
              <a:buNone/>
            </a:pPr>
            <a:r>
              <a:rPr lang="en-US" sz="2500" b="1" dirty="0"/>
              <a:t>@return True if removal was successful, or false if not. */ </a:t>
            </a:r>
          </a:p>
          <a:p>
            <a:pPr marL="365760" lvl="1" indent="0">
              <a:buNone/>
            </a:pPr>
            <a:r>
              <a:rPr lang="en-US" sz="2500" b="1" dirty="0"/>
              <a:t>virtual </a:t>
            </a:r>
            <a:r>
              <a:rPr lang="en-US" sz="2500" b="1" dirty="0" err="1"/>
              <a:t>bool</a:t>
            </a:r>
            <a:r>
              <a:rPr lang="en-US" sz="2500" b="1" dirty="0"/>
              <a:t> remove (</a:t>
            </a:r>
            <a:r>
              <a:rPr lang="en-US" sz="2500" b="1" dirty="0" err="1"/>
              <a:t>const</a:t>
            </a:r>
            <a:r>
              <a:rPr lang="en-US" sz="2500" b="1" dirty="0"/>
              <a:t> </a:t>
            </a:r>
            <a:r>
              <a:rPr lang="en-US" sz="2500" b="1" dirty="0" err="1"/>
              <a:t>ItemType</a:t>
            </a:r>
            <a:r>
              <a:rPr lang="en-US" sz="2500" b="1" dirty="0"/>
              <a:t> &amp; </a:t>
            </a:r>
            <a:r>
              <a:rPr lang="en-US" sz="2500" b="1" dirty="0" err="1"/>
              <a:t>anEntry</a:t>
            </a:r>
            <a:r>
              <a:rPr lang="en-US" sz="2500" b="1" dirty="0"/>
              <a:t>) = 0; </a:t>
            </a:r>
          </a:p>
          <a:p>
            <a:pPr marL="365760" lvl="1" indent="0">
              <a:buNone/>
            </a:pP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4038600" cy="6553200"/>
          </a:xfrm>
        </p:spPr>
        <p:txBody>
          <a:bodyPr>
            <a:normAutofit fontScale="47500" lnSpcReduction="20000"/>
          </a:bodyPr>
          <a:lstStyle/>
          <a:p>
            <a:pPr marL="365760" lvl="1" indent="0">
              <a:buNone/>
            </a:pPr>
            <a:r>
              <a:rPr lang="en-US" sz="2500" b="1" dirty="0" smtClean="0"/>
              <a:t>/** </a:t>
            </a:r>
            <a:r>
              <a:rPr lang="en-US" sz="2500" b="1" dirty="0"/>
              <a:t>Removes all entries from this bag. </a:t>
            </a:r>
          </a:p>
          <a:p>
            <a:pPr marL="365760" lvl="1" indent="0">
              <a:buNone/>
            </a:pPr>
            <a:r>
              <a:rPr lang="en-US" sz="2500" b="1" dirty="0"/>
              <a:t>@post Bag contains no items, and the count of items is 0. */ </a:t>
            </a:r>
          </a:p>
          <a:p>
            <a:pPr marL="365760" lvl="1" indent="0">
              <a:buNone/>
            </a:pPr>
            <a:r>
              <a:rPr lang="en-US" sz="2500" b="1" dirty="0"/>
              <a:t>virtual void clear () = 0; </a:t>
            </a:r>
            <a:endParaRPr lang="en-US" sz="2500" b="1" dirty="0" smtClean="0"/>
          </a:p>
          <a:p>
            <a:pPr marL="365760" lvl="1" indent="0">
              <a:buNone/>
            </a:pPr>
            <a:endParaRPr lang="en-US" sz="2500" b="1" dirty="0"/>
          </a:p>
          <a:p>
            <a:pPr marL="365760" lvl="1" indent="0">
              <a:buNone/>
            </a:pPr>
            <a:r>
              <a:rPr lang="en-US" sz="2500" b="1" dirty="0"/>
              <a:t>/** Counts the number of times a given entry appears in bag. </a:t>
            </a:r>
          </a:p>
          <a:p>
            <a:pPr marL="365760" lvl="1" indent="0">
              <a:buNone/>
            </a:pPr>
            <a:r>
              <a:rPr lang="en-US" sz="2500" b="1" dirty="0"/>
              <a:t>@</a:t>
            </a:r>
            <a:r>
              <a:rPr lang="en-US" sz="2500" b="1" dirty="0" err="1"/>
              <a:t>param</a:t>
            </a:r>
            <a:r>
              <a:rPr lang="en-US" sz="2500" b="1" dirty="0"/>
              <a:t> </a:t>
            </a:r>
            <a:r>
              <a:rPr lang="en-US" sz="2500" b="1" dirty="0" err="1"/>
              <a:t>anEntry</a:t>
            </a:r>
            <a:r>
              <a:rPr lang="en-US" sz="2500" b="1" dirty="0"/>
              <a:t> The entry to be counted. </a:t>
            </a:r>
          </a:p>
          <a:p>
            <a:pPr marL="365760" lvl="1" indent="0">
              <a:buNone/>
            </a:pPr>
            <a:r>
              <a:rPr lang="en-US" sz="2500" b="1" dirty="0"/>
              <a:t>@return The number of times </a:t>
            </a:r>
            <a:r>
              <a:rPr lang="en-US" sz="2500" b="1" dirty="0" err="1"/>
              <a:t>anEntry</a:t>
            </a:r>
            <a:r>
              <a:rPr lang="en-US" sz="2500" b="1" dirty="0"/>
              <a:t> appears in the bag. */ </a:t>
            </a:r>
          </a:p>
          <a:p>
            <a:pPr marL="365760" lvl="1" indent="0">
              <a:buNone/>
            </a:pPr>
            <a:r>
              <a:rPr lang="en-US" sz="2500" b="1" dirty="0"/>
              <a:t>virtual </a:t>
            </a:r>
            <a:r>
              <a:rPr lang="en-US" sz="2500" b="1" dirty="0" err="1"/>
              <a:t>int</a:t>
            </a:r>
            <a:r>
              <a:rPr lang="en-US" sz="2500" b="1" dirty="0"/>
              <a:t> </a:t>
            </a:r>
            <a:r>
              <a:rPr lang="en-US" sz="2500" b="1" dirty="0" err="1"/>
              <a:t>getFrequencyOf</a:t>
            </a:r>
            <a:r>
              <a:rPr lang="en-US" sz="2500" b="1" dirty="0"/>
              <a:t> (</a:t>
            </a:r>
            <a:r>
              <a:rPr lang="en-US" sz="2500" b="1" dirty="0" err="1"/>
              <a:t>const</a:t>
            </a:r>
            <a:r>
              <a:rPr lang="en-US" sz="2500" b="1" dirty="0"/>
              <a:t> </a:t>
            </a:r>
            <a:r>
              <a:rPr lang="en-US" sz="2500" b="1" dirty="0" err="1"/>
              <a:t>ItemType</a:t>
            </a:r>
            <a:r>
              <a:rPr lang="en-US" sz="2500" b="1" dirty="0"/>
              <a:t> &amp; </a:t>
            </a:r>
            <a:r>
              <a:rPr lang="en-US" sz="2500" b="1" dirty="0" err="1"/>
              <a:t>anEntry</a:t>
            </a:r>
            <a:r>
              <a:rPr lang="en-US" sz="2500" b="1" dirty="0"/>
              <a:t>) </a:t>
            </a:r>
            <a:r>
              <a:rPr lang="en-US" sz="2500" b="1" dirty="0" err="1"/>
              <a:t>const</a:t>
            </a:r>
            <a:r>
              <a:rPr lang="en-US" sz="2500" b="1" dirty="0"/>
              <a:t> = 0; </a:t>
            </a:r>
          </a:p>
          <a:p>
            <a:pPr marL="365760" lvl="1" indent="0">
              <a:buNone/>
            </a:pPr>
            <a:endParaRPr lang="en-US" sz="2500" b="1" dirty="0"/>
          </a:p>
          <a:p>
            <a:pPr marL="365760" lvl="1" indent="0">
              <a:buNone/>
            </a:pPr>
            <a:r>
              <a:rPr lang="en-US" sz="2500" b="1" dirty="0"/>
              <a:t>/** Tests whether this bag contains a given entry. </a:t>
            </a:r>
          </a:p>
          <a:p>
            <a:pPr marL="365760" lvl="1" indent="0">
              <a:buNone/>
            </a:pPr>
            <a:r>
              <a:rPr lang="en-US" sz="2500" b="1" dirty="0"/>
              <a:t>@</a:t>
            </a:r>
            <a:r>
              <a:rPr lang="en-US" sz="2500" b="1" dirty="0" err="1"/>
              <a:t>param</a:t>
            </a:r>
            <a:r>
              <a:rPr lang="en-US" sz="2500" b="1" dirty="0"/>
              <a:t> </a:t>
            </a:r>
            <a:r>
              <a:rPr lang="en-US" sz="2500" b="1" dirty="0" err="1"/>
              <a:t>anEntry</a:t>
            </a:r>
            <a:r>
              <a:rPr lang="en-US" sz="2500" b="1" dirty="0"/>
              <a:t> The entry to locate. </a:t>
            </a:r>
          </a:p>
          <a:p>
            <a:pPr marL="365760" lvl="1" indent="0">
              <a:buNone/>
            </a:pPr>
            <a:r>
              <a:rPr lang="en-US" sz="2500" b="1" dirty="0"/>
              <a:t>@return True if bag contains </a:t>
            </a:r>
            <a:r>
              <a:rPr lang="en-US" sz="2500" b="1" dirty="0" err="1"/>
              <a:t>anEntry</a:t>
            </a:r>
            <a:r>
              <a:rPr lang="en-US" sz="2500" b="1" dirty="0"/>
              <a:t>, or false otherwise. */ </a:t>
            </a:r>
          </a:p>
          <a:p>
            <a:pPr marL="365760" lvl="1" indent="0">
              <a:buNone/>
            </a:pPr>
            <a:r>
              <a:rPr lang="en-US" sz="2500" b="1" dirty="0"/>
              <a:t>virtual </a:t>
            </a:r>
            <a:r>
              <a:rPr lang="en-US" sz="2500" b="1" dirty="0" err="1"/>
              <a:t>bool</a:t>
            </a:r>
            <a:r>
              <a:rPr lang="en-US" sz="2500" b="1" dirty="0"/>
              <a:t> contains (</a:t>
            </a:r>
            <a:r>
              <a:rPr lang="en-US" sz="2500" b="1" dirty="0" err="1"/>
              <a:t>const</a:t>
            </a:r>
            <a:r>
              <a:rPr lang="en-US" sz="2500" b="1" dirty="0"/>
              <a:t> </a:t>
            </a:r>
            <a:r>
              <a:rPr lang="en-US" sz="2500" b="1" dirty="0" err="1"/>
              <a:t>ItemType</a:t>
            </a:r>
            <a:r>
              <a:rPr lang="en-US" sz="2500" b="1" dirty="0"/>
              <a:t> &amp; </a:t>
            </a:r>
            <a:r>
              <a:rPr lang="en-US" sz="2500" b="1" dirty="0" err="1"/>
              <a:t>anEntry</a:t>
            </a:r>
            <a:r>
              <a:rPr lang="en-US" sz="2500" b="1" dirty="0"/>
              <a:t>) </a:t>
            </a:r>
            <a:r>
              <a:rPr lang="en-US" sz="2500" b="1" dirty="0" err="1"/>
              <a:t>const</a:t>
            </a:r>
            <a:r>
              <a:rPr lang="en-US" sz="2500" b="1" dirty="0"/>
              <a:t> = 0; </a:t>
            </a:r>
          </a:p>
          <a:p>
            <a:pPr marL="365760" lvl="1" indent="0">
              <a:buNone/>
            </a:pPr>
            <a:endParaRPr lang="en-US" sz="2500" b="1" dirty="0"/>
          </a:p>
          <a:p>
            <a:pPr marL="365760" lvl="1" indent="0">
              <a:buNone/>
            </a:pPr>
            <a:r>
              <a:rPr lang="en-US" sz="2500" b="1" dirty="0"/>
              <a:t>/** Empties and then </a:t>
            </a:r>
            <a:r>
              <a:rPr lang="en-US" sz="2500" b="1" dirty="0" smtClean="0"/>
              <a:t>fills </a:t>
            </a:r>
            <a:r>
              <a:rPr lang="en-US" sz="2500" b="1" dirty="0"/>
              <a:t>a given vector with all entries that are in this bag. </a:t>
            </a:r>
          </a:p>
          <a:p>
            <a:pPr marL="365760" lvl="1" indent="0">
              <a:buNone/>
            </a:pPr>
            <a:r>
              <a:rPr lang="en-US" sz="2500" b="1" dirty="0"/>
              <a:t>@return A vector containing all the entries in the bag. */ </a:t>
            </a:r>
          </a:p>
          <a:p>
            <a:pPr marL="365760" lvl="1" indent="0">
              <a:buNone/>
            </a:pPr>
            <a:r>
              <a:rPr lang="en-US" sz="2500" b="1" dirty="0"/>
              <a:t>virtual vector &lt; </a:t>
            </a:r>
            <a:r>
              <a:rPr lang="en-US" sz="2500" b="1" dirty="0" err="1"/>
              <a:t>ItemType</a:t>
            </a:r>
            <a:r>
              <a:rPr lang="en-US" sz="2500" b="1" dirty="0"/>
              <a:t> &gt; </a:t>
            </a:r>
            <a:r>
              <a:rPr lang="en-US" sz="2500" b="1" dirty="0" err="1"/>
              <a:t>toVector</a:t>
            </a:r>
            <a:r>
              <a:rPr lang="en-US" sz="2500" b="1" dirty="0"/>
              <a:t> () </a:t>
            </a:r>
            <a:r>
              <a:rPr lang="en-US" sz="2500" b="1" dirty="0" err="1"/>
              <a:t>const</a:t>
            </a:r>
            <a:r>
              <a:rPr lang="en-US" sz="2500" b="1" dirty="0"/>
              <a:t> = 0; </a:t>
            </a:r>
          </a:p>
          <a:p>
            <a:pPr marL="91440" indent="0">
              <a:buNone/>
            </a:pPr>
            <a:r>
              <a:rPr lang="en-US" b="1" dirty="0"/>
              <a:t>} ; // end </a:t>
            </a:r>
            <a:r>
              <a:rPr lang="en-US" b="1" dirty="0" err="1"/>
              <a:t>BagInterface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12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04800"/>
            <a:ext cx="4038600" cy="6324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200" b="1" dirty="0"/>
              <a:t># include &lt; </a:t>
            </a:r>
            <a:r>
              <a:rPr lang="en-US" sz="2200" b="1" dirty="0" err="1"/>
              <a:t>iostream</a:t>
            </a:r>
            <a:r>
              <a:rPr lang="en-US" sz="2200" b="1" dirty="0"/>
              <a:t> &gt; </a:t>
            </a:r>
            <a:r>
              <a:rPr lang="en-US" sz="2200" b="1" dirty="0" smtClean="0"/>
              <a:t> // </a:t>
            </a:r>
            <a:r>
              <a:rPr lang="en-US" sz="2200" b="1" dirty="0"/>
              <a:t>For </a:t>
            </a:r>
            <a:r>
              <a:rPr lang="en-US" sz="2200" b="1" dirty="0" err="1"/>
              <a:t>cout</a:t>
            </a:r>
            <a:r>
              <a:rPr lang="en-US" sz="2200" b="1" dirty="0"/>
              <a:t> and </a:t>
            </a:r>
            <a:r>
              <a:rPr lang="en-US" sz="2200" b="1" dirty="0" err="1"/>
              <a:t>cin</a:t>
            </a:r>
            <a:r>
              <a:rPr lang="en-US" sz="2200" b="1" dirty="0"/>
              <a:t> 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smtClean="0"/>
              <a:t># </a:t>
            </a:r>
            <a:r>
              <a:rPr lang="en-US" sz="2200" b="1" dirty="0"/>
              <a:t>include &lt; string &gt; // For string objects 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smtClean="0"/>
              <a:t># </a:t>
            </a:r>
            <a:r>
              <a:rPr lang="en-US" sz="2200" b="1" dirty="0"/>
              <a:t>include "</a:t>
            </a:r>
            <a:r>
              <a:rPr lang="en-US" sz="2200" b="1" dirty="0" err="1"/>
              <a:t>Bag.h</a:t>
            </a:r>
            <a:r>
              <a:rPr lang="en-US" sz="2200" b="1" dirty="0"/>
              <a:t>" // For ADT bag 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smtClean="0"/>
              <a:t>using </a:t>
            </a:r>
            <a:r>
              <a:rPr lang="en-US" sz="2200" b="1" dirty="0"/>
              <a:t>namespace </a:t>
            </a:r>
            <a:r>
              <a:rPr lang="en-US" sz="2200" b="1" dirty="0" err="1"/>
              <a:t>std</a:t>
            </a:r>
            <a:r>
              <a:rPr lang="en-US" sz="2200" b="1" dirty="0"/>
              <a:t>; </a:t>
            </a:r>
            <a:endParaRPr lang="en-US" sz="2200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/>
              <a:t>main ()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{ </a:t>
            </a:r>
          </a:p>
          <a:p>
            <a:pPr marL="274320" lvl="1" indent="0">
              <a:buNone/>
            </a:pPr>
            <a:r>
              <a:rPr lang="en-US" b="1" dirty="0" smtClean="0"/>
              <a:t>string </a:t>
            </a:r>
            <a:r>
              <a:rPr lang="en-US" b="1" dirty="0"/>
              <a:t>clubs [] = {"Joker", "Ace", "Two", </a:t>
            </a:r>
            <a:endParaRPr lang="en-US" b="1" dirty="0" smtClean="0"/>
          </a:p>
          <a:p>
            <a:pPr marL="274320" lvl="1" indent="0">
              <a:buNone/>
            </a:pPr>
            <a:r>
              <a:rPr lang="en-US" b="1" dirty="0"/>
              <a:t>	</a:t>
            </a:r>
            <a:r>
              <a:rPr lang="en-US" b="1" dirty="0" smtClean="0"/>
              <a:t>"</a:t>
            </a:r>
            <a:r>
              <a:rPr lang="en-US" b="1" dirty="0"/>
              <a:t>Three", </a:t>
            </a:r>
            <a:r>
              <a:rPr lang="en-US" b="1" dirty="0" smtClean="0"/>
              <a:t> "</a:t>
            </a:r>
            <a:r>
              <a:rPr lang="en-US" b="1" dirty="0"/>
              <a:t>Four", "Five</a:t>
            </a:r>
            <a:r>
              <a:rPr lang="en-US" b="1" dirty="0" smtClean="0"/>
              <a:t>",</a:t>
            </a:r>
          </a:p>
          <a:p>
            <a:pPr marL="274320" lvl="1" indent="0">
              <a:buNone/>
            </a:pPr>
            <a:r>
              <a:rPr lang="en-US" b="1" dirty="0" smtClean="0"/>
              <a:t>	"</a:t>
            </a:r>
            <a:r>
              <a:rPr lang="en-US" b="1" dirty="0"/>
              <a:t>Six", "Seven", "Eight", </a:t>
            </a:r>
            <a:endParaRPr lang="en-US" b="1" dirty="0" smtClean="0"/>
          </a:p>
          <a:p>
            <a:pPr marL="274320" lvl="1" indent="0">
              <a:buNone/>
            </a:pPr>
            <a:r>
              <a:rPr lang="en-US" b="1" dirty="0"/>
              <a:t>	</a:t>
            </a:r>
            <a:r>
              <a:rPr lang="en-US" b="1" dirty="0" smtClean="0"/>
              <a:t>"</a:t>
            </a:r>
            <a:r>
              <a:rPr lang="en-US" b="1" dirty="0"/>
              <a:t>Nine", "Ten", "Jack", </a:t>
            </a:r>
            <a:endParaRPr lang="en-US" b="1" dirty="0" smtClean="0"/>
          </a:p>
          <a:p>
            <a:pPr marL="274320" lvl="1" indent="0">
              <a:buNone/>
            </a:pPr>
            <a:r>
              <a:rPr lang="en-US" b="1" dirty="0"/>
              <a:t>	</a:t>
            </a:r>
            <a:r>
              <a:rPr lang="en-US" b="1" dirty="0" smtClean="0"/>
              <a:t>"</a:t>
            </a:r>
            <a:r>
              <a:rPr lang="en-US" b="1" dirty="0"/>
              <a:t>Queen", "King"}; </a:t>
            </a:r>
            <a:endParaRPr lang="en-US" b="1" dirty="0" smtClean="0"/>
          </a:p>
          <a:p>
            <a:pPr marL="274320" lvl="1" indent="0">
              <a:buNone/>
            </a:pPr>
            <a:endParaRPr lang="en-US" b="1" dirty="0" smtClean="0"/>
          </a:p>
          <a:p>
            <a:pPr marL="274320" lvl="1" indent="0">
              <a:buNone/>
            </a:pPr>
            <a:r>
              <a:rPr lang="en-US" b="1" dirty="0" smtClean="0"/>
              <a:t>// </a:t>
            </a:r>
            <a:r>
              <a:rPr lang="en-US" b="1" dirty="0"/>
              <a:t>Create our bag to hold cards. </a:t>
            </a:r>
            <a:endParaRPr lang="en-US" b="1" dirty="0" smtClean="0"/>
          </a:p>
          <a:p>
            <a:pPr marL="274320" lvl="1" indent="0">
              <a:buNone/>
            </a:pPr>
            <a:r>
              <a:rPr lang="en-US" b="1" dirty="0" smtClean="0"/>
              <a:t>Bag </a:t>
            </a:r>
            <a:r>
              <a:rPr lang="en-US" b="1" dirty="0"/>
              <a:t>&lt; string &gt; </a:t>
            </a:r>
            <a:r>
              <a:rPr lang="en-US" b="1" dirty="0" err="1"/>
              <a:t>grabBag</a:t>
            </a:r>
            <a:r>
              <a:rPr lang="en-US" b="1" dirty="0"/>
              <a:t>; </a:t>
            </a:r>
            <a:endParaRPr lang="en-US" b="1" dirty="0" smtClean="0"/>
          </a:p>
          <a:p>
            <a:pPr marL="274320" lvl="1" indent="0">
              <a:buNone/>
            </a:pPr>
            <a:endParaRPr lang="en-US" b="1" dirty="0" smtClean="0"/>
          </a:p>
          <a:p>
            <a:pPr marL="274320" lvl="1" indent="0">
              <a:buNone/>
            </a:pPr>
            <a:r>
              <a:rPr lang="en-US" b="1" dirty="0" smtClean="0"/>
              <a:t>// </a:t>
            </a:r>
            <a:r>
              <a:rPr lang="en-US" b="1" dirty="0"/>
              <a:t>Place six cards in the bag. </a:t>
            </a:r>
            <a:endParaRPr lang="en-US" b="1" dirty="0" smtClean="0"/>
          </a:p>
          <a:p>
            <a:pPr marL="274320" lvl="1" indent="0">
              <a:buNone/>
            </a:pPr>
            <a:r>
              <a:rPr lang="en-US" b="1" dirty="0" err="1" smtClean="0"/>
              <a:t>grabBag.add</a:t>
            </a:r>
            <a:r>
              <a:rPr lang="en-US" b="1" dirty="0" smtClean="0"/>
              <a:t> </a:t>
            </a:r>
            <a:r>
              <a:rPr lang="en-US" b="1" dirty="0"/>
              <a:t>(clubs [1]); </a:t>
            </a:r>
            <a:endParaRPr lang="en-US" b="1" dirty="0" smtClean="0"/>
          </a:p>
          <a:p>
            <a:pPr marL="274320" lvl="1" indent="0">
              <a:buNone/>
            </a:pPr>
            <a:r>
              <a:rPr lang="en-US" b="1" dirty="0" err="1" smtClean="0"/>
              <a:t>grabBag.add</a:t>
            </a:r>
            <a:r>
              <a:rPr lang="en-US" b="1" dirty="0" smtClean="0"/>
              <a:t> </a:t>
            </a:r>
            <a:r>
              <a:rPr lang="en-US" b="1" dirty="0"/>
              <a:t>(clubs [2]); </a:t>
            </a:r>
            <a:endParaRPr lang="en-US" b="1" dirty="0" smtClean="0"/>
          </a:p>
          <a:p>
            <a:pPr marL="274320" lvl="1" indent="0">
              <a:buNone/>
            </a:pPr>
            <a:r>
              <a:rPr lang="en-US" b="1" dirty="0" err="1" smtClean="0"/>
              <a:t>grabBag.add</a:t>
            </a:r>
            <a:r>
              <a:rPr lang="en-US" b="1" dirty="0" smtClean="0"/>
              <a:t> </a:t>
            </a:r>
            <a:r>
              <a:rPr lang="en-US" b="1" dirty="0"/>
              <a:t>(clubs [4]); </a:t>
            </a:r>
            <a:endParaRPr lang="en-US" b="1" dirty="0" smtClean="0"/>
          </a:p>
          <a:p>
            <a:pPr marL="274320" lvl="1" indent="0">
              <a:buNone/>
            </a:pPr>
            <a:r>
              <a:rPr lang="en-US" b="1" dirty="0" err="1" smtClean="0"/>
              <a:t>grabBag.add</a:t>
            </a:r>
            <a:r>
              <a:rPr lang="en-US" b="1" dirty="0" smtClean="0"/>
              <a:t> </a:t>
            </a:r>
            <a:r>
              <a:rPr lang="en-US" b="1" dirty="0"/>
              <a:t>(clubs [8]); </a:t>
            </a:r>
            <a:endParaRPr lang="en-US" b="1" dirty="0" smtClean="0"/>
          </a:p>
          <a:p>
            <a:pPr marL="274320" lvl="1" indent="0">
              <a:buNone/>
            </a:pPr>
            <a:r>
              <a:rPr lang="en-US" b="1" dirty="0" err="1" smtClean="0"/>
              <a:t>grabBag.add</a:t>
            </a:r>
            <a:r>
              <a:rPr lang="en-US" b="1" dirty="0" smtClean="0"/>
              <a:t> </a:t>
            </a:r>
            <a:r>
              <a:rPr lang="en-US" b="1" dirty="0"/>
              <a:t>(clubs [10]); </a:t>
            </a:r>
            <a:endParaRPr lang="en-US" b="1" dirty="0" smtClean="0"/>
          </a:p>
          <a:p>
            <a:pPr marL="274320" lvl="1" indent="0">
              <a:buNone/>
            </a:pPr>
            <a:r>
              <a:rPr lang="en-US" b="1" dirty="0" err="1" smtClean="0"/>
              <a:t>grabBag.add</a:t>
            </a:r>
            <a:r>
              <a:rPr lang="en-US" b="1" dirty="0" smtClean="0"/>
              <a:t> </a:t>
            </a:r>
            <a:r>
              <a:rPr lang="en-US" b="1" dirty="0"/>
              <a:t>(clubs [12]); </a:t>
            </a:r>
            <a:endParaRPr lang="en-US" b="1" dirty="0" smtClean="0"/>
          </a:p>
          <a:p>
            <a:pPr marL="274320" lvl="1" indent="0">
              <a:buNone/>
            </a:pPr>
            <a:endParaRPr lang="en-US" b="1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4267200" cy="6324600"/>
          </a:xfrm>
        </p:spPr>
        <p:txBody>
          <a:bodyPr>
            <a:normAutofit fontScale="70000" lnSpcReduction="20000"/>
          </a:bodyPr>
          <a:lstStyle/>
          <a:p>
            <a:pPr marL="274320" lvl="1" indent="0">
              <a:buNone/>
            </a:pPr>
            <a:r>
              <a:rPr lang="en-US" sz="1900" b="1" dirty="0"/>
              <a:t>// Get friends guess and check it. </a:t>
            </a:r>
          </a:p>
          <a:p>
            <a:pPr marL="274320" lvl="1" indent="0">
              <a:buNone/>
            </a:pPr>
            <a:r>
              <a:rPr lang="en-US" sz="1900" b="1" dirty="0" err="1"/>
              <a:t>int</a:t>
            </a:r>
            <a:r>
              <a:rPr lang="en-US" sz="1900" b="1" dirty="0"/>
              <a:t> guess = 0; </a:t>
            </a:r>
          </a:p>
          <a:p>
            <a:pPr marL="274320" lvl="1" indent="0">
              <a:buNone/>
            </a:pPr>
            <a:r>
              <a:rPr lang="en-US" sz="1900" b="1" dirty="0"/>
              <a:t>while (!</a:t>
            </a:r>
            <a:r>
              <a:rPr lang="en-US" sz="1900" b="1" dirty="0" err="1"/>
              <a:t>grabBag.isEmpty</a:t>
            </a:r>
            <a:r>
              <a:rPr lang="en-US" sz="1900" b="1" dirty="0"/>
              <a:t> ()) </a:t>
            </a:r>
          </a:p>
          <a:p>
            <a:pPr marL="274320" lvl="1" indent="0">
              <a:buNone/>
            </a:pPr>
            <a:r>
              <a:rPr lang="en-US" sz="1900" b="1" dirty="0"/>
              <a:t>{ </a:t>
            </a:r>
          </a:p>
          <a:p>
            <a:pPr marL="274320" lvl="1" indent="0">
              <a:buNone/>
            </a:pPr>
            <a:r>
              <a:rPr lang="en-US" sz="1900" b="1" dirty="0" smtClean="0"/>
              <a:t>   </a:t>
            </a:r>
            <a:r>
              <a:rPr lang="en-US" sz="1900" b="1" dirty="0" err="1" smtClean="0"/>
              <a:t>cout</a:t>
            </a:r>
            <a:r>
              <a:rPr lang="en-US" sz="1900" b="1" dirty="0" smtClean="0"/>
              <a:t> </a:t>
            </a:r>
            <a:r>
              <a:rPr lang="en-US" sz="1900" b="1" dirty="0"/>
              <a:t>&lt;&lt; "What is your guess?" &lt;&lt; "(1 for Ace to 13 for King):"; </a:t>
            </a:r>
          </a:p>
          <a:p>
            <a:pPr marL="274320" lvl="1" indent="0">
              <a:buNone/>
            </a:pPr>
            <a:r>
              <a:rPr lang="en-US" sz="1900" b="1" dirty="0" smtClean="0"/>
              <a:t>   </a:t>
            </a:r>
            <a:r>
              <a:rPr lang="en-US" sz="1900" b="1" dirty="0" err="1" smtClean="0"/>
              <a:t>cin</a:t>
            </a:r>
            <a:r>
              <a:rPr lang="en-US" sz="1900" b="1" dirty="0" smtClean="0"/>
              <a:t> </a:t>
            </a:r>
            <a:r>
              <a:rPr lang="en-US" sz="1900" b="1" dirty="0"/>
              <a:t>&gt;&gt; guess; </a:t>
            </a:r>
          </a:p>
          <a:p>
            <a:pPr marL="274320" lvl="1" indent="0">
              <a:buNone/>
            </a:pPr>
            <a:r>
              <a:rPr lang="en-US" sz="1900" b="1" dirty="0" smtClean="0"/>
              <a:t>   // </a:t>
            </a:r>
            <a:r>
              <a:rPr lang="en-US" sz="1900" b="1" dirty="0"/>
              <a:t>Is card in the bag? </a:t>
            </a:r>
          </a:p>
          <a:p>
            <a:pPr marL="274320" lvl="1" indent="0">
              <a:buNone/>
            </a:pPr>
            <a:r>
              <a:rPr lang="en-US" sz="1900" b="1" dirty="0" smtClean="0"/>
              <a:t>   if </a:t>
            </a:r>
            <a:r>
              <a:rPr lang="en-US" sz="1900" b="1" dirty="0"/>
              <a:t>(</a:t>
            </a:r>
            <a:r>
              <a:rPr lang="en-US" sz="1900" b="1" dirty="0" err="1"/>
              <a:t>grabBag.contains</a:t>
            </a:r>
            <a:r>
              <a:rPr lang="en-US" sz="1900" b="1" dirty="0"/>
              <a:t> (clubs [guess])) </a:t>
            </a:r>
          </a:p>
          <a:p>
            <a:pPr marL="274320" lvl="1" indent="0">
              <a:buNone/>
            </a:pPr>
            <a:r>
              <a:rPr lang="en-US" sz="1900" b="1" dirty="0" smtClean="0"/>
              <a:t>   { </a:t>
            </a:r>
            <a:endParaRPr lang="en-US" sz="1900" b="1" dirty="0"/>
          </a:p>
          <a:p>
            <a:pPr marL="274320" lvl="1" indent="0">
              <a:buNone/>
            </a:pPr>
            <a:r>
              <a:rPr lang="en-US" sz="1900" b="1" dirty="0" smtClean="0"/>
              <a:t>       // </a:t>
            </a:r>
            <a:r>
              <a:rPr lang="en-US" sz="1900" b="1" dirty="0"/>
              <a:t>Good guess remove card from the bag. </a:t>
            </a:r>
          </a:p>
          <a:p>
            <a:pPr marL="274320" lvl="1" indent="0">
              <a:buNone/>
            </a:pPr>
            <a:r>
              <a:rPr lang="en-US" sz="1900" b="1" dirty="0" smtClean="0"/>
              <a:t>       </a:t>
            </a:r>
            <a:r>
              <a:rPr lang="en-US" sz="1900" b="1" dirty="0" err="1" smtClean="0"/>
              <a:t>cout</a:t>
            </a:r>
            <a:r>
              <a:rPr lang="en-US" sz="1900" b="1" dirty="0" smtClean="0"/>
              <a:t> </a:t>
            </a:r>
            <a:r>
              <a:rPr lang="en-US" sz="1900" b="1" dirty="0"/>
              <a:t>&lt;&lt; "You get the card!\n"; </a:t>
            </a:r>
          </a:p>
          <a:p>
            <a:pPr marL="274320" lvl="1" indent="0">
              <a:buNone/>
            </a:pPr>
            <a:r>
              <a:rPr lang="en-US" sz="1900" b="1" dirty="0" smtClean="0"/>
              <a:t>       </a:t>
            </a:r>
            <a:r>
              <a:rPr lang="en-US" sz="1900" b="1" dirty="0" err="1" smtClean="0"/>
              <a:t>grabBag.remove</a:t>
            </a:r>
            <a:r>
              <a:rPr lang="en-US" sz="1900" b="1" dirty="0" smtClean="0"/>
              <a:t> </a:t>
            </a:r>
            <a:r>
              <a:rPr lang="en-US" sz="1900" b="1" dirty="0"/>
              <a:t>(clubs [guess]); </a:t>
            </a:r>
          </a:p>
          <a:p>
            <a:pPr marL="274320" lvl="1" indent="0">
              <a:buNone/>
            </a:pPr>
            <a:r>
              <a:rPr lang="en-US" sz="1900" b="1" dirty="0" smtClean="0"/>
              <a:t>   } </a:t>
            </a:r>
            <a:endParaRPr lang="en-US" sz="1900" b="1" dirty="0"/>
          </a:p>
          <a:p>
            <a:pPr marL="274320" lvl="1" indent="0">
              <a:buNone/>
            </a:pPr>
            <a:r>
              <a:rPr lang="en-US" sz="1900" b="1" dirty="0" smtClean="0"/>
              <a:t>   else </a:t>
            </a:r>
            <a:endParaRPr lang="en-US" sz="1900" b="1" dirty="0"/>
          </a:p>
          <a:p>
            <a:pPr marL="274320" lvl="1" indent="0">
              <a:buNone/>
            </a:pPr>
            <a:r>
              <a:rPr lang="en-US" sz="1900" b="1" dirty="0" smtClean="0"/>
              <a:t>   { </a:t>
            </a:r>
            <a:endParaRPr lang="en-US" sz="1900" b="1" dirty="0"/>
          </a:p>
          <a:p>
            <a:pPr marL="274320" lvl="1" indent="0">
              <a:buNone/>
            </a:pPr>
            <a:r>
              <a:rPr lang="en-US" sz="1900" b="1" dirty="0" smtClean="0"/>
              <a:t>       </a:t>
            </a:r>
            <a:r>
              <a:rPr lang="en-US" sz="1900" b="1" dirty="0" err="1" smtClean="0"/>
              <a:t>cout</a:t>
            </a:r>
            <a:r>
              <a:rPr lang="en-US" sz="1900" b="1" dirty="0" smtClean="0"/>
              <a:t> </a:t>
            </a:r>
            <a:r>
              <a:rPr lang="en-US" sz="1900" b="1" dirty="0"/>
              <a:t>&lt;&lt; "Sorry, card was not in the bag.\n"; </a:t>
            </a:r>
          </a:p>
          <a:p>
            <a:pPr marL="274320" lvl="1" indent="0">
              <a:buNone/>
            </a:pPr>
            <a:r>
              <a:rPr lang="en-US" sz="1900" b="1" dirty="0" smtClean="0"/>
              <a:t>   } </a:t>
            </a:r>
            <a:r>
              <a:rPr lang="en-US" sz="1900" b="1" dirty="0"/>
              <a:t>// end if </a:t>
            </a:r>
          </a:p>
          <a:p>
            <a:pPr marL="274320" lvl="1" indent="0">
              <a:buNone/>
            </a:pPr>
            <a:r>
              <a:rPr lang="en-US" sz="1900" b="1" dirty="0"/>
              <a:t>} // end while </a:t>
            </a:r>
          </a:p>
          <a:p>
            <a:pPr marL="274320" lvl="1" indent="0">
              <a:buNone/>
            </a:pPr>
            <a:r>
              <a:rPr lang="en-US" sz="1900" b="1" dirty="0" err="1"/>
              <a:t>cout</a:t>
            </a:r>
            <a:r>
              <a:rPr lang="en-US" sz="1900" b="1" dirty="0"/>
              <a:t> &lt;&lt; "No more cards in the bag. Game over!\n"; </a:t>
            </a:r>
          </a:p>
          <a:p>
            <a:pPr marL="274320" lvl="1" indent="0">
              <a:buNone/>
            </a:pPr>
            <a:r>
              <a:rPr lang="en-US" sz="1900" b="1" dirty="0"/>
              <a:t>return 0; </a:t>
            </a:r>
          </a:p>
          <a:p>
            <a:pPr marL="0" indent="0">
              <a:buNone/>
            </a:pPr>
            <a:r>
              <a:rPr lang="en-US" b="1" dirty="0"/>
              <a:t>} ; // end main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19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Chapter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45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Object-Oriented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Encapsulation:</a:t>
            </a:r>
          </a:p>
          <a:p>
            <a:pPr lvl="1"/>
            <a:r>
              <a:rPr lang="en-US" dirty="0" smtClean="0"/>
              <a:t>Objects combine data and operations</a:t>
            </a:r>
          </a:p>
          <a:p>
            <a:r>
              <a:rPr lang="en-US" dirty="0" smtClean="0"/>
              <a:t>Inheritance:</a:t>
            </a:r>
          </a:p>
          <a:p>
            <a:pPr lvl="1"/>
            <a:r>
              <a:rPr lang="en-US" dirty="0" smtClean="0"/>
              <a:t>Classes inherit properties from other classes</a:t>
            </a:r>
          </a:p>
          <a:p>
            <a:r>
              <a:rPr lang="en-US" dirty="0" smtClean="0"/>
              <a:t>Polymorphism:</a:t>
            </a:r>
          </a:p>
          <a:p>
            <a:pPr lvl="1"/>
            <a:r>
              <a:rPr lang="en-US" dirty="0" smtClean="0"/>
              <a:t>Objects determine appropriate operations at execution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89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Figure 1-1 The task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dirty="0" smtClean="0"/>
              <a:t> is a module separate from 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MyProgram</a:t>
            </a:r>
            <a:r>
              <a:rPr lang="en-US" dirty="0" smtClean="0"/>
              <a:t>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8" y="1763713"/>
            <a:ext cx="8067675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4638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So, What is a specification?</a:t>
            </a:r>
          </a:p>
          <a:p>
            <a:r>
              <a:rPr lang="en-US" dirty="0" smtClean="0"/>
              <a:t>Basically </a:t>
            </a:r>
            <a:r>
              <a:rPr lang="en-US" dirty="0" smtClean="0"/>
              <a:t>an operational contract</a:t>
            </a:r>
          </a:p>
          <a:p>
            <a:pPr lvl="1"/>
            <a:r>
              <a:rPr lang="en-US" dirty="0" smtClean="0"/>
              <a:t>Documents use and limitations of a method</a:t>
            </a:r>
          </a:p>
          <a:p>
            <a:pPr lvl="1"/>
            <a:r>
              <a:rPr lang="en-US" dirty="0" smtClean="0"/>
              <a:t>Specifies data flow</a:t>
            </a:r>
          </a:p>
          <a:p>
            <a:pPr lvl="1"/>
            <a:r>
              <a:rPr lang="en-US" dirty="0" smtClean="0"/>
              <a:t>Does not specify </a:t>
            </a:r>
            <a:r>
              <a:rPr lang="en-US" i="1" dirty="0" smtClean="0"/>
              <a:t>HOW</a:t>
            </a:r>
            <a:r>
              <a:rPr lang="en-US" dirty="0" smtClean="0"/>
              <a:t> the module will perform its task</a:t>
            </a:r>
          </a:p>
          <a:p>
            <a:pPr lvl="1"/>
            <a:r>
              <a:rPr lang="en-US" dirty="0" smtClean="0"/>
              <a:t>Specifies pre- and post-conditions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10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Figure 1-2: Tasks communicate through a slit in the 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2054225"/>
            <a:ext cx="7677150" cy="41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766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/>
          </a:bodyPr>
          <a:lstStyle/>
          <a:p>
            <a:r>
              <a:rPr lang="en-US" dirty="0" smtClean="0"/>
              <a:t>Figure 1-3: A revised implementation communicates  through the same slit in the 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918" y="2057400"/>
            <a:ext cx="806588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272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Figure 1-4: A dispenser of chilled water, crushed ice, and ice cubes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762250"/>
            <a:ext cx="8058150" cy="340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611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Figure 1-7: UML notation for the class Bag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325" y="1673225"/>
            <a:ext cx="5729288" cy="3467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946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Doxygen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doxygen.org</a:t>
            </a:r>
          </a:p>
          <a:p>
            <a:pPr lvl="1"/>
            <a:r>
              <a:rPr lang="en-US" dirty="0" smtClean="0"/>
              <a:t>Appendix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24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52</TotalTime>
  <Words>739</Words>
  <Application>Microsoft Office PowerPoint</Application>
  <PresentationFormat>On-screen Show (4:3)</PresentationFormat>
  <Paragraphs>115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Thatch</vt:lpstr>
      <vt:lpstr>CS 302  Data Structures</vt:lpstr>
      <vt:lpstr>Object-Oriented Concepts</vt:lpstr>
      <vt:lpstr>Figure 1-1 The task sort is a module separate from the MyProgram module</vt:lpstr>
      <vt:lpstr>Specifications</vt:lpstr>
      <vt:lpstr>Figure 1-2: Tasks communicate through a slit in the wall</vt:lpstr>
      <vt:lpstr>Figure 1-3: A revised implementation communicates  through the same slit in the wall</vt:lpstr>
      <vt:lpstr>Figure 1-4: A dispenser of chilled water, crushed ice, and ice cubes</vt:lpstr>
      <vt:lpstr>Figure 1-7: UML notation for the class Bag</vt:lpstr>
      <vt:lpstr>Code Documentation</vt:lpstr>
      <vt:lpstr>PowerPoint Presentation</vt:lpstr>
      <vt:lpstr>PowerPoint Presentation</vt:lpstr>
      <vt:lpstr>End of Chapter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fredh</dc:creator>
  <cp:lastModifiedBy>fredh</cp:lastModifiedBy>
  <cp:revision>9</cp:revision>
  <dcterms:created xsi:type="dcterms:W3CDTF">2013-08-24T21:56:29Z</dcterms:created>
  <dcterms:modified xsi:type="dcterms:W3CDTF">2013-08-24T22:50:36Z</dcterms:modified>
</cp:coreProperties>
</file>