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91" r:id="rId3"/>
    <p:sldId id="292" r:id="rId4"/>
    <p:sldId id="293" r:id="rId5"/>
    <p:sldId id="275" r:id="rId6"/>
    <p:sldId id="294" r:id="rId7"/>
    <p:sldId id="295" r:id="rId8"/>
    <p:sldId id="296" r:id="rId9"/>
    <p:sldId id="278" r:id="rId10"/>
    <p:sldId id="279" r:id="rId11"/>
    <p:sldId id="281" r:id="rId12"/>
    <p:sldId id="282" r:id="rId13"/>
    <p:sldId id="287" r:id="rId14"/>
    <p:sldId id="280" r:id="rId15"/>
    <p:sldId id="289" r:id="rId16"/>
    <p:sldId id="290" r:id="rId17"/>
    <p:sldId id="297" r:id="rId18"/>
    <p:sldId id="298" r:id="rId19"/>
    <p:sldId id="288" r:id="rId20"/>
    <p:sldId id="284" r:id="rId21"/>
    <p:sldId id="285" r:id="rId22"/>
    <p:sldId id="270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1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1816100"/>
            <a:ext cx="8445500" cy="4508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Structures and Problem Solving with C++: Walls and Mirrors, Frank Carrano, © 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2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2/8/2014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Algorithm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38400" y="5334000"/>
            <a:ext cx="4255477" cy="365125"/>
          </a:xfrm>
        </p:spPr>
        <p:txBody>
          <a:bodyPr/>
          <a:lstStyle/>
          <a:p>
            <a:r>
              <a:rPr lang="en-US" altLang="en-US" dirty="0" smtClean="0"/>
              <a:t>FIGURE 10-2 The graphs of 3 </a:t>
            </a:r>
            <a:r>
              <a:rPr lang="en-US" altLang="en-US" dirty="0" smtClean="0">
                <a:sym typeface="Symbol" pitchFamily="18" charset="2"/>
              </a:rPr>
              <a:t></a:t>
            </a:r>
            <a:r>
              <a:rPr lang="en-US" altLang="en-US" dirty="0" smtClean="0"/>
              <a:t> 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and 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- 3 </a:t>
            </a:r>
            <a:r>
              <a:rPr lang="en-US" altLang="en-US" dirty="0" smtClean="0">
                <a:sym typeface="Symbol" pitchFamily="18" charset="2"/>
              </a:rPr>
              <a:t></a:t>
            </a:r>
            <a:r>
              <a:rPr lang="en-US" altLang="en-US" dirty="0" smtClean="0"/>
              <a:t> n + 10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628775"/>
            <a:ext cx="561975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67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500688"/>
            <a:ext cx="7848600" cy="836612"/>
          </a:xfrm>
        </p:spPr>
        <p:txBody>
          <a:bodyPr/>
          <a:lstStyle/>
          <a:p>
            <a:r>
              <a:rPr lang="en-US" altLang="en-US" smtClean="0"/>
              <a:t>FIGURE 10-3 A comparison of growth-rate functions: </a:t>
            </a:r>
            <a:br>
              <a:rPr lang="en-US" altLang="en-US" smtClean="0"/>
            </a:br>
            <a:r>
              <a:rPr lang="en-US" altLang="en-US" smtClean="0"/>
              <a:t>(a) in tabular form</a:t>
            </a:r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"/>
          <a:stretch>
            <a:fillRect/>
          </a:stretch>
        </p:blipFill>
        <p:spPr bwMode="auto">
          <a:xfrm>
            <a:off x="1106488" y="1652588"/>
            <a:ext cx="7483475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500688"/>
            <a:ext cx="7848600" cy="836612"/>
          </a:xfrm>
        </p:spPr>
        <p:txBody>
          <a:bodyPr/>
          <a:lstStyle/>
          <a:p>
            <a:endParaRPr lang="en-US" altLang="en-US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5791992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88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500688"/>
            <a:ext cx="7848600" cy="836612"/>
          </a:xfrm>
        </p:spPr>
        <p:txBody>
          <a:bodyPr/>
          <a:lstStyle/>
          <a:p>
            <a:r>
              <a:rPr lang="en-US" altLang="en-US" smtClean="0"/>
              <a:t>FIGURE 10-3 A comparison of growth-rate functions: </a:t>
            </a:r>
            <a:br>
              <a:rPr lang="en-US" altLang="en-US" smtClean="0"/>
            </a:br>
            <a:r>
              <a:rPr lang="en-US" altLang="en-US" smtClean="0"/>
              <a:t>(a) in graphical form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25600"/>
            <a:ext cx="5867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8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4579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Order of growth of some common functions</a:t>
            </a:r>
          </a:p>
        </p:txBody>
      </p:sp>
      <p:pic>
        <p:nvPicPr>
          <p:cNvPr id="2458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28913"/>
            <a:ext cx="8275638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349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 of Growth-Rate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You can ignore low order terms in an algorithm’s growth rate function:</a:t>
            </a:r>
          </a:p>
          <a:p>
            <a:pPr lvl="1"/>
            <a:r>
              <a:rPr lang="en-US" altLang="en-US" dirty="0"/>
              <a:t>O(n</a:t>
            </a:r>
            <a:r>
              <a:rPr lang="en-US" altLang="en-US" baseline="30000" dirty="0"/>
              <a:t>3</a:t>
            </a:r>
            <a:r>
              <a:rPr lang="en-US" altLang="en-US" dirty="0"/>
              <a:t>+4n</a:t>
            </a:r>
            <a:r>
              <a:rPr lang="en-US" altLang="en-US" baseline="30000" dirty="0"/>
              <a:t>2</a:t>
            </a:r>
            <a:r>
              <a:rPr lang="en-US" altLang="en-US" dirty="0"/>
              <a:t>+3n) is O(n</a:t>
            </a:r>
            <a:r>
              <a:rPr lang="en-US" altLang="en-US" baseline="30000" dirty="0"/>
              <a:t>3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You can ignore a multiplicative constant in the high-order term of an algorithm’s growth rate function</a:t>
            </a:r>
          </a:p>
          <a:p>
            <a:pPr lvl="1"/>
            <a:r>
              <a:rPr lang="en-US" altLang="en-US" dirty="0"/>
              <a:t>O(5n</a:t>
            </a:r>
            <a:r>
              <a:rPr lang="en-US" altLang="en-US" baseline="30000" dirty="0"/>
              <a:t>3</a:t>
            </a:r>
            <a:r>
              <a:rPr lang="en-US" altLang="en-US" dirty="0"/>
              <a:t>) is O(n</a:t>
            </a:r>
            <a:r>
              <a:rPr lang="en-US" altLang="en-US" baseline="30000" dirty="0"/>
              <a:t>3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You can combine growth rate functions</a:t>
            </a:r>
          </a:p>
          <a:p>
            <a:pPr lvl="1"/>
            <a:r>
              <a:rPr lang="en-US" altLang="en-US" dirty="0"/>
              <a:t>O(f(n)) + O(g(n)) = O(f(n)+g(n))</a:t>
            </a:r>
          </a:p>
          <a:p>
            <a:pPr lvl="1"/>
            <a:r>
              <a:rPr lang="en-US" altLang="en-US" dirty="0"/>
              <a:t>O(n</a:t>
            </a:r>
            <a:r>
              <a:rPr lang="en-US" altLang="en-US" baseline="30000" dirty="0"/>
              <a:t>2</a:t>
            </a:r>
            <a:r>
              <a:rPr lang="en-US" altLang="en-US" dirty="0"/>
              <a:t>) + O(n) = O(n</a:t>
            </a:r>
            <a:r>
              <a:rPr lang="en-US" altLang="en-US" baseline="30000" dirty="0"/>
              <a:t>2</a:t>
            </a:r>
            <a:r>
              <a:rPr lang="en-US" altLang="en-US" dirty="0"/>
              <a:t>+n) = O(n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88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Worst-case and average-case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/>
              <a:t>particular algorithm might require different times to solve different problems of the same size.</a:t>
            </a:r>
          </a:p>
          <a:p>
            <a:endParaRPr lang="en-US" altLang="en-US" dirty="0"/>
          </a:p>
          <a:p>
            <a:r>
              <a:rPr lang="en-US" altLang="en-US" dirty="0"/>
              <a:t>Worst-case analysis concludes that the algorithms is O(f(n)) if, in the worst case, A requires no more time than k*f(n)</a:t>
            </a:r>
          </a:p>
          <a:p>
            <a:endParaRPr lang="en-US" altLang="en-US" dirty="0"/>
          </a:p>
          <a:p>
            <a:r>
              <a:rPr lang="en-US" altLang="en-US" dirty="0"/>
              <a:t>Average-case analysis attempts to determine the average amount of time that an algorithm requires to solve problems of size n</a:t>
            </a:r>
          </a:p>
          <a:p>
            <a:pPr lvl="1"/>
            <a:r>
              <a:rPr lang="en-US" altLang="en-US" dirty="0"/>
              <a:t>This is more difficult than worst-case analysis.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86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efficiency of Searching Algorithms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Lets look at two algorithms sequential search and binary search</a:t>
            </a:r>
          </a:p>
          <a:p>
            <a:pPr lvl="1"/>
            <a:r>
              <a:rPr lang="en-US" altLang="en-US" dirty="0"/>
              <a:t>Sequential Search</a:t>
            </a:r>
          </a:p>
          <a:p>
            <a:pPr lvl="2"/>
            <a:r>
              <a:rPr lang="en-US" altLang="en-US" dirty="0"/>
              <a:t>Start at the beginning and look until you find it or run out of data.</a:t>
            </a:r>
          </a:p>
          <a:p>
            <a:pPr lvl="2"/>
            <a:r>
              <a:rPr lang="en-US" altLang="en-US" dirty="0"/>
              <a:t>Best case:</a:t>
            </a:r>
          </a:p>
          <a:p>
            <a:pPr lvl="2"/>
            <a:r>
              <a:rPr lang="en-US" altLang="en-US" dirty="0"/>
              <a:t>Worst case:</a:t>
            </a:r>
          </a:p>
          <a:p>
            <a:pPr lvl="2"/>
            <a:r>
              <a:rPr lang="en-US" altLang="en-US" dirty="0"/>
              <a:t>Average case: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7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efficiency of Searching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Binary Search</a:t>
            </a:r>
          </a:p>
          <a:p>
            <a:pPr lvl="1"/>
            <a:r>
              <a:rPr lang="en-US" altLang="en-US" dirty="0"/>
              <a:t>Assumes a sorted array.</a:t>
            </a:r>
          </a:p>
          <a:p>
            <a:pPr lvl="1"/>
            <a:r>
              <a:rPr lang="en-US" altLang="en-US" dirty="0"/>
              <a:t>The algorithm determines which half to look at and ignores the other half.</a:t>
            </a:r>
          </a:p>
          <a:p>
            <a:pPr lvl="2"/>
            <a:r>
              <a:rPr lang="en-US" altLang="en-US" dirty="0"/>
              <a:t>If n = 2</a:t>
            </a:r>
            <a:r>
              <a:rPr lang="en-US" altLang="en-US" baseline="30000" dirty="0"/>
              <a:t>k</a:t>
            </a:r>
            <a:r>
              <a:rPr lang="en-US" altLang="en-US" dirty="0"/>
              <a:t>, there are k divisions  </a:t>
            </a:r>
          </a:p>
          <a:p>
            <a:pPr lvl="2"/>
            <a:r>
              <a:rPr lang="en-US" altLang="en-US" dirty="0"/>
              <a:t>Therefore k = log</a:t>
            </a:r>
            <a:r>
              <a:rPr lang="en-US" altLang="en-US" baseline="-25000" dirty="0"/>
              <a:t>2</a:t>
            </a:r>
            <a:r>
              <a:rPr lang="en-US" altLang="en-US" dirty="0"/>
              <a:t>n</a:t>
            </a:r>
          </a:p>
          <a:p>
            <a:pPr lvl="2"/>
            <a:r>
              <a:rPr lang="en-US" altLang="en-US" dirty="0"/>
              <a:t>Thus the algorithm is O(log</a:t>
            </a:r>
            <a:r>
              <a:rPr lang="en-US" altLang="en-US" baseline="-25000" dirty="0"/>
              <a:t>2</a:t>
            </a:r>
            <a:r>
              <a:rPr lang="en-US" altLang="en-US" dirty="0"/>
              <a:t>n) in the worst case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So, is a binary search better than a sequential search?</a:t>
            </a:r>
          </a:p>
          <a:p>
            <a:pPr lvl="3"/>
            <a:r>
              <a:rPr lang="en-US" altLang="en-US" dirty="0"/>
              <a:t>If n = 1,000,000 </a:t>
            </a:r>
          </a:p>
          <a:p>
            <a:pPr lvl="3"/>
            <a:r>
              <a:rPr lang="en-US" altLang="en-US" dirty="0"/>
              <a:t>log</a:t>
            </a:r>
            <a:r>
              <a:rPr lang="en-US" altLang="en-US" baseline="-25000" dirty="0"/>
              <a:t>2</a:t>
            </a:r>
            <a:r>
              <a:rPr lang="en-US" altLang="en-US" dirty="0"/>
              <a:t> 1,000,000 = 19</a:t>
            </a:r>
          </a:p>
          <a:p>
            <a:pPr lvl="3"/>
            <a:r>
              <a:rPr lang="en-US" altLang="en-US" dirty="0"/>
              <a:t>Therefore at most 20 compares as opposed to at most 1,000,000 compares.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0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Efficiency of Searching Algorithms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Sequential search</a:t>
            </a:r>
          </a:p>
          <a:p>
            <a:pPr lvl="1"/>
            <a:r>
              <a:rPr lang="en-US" altLang="en-US" dirty="0"/>
              <a:t>Worst case O(n)</a:t>
            </a:r>
          </a:p>
          <a:p>
            <a:pPr lvl="1"/>
            <a:r>
              <a:rPr lang="en-US" altLang="en-US" dirty="0"/>
              <a:t>Average case O(n)</a:t>
            </a:r>
          </a:p>
          <a:p>
            <a:pPr lvl="1"/>
            <a:r>
              <a:rPr lang="en-US" altLang="en-US" dirty="0"/>
              <a:t>Best case O(1)</a:t>
            </a:r>
          </a:p>
          <a:p>
            <a:r>
              <a:rPr lang="en-US" altLang="en-US" dirty="0"/>
              <a:t>Binary search of sorted array</a:t>
            </a:r>
          </a:p>
          <a:p>
            <a:pPr lvl="1"/>
            <a:r>
              <a:rPr lang="en-US" altLang="en-US" dirty="0"/>
              <a:t>Worst case  O(log</a:t>
            </a:r>
            <a:r>
              <a:rPr lang="en-US" altLang="en-US" baseline="-25000" dirty="0"/>
              <a:t>2</a:t>
            </a:r>
            <a:r>
              <a:rPr lang="en-US" altLang="en-US" dirty="0"/>
              <a:t>n)</a:t>
            </a:r>
          </a:p>
          <a:p>
            <a:pPr lvl="1"/>
            <a:r>
              <a:rPr lang="en-US" altLang="en-US" dirty="0"/>
              <a:t>Remember required overhead for keeping array sorted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7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chapter will show you how to analyze the efficiency of algorithms.</a:t>
            </a:r>
          </a:p>
          <a:p>
            <a:pPr lvl="1"/>
            <a:r>
              <a:rPr lang="en-US" altLang="en-US" dirty="0"/>
              <a:t>The basic mathematical techniques for analyzing algorithms are central to more advanced topics in Computer Science.</a:t>
            </a:r>
          </a:p>
          <a:p>
            <a:pPr lvl="1"/>
            <a:r>
              <a:rPr lang="en-US" altLang="en-US" dirty="0"/>
              <a:t>As examples we will see analysis of some algorithms that you have studied before</a:t>
            </a:r>
          </a:p>
          <a:p>
            <a:pPr lvl="1"/>
            <a:r>
              <a:rPr lang="en-US" altLang="en-US" dirty="0"/>
              <a:t>In addition, this chapter examines the important topic of sorting data.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80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Keeping Your Perspective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2065338"/>
            <a:ext cx="8445500" cy="4259262"/>
          </a:xfrm>
        </p:spPr>
        <p:txBody>
          <a:bodyPr/>
          <a:lstStyle/>
          <a:p>
            <a:r>
              <a:rPr lang="en-US" altLang="en-US" smtClean="0"/>
              <a:t>Array-based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getEntry</a:t>
            </a:r>
            <a:r>
              <a:rPr lang="en-US" altLang="en-US" smtClean="0"/>
              <a:t> is O(1)</a:t>
            </a:r>
          </a:p>
          <a:p>
            <a:r>
              <a:rPr lang="en-US" altLang="en-US" smtClean="0"/>
              <a:t>Link-based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getEntry</a:t>
            </a:r>
            <a:r>
              <a:rPr lang="en-US" altLang="en-US" smtClean="0"/>
              <a:t> is O(n)</a:t>
            </a:r>
          </a:p>
          <a:p>
            <a:r>
              <a:rPr lang="en-US" altLang="en-US" smtClean="0"/>
              <a:t>Consider how frequently particular ADT operations occur in given application</a:t>
            </a:r>
          </a:p>
          <a:p>
            <a:r>
              <a:rPr lang="en-US" altLang="en-US" smtClean="0"/>
              <a:t>Some seldom-used but critical operations must be efficient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2980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Keeping Your Perspective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2065338"/>
            <a:ext cx="8445500" cy="4259262"/>
          </a:xfrm>
        </p:spPr>
        <p:txBody>
          <a:bodyPr/>
          <a:lstStyle/>
          <a:p>
            <a:r>
              <a:rPr lang="en-US" altLang="en-US" smtClean="0"/>
              <a:t>If problem size always small, ignore an algorithm’s efficiency</a:t>
            </a:r>
          </a:p>
          <a:p>
            <a:r>
              <a:rPr lang="en-US" altLang="en-US" smtClean="0"/>
              <a:t>Weigh trade-offs between algorithm’s time and memory requirements</a:t>
            </a:r>
          </a:p>
          <a:p>
            <a:r>
              <a:rPr lang="en-US" altLang="en-US" smtClean="0"/>
              <a:t>Compare algorithms for both style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4145300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Measuring an algorithms efficiency is quite important because your choice of algorithm for a given application often has a great impact.</a:t>
            </a:r>
          </a:p>
          <a:p>
            <a:pPr lvl="1"/>
            <a:r>
              <a:rPr lang="en-US" altLang="en-US" dirty="0"/>
              <a:t>Suppose two algorithms perform the same task, such as searching.</a:t>
            </a:r>
          </a:p>
          <a:p>
            <a:pPr lvl="1"/>
            <a:r>
              <a:rPr lang="en-US" altLang="en-US" dirty="0"/>
              <a:t>What does it mean to compare the algorithms and conclude that one is better?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0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The analysis of algorithms is the area of Computer Science that provides the tools for contrasting the efficiency of different methods of solution.</a:t>
            </a:r>
          </a:p>
          <a:p>
            <a:pPr lvl="1"/>
            <a:r>
              <a:rPr lang="en-US" altLang="en-US" dirty="0"/>
              <a:t>How do you compare them?</a:t>
            </a:r>
          </a:p>
          <a:p>
            <a:pPr lvl="2"/>
            <a:r>
              <a:rPr lang="en-US" altLang="en-US" dirty="0"/>
              <a:t>Implement them both in C++ and run them?</a:t>
            </a:r>
          </a:p>
          <a:p>
            <a:pPr lvl="2"/>
            <a:r>
              <a:rPr lang="en-US" altLang="en-US" dirty="0"/>
              <a:t>There are a few difficulties with this</a:t>
            </a:r>
          </a:p>
          <a:p>
            <a:pPr lvl="3"/>
            <a:r>
              <a:rPr lang="en-US" altLang="en-US" dirty="0"/>
              <a:t>How are the algorithms coded?</a:t>
            </a:r>
          </a:p>
          <a:p>
            <a:pPr lvl="3"/>
            <a:r>
              <a:rPr lang="en-US" altLang="en-US" dirty="0"/>
              <a:t>What computer should you use?</a:t>
            </a:r>
          </a:p>
          <a:p>
            <a:pPr lvl="3"/>
            <a:r>
              <a:rPr lang="en-US" altLang="en-US" dirty="0"/>
              <a:t>What data should the programs use?</a:t>
            </a:r>
          </a:p>
          <a:p>
            <a:pPr lvl="2"/>
            <a:r>
              <a:rPr lang="en-US" altLang="en-US" dirty="0"/>
              <a:t>To overcome these (and other) difficulties, we will use some mathematical techniques to the algorithms independently of coding, computers, and data.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8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Execution Time of Algorithm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 smtClean="0"/>
              <a:t>Traversal of linked nodes – example: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So </a:t>
            </a:r>
            <a:r>
              <a:rPr lang="en-US" altLang="en-US" dirty="0"/>
              <a:t>the total time is </a:t>
            </a:r>
            <a:r>
              <a:rPr lang="en-US" altLang="en-US" dirty="0">
                <a:latin typeface="Arial" charset="0"/>
              </a:rPr>
              <a:t>A(n+1) + C(n+1) + W(n)</a:t>
            </a:r>
          </a:p>
          <a:p>
            <a:pPr lvl="1"/>
            <a:r>
              <a:rPr lang="en-US" altLang="en-US" dirty="0"/>
              <a:t>Which is proportional to n</a:t>
            </a:r>
          </a:p>
          <a:p>
            <a:pPr lvl="1"/>
            <a:r>
              <a:rPr lang="en-US" altLang="en-US" dirty="0"/>
              <a:t>Therefore a list of 100 takes longer than a list of 10</a:t>
            </a:r>
          </a:p>
          <a:p>
            <a:endParaRPr lang="en-US" altLang="en-US" dirty="0" smtClean="0"/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2559050"/>
            <a:ext cx="7666038" cy="185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9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Towers of Hanoi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 smtClean="0"/>
              <a:t>In the Chapter on Recursion we </a:t>
            </a:r>
            <a:r>
              <a:rPr lang="en-US" altLang="en-US" dirty="0"/>
              <a:t>proved recursively that the solution to the towers of Hanoi problem with </a:t>
            </a:r>
            <a:r>
              <a:rPr lang="en-US" altLang="en-US" dirty="0">
                <a:latin typeface="Arial" charset="0"/>
              </a:rPr>
              <a:t>n</a:t>
            </a:r>
            <a:r>
              <a:rPr lang="en-US" altLang="en-US" dirty="0"/>
              <a:t> disks requires </a:t>
            </a:r>
            <a:r>
              <a:rPr lang="en-US" altLang="en-US" dirty="0">
                <a:latin typeface="Arial" charset="0"/>
              </a:rPr>
              <a:t>2</a:t>
            </a:r>
            <a:r>
              <a:rPr lang="en-US" altLang="en-US" baseline="30000" dirty="0">
                <a:latin typeface="Arial" charset="0"/>
              </a:rPr>
              <a:t>n</a:t>
            </a:r>
            <a:r>
              <a:rPr lang="en-US" altLang="en-US" dirty="0">
                <a:latin typeface="Arial" charset="0"/>
              </a:rPr>
              <a:t>-1</a:t>
            </a:r>
            <a:r>
              <a:rPr lang="en-US" altLang="en-US" dirty="0"/>
              <a:t> moves 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each move requires the same time, </a:t>
            </a:r>
            <a:r>
              <a:rPr lang="en-US" altLang="en-US" dirty="0">
                <a:latin typeface="Arial" charset="0"/>
              </a:rPr>
              <a:t>m</a:t>
            </a:r>
            <a:r>
              <a:rPr lang="en-US" altLang="en-US" dirty="0"/>
              <a:t>,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the </a:t>
            </a:r>
            <a:r>
              <a:rPr lang="en-US" altLang="en-US" dirty="0"/>
              <a:t>solution requires </a:t>
            </a:r>
            <a:r>
              <a:rPr lang="en-US" altLang="en-US" dirty="0">
                <a:latin typeface="Arial" charset="0"/>
              </a:rPr>
              <a:t>(2</a:t>
            </a:r>
            <a:r>
              <a:rPr lang="en-US" altLang="en-US" baseline="30000" dirty="0">
                <a:latin typeface="Arial" charset="0"/>
              </a:rPr>
              <a:t>n</a:t>
            </a:r>
            <a:r>
              <a:rPr lang="en-US" altLang="en-US" dirty="0">
                <a:latin typeface="Arial" charset="0"/>
              </a:rPr>
              <a:t>-1)*m</a:t>
            </a:r>
            <a:r>
              <a:rPr lang="en-US" altLang="en-US" dirty="0"/>
              <a:t> time units.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As you can see, this time requirement increases rapidly as the number of disks increases</a:t>
            </a:r>
          </a:p>
        </p:txBody>
      </p:sp>
    </p:spTree>
    <p:extLst>
      <p:ext uri="{BB962C8B-B14F-4D97-AF65-F5344CB8AC3E}">
        <p14:creationId xmlns:p14="http://schemas.microsoft.com/office/powerpoint/2010/main" val="395672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Consider an algorithm that contains nested loops of the following form: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>
                <a:latin typeface="Arial" charset="0"/>
              </a:rPr>
              <a:t>for (</a:t>
            </a:r>
            <a:r>
              <a:rPr lang="en-US" altLang="en-US" dirty="0" err="1">
                <a:latin typeface="Arial" charset="0"/>
              </a:rPr>
              <a:t>i</a:t>
            </a:r>
            <a:r>
              <a:rPr lang="en-US" altLang="en-US" dirty="0">
                <a:latin typeface="Arial" charset="0"/>
              </a:rPr>
              <a:t>=1 to n)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>
                <a:latin typeface="Arial" charset="0"/>
              </a:rPr>
              <a:t>   for (j=1 to </a:t>
            </a:r>
            <a:r>
              <a:rPr lang="en-US" altLang="en-US" dirty="0" err="1">
                <a:latin typeface="Arial" charset="0"/>
              </a:rPr>
              <a:t>i</a:t>
            </a:r>
            <a:r>
              <a:rPr lang="en-US" altLang="en-US" dirty="0">
                <a:latin typeface="Arial" charset="0"/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>
                <a:latin typeface="Arial" charset="0"/>
              </a:rPr>
              <a:t>      for (k=1 to 5)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>
                <a:latin typeface="Arial" charset="0"/>
              </a:rPr>
              <a:t>         </a:t>
            </a:r>
            <a:r>
              <a:rPr lang="en-US" altLang="en-US" dirty="0" err="1">
                <a:latin typeface="Arial" charset="0"/>
              </a:rPr>
              <a:t>taks</a:t>
            </a:r>
            <a:r>
              <a:rPr lang="en-US" altLang="en-US" dirty="0">
                <a:latin typeface="Arial" charset="0"/>
              </a:rPr>
              <a:t> T</a:t>
            </a:r>
          </a:p>
          <a:p>
            <a:pPr lvl="1"/>
            <a:endParaRPr lang="en-US" altLang="en-US" dirty="0">
              <a:latin typeface="Arial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If task T requires t time units, 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innermost loop (on k) requires 5*t time units, 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loop on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requres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5*t*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time units, and 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outermost loop on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requires</a:t>
            </a:r>
          </a:p>
          <a:p>
            <a:pPr lvl="4"/>
            <a:endParaRPr lang="en-US" alt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186587"/>
              </p:ext>
            </p:extLst>
          </p:nvPr>
        </p:nvGraphicFramePr>
        <p:xfrm>
          <a:off x="4876800" y="5683250"/>
          <a:ext cx="3505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1895523" imgH="419040" progId="Equation.3">
                  <p:embed/>
                </p:oleObj>
              </mc:Choice>
              <mc:Fallback>
                <p:oleObj name="Equation" r:id="rId3" imgW="1895523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683250"/>
                        <a:ext cx="35052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387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Growth Rate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en-US" altLang="en-US" dirty="0"/>
              <a:t>The most important thing to learn is how quickly the algorithm’s time requirement grows as a function of the problem size.</a:t>
            </a:r>
          </a:p>
          <a:p>
            <a:pPr lvl="3"/>
            <a:r>
              <a:rPr lang="en-US" altLang="en-US" dirty="0"/>
              <a:t>Algorithm A requires time proportional to n</a:t>
            </a:r>
            <a:r>
              <a:rPr lang="en-US" altLang="en-US" baseline="30000" dirty="0"/>
              <a:t>2</a:t>
            </a:r>
          </a:p>
          <a:p>
            <a:pPr lvl="3"/>
            <a:r>
              <a:rPr lang="en-US" altLang="en-US" dirty="0"/>
              <a:t>Algorithm B requires time proportional to n</a:t>
            </a:r>
          </a:p>
          <a:p>
            <a:pPr lvl="2"/>
            <a:r>
              <a:rPr lang="en-US" altLang="en-US" dirty="0"/>
              <a:t>This is called the growth rate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05922"/>
            <a:ext cx="5038725" cy="310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906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Analysis and Big O Notation</a:t>
            </a:r>
          </a:p>
        </p:txBody>
      </p:sp>
      <p:sp>
        <p:nvSpPr>
          <p:cNvPr id="22531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Definition:</a:t>
            </a:r>
          </a:p>
          <a:p>
            <a:pPr lvl="1"/>
            <a:r>
              <a:rPr lang="en-US" altLang="en-US" smtClean="0"/>
              <a:t>Algorithm </a:t>
            </a:r>
            <a:r>
              <a:rPr lang="en-US" altLang="en-US" i="1" smtClean="0"/>
              <a:t>A </a:t>
            </a:r>
            <a:r>
              <a:rPr lang="en-US" altLang="en-US" smtClean="0"/>
              <a:t>is order </a:t>
            </a:r>
            <a:r>
              <a:rPr lang="en-US" altLang="en-US" i="1" smtClean="0"/>
              <a:t>f </a:t>
            </a:r>
            <a:r>
              <a:rPr lang="en-US" altLang="en-US" smtClean="0"/>
              <a:t>( </a:t>
            </a:r>
            <a:r>
              <a:rPr lang="en-US" altLang="en-US" i="1" smtClean="0"/>
              <a:t>n </a:t>
            </a:r>
            <a:r>
              <a:rPr lang="en-US" altLang="en-US" smtClean="0"/>
              <a:t>)</a:t>
            </a:r>
          </a:p>
          <a:p>
            <a:pPr lvl="2"/>
            <a:r>
              <a:rPr lang="en-US" altLang="en-US" smtClean="0"/>
              <a:t>Denoted O( </a:t>
            </a:r>
            <a:r>
              <a:rPr lang="en-US" altLang="en-US" i="1" smtClean="0"/>
              <a:t>f </a:t>
            </a:r>
            <a:r>
              <a:rPr lang="en-US" altLang="en-US" smtClean="0"/>
              <a:t>( </a:t>
            </a:r>
            <a:r>
              <a:rPr lang="en-US" altLang="en-US" i="1" smtClean="0"/>
              <a:t>n </a:t>
            </a:r>
            <a:r>
              <a:rPr lang="en-US" altLang="en-US" smtClean="0"/>
              <a:t>))</a:t>
            </a:r>
          </a:p>
          <a:p>
            <a:pPr lvl="1"/>
            <a:r>
              <a:rPr lang="en-US" altLang="en-US" smtClean="0"/>
              <a:t>If constants </a:t>
            </a:r>
            <a:r>
              <a:rPr lang="en-US" altLang="en-US" i="1" smtClean="0"/>
              <a:t>k </a:t>
            </a:r>
            <a:r>
              <a:rPr lang="en-US" altLang="en-US" smtClean="0"/>
              <a:t>and </a:t>
            </a:r>
            <a:r>
              <a:rPr lang="en-US" altLang="en-US" i="1" smtClean="0"/>
              <a:t>n</a:t>
            </a:r>
            <a:r>
              <a:rPr lang="en-US" altLang="en-US" i="1" baseline="-25000" smtClean="0"/>
              <a:t>0</a:t>
            </a:r>
            <a:r>
              <a:rPr lang="en-US" altLang="en-US" smtClean="0"/>
              <a:t> exist </a:t>
            </a:r>
          </a:p>
          <a:p>
            <a:pPr lvl="1"/>
            <a:r>
              <a:rPr lang="en-US" altLang="en-US" smtClean="0"/>
              <a:t>Such that </a:t>
            </a:r>
            <a:r>
              <a:rPr lang="en-US" altLang="en-US" i="1" smtClean="0"/>
              <a:t>A </a:t>
            </a:r>
            <a:r>
              <a:rPr lang="en-US" altLang="en-US" smtClean="0"/>
              <a:t>requires no more than </a:t>
            </a:r>
            <a:r>
              <a:rPr lang="en-US" altLang="en-US" i="1" smtClean="0"/>
              <a:t>k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</a:t>
            </a:r>
            <a:r>
              <a:rPr lang="en-US" altLang="en-US" i="1" smtClean="0"/>
              <a:t>f </a:t>
            </a:r>
            <a:r>
              <a:rPr lang="en-US" altLang="en-US" smtClean="0"/>
              <a:t>( </a:t>
            </a:r>
            <a:r>
              <a:rPr lang="en-US" altLang="en-US" i="1" smtClean="0"/>
              <a:t>n </a:t>
            </a:r>
            <a:r>
              <a:rPr lang="en-US" altLang="en-US" smtClean="0"/>
              <a:t>) time units to solve a problem of size </a:t>
            </a:r>
            <a:r>
              <a:rPr lang="en-US" altLang="en-US" i="1" smtClean="0"/>
              <a:t>n </a:t>
            </a:r>
            <a:r>
              <a:rPr lang="en-US" altLang="en-US" smtClean="0"/>
              <a:t>≥ </a:t>
            </a:r>
            <a:r>
              <a:rPr lang="en-US" altLang="en-US" i="1" smtClean="0"/>
              <a:t>n</a:t>
            </a:r>
            <a:r>
              <a:rPr lang="en-US" altLang="en-US" baseline="-25000" smtClean="0"/>
              <a:t>0</a:t>
            </a:r>
            <a:r>
              <a:rPr lang="en-US" altLang="en-US" smtClean="0"/>
              <a:t> 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809280"/>
              </p:ext>
            </p:extLst>
          </p:nvPr>
        </p:nvGraphicFramePr>
        <p:xfrm>
          <a:off x="2465388" y="4167188"/>
          <a:ext cx="45974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1752480" imgH="457200" progId="Equation.3">
                  <p:embed/>
                </p:oleObj>
              </mc:Choice>
              <mc:Fallback>
                <p:oleObj name="Equation" r:id="rId3" imgW="175248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4167188"/>
                        <a:ext cx="4597400" cy="12509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3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190</TotalTime>
  <Words>905</Words>
  <Application>Microsoft Office PowerPoint</Application>
  <PresentationFormat>On-screen Show (4:3)</PresentationFormat>
  <Paragraphs>119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Thatch</vt:lpstr>
      <vt:lpstr>Equation</vt:lpstr>
      <vt:lpstr>Microsoft Equation 3.0</vt:lpstr>
      <vt:lpstr>CS 302  Data Structures</vt:lpstr>
      <vt:lpstr>PowerPoint Presentation</vt:lpstr>
      <vt:lpstr>PowerPoint Presentation</vt:lpstr>
      <vt:lpstr>PowerPoint Presentation</vt:lpstr>
      <vt:lpstr>Execution Time of Algorithm</vt:lpstr>
      <vt:lpstr>The Towers of Hanoi</vt:lpstr>
      <vt:lpstr>Nested Loops</vt:lpstr>
      <vt:lpstr>Algorithm Growth Rate</vt:lpstr>
      <vt:lpstr>Analysis and Big O Notation</vt:lpstr>
      <vt:lpstr>Analysis and Big O Notation</vt:lpstr>
      <vt:lpstr>Analysis and Big O Notation</vt:lpstr>
      <vt:lpstr>Analysis and Big O Notation</vt:lpstr>
      <vt:lpstr>Analysis and Big O Notation</vt:lpstr>
      <vt:lpstr>Analysis and Big O Notation</vt:lpstr>
      <vt:lpstr>Properties of Growth-Rate Functions</vt:lpstr>
      <vt:lpstr>Worst-case and average-case analysis</vt:lpstr>
      <vt:lpstr>The efficiency of Searching Algorithms</vt:lpstr>
      <vt:lpstr>The efficiency of Searching Algorithms</vt:lpstr>
      <vt:lpstr>Efficiency of Searching Algorithms</vt:lpstr>
      <vt:lpstr>Keeping Your Perspective</vt:lpstr>
      <vt:lpstr>Keeping Your Perspective</vt:lpstr>
      <vt:lpstr>End of Chapter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26</cp:revision>
  <dcterms:created xsi:type="dcterms:W3CDTF">2013-08-24T21:56:29Z</dcterms:created>
  <dcterms:modified xsi:type="dcterms:W3CDTF">2014-02-09T01:55:02Z</dcterms:modified>
</cp:coreProperties>
</file>