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sldIdLst>
    <p:sldId id="256" r:id="rId2"/>
    <p:sldId id="291" r:id="rId3"/>
    <p:sldId id="292" r:id="rId4"/>
    <p:sldId id="293" r:id="rId5"/>
    <p:sldId id="275" r:id="rId6"/>
    <p:sldId id="294" r:id="rId7"/>
    <p:sldId id="295" r:id="rId8"/>
    <p:sldId id="296" r:id="rId9"/>
    <p:sldId id="278" r:id="rId10"/>
    <p:sldId id="279" r:id="rId11"/>
    <p:sldId id="281" r:id="rId12"/>
    <p:sldId id="282" r:id="rId13"/>
    <p:sldId id="287" r:id="rId14"/>
    <p:sldId id="280" r:id="rId15"/>
    <p:sldId id="289" r:id="rId16"/>
    <p:sldId id="290" r:id="rId17"/>
    <p:sldId id="297" r:id="rId18"/>
    <p:sldId id="298" r:id="rId19"/>
    <p:sldId id="288" r:id="rId20"/>
    <p:sldId id="284" r:id="rId21"/>
    <p:sldId id="285" r:id="rId22"/>
    <p:sldId id="270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01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26BC-8E78-4CCF-A7B2-8DF8460C404D}" type="datetime1">
              <a:rPr lang="en-US" smtClean="0"/>
              <a:pPr/>
              <a:t>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2853-67FE-4B33-8352-7E4108629A36}" type="datetime1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43FD-ABDB-43CF-A014-C9419E2A3211}" type="datetime1">
              <a:rPr lang="en-US" smtClean="0"/>
              <a:pPr/>
              <a:t>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08000" y="1816100"/>
            <a:ext cx="8445500" cy="4508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Structures and Problem Solving with C++: Walls and Mirrors, Frank Carrano, © 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92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50A7-F2AC-4A3A-BAC6-4433188AF404}" type="datetime1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85BE-30D6-45E9-9828-9A90A2D6DF6D}" type="datetime1">
              <a:rPr lang="en-US" smtClean="0"/>
              <a:pPr/>
              <a:t>2/8/2014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3B8-852C-4305-A8B5-259A7A1815FE}" type="datetime1">
              <a:rPr lang="en-US" smtClean="0"/>
              <a:pPr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5EA-66B7-4B75-BC7E-E841861BC2EE}" type="datetime1">
              <a:rPr lang="en-US" smtClean="0"/>
              <a:pPr/>
              <a:t>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1B-7565-4E7A-9F9F-F1076E2DDB85}" type="datetime1">
              <a:rPr lang="en-US" smtClean="0"/>
              <a:pPr/>
              <a:t>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E28A-3A4F-4E6B-B567-EC8C4C5EF7EB}" type="datetime1">
              <a:rPr lang="en-US" smtClean="0"/>
              <a:pPr/>
              <a:t>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08A9-3E88-45E3-A460-6C4313B1A85D}" type="datetime1">
              <a:rPr lang="en-US" smtClean="0"/>
              <a:pPr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CF1C-1A92-4FD7-820B-88967322F7A9}" type="datetime1">
              <a:rPr lang="en-US" smtClean="0"/>
              <a:pPr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8785BE-30D6-45E9-9828-9A90A2D6DF6D}" type="datetime1">
              <a:rPr lang="en-US" smtClean="0"/>
              <a:pPr/>
              <a:t>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302 </a:t>
            </a:r>
            <a:br>
              <a:rPr lang="en-US" dirty="0" smtClean="0"/>
            </a:br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Algorithm Efficiency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5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Analysis and Big O Notation</a:t>
            </a:r>
          </a:p>
        </p:txBody>
      </p:sp>
      <p:sp>
        <p:nvSpPr>
          <p:cNvPr id="2355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438400" y="5334000"/>
            <a:ext cx="4255477" cy="365125"/>
          </a:xfrm>
        </p:spPr>
        <p:txBody>
          <a:bodyPr/>
          <a:lstStyle/>
          <a:p>
            <a:r>
              <a:rPr lang="en-US" altLang="en-US" dirty="0" smtClean="0"/>
              <a:t>FIGURE 10-2 The graphs of 3 </a:t>
            </a:r>
            <a:r>
              <a:rPr lang="en-US" altLang="en-US" dirty="0" smtClean="0">
                <a:sym typeface="Symbol" pitchFamily="18" charset="2"/>
              </a:rPr>
              <a:t></a:t>
            </a:r>
            <a:r>
              <a:rPr lang="en-US" altLang="en-US" dirty="0" smtClean="0"/>
              <a:t> n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and n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- 3 </a:t>
            </a:r>
            <a:r>
              <a:rPr lang="en-US" altLang="en-US" dirty="0" smtClean="0">
                <a:sym typeface="Symbol" pitchFamily="18" charset="2"/>
              </a:rPr>
              <a:t></a:t>
            </a:r>
            <a:r>
              <a:rPr lang="en-US" altLang="en-US" dirty="0" smtClean="0"/>
              <a:t> n + 10</a:t>
            </a:r>
          </a:p>
        </p:txBody>
      </p:sp>
      <p:pic>
        <p:nvPicPr>
          <p:cNvPr id="2355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1628775"/>
            <a:ext cx="561975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367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Analysis and Big O Notation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50900" y="5500688"/>
            <a:ext cx="7848600" cy="836612"/>
          </a:xfrm>
        </p:spPr>
        <p:txBody>
          <a:bodyPr/>
          <a:lstStyle/>
          <a:p>
            <a:r>
              <a:rPr lang="en-US" altLang="en-US" smtClean="0"/>
              <a:t>FIGURE 10-3 A comparison of growth-rate functions: </a:t>
            </a:r>
            <a:br>
              <a:rPr lang="en-US" altLang="en-US" smtClean="0"/>
            </a:br>
            <a:r>
              <a:rPr lang="en-US" altLang="en-US" smtClean="0"/>
              <a:t>(a) in tabular form</a:t>
            </a:r>
          </a:p>
        </p:txBody>
      </p:sp>
      <p:pic>
        <p:nvPicPr>
          <p:cNvPr id="2560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8"/>
          <a:stretch>
            <a:fillRect/>
          </a:stretch>
        </p:blipFill>
        <p:spPr bwMode="auto">
          <a:xfrm>
            <a:off x="1106488" y="1652588"/>
            <a:ext cx="7483475" cy="355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26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Analysis and Big O Notation</a:t>
            </a:r>
          </a:p>
        </p:txBody>
      </p:sp>
      <p:sp>
        <p:nvSpPr>
          <p:cNvPr id="2662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50900" y="5500688"/>
            <a:ext cx="7848600" cy="836612"/>
          </a:xfrm>
        </p:spPr>
        <p:txBody>
          <a:bodyPr/>
          <a:lstStyle/>
          <a:p>
            <a:endParaRPr lang="en-US" altLang="en-US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76400"/>
            <a:ext cx="5791992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88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Analysis and Big O Notation</a:t>
            </a:r>
          </a:p>
        </p:txBody>
      </p:sp>
      <p:sp>
        <p:nvSpPr>
          <p:cNvPr id="2662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50900" y="5500688"/>
            <a:ext cx="7848600" cy="836612"/>
          </a:xfrm>
        </p:spPr>
        <p:txBody>
          <a:bodyPr/>
          <a:lstStyle/>
          <a:p>
            <a:r>
              <a:rPr lang="en-US" altLang="en-US" smtClean="0"/>
              <a:t>FIGURE 10-3 A comparison of growth-rate functions: </a:t>
            </a:r>
            <a:br>
              <a:rPr lang="en-US" altLang="en-US" smtClean="0"/>
            </a:br>
            <a:r>
              <a:rPr lang="en-US" altLang="en-US" smtClean="0"/>
              <a:t>(a) in graphical form</a:t>
            </a:r>
          </a:p>
        </p:txBody>
      </p:sp>
      <p:pic>
        <p:nvPicPr>
          <p:cNvPr id="266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25600"/>
            <a:ext cx="58674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080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Analysis and Big O Notation</a:t>
            </a:r>
          </a:p>
        </p:txBody>
      </p:sp>
      <p:sp>
        <p:nvSpPr>
          <p:cNvPr id="24579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smtClean="0"/>
              <a:t>Order of growth of some common functions</a:t>
            </a:r>
          </a:p>
        </p:txBody>
      </p:sp>
      <p:pic>
        <p:nvPicPr>
          <p:cNvPr id="2458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28913"/>
            <a:ext cx="8275638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349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Properties of Growth-Rate Functions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dirty="0"/>
              <a:t>You can ignore low order terms in an algorithm’s growth rate function:</a:t>
            </a:r>
          </a:p>
          <a:p>
            <a:pPr lvl="1"/>
            <a:r>
              <a:rPr lang="en-US" altLang="en-US" dirty="0"/>
              <a:t>O(n</a:t>
            </a:r>
            <a:r>
              <a:rPr lang="en-US" altLang="en-US" baseline="30000" dirty="0"/>
              <a:t>3</a:t>
            </a:r>
            <a:r>
              <a:rPr lang="en-US" altLang="en-US" dirty="0"/>
              <a:t>+4n</a:t>
            </a:r>
            <a:r>
              <a:rPr lang="en-US" altLang="en-US" baseline="30000" dirty="0"/>
              <a:t>2</a:t>
            </a:r>
            <a:r>
              <a:rPr lang="en-US" altLang="en-US" dirty="0"/>
              <a:t>+3n) is O(n</a:t>
            </a:r>
            <a:r>
              <a:rPr lang="en-US" altLang="en-US" baseline="30000" dirty="0"/>
              <a:t>3</a:t>
            </a:r>
            <a:r>
              <a:rPr lang="en-US" altLang="en-US" dirty="0"/>
              <a:t>)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You can ignore a multiplicative constant in the high-order term of an algorithm’s growth rate function</a:t>
            </a:r>
          </a:p>
          <a:p>
            <a:pPr lvl="1"/>
            <a:r>
              <a:rPr lang="en-US" altLang="en-US" dirty="0"/>
              <a:t>O(5n</a:t>
            </a:r>
            <a:r>
              <a:rPr lang="en-US" altLang="en-US" baseline="30000" dirty="0"/>
              <a:t>3</a:t>
            </a:r>
            <a:r>
              <a:rPr lang="en-US" altLang="en-US" dirty="0"/>
              <a:t>) is O(n</a:t>
            </a:r>
            <a:r>
              <a:rPr lang="en-US" altLang="en-US" baseline="30000" dirty="0"/>
              <a:t>3</a:t>
            </a:r>
            <a:r>
              <a:rPr lang="en-US" altLang="en-US" dirty="0"/>
              <a:t>)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You can combine growth rate functions</a:t>
            </a:r>
          </a:p>
          <a:p>
            <a:pPr lvl="1"/>
            <a:r>
              <a:rPr lang="en-US" altLang="en-US" dirty="0"/>
              <a:t>O(f(n)) + O(g(n)) = O(f(n)+g(n))</a:t>
            </a:r>
          </a:p>
          <a:p>
            <a:pPr lvl="1"/>
            <a:r>
              <a:rPr lang="en-US" altLang="en-US" dirty="0"/>
              <a:t>O(n</a:t>
            </a:r>
            <a:r>
              <a:rPr lang="en-US" altLang="en-US" baseline="30000" dirty="0"/>
              <a:t>2</a:t>
            </a:r>
            <a:r>
              <a:rPr lang="en-US" altLang="en-US" dirty="0"/>
              <a:t>) + O(n) = O(n</a:t>
            </a:r>
            <a:r>
              <a:rPr lang="en-US" altLang="en-US" baseline="30000" dirty="0"/>
              <a:t>2</a:t>
            </a:r>
            <a:r>
              <a:rPr lang="en-US" altLang="en-US" dirty="0"/>
              <a:t>+n) = O(n</a:t>
            </a:r>
            <a:r>
              <a:rPr lang="en-US" altLang="en-US" baseline="30000" dirty="0"/>
              <a:t>2</a:t>
            </a:r>
            <a:r>
              <a:rPr lang="en-US" alt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188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Worst-case and average-case analysis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dirty="0" smtClean="0"/>
              <a:t>A </a:t>
            </a:r>
            <a:r>
              <a:rPr lang="en-US" altLang="en-US" dirty="0"/>
              <a:t>particular algorithm might require different times to solve different problems of the same size.</a:t>
            </a:r>
          </a:p>
          <a:p>
            <a:endParaRPr lang="en-US" altLang="en-US" dirty="0"/>
          </a:p>
          <a:p>
            <a:r>
              <a:rPr lang="en-US" altLang="en-US" dirty="0"/>
              <a:t>Worst-case analysis concludes that the algorithms is O(f(n)) if, in the worst case, A requires no more time than k*f(n)</a:t>
            </a:r>
          </a:p>
          <a:p>
            <a:endParaRPr lang="en-US" altLang="en-US" dirty="0"/>
          </a:p>
          <a:p>
            <a:r>
              <a:rPr lang="en-US" altLang="en-US" dirty="0"/>
              <a:t>Average-case analysis attempts to determine the average amount of time that an algorithm requires to solve problems of size n</a:t>
            </a:r>
          </a:p>
          <a:p>
            <a:pPr lvl="1"/>
            <a:r>
              <a:rPr lang="en-US" altLang="en-US" dirty="0"/>
              <a:t>This is more difficult than worst-case analysis.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386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efficiency of Searching Algorithms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dirty="0"/>
              <a:t>Lets look at two algorithms sequential search and binary search</a:t>
            </a:r>
          </a:p>
          <a:p>
            <a:pPr lvl="1"/>
            <a:r>
              <a:rPr lang="en-US" altLang="en-US" dirty="0"/>
              <a:t>Sequential Search</a:t>
            </a:r>
          </a:p>
          <a:p>
            <a:pPr lvl="2"/>
            <a:r>
              <a:rPr lang="en-US" altLang="en-US" dirty="0"/>
              <a:t>Start at the beginning and look until you find it or run out of data.</a:t>
            </a:r>
          </a:p>
          <a:p>
            <a:pPr lvl="2"/>
            <a:r>
              <a:rPr lang="en-US" altLang="en-US" dirty="0"/>
              <a:t>Best case:</a:t>
            </a:r>
          </a:p>
          <a:p>
            <a:pPr lvl="2"/>
            <a:r>
              <a:rPr lang="en-US" altLang="en-US" dirty="0"/>
              <a:t>Worst case:</a:t>
            </a:r>
          </a:p>
          <a:p>
            <a:pPr lvl="2"/>
            <a:r>
              <a:rPr lang="en-US" altLang="en-US" dirty="0"/>
              <a:t>Average case: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5471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efficiency of Searching Algorithms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dirty="0"/>
              <a:t>Binary Search</a:t>
            </a:r>
          </a:p>
          <a:p>
            <a:pPr lvl="1"/>
            <a:r>
              <a:rPr lang="en-US" altLang="en-US" dirty="0"/>
              <a:t>Assumes a sorted array.</a:t>
            </a:r>
          </a:p>
          <a:p>
            <a:pPr lvl="1"/>
            <a:r>
              <a:rPr lang="en-US" altLang="en-US" dirty="0"/>
              <a:t>The algorithm determines which half to look at and ignores the other half.</a:t>
            </a:r>
          </a:p>
          <a:p>
            <a:pPr lvl="2"/>
            <a:r>
              <a:rPr lang="en-US" altLang="en-US" dirty="0"/>
              <a:t>If n = 2</a:t>
            </a:r>
            <a:r>
              <a:rPr lang="en-US" altLang="en-US" baseline="30000" dirty="0"/>
              <a:t>k</a:t>
            </a:r>
            <a:r>
              <a:rPr lang="en-US" altLang="en-US" dirty="0"/>
              <a:t>, there are k divisions  </a:t>
            </a:r>
          </a:p>
          <a:p>
            <a:pPr lvl="2"/>
            <a:r>
              <a:rPr lang="en-US" altLang="en-US" dirty="0"/>
              <a:t>Therefore k = log</a:t>
            </a:r>
            <a:r>
              <a:rPr lang="en-US" altLang="en-US" baseline="-25000" dirty="0"/>
              <a:t>2</a:t>
            </a:r>
            <a:r>
              <a:rPr lang="en-US" altLang="en-US" dirty="0"/>
              <a:t>n</a:t>
            </a:r>
          </a:p>
          <a:p>
            <a:pPr lvl="2"/>
            <a:r>
              <a:rPr lang="en-US" altLang="en-US" dirty="0"/>
              <a:t>Thus the algorithm is O(log</a:t>
            </a:r>
            <a:r>
              <a:rPr lang="en-US" altLang="en-US" baseline="-25000" dirty="0"/>
              <a:t>2</a:t>
            </a:r>
            <a:r>
              <a:rPr lang="en-US" altLang="en-US" dirty="0"/>
              <a:t>n) in the worst case</a:t>
            </a:r>
          </a:p>
          <a:p>
            <a:pPr lvl="2"/>
            <a:endParaRPr lang="en-US" altLang="en-US" dirty="0"/>
          </a:p>
          <a:p>
            <a:pPr lvl="2"/>
            <a:r>
              <a:rPr lang="en-US" altLang="en-US" dirty="0"/>
              <a:t>So, is a binary search better than a sequential search?</a:t>
            </a:r>
          </a:p>
          <a:p>
            <a:pPr lvl="3"/>
            <a:r>
              <a:rPr lang="en-US" altLang="en-US" dirty="0"/>
              <a:t>If n = 1,000,000 </a:t>
            </a:r>
          </a:p>
          <a:p>
            <a:pPr lvl="3"/>
            <a:r>
              <a:rPr lang="en-US" altLang="en-US" dirty="0"/>
              <a:t>log</a:t>
            </a:r>
            <a:r>
              <a:rPr lang="en-US" altLang="en-US" baseline="-25000" dirty="0"/>
              <a:t>2</a:t>
            </a:r>
            <a:r>
              <a:rPr lang="en-US" altLang="en-US" dirty="0"/>
              <a:t> 1,000,000 = 19</a:t>
            </a:r>
          </a:p>
          <a:p>
            <a:pPr lvl="3"/>
            <a:r>
              <a:rPr lang="en-US" altLang="en-US" dirty="0"/>
              <a:t>Therefore at most 20 compares as opposed to at most 1,000,000 compares.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801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Efficiency of Searching Algorithms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dirty="0"/>
              <a:t>Sequential search</a:t>
            </a:r>
          </a:p>
          <a:p>
            <a:pPr lvl="1"/>
            <a:r>
              <a:rPr lang="en-US" altLang="en-US" dirty="0"/>
              <a:t>Worst case O(n)</a:t>
            </a:r>
          </a:p>
          <a:p>
            <a:pPr lvl="1"/>
            <a:r>
              <a:rPr lang="en-US" altLang="en-US" dirty="0"/>
              <a:t>Average case O(n)</a:t>
            </a:r>
          </a:p>
          <a:p>
            <a:pPr lvl="1"/>
            <a:r>
              <a:rPr lang="en-US" altLang="en-US" dirty="0"/>
              <a:t>Best case O(1)</a:t>
            </a:r>
          </a:p>
          <a:p>
            <a:r>
              <a:rPr lang="en-US" altLang="en-US" dirty="0"/>
              <a:t>Binary search of sorted array</a:t>
            </a:r>
          </a:p>
          <a:p>
            <a:pPr lvl="1"/>
            <a:r>
              <a:rPr lang="en-US" altLang="en-US" dirty="0"/>
              <a:t>Worst case  O(log</a:t>
            </a:r>
            <a:r>
              <a:rPr lang="en-US" altLang="en-US" baseline="-25000" dirty="0"/>
              <a:t>2</a:t>
            </a:r>
            <a:r>
              <a:rPr lang="en-US" altLang="en-US" dirty="0"/>
              <a:t>n)</a:t>
            </a:r>
          </a:p>
          <a:p>
            <a:pPr lvl="1"/>
            <a:r>
              <a:rPr lang="en-US" altLang="en-US" dirty="0"/>
              <a:t>Remember required overhead for keeping array sorted</a:t>
            </a:r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878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This chapter will show you how to analyze the efficiency of algorithms.</a:t>
            </a:r>
          </a:p>
          <a:p>
            <a:pPr lvl="1"/>
            <a:r>
              <a:rPr lang="en-US" altLang="en-US" dirty="0"/>
              <a:t>The basic mathematical techniques for analyzing algorithms are central to more advanced topics in Computer Science.</a:t>
            </a:r>
          </a:p>
          <a:p>
            <a:pPr lvl="1"/>
            <a:r>
              <a:rPr lang="en-US" altLang="en-US" dirty="0"/>
              <a:t>As examples we will see analysis of some algorithms that you have studied before</a:t>
            </a:r>
          </a:p>
          <a:p>
            <a:pPr lvl="1"/>
            <a:r>
              <a:rPr lang="en-US" altLang="en-US" dirty="0"/>
              <a:t>In addition, this chapter examines the important topic of sorting data.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080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Keeping Your Perspective</a:t>
            </a:r>
          </a:p>
        </p:txBody>
      </p:sp>
      <p:sp>
        <p:nvSpPr>
          <p:cNvPr id="2867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08000" y="2065338"/>
            <a:ext cx="8445500" cy="4259262"/>
          </a:xfrm>
        </p:spPr>
        <p:txBody>
          <a:bodyPr/>
          <a:lstStyle/>
          <a:p>
            <a:r>
              <a:rPr lang="en-US" altLang="en-US" smtClean="0"/>
              <a:t>Array-based 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getEntry</a:t>
            </a:r>
            <a:r>
              <a:rPr lang="en-US" altLang="en-US" smtClean="0"/>
              <a:t> is O(1)</a:t>
            </a:r>
          </a:p>
          <a:p>
            <a:r>
              <a:rPr lang="en-US" altLang="en-US" smtClean="0"/>
              <a:t>Link-based 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getEntry</a:t>
            </a:r>
            <a:r>
              <a:rPr lang="en-US" altLang="en-US" smtClean="0"/>
              <a:t> is O(n)</a:t>
            </a:r>
          </a:p>
          <a:p>
            <a:r>
              <a:rPr lang="en-US" altLang="en-US" smtClean="0"/>
              <a:t>Consider how frequently particular ADT operations occur in given application</a:t>
            </a:r>
          </a:p>
          <a:p>
            <a:r>
              <a:rPr lang="en-US" altLang="en-US" smtClean="0"/>
              <a:t>Some seldom-used but critical operations must be efficient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12980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Keeping Your Perspective</a:t>
            </a:r>
          </a:p>
        </p:txBody>
      </p:sp>
      <p:sp>
        <p:nvSpPr>
          <p:cNvPr id="2969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08000" y="2065338"/>
            <a:ext cx="8445500" cy="4259262"/>
          </a:xfrm>
        </p:spPr>
        <p:txBody>
          <a:bodyPr/>
          <a:lstStyle/>
          <a:p>
            <a:r>
              <a:rPr lang="en-US" altLang="en-US" smtClean="0"/>
              <a:t>If problem size always small, ignore an algorithm’s efficiency</a:t>
            </a:r>
          </a:p>
          <a:p>
            <a:r>
              <a:rPr lang="en-US" altLang="en-US" smtClean="0"/>
              <a:t>Weigh trade-offs between algorithm’s time and memory requirements</a:t>
            </a:r>
          </a:p>
          <a:p>
            <a:r>
              <a:rPr lang="en-US" altLang="en-US" smtClean="0"/>
              <a:t>Compare algorithms for both style and efficiency</a:t>
            </a:r>
          </a:p>
        </p:txBody>
      </p:sp>
    </p:spTree>
    <p:extLst>
      <p:ext uri="{BB962C8B-B14F-4D97-AF65-F5344CB8AC3E}">
        <p14:creationId xmlns:p14="http://schemas.microsoft.com/office/powerpoint/2010/main" val="4145300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Chapter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5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Measuring an algorithms efficiency is quite important because your choice of algorithm for a given application often has a great impact.</a:t>
            </a:r>
          </a:p>
          <a:p>
            <a:pPr lvl="1"/>
            <a:r>
              <a:rPr lang="en-US" altLang="en-US" dirty="0"/>
              <a:t>Suppose two algorithms perform the same task, such as searching.</a:t>
            </a:r>
          </a:p>
          <a:p>
            <a:pPr lvl="1"/>
            <a:r>
              <a:rPr lang="en-US" altLang="en-US" dirty="0"/>
              <a:t>What does it mean to compare the algorithms and conclude that one is better?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501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altLang="en-US" dirty="0"/>
              <a:t>The analysis of algorithms is the area of Computer Science that provides the tools for contrasting the efficiency of different methods of solution.</a:t>
            </a:r>
          </a:p>
          <a:p>
            <a:pPr lvl="1"/>
            <a:r>
              <a:rPr lang="en-US" altLang="en-US" dirty="0"/>
              <a:t>How do you compare them?</a:t>
            </a:r>
          </a:p>
          <a:p>
            <a:pPr lvl="2"/>
            <a:r>
              <a:rPr lang="en-US" altLang="en-US" dirty="0"/>
              <a:t>Implement them both in C++ and run them?</a:t>
            </a:r>
          </a:p>
          <a:p>
            <a:pPr lvl="2"/>
            <a:r>
              <a:rPr lang="en-US" altLang="en-US" dirty="0"/>
              <a:t>There are a few difficulties with this</a:t>
            </a:r>
          </a:p>
          <a:p>
            <a:pPr lvl="3"/>
            <a:r>
              <a:rPr lang="en-US" altLang="en-US" dirty="0"/>
              <a:t>How are the algorithms coded?</a:t>
            </a:r>
          </a:p>
          <a:p>
            <a:pPr lvl="3"/>
            <a:r>
              <a:rPr lang="en-US" altLang="en-US" dirty="0"/>
              <a:t>What computer should you use?</a:t>
            </a:r>
          </a:p>
          <a:p>
            <a:pPr lvl="3"/>
            <a:r>
              <a:rPr lang="en-US" altLang="en-US" dirty="0"/>
              <a:t>What data should the programs use?</a:t>
            </a:r>
          </a:p>
          <a:p>
            <a:pPr lvl="2"/>
            <a:r>
              <a:rPr lang="en-US" altLang="en-US" dirty="0"/>
              <a:t>To overcome these (and other) difficulties, we will use some mathematical techniques to the algorithms independently of coding, computers, and data.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184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Execution Time of Algorithm</a:t>
            </a:r>
          </a:p>
        </p:txBody>
      </p:sp>
      <p:sp>
        <p:nvSpPr>
          <p:cNvPr id="19459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dirty="0" smtClean="0"/>
              <a:t>Traversal of linked nodes – example: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So </a:t>
            </a:r>
            <a:r>
              <a:rPr lang="en-US" altLang="en-US" dirty="0"/>
              <a:t>the total time is </a:t>
            </a:r>
            <a:r>
              <a:rPr lang="en-US" altLang="en-US" dirty="0">
                <a:latin typeface="Arial" charset="0"/>
              </a:rPr>
              <a:t>A(n+1) + C(n+1) + W(n)</a:t>
            </a:r>
          </a:p>
          <a:p>
            <a:pPr lvl="1"/>
            <a:r>
              <a:rPr lang="en-US" altLang="en-US" dirty="0"/>
              <a:t>Which is proportional to n</a:t>
            </a:r>
          </a:p>
          <a:p>
            <a:pPr lvl="1"/>
            <a:r>
              <a:rPr lang="en-US" altLang="en-US" dirty="0"/>
              <a:t>Therefore a list of 100 takes longer than a list of 10</a:t>
            </a:r>
          </a:p>
          <a:p>
            <a:endParaRPr lang="en-US" altLang="en-US" dirty="0" smtClean="0"/>
          </a:p>
        </p:txBody>
      </p:sp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75" y="2559050"/>
            <a:ext cx="7666038" cy="185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592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Towers of Hanoi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dirty="0" smtClean="0"/>
              <a:t>In the Chapter on Recursion we </a:t>
            </a:r>
            <a:r>
              <a:rPr lang="en-US" altLang="en-US" dirty="0"/>
              <a:t>proved recursively that the solution to the towers of Hanoi problem with </a:t>
            </a:r>
            <a:r>
              <a:rPr lang="en-US" altLang="en-US" dirty="0">
                <a:latin typeface="Arial" charset="0"/>
              </a:rPr>
              <a:t>n</a:t>
            </a:r>
            <a:r>
              <a:rPr lang="en-US" altLang="en-US" dirty="0"/>
              <a:t> disks requires </a:t>
            </a:r>
            <a:r>
              <a:rPr lang="en-US" altLang="en-US" dirty="0">
                <a:latin typeface="Arial" charset="0"/>
              </a:rPr>
              <a:t>2</a:t>
            </a:r>
            <a:r>
              <a:rPr lang="en-US" altLang="en-US" baseline="30000" dirty="0">
                <a:latin typeface="Arial" charset="0"/>
              </a:rPr>
              <a:t>n</a:t>
            </a:r>
            <a:r>
              <a:rPr lang="en-US" altLang="en-US" dirty="0">
                <a:latin typeface="Arial" charset="0"/>
              </a:rPr>
              <a:t>-1</a:t>
            </a:r>
            <a:r>
              <a:rPr lang="en-US" altLang="en-US" dirty="0"/>
              <a:t> moves 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If each move requires the same time, </a:t>
            </a:r>
            <a:r>
              <a:rPr lang="en-US" altLang="en-US" dirty="0">
                <a:latin typeface="Arial" charset="0"/>
              </a:rPr>
              <a:t>m</a:t>
            </a:r>
            <a:r>
              <a:rPr lang="en-US" altLang="en-US" dirty="0"/>
              <a:t>,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the </a:t>
            </a:r>
            <a:r>
              <a:rPr lang="en-US" altLang="en-US" dirty="0"/>
              <a:t>solution requires </a:t>
            </a:r>
            <a:r>
              <a:rPr lang="en-US" altLang="en-US" dirty="0">
                <a:latin typeface="Arial" charset="0"/>
              </a:rPr>
              <a:t>(2</a:t>
            </a:r>
            <a:r>
              <a:rPr lang="en-US" altLang="en-US" baseline="30000" dirty="0">
                <a:latin typeface="Arial" charset="0"/>
              </a:rPr>
              <a:t>n</a:t>
            </a:r>
            <a:r>
              <a:rPr lang="en-US" altLang="en-US" dirty="0">
                <a:latin typeface="Arial" charset="0"/>
              </a:rPr>
              <a:t>-1)*m</a:t>
            </a:r>
            <a:r>
              <a:rPr lang="en-US" altLang="en-US" dirty="0"/>
              <a:t> time units.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As you can see, this time requirement increases rapidly as the number of disks increases</a:t>
            </a:r>
          </a:p>
        </p:txBody>
      </p:sp>
    </p:spTree>
    <p:extLst>
      <p:ext uri="{BB962C8B-B14F-4D97-AF65-F5344CB8AC3E}">
        <p14:creationId xmlns:p14="http://schemas.microsoft.com/office/powerpoint/2010/main" val="395672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dirty="0"/>
              <a:t>Consider an algorithm that contains nested loops of the following form:</a:t>
            </a:r>
          </a:p>
          <a:p>
            <a:pPr lvl="1">
              <a:buFont typeface="Wingdings" pitchFamily="2" charset="2"/>
              <a:buNone/>
            </a:pPr>
            <a:r>
              <a:rPr lang="en-US" altLang="en-US" dirty="0">
                <a:latin typeface="Arial" charset="0"/>
              </a:rPr>
              <a:t>for (</a:t>
            </a:r>
            <a:r>
              <a:rPr lang="en-US" altLang="en-US" dirty="0" err="1">
                <a:latin typeface="Arial" charset="0"/>
              </a:rPr>
              <a:t>i</a:t>
            </a:r>
            <a:r>
              <a:rPr lang="en-US" altLang="en-US" dirty="0">
                <a:latin typeface="Arial" charset="0"/>
              </a:rPr>
              <a:t>=1 to n)</a:t>
            </a:r>
          </a:p>
          <a:p>
            <a:pPr lvl="1">
              <a:buFont typeface="Wingdings" pitchFamily="2" charset="2"/>
              <a:buNone/>
            </a:pPr>
            <a:r>
              <a:rPr lang="en-US" altLang="en-US" dirty="0">
                <a:latin typeface="Arial" charset="0"/>
              </a:rPr>
              <a:t>   for (j=1 to </a:t>
            </a:r>
            <a:r>
              <a:rPr lang="en-US" altLang="en-US" dirty="0" err="1">
                <a:latin typeface="Arial" charset="0"/>
              </a:rPr>
              <a:t>i</a:t>
            </a:r>
            <a:r>
              <a:rPr lang="en-US" altLang="en-US" dirty="0">
                <a:latin typeface="Arial" charset="0"/>
              </a:rPr>
              <a:t>)</a:t>
            </a:r>
          </a:p>
          <a:p>
            <a:pPr lvl="1">
              <a:buFont typeface="Wingdings" pitchFamily="2" charset="2"/>
              <a:buNone/>
            </a:pPr>
            <a:r>
              <a:rPr lang="en-US" altLang="en-US" dirty="0">
                <a:latin typeface="Arial" charset="0"/>
              </a:rPr>
              <a:t>      for (k=1 to 5)</a:t>
            </a:r>
          </a:p>
          <a:p>
            <a:pPr lvl="1">
              <a:buFont typeface="Wingdings" pitchFamily="2" charset="2"/>
              <a:buNone/>
            </a:pPr>
            <a:r>
              <a:rPr lang="en-US" altLang="en-US" dirty="0">
                <a:latin typeface="Arial" charset="0"/>
              </a:rPr>
              <a:t>         </a:t>
            </a:r>
            <a:r>
              <a:rPr lang="en-US" altLang="en-US" dirty="0" err="1">
                <a:latin typeface="Arial" charset="0"/>
              </a:rPr>
              <a:t>taks</a:t>
            </a:r>
            <a:r>
              <a:rPr lang="en-US" altLang="en-US" dirty="0">
                <a:latin typeface="Arial" charset="0"/>
              </a:rPr>
              <a:t> T</a:t>
            </a:r>
          </a:p>
          <a:p>
            <a:pPr lvl="1"/>
            <a:endParaRPr lang="en-US" altLang="en-US" dirty="0">
              <a:latin typeface="Arial" charset="0"/>
            </a:endParaRP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If task T requires t time units, 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the innermost loop (on k) requires 5*t time units, 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the loop on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requres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5*t*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time units, and 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the outermost loop on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requires</a:t>
            </a:r>
          </a:p>
          <a:p>
            <a:pPr lvl="4"/>
            <a:endParaRPr lang="en-US" alt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5186587"/>
              </p:ext>
            </p:extLst>
          </p:nvPr>
        </p:nvGraphicFramePr>
        <p:xfrm>
          <a:off x="4876800" y="5683250"/>
          <a:ext cx="35052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1895523" imgH="419040" progId="Equation.3">
                  <p:embed/>
                </p:oleObj>
              </mc:Choice>
              <mc:Fallback>
                <p:oleObj name="Equation" r:id="rId3" imgW="1895523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683250"/>
                        <a:ext cx="3505200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387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Growth Rate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1"/>
            <a:r>
              <a:rPr lang="en-US" altLang="en-US" dirty="0"/>
              <a:t>The most important thing to learn is how quickly the algorithm’s time requirement grows as a function of the problem size.</a:t>
            </a:r>
          </a:p>
          <a:p>
            <a:pPr lvl="3"/>
            <a:r>
              <a:rPr lang="en-US" altLang="en-US" dirty="0"/>
              <a:t>Algorithm A requires time proportional to n</a:t>
            </a:r>
            <a:r>
              <a:rPr lang="en-US" altLang="en-US" baseline="30000" dirty="0"/>
              <a:t>2</a:t>
            </a:r>
          </a:p>
          <a:p>
            <a:pPr lvl="3"/>
            <a:r>
              <a:rPr lang="en-US" altLang="en-US" dirty="0"/>
              <a:t>Algorithm B requires time proportional to n</a:t>
            </a:r>
          </a:p>
          <a:p>
            <a:pPr lvl="2"/>
            <a:r>
              <a:rPr lang="en-US" altLang="en-US" dirty="0"/>
              <a:t>This is called the growth rate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05922"/>
            <a:ext cx="5038725" cy="3104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906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Analysis and Big O Notation</a:t>
            </a:r>
          </a:p>
        </p:txBody>
      </p:sp>
      <p:sp>
        <p:nvSpPr>
          <p:cNvPr id="22531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smtClean="0"/>
              <a:t>Definition:</a:t>
            </a:r>
          </a:p>
          <a:p>
            <a:pPr lvl="1"/>
            <a:r>
              <a:rPr lang="en-US" altLang="en-US" smtClean="0"/>
              <a:t>Algorithm </a:t>
            </a:r>
            <a:r>
              <a:rPr lang="en-US" altLang="en-US" i="1" smtClean="0"/>
              <a:t>A </a:t>
            </a:r>
            <a:r>
              <a:rPr lang="en-US" altLang="en-US" smtClean="0"/>
              <a:t>is order </a:t>
            </a:r>
            <a:r>
              <a:rPr lang="en-US" altLang="en-US" i="1" smtClean="0"/>
              <a:t>f </a:t>
            </a:r>
            <a:r>
              <a:rPr lang="en-US" altLang="en-US" smtClean="0"/>
              <a:t>( </a:t>
            </a:r>
            <a:r>
              <a:rPr lang="en-US" altLang="en-US" i="1" smtClean="0"/>
              <a:t>n </a:t>
            </a:r>
            <a:r>
              <a:rPr lang="en-US" altLang="en-US" smtClean="0"/>
              <a:t>)</a:t>
            </a:r>
          </a:p>
          <a:p>
            <a:pPr lvl="2"/>
            <a:r>
              <a:rPr lang="en-US" altLang="en-US" smtClean="0"/>
              <a:t>Denoted O( </a:t>
            </a:r>
            <a:r>
              <a:rPr lang="en-US" altLang="en-US" i="1" smtClean="0"/>
              <a:t>f </a:t>
            </a:r>
            <a:r>
              <a:rPr lang="en-US" altLang="en-US" smtClean="0"/>
              <a:t>( </a:t>
            </a:r>
            <a:r>
              <a:rPr lang="en-US" altLang="en-US" i="1" smtClean="0"/>
              <a:t>n </a:t>
            </a:r>
            <a:r>
              <a:rPr lang="en-US" altLang="en-US" smtClean="0"/>
              <a:t>))</a:t>
            </a:r>
          </a:p>
          <a:p>
            <a:pPr lvl="1"/>
            <a:r>
              <a:rPr lang="en-US" altLang="en-US" smtClean="0"/>
              <a:t>If constants </a:t>
            </a:r>
            <a:r>
              <a:rPr lang="en-US" altLang="en-US" i="1" smtClean="0"/>
              <a:t>k </a:t>
            </a:r>
            <a:r>
              <a:rPr lang="en-US" altLang="en-US" smtClean="0"/>
              <a:t>and </a:t>
            </a:r>
            <a:r>
              <a:rPr lang="en-US" altLang="en-US" i="1" smtClean="0"/>
              <a:t>n</a:t>
            </a:r>
            <a:r>
              <a:rPr lang="en-US" altLang="en-US" i="1" baseline="-25000" smtClean="0"/>
              <a:t>0</a:t>
            </a:r>
            <a:r>
              <a:rPr lang="en-US" altLang="en-US" smtClean="0"/>
              <a:t> exist </a:t>
            </a:r>
          </a:p>
          <a:p>
            <a:pPr lvl="1"/>
            <a:r>
              <a:rPr lang="en-US" altLang="en-US" smtClean="0"/>
              <a:t>Such that </a:t>
            </a:r>
            <a:r>
              <a:rPr lang="en-US" altLang="en-US" i="1" smtClean="0"/>
              <a:t>A </a:t>
            </a:r>
            <a:r>
              <a:rPr lang="en-US" altLang="en-US" smtClean="0"/>
              <a:t>requires no more than </a:t>
            </a:r>
            <a:r>
              <a:rPr lang="en-US" altLang="en-US" i="1" smtClean="0"/>
              <a:t>k </a:t>
            </a:r>
            <a:r>
              <a:rPr lang="en-US" altLang="en-US" smtClean="0">
                <a:sym typeface="Symbol" pitchFamily="18" charset="2"/>
              </a:rPr>
              <a:t></a:t>
            </a:r>
            <a:r>
              <a:rPr lang="en-US" altLang="en-US" smtClean="0"/>
              <a:t> </a:t>
            </a:r>
            <a:r>
              <a:rPr lang="en-US" altLang="en-US" i="1" smtClean="0"/>
              <a:t>f </a:t>
            </a:r>
            <a:r>
              <a:rPr lang="en-US" altLang="en-US" smtClean="0"/>
              <a:t>( </a:t>
            </a:r>
            <a:r>
              <a:rPr lang="en-US" altLang="en-US" i="1" smtClean="0"/>
              <a:t>n </a:t>
            </a:r>
            <a:r>
              <a:rPr lang="en-US" altLang="en-US" smtClean="0"/>
              <a:t>) time units to solve a problem of size </a:t>
            </a:r>
            <a:r>
              <a:rPr lang="en-US" altLang="en-US" i="1" smtClean="0"/>
              <a:t>n </a:t>
            </a:r>
            <a:r>
              <a:rPr lang="en-US" altLang="en-US" smtClean="0"/>
              <a:t>≥ </a:t>
            </a:r>
            <a:r>
              <a:rPr lang="en-US" altLang="en-US" i="1" smtClean="0"/>
              <a:t>n</a:t>
            </a:r>
            <a:r>
              <a:rPr lang="en-US" altLang="en-US" baseline="-25000" smtClean="0"/>
              <a:t>0</a:t>
            </a:r>
            <a:r>
              <a:rPr lang="en-US" altLang="en-US" smtClean="0"/>
              <a:t> 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809280"/>
              </p:ext>
            </p:extLst>
          </p:nvPr>
        </p:nvGraphicFramePr>
        <p:xfrm>
          <a:off x="2465388" y="4167188"/>
          <a:ext cx="459740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1752480" imgH="457200" progId="Equation.3">
                  <p:embed/>
                </p:oleObj>
              </mc:Choice>
              <mc:Fallback>
                <p:oleObj name="Equation" r:id="rId3" imgW="175248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5388" y="4167188"/>
                        <a:ext cx="4597400" cy="12509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233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190</TotalTime>
  <Words>905</Words>
  <Application>Microsoft Office PowerPoint</Application>
  <PresentationFormat>On-screen Show (4:3)</PresentationFormat>
  <Paragraphs>119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Thatch</vt:lpstr>
      <vt:lpstr>Equation</vt:lpstr>
      <vt:lpstr>Microsoft Equation 3.0</vt:lpstr>
      <vt:lpstr>CS 302  Data Structures</vt:lpstr>
      <vt:lpstr>PowerPoint Presentation</vt:lpstr>
      <vt:lpstr>PowerPoint Presentation</vt:lpstr>
      <vt:lpstr>PowerPoint Presentation</vt:lpstr>
      <vt:lpstr>Execution Time of Algorithm</vt:lpstr>
      <vt:lpstr>The Towers of Hanoi</vt:lpstr>
      <vt:lpstr>Nested Loops</vt:lpstr>
      <vt:lpstr>Algorithm Growth Rate</vt:lpstr>
      <vt:lpstr>Analysis and Big O Notation</vt:lpstr>
      <vt:lpstr>Analysis and Big O Notation</vt:lpstr>
      <vt:lpstr>Analysis and Big O Notation</vt:lpstr>
      <vt:lpstr>Analysis and Big O Notation</vt:lpstr>
      <vt:lpstr>Analysis and Big O Notation</vt:lpstr>
      <vt:lpstr>Analysis and Big O Notation</vt:lpstr>
      <vt:lpstr>Properties of Growth-Rate Functions</vt:lpstr>
      <vt:lpstr>Worst-case and average-case analysis</vt:lpstr>
      <vt:lpstr>The efficiency of Searching Algorithms</vt:lpstr>
      <vt:lpstr>The efficiency of Searching Algorithms</vt:lpstr>
      <vt:lpstr>Efficiency of Searching Algorithms</vt:lpstr>
      <vt:lpstr>Keeping Your Perspective</vt:lpstr>
      <vt:lpstr>Keeping Your Perspective</vt:lpstr>
      <vt:lpstr>End of Chapter 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fredh</dc:creator>
  <cp:lastModifiedBy>fredh</cp:lastModifiedBy>
  <cp:revision>26</cp:revision>
  <dcterms:created xsi:type="dcterms:W3CDTF">2013-08-24T21:56:29Z</dcterms:created>
  <dcterms:modified xsi:type="dcterms:W3CDTF">2014-02-09T01:55:02Z</dcterms:modified>
</cp:coreProperties>
</file>