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270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1816100"/>
            <a:ext cx="8445500" cy="4508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Structures and Problem Solving with C++: Walls and Mirrors, Frank Carrano, © 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2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hapter11-CodeListing.html#Listing_11-3_An_implementation_of_the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hapter11-CodeListing.html#Listing_11-4_An_implementation_of_the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hapter11-CodeListing.html#Listing 11-5 A function that performs a quick sort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hapter11-CodeListing.html#Listing_11-1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hapter11-CodeListing.html#Listing_11-2_An_implementation_of_the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Sorting Algorithms and their </a:t>
            </a:r>
            <a:r>
              <a:rPr lang="en-US" dirty="0" smtClean="0"/>
              <a:t>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Insertion Sort</a:t>
            </a:r>
          </a:p>
        </p:txBody>
      </p:sp>
      <p:sp>
        <p:nvSpPr>
          <p:cNvPr id="24579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View implantation of insertion sort, </a:t>
            </a:r>
            <a:br>
              <a:rPr lang="en-US" altLang="en-US" smtClean="0"/>
            </a:br>
            <a:r>
              <a:rPr lang="en-US" altLang="en-US" smtClean="0">
                <a:hlinkClick r:id="rId2" action="ppaction://hlinkfile"/>
              </a:rPr>
              <a:t>Listing 11-3</a:t>
            </a:r>
            <a:endParaRPr lang="en-US" altLang="en-US" smtClean="0"/>
          </a:p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An algorithm of order O(n</a:t>
            </a:r>
            <a:r>
              <a:rPr lang="en-US" altLang="en-US" baseline="30000" smtClean="0"/>
              <a:t>2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Best case O(n)</a:t>
            </a:r>
          </a:p>
          <a:p>
            <a:r>
              <a:rPr lang="en-US" altLang="en-US" smtClean="0"/>
              <a:t>Appropriate for 25 or less data items</a:t>
            </a:r>
          </a:p>
        </p:txBody>
      </p:sp>
    </p:spTree>
    <p:extLst>
      <p:ext uri="{BB962C8B-B14F-4D97-AF65-F5344CB8AC3E}">
        <p14:creationId xmlns:p14="http://schemas.microsoft.com/office/powerpoint/2010/main" val="30379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Merge Sort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541963"/>
            <a:ext cx="7848600" cy="795337"/>
          </a:xfrm>
        </p:spPr>
        <p:txBody>
          <a:bodyPr/>
          <a:lstStyle/>
          <a:p>
            <a:r>
              <a:rPr lang="en-US" altLang="en-US" smtClean="0"/>
              <a:t>FIGURE 11-5 A merge sort with an </a:t>
            </a:r>
            <a:br>
              <a:rPr lang="en-US" altLang="en-US" smtClean="0"/>
            </a:br>
            <a:r>
              <a:rPr lang="en-US" altLang="en-US" smtClean="0"/>
              <a:t>auxiliary temporary array</a:t>
            </a:r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1392238"/>
            <a:ext cx="69405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2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Merge Sort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735638"/>
            <a:ext cx="7848600" cy="601662"/>
          </a:xfrm>
        </p:spPr>
        <p:txBody>
          <a:bodyPr/>
          <a:lstStyle/>
          <a:p>
            <a:r>
              <a:rPr lang="en-US" altLang="en-US" smtClean="0"/>
              <a:t>FIGURE 11-6 A merge sort of an array of six integers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719263"/>
            <a:ext cx="65817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8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Merge Sort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1962150"/>
            <a:ext cx="8445500" cy="4362450"/>
          </a:xfrm>
        </p:spPr>
        <p:txBody>
          <a:bodyPr/>
          <a:lstStyle/>
          <a:p>
            <a:r>
              <a:rPr lang="en-US" altLang="en-US" smtClean="0"/>
              <a:t>View implementation of the merge sort,</a:t>
            </a:r>
            <a:br>
              <a:rPr lang="en-US" altLang="en-US" smtClean="0"/>
            </a:br>
            <a:r>
              <a:rPr lang="en-US" altLang="en-US" smtClean="0">
                <a:hlinkClick r:id="rId2" action="ppaction://hlinkfile"/>
              </a:rPr>
              <a:t>Listing 11-4</a:t>
            </a:r>
            <a:endParaRPr lang="en-US" altLang="en-US" smtClean="0"/>
          </a:p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Merge sort is of order O(n </a:t>
            </a:r>
            <a:r>
              <a:rPr lang="en-US" altLang="en-US" smtClean="0">
                <a:sym typeface="Symbol" panose="05050102010706020507" pitchFamily="18" charset="2"/>
              </a:rPr>
              <a:t> log n)</a:t>
            </a:r>
          </a:p>
          <a:p>
            <a:pPr lvl="1"/>
            <a:r>
              <a:rPr lang="en-US" altLang="en-US" smtClean="0">
                <a:sym typeface="Symbol" panose="05050102010706020507" pitchFamily="18" charset="2"/>
              </a:rPr>
              <a:t>This is significantly faster than O(n</a:t>
            </a:r>
            <a:r>
              <a:rPr lang="en-US" altLang="en-US" baseline="3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)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1592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Merge Sort</a:t>
            </a:r>
          </a:p>
        </p:txBody>
      </p:sp>
      <p:sp>
        <p:nvSpPr>
          <p:cNvPr id="2867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50900" y="5353050"/>
            <a:ext cx="7848600" cy="984250"/>
          </a:xfrm>
        </p:spPr>
        <p:txBody>
          <a:bodyPr/>
          <a:lstStyle/>
          <a:p>
            <a:r>
              <a:rPr lang="en-US" altLang="en-US" smtClean="0"/>
              <a:t>FIGURE 11-7 A worst-case instance of the </a:t>
            </a:r>
            <a:br>
              <a:rPr lang="en-US" altLang="en-US" smtClean="0"/>
            </a:br>
            <a:r>
              <a:rPr lang="en-US" altLang="en-US" smtClean="0"/>
              <a:t>merge step in a merge sort</a:t>
            </a:r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405063"/>
            <a:ext cx="82581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309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Merge Sort</a:t>
            </a:r>
          </a:p>
        </p:txBody>
      </p:sp>
      <p:sp>
        <p:nvSpPr>
          <p:cNvPr id="2969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50900" y="5353050"/>
            <a:ext cx="7848600" cy="984250"/>
          </a:xfrm>
        </p:spPr>
        <p:txBody>
          <a:bodyPr/>
          <a:lstStyle/>
          <a:p>
            <a:r>
              <a:rPr lang="en-US" altLang="en-US" smtClean="0"/>
              <a:t>FIGURE 11-8 Levels of recursive calls to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altLang="en-US" smtClean="0"/>
              <a:t> , given an array of eight items</a:t>
            </a: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1992313"/>
            <a:ext cx="7585075" cy="27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573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FIGURE 11-9 A partition about a pivot</a:t>
            </a: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3" y="2065338"/>
            <a:ext cx="6380162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598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FIGURE 11-10 Partitioning of array during quick sort</a:t>
            </a:r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1914525"/>
            <a:ext cx="77628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7954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FIGURE 11-10 Partitioning of array during quick sort</a:t>
            </a:r>
          </a:p>
        </p:txBody>
      </p:sp>
      <p:pic>
        <p:nvPicPr>
          <p:cNvPr id="327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624013"/>
            <a:ext cx="787717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416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014913"/>
            <a:ext cx="7848600" cy="1322387"/>
          </a:xfrm>
        </p:spPr>
        <p:txBody>
          <a:bodyPr/>
          <a:lstStyle/>
          <a:p>
            <a:r>
              <a:rPr lang="en-US" altLang="en-US" smtClean="0"/>
              <a:t>FIGURE 11-11 Median-of-three pivot selection: </a:t>
            </a:r>
            <a:br>
              <a:rPr lang="en-US" altLang="en-US" smtClean="0"/>
            </a:br>
            <a:r>
              <a:rPr lang="en-US" altLang="en-US" smtClean="0"/>
              <a:t>(a) The original array; (b) the array with its</a:t>
            </a:r>
          </a:p>
          <a:p>
            <a:r>
              <a:rPr lang="en-US" altLang="en-US" smtClean="0"/>
              <a:t>first, middle, and last entries sorted</a:t>
            </a:r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17738"/>
            <a:ext cx="7099300" cy="195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5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Contents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65300" y="2109788"/>
            <a:ext cx="6537325" cy="4214812"/>
          </a:xfrm>
        </p:spPr>
        <p:txBody>
          <a:bodyPr/>
          <a:lstStyle/>
          <a:p>
            <a:r>
              <a:rPr lang="en-US" altLang="en-US" smtClean="0"/>
              <a:t>Basic Sorting Algorithms</a:t>
            </a:r>
          </a:p>
          <a:p>
            <a:r>
              <a:rPr lang="en-US" altLang="en-US" smtClean="0"/>
              <a:t>Faster Sorting Algorithms</a:t>
            </a:r>
          </a:p>
          <a:p>
            <a:r>
              <a:rPr lang="en-US" altLang="en-US" smtClean="0"/>
              <a:t>A Comparison of Sorting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320358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014913"/>
            <a:ext cx="7848600" cy="1322387"/>
          </a:xfrm>
        </p:spPr>
        <p:txBody>
          <a:bodyPr/>
          <a:lstStyle/>
          <a:p>
            <a:r>
              <a:rPr lang="en-US" altLang="en-US" smtClean="0"/>
              <a:t>FIGURE 11-12 (a) The array with its first, middle, and last entries sorted; (b) the array after positioning the pivot and just before partitioning</a:t>
            </a:r>
          </a:p>
        </p:txBody>
      </p:sp>
      <p:pic>
        <p:nvPicPr>
          <p:cNvPr id="348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1917700"/>
            <a:ext cx="6189663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525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584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1962150"/>
            <a:ext cx="8445500" cy="4362450"/>
          </a:xfrm>
        </p:spPr>
        <p:txBody>
          <a:bodyPr/>
          <a:lstStyle/>
          <a:p>
            <a:r>
              <a:rPr lang="en-US" altLang="en-US" smtClean="0"/>
              <a:t>Note function that performs a quick sort,</a:t>
            </a:r>
            <a:br>
              <a:rPr lang="en-US" altLang="en-US" smtClean="0"/>
            </a:br>
            <a:r>
              <a:rPr lang="en-US" altLang="en-US" smtClean="0">
                <a:hlinkClick r:id="rId2" action="ppaction://hlinkfile"/>
              </a:rPr>
              <a:t>Listing 11-5</a:t>
            </a:r>
            <a:endParaRPr lang="en-US" altLang="en-US" smtClean="0"/>
          </a:p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Worst case O(n</a:t>
            </a:r>
            <a:r>
              <a:rPr lang="en-US" altLang="en-US" baseline="30000" smtClean="0"/>
              <a:t>2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Average case O(n </a:t>
            </a:r>
            <a:r>
              <a:rPr lang="en-US" altLang="en-US" smtClean="0">
                <a:sym typeface="Symbol" panose="05050102010706020507" pitchFamily="18" charset="2"/>
              </a:rPr>
              <a:t></a:t>
            </a:r>
            <a:r>
              <a:rPr lang="en-US" altLang="en-US" smtClean="0"/>
              <a:t> log n)</a:t>
            </a:r>
          </a:p>
          <a:p>
            <a:pPr lvl="1"/>
            <a:r>
              <a:rPr lang="en-US" altLang="en-US" smtClean="0"/>
              <a:t>Does not require extra memory like merge sort</a:t>
            </a:r>
          </a:p>
        </p:txBody>
      </p:sp>
    </p:spTree>
    <p:extLst>
      <p:ext uri="{BB962C8B-B14F-4D97-AF65-F5344CB8AC3E}">
        <p14:creationId xmlns:p14="http://schemas.microsoft.com/office/powerpoint/2010/main" val="1565190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Quick Sort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FIGURE 11-13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kSmall</a:t>
            </a:r>
            <a:r>
              <a:rPr lang="en-US" altLang="en-US" smtClean="0"/>
              <a:t> versus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quickSort</a:t>
            </a:r>
          </a:p>
        </p:txBody>
      </p:sp>
      <p:pic>
        <p:nvPicPr>
          <p:cNvPr id="368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1676400"/>
            <a:ext cx="76390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665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Radix Sort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1577975"/>
            <a:ext cx="8445500" cy="47466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the idea of forming groups,  then combining them to sort a collection of data.</a:t>
            </a:r>
          </a:p>
          <a:p>
            <a:pPr>
              <a:defRPr/>
            </a:pPr>
            <a:r>
              <a:rPr lang="en-US" dirty="0" smtClean="0"/>
              <a:t>Consider collection of three letter groups</a:t>
            </a:r>
          </a:p>
          <a:p>
            <a:pPr marL="0" indent="0" algn="ctr">
              <a:buFontTx/>
              <a:buNone/>
              <a:defRPr/>
            </a:pPr>
            <a:r>
              <a:rPr lang="en-US" sz="2000" dirty="0" smtClean="0"/>
              <a:t>ABC</a:t>
            </a:r>
            <a:r>
              <a:rPr lang="en-US" sz="2000" dirty="0"/>
              <a:t>, XYZ, BWZ, AAC, RLT, JBX, </a:t>
            </a:r>
            <a:r>
              <a:rPr lang="en-US" sz="2000" dirty="0" smtClean="0"/>
              <a:t>RDT</a:t>
            </a:r>
            <a:r>
              <a:rPr lang="en-US" sz="2000" dirty="0"/>
              <a:t>, KLT, AEO, </a:t>
            </a:r>
            <a:r>
              <a:rPr lang="en-US" sz="2000" dirty="0" smtClean="0"/>
              <a:t>TLJ</a:t>
            </a:r>
          </a:p>
          <a:p>
            <a:pPr>
              <a:defRPr/>
            </a:pPr>
            <a:r>
              <a:rPr lang="en-US" dirty="0" smtClean="0"/>
              <a:t>Group strings by rightmost letter</a:t>
            </a:r>
          </a:p>
          <a:p>
            <a:pPr marL="0" indent="0" algn="ctr">
              <a:buFontTx/>
              <a:buNone/>
              <a:defRPr/>
            </a:pPr>
            <a:r>
              <a:rPr lang="en-US" sz="2000" dirty="0"/>
              <a:t>(AB</a:t>
            </a:r>
            <a:r>
              <a:rPr lang="en-US" sz="2000" b="1" dirty="0"/>
              <a:t>C</a:t>
            </a:r>
            <a:r>
              <a:rPr lang="en-US" sz="2000" dirty="0"/>
              <a:t>, </a:t>
            </a:r>
            <a:r>
              <a:rPr lang="en-US" sz="2000" dirty="0" smtClean="0"/>
              <a:t>AA</a:t>
            </a:r>
            <a:r>
              <a:rPr lang="en-US" sz="2000" b="1" dirty="0" smtClean="0"/>
              <a:t>C</a:t>
            </a:r>
            <a:r>
              <a:rPr lang="en-US" sz="2000" dirty="0"/>
              <a:t>) (TL</a:t>
            </a:r>
            <a:r>
              <a:rPr lang="en-US" sz="2000" b="1" dirty="0"/>
              <a:t>J</a:t>
            </a:r>
            <a:r>
              <a:rPr lang="en-US" sz="2000" dirty="0"/>
              <a:t>) (AE</a:t>
            </a:r>
            <a:r>
              <a:rPr lang="en-US" sz="2000" b="1" dirty="0"/>
              <a:t>O</a:t>
            </a:r>
            <a:r>
              <a:rPr lang="en-US" sz="2000" dirty="0"/>
              <a:t>) </a:t>
            </a:r>
            <a:r>
              <a:rPr lang="en-US" sz="2000" dirty="0" smtClean="0"/>
              <a:t>(</a:t>
            </a:r>
            <a:r>
              <a:rPr lang="en-US" sz="2000" dirty="0"/>
              <a:t>RL</a:t>
            </a:r>
            <a:r>
              <a:rPr lang="en-US" sz="2000" b="1" dirty="0"/>
              <a:t>T</a:t>
            </a:r>
            <a:r>
              <a:rPr lang="en-US" sz="2000" dirty="0"/>
              <a:t>, RD</a:t>
            </a:r>
            <a:r>
              <a:rPr lang="en-US" sz="2000" b="1" dirty="0"/>
              <a:t>T</a:t>
            </a:r>
            <a:r>
              <a:rPr lang="en-US" sz="2000" dirty="0"/>
              <a:t>, KL</a:t>
            </a:r>
            <a:r>
              <a:rPr lang="en-US" sz="2000" b="1" dirty="0"/>
              <a:t>T</a:t>
            </a:r>
            <a:r>
              <a:rPr lang="en-US" sz="2000" dirty="0"/>
              <a:t>) (JB</a:t>
            </a:r>
            <a:r>
              <a:rPr lang="en-US" sz="2000" b="1" dirty="0"/>
              <a:t>X</a:t>
            </a:r>
            <a:r>
              <a:rPr lang="en-US" sz="2000" dirty="0"/>
              <a:t>) (XY</a:t>
            </a:r>
            <a:r>
              <a:rPr lang="en-US" sz="2000" b="1" dirty="0"/>
              <a:t>Z</a:t>
            </a:r>
            <a:r>
              <a:rPr lang="en-US" sz="2000" dirty="0"/>
              <a:t>, BW</a:t>
            </a:r>
            <a:r>
              <a:rPr lang="en-US" sz="2000" b="1" dirty="0"/>
              <a:t>Z</a:t>
            </a:r>
            <a:r>
              <a:rPr lang="en-US" sz="2000" dirty="0" smtClean="0"/>
              <a:t>)</a:t>
            </a:r>
          </a:p>
          <a:p>
            <a:pPr>
              <a:defRPr/>
            </a:pPr>
            <a:r>
              <a:rPr lang="en-US" dirty="0" smtClean="0"/>
              <a:t>Combine groups</a:t>
            </a:r>
          </a:p>
          <a:p>
            <a:pPr marL="0" indent="0" algn="ctr">
              <a:buFontTx/>
              <a:buNone/>
              <a:defRPr/>
            </a:pPr>
            <a:r>
              <a:rPr lang="en-US" sz="2000" dirty="0"/>
              <a:t>ABC, AAC, TLJ, AEO, RLT, RDT, KLT, JBX, XYZ, BWZ</a:t>
            </a:r>
          </a:p>
        </p:txBody>
      </p:sp>
    </p:spTree>
    <p:extLst>
      <p:ext uri="{BB962C8B-B14F-4D97-AF65-F5344CB8AC3E}">
        <p14:creationId xmlns:p14="http://schemas.microsoft.com/office/powerpoint/2010/main" val="1315517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Radix Sort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1695450"/>
            <a:ext cx="8445500" cy="4629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Group strings by middle letter</a:t>
            </a:r>
          </a:p>
          <a:p>
            <a:pPr marL="0" indent="0" algn="ctr">
              <a:buFontTx/>
              <a:buNone/>
              <a:defRPr/>
            </a:pPr>
            <a:r>
              <a:rPr lang="en-US" sz="1800" dirty="0"/>
              <a:t>(A</a:t>
            </a:r>
            <a:r>
              <a:rPr lang="en-US" sz="1800" b="1" dirty="0"/>
              <a:t>A</a:t>
            </a:r>
            <a:r>
              <a:rPr lang="en-US" sz="1800" dirty="0"/>
              <a:t>C) (A </a:t>
            </a:r>
            <a:r>
              <a:rPr lang="en-US" sz="1800" b="1" dirty="0"/>
              <a:t>B </a:t>
            </a:r>
            <a:r>
              <a:rPr lang="en-US" sz="1800" dirty="0"/>
              <a:t>C, J </a:t>
            </a:r>
            <a:r>
              <a:rPr lang="en-US" sz="1800" b="1" dirty="0"/>
              <a:t>B </a:t>
            </a:r>
            <a:r>
              <a:rPr lang="en-US" sz="1800" dirty="0"/>
              <a:t>X) (R </a:t>
            </a:r>
            <a:r>
              <a:rPr lang="en-US" sz="1800" b="1" dirty="0"/>
              <a:t>D </a:t>
            </a:r>
            <a:r>
              <a:rPr lang="en-US" sz="1800" dirty="0"/>
              <a:t>T) (A </a:t>
            </a:r>
            <a:r>
              <a:rPr lang="en-US" sz="1800" b="1" dirty="0"/>
              <a:t>E </a:t>
            </a:r>
            <a:r>
              <a:rPr lang="en-US" sz="1800" dirty="0"/>
              <a:t>O) (T </a:t>
            </a:r>
            <a:r>
              <a:rPr lang="en-US" sz="1800" b="1" dirty="0"/>
              <a:t>L </a:t>
            </a:r>
            <a:r>
              <a:rPr lang="en-US" sz="1800" dirty="0"/>
              <a:t>J, R </a:t>
            </a:r>
            <a:r>
              <a:rPr lang="en-US" sz="1800" b="1" dirty="0"/>
              <a:t>L </a:t>
            </a:r>
            <a:r>
              <a:rPr lang="en-US" sz="1800" dirty="0"/>
              <a:t>T, K </a:t>
            </a:r>
            <a:r>
              <a:rPr lang="en-US" sz="1800" b="1" dirty="0"/>
              <a:t>L </a:t>
            </a:r>
            <a:r>
              <a:rPr lang="en-US" sz="1800" dirty="0"/>
              <a:t>T) (B </a:t>
            </a:r>
            <a:r>
              <a:rPr lang="en-US" sz="1800" b="1" dirty="0"/>
              <a:t>W </a:t>
            </a:r>
            <a:r>
              <a:rPr lang="en-US" sz="1800" dirty="0"/>
              <a:t>Z) (X </a:t>
            </a:r>
            <a:r>
              <a:rPr lang="en-US" sz="1800" b="1" dirty="0"/>
              <a:t>Y </a:t>
            </a:r>
            <a:r>
              <a:rPr lang="en-US" sz="1800" dirty="0"/>
              <a:t>Z)</a:t>
            </a:r>
            <a:endParaRPr lang="en-US" sz="1800" dirty="0" smtClean="0"/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ombine groups</a:t>
            </a:r>
          </a:p>
          <a:p>
            <a:pPr marL="0" indent="0" algn="ctr">
              <a:buFontTx/>
              <a:buNone/>
              <a:defRPr/>
            </a:pPr>
            <a:r>
              <a:rPr lang="en-US" sz="2000" dirty="0"/>
              <a:t>AAC, ABC, JBX, RDT, AEO, TLJ, RLT, KLT, BWZ, XYZ</a:t>
            </a:r>
            <a:endParaRPr lang="en-US" sz="2000" dirty="0" smtClean="0"/>
          </a:p>
          <a:p>
            <a:pPr>
              <a:defRPr/>
            </a:pPr>
            <a:r>
              <a:rPr lang="en-US" dirty="0" smtClean="0"/>
              <a:t>Group by first letter, combine again</a:t>
            </a:r>
          </a:p>
          <a:p>
            <a:pPr marL="0" indent="0" algn="ctr">
              <a:buFontTx/>
              <a:buNone/>
              <a:defRPr/>
            </a:pPr>
            <a:r>
              <a:rPr lang="pt-BR" sz="1800" dirty="0"/>
              <a:t>( </a:t>
            </a:r>
            <a:r>
              <a:rPr lang="pt-BR" sz="1800" b="1" dirty="0"/>
              <a:t>A </a:t>
            </a:r>
            <a:r>
              <a:rPr lang="pt-BR" sz="1800" dirty="0"/>
              <a:t>AC, </a:t>
            </a:r>
            <a:r>
              <a:rPr lang="pt-BR" sz="1800" b="1" dirty="0"/>
              <a:t>A </a:t>
            </a:r>
            <a:r>
              <a:rPr lang="pt-BR" sz="1800" dirty="0"/>
              <a:t>BC, </a:t>
            </a:r>
            <a:r>
              <a:rPr lang="pt-BR" sz="1800" b="1" dirty="0"/>
              <a:t>A </a:t>
            </a:r>
            <a:r>
              <a:rPr lang="pt-BR" sz="1800" dirty="0"/>
              <a:t>EO) ( </a:t>
            </a:r>
            <a:r>
              <a:rPr lang="pt-BR" sz="1800" b="1" dirty="0"/>
              <a:t>B </a:t>
            </a:r>
            <a:r>
              <a:rPr lang="pt-BR" sz="1800" dirty="0"/>
              <a:t>WZ) ( </a:t>
            </a:r>
            <a:r>
              <a:rPr lang="pt-BR" sz="1800" b="1" dirty="0"/>
              <a:t>J </a:t>
            </a:r>
            <a:r>
              <a:rPr lang="pt-BR" sz="1800" dirty="0"/>
              <a:t>BX) ( </a:t>
            </a:r>
            <a:r>
              <a:rPr lang="pt-BR" sz="1800" b="1" dirty="0"/>
              <a:t>K </a:t>
            </a:r>
            <a:r>
              <a:rPr lang="pt-BR" sz="1800" dirty="0"/>
              <a:t>LT) ( </a:t>
            </a:r>
            <a:r>
              <a:rPr lang="pt-BR" sz="1800" b="1" dirty="0"/>
              <a:t>R </a:t>
            </a:r>
            <a:r>
              <a:rPr lang="pt-BR" sz="1800" dirty="0"/>
              <a:t>DT, </a:t>
            </a:r>
            <a:r>
              <a:rPr lang="pt-BR" sz="1800" b="1" dirty="0"/>
              <a:t>R </a:t>
            </a:r>
            <a:r>
              <a:rPr lang="pt-BR" sz="1800" dirty="0"/>
              <a:t>LT) ( </a:t>
            </a:r>
            <a:r>
              <a:rPr lang="pt-BR" sz="1800" b="1" dirty="0"/>
              <a:t>T </a:t>
            </a:r>
            <a:r>
              <a:rPr lang="pt-BR" sz="1800" dirty="0"/>
              <a:t>LJ) ( </a:t>
            </a:r>
            <a:r>
              <a:rPr lang="pt-BR" sz="1800" b="1" dirty="0"/>
              <a:t>X </a:t>
            </a:r>
            <a:r>
              <a:rPr lang="pt-BR" sz="1800" dirty="0"/>
              <a:t>YZ)</a:t>
            </a:r>
            <a:endParaRPr lang="en-US" sz="1800" dirty="0" smtClean="0"/>
          </a:p>
          <a:p>
            <a:pPr>
              <a:defRPr/>
            </a:pPr>
            <a:r>
              <a:rPr lang="en-US" dirty="0" smtClean="0"/>
              <a:t>Sorted strings</a:t>
            </a:r>
          </a:p>
          <a:p>
            <a:pPr marL="0" indent="0" algn="ctr">
              <a:buFontTx/>
              <a:buNone/>
              <a:defRPr/>
            </a:pPr>
            <a:r>
              <a:rPr lang="en-US" sz="2000" dirty="0"/>
              <a:t>AAC, ABC, AEO, BWZ, JBX, KLT, RDT, RLT, TLJ, XYZ</a:t>
            </a:r>
          </a:p>
        </p:txBody>
      </p:sp>
    </p:spTree>
    <p:extLst>
      <p:ext uri="{BB962C8B-B14F-4D97-AF65-F5344CB8AC3E}">
        <p14:creationId xmlns:p14="http://schemas.microsoft.com/office/powerpoint/2010/main" val="3435072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Radix Sort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FIGURE 11-14 A radix sort of eight integers</a:t>
            </a:r>
          </a:p>
        </p:txBody>
      </p:sp>
      <p:pic>
        <p:nvPicPr>
          <p:cNvPr id="399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70063"/>
            <a:ext cx="7959725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5760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Radix Sort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Has order O(n)</a:t>
            </a:r>
          </a:p>
          <a:p>
            <a:pPr lvl="1"/>
            <a:r>
              <a:rPr lang="en-US" altLang="en-US" smtClean="0"/>
              <a:t>Large n requires significant amount of memory, especially if arrays are used</a:t>
            </a:r>
          </a:p>
          <a:p>
            <a:pPr lvl="1"/>
            <a:r>
              <a:rPr lang="en-US" altLang="en-US" smtClean="0"/>
              <a:t>Memory can be saved by using chain of linked nodes</a:t>
            </a:r>
          </a:p>
          <a:p>
            <a:r>
              <a:rPr lang="en-US" altLang="en-US" smtClean="0"/>
              <a:t>Radix sort more appropriate for chain than for array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6504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9050"/>
          </a:xfrm>
        </p:spPr>
        <p:txBody>
          <a:bodyPr/>
          <a:lstStyle/>
          <a:p>
            <a:r>
              <a:rPr lang="en-US" altLang="en-US" smtClean="0"/>
              <a:t>Comparison of Sorting Algorithms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456238"/>
            <a:ext cx="7848600" cy="881062"/>
          </a:xfrm>
        </p:spPr>
        <p:txBody>
          <a:bodyPr/>
          <a:lstStyle/>
          <a:p>
            <a:r>
              <a:rPr lang="en-US" altLang="en-US" smtClean="0"/>
              <a:t>FIGURE 11-15 Approximate growth rates of time required for eight sorting algorithms</a:t>
            </a:r>
          </a:p>
        </p:txBody>
      </p:sp>
      <p:pic>
        <p:nvPicPr>
          <p:cNvPr id="419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035175"/>
            <a:ext cx="6146800" cy="281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335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Sorting Algorithms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Sorting is:</a:t>
            </a:r>
          </a:p>
          <a:p>
            <a:pPr lvl="1"/>
            <a:r>
              <a:rPr lang="en-US" altLang="en-US" smtClean="0"/>
              <a:t>A process </a:t>
            </a:r>
          </a:p>
          <a:p>
            <a:pPr lvl="1"/>
            <a:r>
              <a:rPr lang="en-US" altLang="en-US" smtClean="0"/>
              <a:t>It organizes a collection of data</a:t>
            </a:r>
          </a:p>
          <a:p>
            <a:pPr lvl="1"/>
            <a:r>
              <a:rPr lang="en-US" altLang="en-US" smtClean="0"/>
              <a:t>Organized into ascending/descending order</a:t>
            </a:r>
          </a:p>
          <a:p>
            <a:r>
              <a:rPr lang="en-US" altLang="en-US" smtClean="0"/>
              <a:t>Internal: data fits in memory</a:t>
            </a:r>
          </a:p>
          <a:p>
            <a:r>
              <a:rPr lang="en-US" altLang="en-US" smtClean="0"/>
              <a:t>External: data must reside on secondary storage</a:t>
            </a:r>
          </a:p>
          <a:p>
            <a:r>
              <a:rPr lang="en-US" altLang="en-US" smtClean="0"/>
              <a:t>Sort key: data item which determines order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Structures and Problem Solving with C++: Walls and Mirrors, </a:t>
            </a:r>
            <a:r>
              <a:rPr lang="en-US" dirty="0" err="1"/>
              <a:t>Carrano</a:t>
            </a:r>
            <a:r>
              <a:rPr lang="en-US" dirty="0"/>
              <a:t> and Henry, ©  2013</a:t>
            </a:r>
          </a:p>
        </p:txBody>
      </p:sp>
    </p:spTree>
    <p:extLst>
      <p:ext uri="{BB962C8B-B14F-4D97-AF65-F5344CB8AC3E}">
        <p14:creationId xmlns:p14="http://schemas.microsoft.com/office/powerpoint/2010/main" val="15265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Selection Sort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97050"/>
            <a:ext cx="4911725" cy="328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Selection Sort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8000" y="2133600"/>
            <a:ext cx="8445500" cy="4191000"/>
          </a:xfrm>
        </p:spPr>
        <p:txBody>
          <a:bodyPr/>
          <a:lstStyle/>
          <a:p>
            <a:r>
              <a:rPr lang="en-US" altLang="en-US" smtClean="0"/>
              <a:t>View implementation of the selection sort,</a:t>
            </a:r>
            <a:br>
              <a:rPr lang="en-US" altLang="en-US" smtClean="0"/>
            </a:br>
            <a:r>
              <a:rPr lang="en-US" altLang="en-US" smtClean="0">
                <a:hlinkClick r:id="rId2" action="ppaction://hlinkfile"/>
              </a:rPr>
              <a:t>Listing 11-1</a:t>
            </a:r>
            <a:endParaRPr lang="en-US" altLang="en-US" smtClean="0"/>
          </a:p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This is an O (n</a:t>
            </a:r>
            <a:r>
              <a:rPr lang="en-US" altLang="en-US" baseline="30000" smtClean="0"/>
              <a:t>2</a:t>
            </a:r>
            <a:r>
              <a:rPr lang="en-US" altLang="en-US" smtClean="0"/>
              <a:t> ) algorithm</a:t>
            </a:r>
          </a:p>
          <a:p>
            <a:r>
              <a:rPr lang="en-US" altLang="en-US" smtClean="0"/>
              <a:t>If sorting a very large array, selection sort algorithm probably too inefficient to use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09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Bubble Sort</a:t>
            </a: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758950"/>
            <a:ext cx="6932613" cy="324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Bubble Sort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View an implementation of the bubble sort,</a:t>
            </a:r>
            <a:br>
              <a:rPr lang="en-US" altLang="en-US" smtClean="0"/>
            </a:br>
            <a:r>
              <a:rPr lang="en-US" altLang="en-US" smtClean="0">
                <a:hlinkClick r:id="rId2" action="ppaction://hlinkfile"/>
              </a:rPr>
              <a:t>Listing 11-2</a:t>
            </a:r>
            <a:endParaRPr lang="en-US" altLang="en-US" smtClean="0"/>
          </a:p>
          <a:p>
            <a:r>
              <a:rPr lang="en-US" altLang="en-US" smtClean="0"/>
              <a:t>Analysis</a:t>
            </a:r>
          </a:p>
          <a:p>
            <a:pPr lvl="1"/>
            <a:r>
              <a:rPr lang="en-US" altLang="en-US" smtClean="0"/>
              <a:t>Best case, O(n) algorithm</a:t>
            </a:r>
          </a:p>
          <a:p>
            <a:pPr lvl="1"/>
            <a:r>
              <a:rPr lang="en-US" altLang="en-US" smtClean="0"/>
              <a:t>Worst case, O(n</a:t>
            </a:r>
            <a:r>
              <a:rPr lang="en-US" altLang="en-US" baseline="30000" smtClean="0"/>
              <a:t>2</a:t>
            </a:r>
            <a:r>
              <a:rPr lang="en-US" altLang="en-US" smtClean="0"/>
              <a:t>) algorithm</a:t>
            </a:r>
          </a:p>
          <a:p>
            <a:r>
              <a:rPr lang="en-US" altLang="en-US" smtClean="0"/>
              <a:t>Again, a poor choice for large amounts of data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81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Insertion Sort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Take each item from unsorted region, insert into its correct order in sorted region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1717675" y="5597525"/>
            <a:ext cx="6484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FIGURE 11-3 An insertion sort partitions </a:t>
            </a:r>
          </a:p>
          <a:p>
            <a:pPr algn="ctr" eaLnBrk="1" hangingPunct="1"/>
            <a:r>
              <a:rPr lang="en-US" altLang="en-US" sz="2400"/>
              <a:t>the array into two regions</a:t>
            </a:r>
          </a:p>
        </p:txBody>
      </p: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3429000"/>
            <a:ext cx="56197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8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Insertion Sort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0900" y="5403850"/>
            <a:ext cx="7848600" cy="933450"/>
          </a:xfrm>
        </p:spPr>
        <p:txBody>
          <a:bodyPr/>
          <a:lstStyle/>
          <a:p>
            <a:r>
              <a:rPr lang="en-US" altLang="en-US" smtClean="0"/>
              <a:t>FIGURE 11-4 An insertion sort of an </a:t>
            </a:r>
            <a:br>
              <a:rPr lang="en-US" altLang="en-US" smtClean="0"/>
            </a:br>
            <a:r>
              <a:rPr lang="en-US" altLang="en-US" smtClean="0"/>
              <a:t>array of five integers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8" y="1719263"/>
            <a:ext cx="6640512" cy="344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2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217</TotalTime>
  <Words>615</Words>
  <Application>Microsoft Office PowerPoint</Application>
  <PresentationFormat>On-screen Show (4:3)</PresentationFormat>
  <Paragraphs>100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Symbol</vt:lpstr>
      <vt:lpstr>Tw Cen MT</vt:lpstr>
      <vt:lpstr>Thatch</vt:lpstr>
      <vt:lpstr>CS 302  Data Structures</vt:lpstr>
      <vt:lpstr>Contents</vt:lpstr>
      <vt:lpstr>Basic Sorting Algorithms</vt:lpstr>
      <vt:lpstr>The Selection Sort</vt:lpstr>
      <vt:lpstr>The Selection Sort</vt:lpstr>
      <vt:lpstr>The Bubble Sort</vt:lpstr>
      <vt:lpstr>The Bubble Sort</vt:lpstr>
      <vt:lpstr>The Insertion Sort</vt:lpstr>
      <vt:lpstr>The Insertion Sort</vt:lpstr>
      <vt:lpstr>The Insertion Sort</vt:lpstr>
      <vt:lpstr>The Merge Sort</vt:lpstr>
      <vt:lpstr>The Merge Sort</vt:lpstr>
      <vt:lpstr>The Merge Sort</vt:lpstr>
      <vt:lpstr>The Merge Sort</vt:lpstr>
      <vt:lpstr>The Merge Sort</vt:lpstr>
      <vt:lpstr>The Quick Sort</vt:lpstr>
      <vt:lpstr>The Quick Sort</vt:lpstr>
      <vt:lpstr>The Quick Sort</vt:lpstr>
      <vt:lpstr>The Quick Sort</vt:lpstr>
      <vt:lpstr>The Quick Sort</vt:lpstr>
      <vt:lpstr>The Quick Sort</vt:lpstr>
      <vt:lpstr>The Quick Sort</vt:lpstr>
      <vt:lpstr>The Radix Sort</vt:lpstr>
      <vt:lpstr>The Radix Sort</vt:lpstr>
      <vt:lpstr>The Radix Sort</vt:lpstr>
      <vt:lpstr>The Radix Sort</vt:lpstr>
      <vt:lpstr>Comparison of Sorting Algorithms</vt:lpstr>
      <vt:lpstr>End of Chapter 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 Harris</cp:lastModifiedBy>
  <cp:revision>28</cp:revision>
  <dcterms:created xsi:type="dcterms:W3CDTF">2013-08-24T21:56:29Z</dcterms:created>
  <dcterms:modified xsi:type="dcterms:W3CDTF">2017-10-23T17:38:55Z</dcterms:modified>
</cp:coreProperties>
</file>