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270" r:id="rId7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8000" y="1816100"/>
            <a:ext cx="8445500" cy="450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and Problem Solving with C++: Walls and Mirrors, Frank Carrano, © 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2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12/9/2013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hapter19-CodeListing.html#Listing 19-1  A header file for a class of nodes for a 2-3 tr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302 </a:t>
            </a:r>
            <a:br>
              <a:rPr lang="en-US" dirty="0" smtClean="0"/>
            </a:br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Balanced Search Trees</a:t>
            </a:r>
          </a:p>
        </p:txBody>
      </p:sp>
    </p:spTree>
    <p:extLst>
      <p:ext uri="{BB962C8B-B14F-4D97-AF65-F5344CB8AC3E}">
        <p14:creationId xmlns:p14="http://schemas.microsoft.com/office/powerpoint/2010/main" val="18964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Searching a 2-3 Tree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Retrieval operation for 2-3 tree similar to retrieval operation for binary search tree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r="1649"/>
          <a:stretch>
            <a:fillRect/>
          </a:stretch>
        </p:blipFill>
        <p:spPr bwMode="auto">
          <a:xfrm>
            <a:off x="1268413" y="3067050"/>
            <a:ext cx="709453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7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Searching a 2-3 Tree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r="3987"/>
          <a:stretch>
            <a:fillRect/>
          </a:stretch>
        </p:blipFill>
        <p:spPr bwMode="auto">
          <a:xfrm>
            <a:off x="1946275" y="1549400"/>
            <a:ext cx="55308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2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Searching a 2-3 Tree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Possible to search 2-3 tree and shortest binary search tree with approximately same efficiency, because:</a:t>
            </a:r>
          </a:p>
          <a:p>
            <a:pPr lvl="1"/>
            <a:r>
              <a:rPr lang="en-US" altLang="en-US" smtClean="0"/>
              <a:t>Binary search tree with n nodes cannot be shorter than  log</a:t>
            </a:r>
            <a:r>
              <a:rPr lang="en-US" altLang="en-US" baseline="-25000" smtClean="0"/>
              <a:t>2</a:t>
            </a:r>
            <a:r>
              <a:rPr lang="en-US" altLang="en-US" smtClean="0"/>
              <a:t> (n + 1)</a:t>
            </a:r>
          </a:p>
          <a:p>
            <a:pPr lvl="1"/>
            <a:r>
              <a:rPr lang="en-US" altLang="en-US" smtClean="0"/>
              <a:t>2-3 tree with n nodes cannot be taller than </a:t>
            </a:r>
            <a:br>
              <a:rPr lang="en-US" altLang="en-US" smtClean="0"/>
            </a:br>
            <a:r>
              <a:rPr lang="en-US" altLang="en-US" smtClean="0"/>
              <a:t>log</a:t>
            </a:r>
            <a:r>
              <a:rPr lang="en-US" altLang="en-US" baseline="-25000" smtClean="0"/>
              <a:t>2</a:t>
            </a:r>
            <a:r>
              <a:rPr lang="en-US" altLang="en-US" smtClean="0"/>
              <a:t> (n + 1)</a:t>
            </a:r>
          </a:p>
          <a:p>
            <a:pPr lvl="1"/>
            <a:r>
              <a:rPr lang="en-US" altLang="en-US" smtClean="0"/>
              <a:t>Node in a 2-3 tree has at most two items</a:t>
            </a:r>
          </a:p>
        </p:txBody>
      </p:sp>
    </p:spTree>
    <p:extLst>
      <p:ext uri="{BB962C8B-B14F-4D97-AF65-F5344CB8AC3E}">
        <p14:creationId xmlns:p14="http://schemas.microsoft.com/office/powerpoint/2010/main" val="418057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Searching a 2-3 Tree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19-5 (a) A balanced binary search tree;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5413"/>
            <a:ext cx="56388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88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Searching a 2-3 Tree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19-5 (b) a 2-3 tree with the same entries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23988"/>
            <a:ext cx="54006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01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77863" y="512763"/>
            <a:ext cx="8229600" cy="1776412"/>
          </a:xfrm>
        </p:spPr>
        <p:txBody>
          <a:bodyPr/>
          <a:lstStyle/>
          <a:p>
            <a:pPr algn="l"/>
            <a:r>
              <a:rPr lang="en-US" altLang="en-US" smtClean="0"/>
              <a:t>Searching </a:t>
            </a:r>
            <a:br>
              <a:rPr lang="en-US" altLang="en-US" smtClean="0"/>
            </a:br>
            <a:r>
              <a:rPr lang="en-US" altLang="en-US" smtClean="0"/>
              <a:t>a 2-3 Tree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324475"/>
            <a:ext cx="8027988" cy="820738"/>
          </a:xfrm>
        </p:spPr>
        <p:txBody>
          <a:bodyPr/>
          <a:lstStyle/>
          <a:p>
            <a:r>
              <a:rPr lang="en-US" altLang="en-US" smtClean="0"/>
              <a:t>FIGURE 19-6 (a) The binary search tree of Figure 19-5a after inserting the sequence of values 32 through 39</a:t>
            </a:r>
            <a:br>
              <a:rPr lang="en-US" altLang="en-US" smtClean="0"/>
            </a:br>
            <a:r>
              <a:rPr lang="en-US" altLang="en-US" smtClean="0"/>
              <a:t>(b) the 2-3 tree of Figure 19-5 b after the same insertions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12763"/>
            <a:ext cx="472757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3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19-7 After inserting 39 into the </a:t>
            </a:r>
            <a:br>
              <a:rPr lang="en-US" altLang="en-US" smtClean="0"/>
            </a:br>
            <a:r>
              <a:rPr lang="en-US" altLang="en-US" smtClean="0"/>
              <a:t>tree in Figure 19-5b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784350"/>
            <a:ext cx="6211887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46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324475"/>
            <a:ext cx="7848600" cy="1012825"/>
          </a:xfrm>
        </p:spPr>
        <p:txBody>
          <a:bodyPr/>
          <a:lstStyle/>
          <a:p>
            <a:r>
              <a:rPr lang="en-US" altLang="en-US" smtClean="0"/>
              <a:t>FIGURE 19-8 The steps for inserting 38 into the tree in Figure 19-7: (a) The located node has no room; </a:t>
            </a:r>
            <a:br>
              <a:rPr lang="en-US" altLang="en-US" smtClean="0"/>
            </a:br>
            <a:r>
              <a:rPr lang="en-US" altLang="en-US" smtClean="0"/>
              <a:t>(b) the node splits; (c) the resulting tree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547813"/>
            <a:ext cx="5018088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7075"/>
            <a:ext cx="34480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777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441950"/>
            <a:ext cx="7848600" cy="1012825"/>
          </a:xfrm>
        </p:spPr>
        <p:txBody>
          <a:bodyPr/>
          <a:lstStyle/>
          <a:p>
            <a:r>
              <a:rPr lang="en-US" altLang="en-US" smtClean="0"/>
              <a:t>FIGURE 19-9 After inserting 37 into the tree </a:t>
            </a:r>
            <a:br>
              <a:rPr lang="en-US" altLang="en-US" smtClean="0"/>
            </a:br>
            <a:r>
              <a:rPr lang="en-US" altLang="en-US" smtClean="0"/>
              <a:t>in Figure 19-8c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874838"/>
            <a:ext cx="6305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17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441950"/>
            <a:ext cx="7848600" cy="1012825"/>
          </a:xfrm>
        </p:spPr>
        <p:txBody>
          <a:bodyPr/>
          <a:lstStyle/>
          <a:p>
            <a:r>
              <a:rPr lang="en-US" altLang="en-US" smtClean="0"/>
              <a:t>FIGURE 19-10 (a), (b), (c) The steps for inserting </a:t>
            </a:r>
            <a:br>
              <a:rPr lang="en-US" altLang="en-US" smtClean="0"/>
            </a:br>
            <a:r>
              <a:rPr lang="en-US" altLang="en-US" smtClean="0"/>
              <a:t>36 into the tree in Figure 19-9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352675"/>
            <a:ext cx="8001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Contents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68463" y="2085975"/>
            <a:ext cx="6619875" cy="4238625"/>
          </a:xfrm>
        </p:spPr>
        <p:txBody>
          <a:bodyPr/>
          <a:lstStyle/>
          <a:p>
            <a:r>
              <a:rPr lang="en-US" altLang="en-US" smtClean="0"/>
              <a:t>Balanced Search Trees</a:t>
            </a:r>
          </a:p>
          <a:p>
            <a:r>
              <a:rPr lang="en-US" altLang="en-US" smtClean="0"/>
              <a:t>2-3 Trees</a:t>
            </a:r>
          </a:p>
          <a:p>
            <a:r>
              <a:rPr lang="en-US" altLang="en-US" smtClean="0"/>
              <a:t>2-3-4 Trees</a:t>
            </a:r>
          </a:p>
          <a:p>
            <a:r>
              <a:rPr lang="en-US" altLang="en-US" smtClean="0"/>
              <a:t>Red-Black Trees</a:t>
            </a:r>
          </a:p>
          <a:p>
            <a:r>
              <a:rPr lang="en-US" altLang="en-US" smtClean="0"/>
              <a:t>AVL Trees</a:t>
            </a:r>
          </a:p>
        </p:txBody>
      </p:sp>
    </p:spTree>
    <p:extLst>
      <p:ext uri="{BB962C8B-B14F-4D97-AF65-F5344CB8AC3E}">
        <p14:creationId xmlns:p14="http://schemas.microsoft.com/office/powerpoint/2010/main" val="27939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619750"/>
            <a:ext cx="7848600" cy="835025"/>
          </a:xfrm>
        </p:spPr>
        <p:txBody>
          <a:bodyPr/>
          <a:lstStyle/>
          <a:p>
            <a:r>
              <a:rPr lang="en-US" altLang="en-US" smtClean="0"/>
              <a:t>FIGURE 19-10 (d) the resulting tree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931988"/>
            <a:ext cx="5360987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7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619750"/>
            <a:ext cx="7848600" cy="835025"/>
          </a:xfrm>
        </p:spPr>
        <p:txBody>
          <a:bodyPr/>
          <a:lstStyle/>
          <a:p>
            <a:r>
              <a:rPr lang="en-US" altLang="en-US" smtClean="0"/>
              <a:t>FIGURE 19-11 The tree after the insertion of 35, 34, and 33 into the tree in Figure 19-10d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124075"/>
            <a:ext cx="64516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619750"/>
            <a:ext cx="7848600" cy="835025"/>
          </a:xfrm>
        </p:spPr>
        <p:txBody>
          <a:bodyPr/>
          <a:lstStyle/>
          <a:p>
            <a:r>
              <a:rPr lang="en-US" altLang="en-US" smtClean="0"/>
              <a:t>FIGURE 19-12 Splitting a leaf in a 2-3 tree when the leaf is a (a) left child; (b) right child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538288"/>
            <a:ext cx="72580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0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619750"/>
            <a:ext cx="7848600" cy="835025"/>
          </a:xfrm>
        </p:spPr>
        <p:txBody>
          <a:bodyPr/>
          <a:lstStyle/>
          <a:p>
            <a:r>
              <a:rPr lang="en-US" altLang="en-US" smtClean="0"/>
              <a:t>FIGURE 19-13 Splitting an internal node in a 2-3 tree when the node is a (a) left child; (b) right child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628775"/>
            <a:ext cx="71818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60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619750"/>
            <a:ext cx="7848600" cy="835025"/>
          </a:xfrm>
        </p:spPr>
        <p:txBody>
          <a:bodyPr/>
          <a:lstStyle/>
          <a:p>
            <a:r>
              <a:rPr lang="en-US" altLang="en-US" smtClean="0"/>
              <a:t>FIGURE 19-14 Splitting the root of a 2-3 tree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166938"/>
            <a:ext cx="69246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55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577975"/>
            <a:ext cx="8445500" cy="4746625"/>
          </a:xfrm>
        </p:spPr>
        <p:txBody>
          <a:bodyPr/>
          <a:lstStyle/>
          <a:p>
            <a:r>
              <a:rPr lang="en-US" altLang="en-US" smtClean="0"/>
              <a:t>Summary of insertion strategy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4121"/>
          <a:stretch>
            <a:fillRect/>
          </a:stretch>
        </p:blipFill>
        <p:spPr bwMode="auto">
          <a:xfrm>
            <a:off x="1519238" y="2279650"/>
            <a:ext cx="61499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631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Inserting Data into a 2-3 Tree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577975"/>
            <a:ext cx="8445500" cy="4746625"/>
          </a:xfrm>
        </p:spPr>
        <p:txBody>
          <a:bodyPr/>
          <a:lstStyle/>
          <a:p>
            <a:r>
              <a:rPr lang="en-US" altLang="en-US" smtClean="0"/>
              <a:t>Summary of insertion strategy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5531"/>
          <a:stretch>
            <a:fillRect/>
          </a:stretch>
        </p:blipFill>
        <p:spPr bwMode="auto">
          <a:xfrm>
            <a:off x="1577975" y="2401888"/>
            <a:ext cx="5795963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35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63575" y="407988"/>
            <a:ext cx="8229600" cy="1143000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19-15 (a) A 2-3 tree; (b), (c), (d), (e) </a:t>
            </a:r>
            <a:br>
              <a:rPr lang="en-US" altLang="en-US" smtClean="0"/>
            </a:br>
            <a:r>
              <a:rPr lang="en-US" altLang="en-US" smtClean="0"/>
              <a:t>the steps for removing 70;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724025"/>
            <a:ext cx="75533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38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63575" y="407988"/>
            <a:ext cx="8229600" cy="1143000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19-15 (f) the resulting tree;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020888"/>
            <a:ext cx="5300663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522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63575" y="407988"/>
            <a:ext cx="8229600" cy="1143000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59425"/>
            <a:ext cx="7848600" cy="777875"/>
          </a:xfrm>
        </p:spPr>
        <p:txBody>
          <a:bodyPr/>
          <a:lstStyle/>
          <a:p>
            <a:r>
              <a:rPr lang="en-US" altLang="en-US" smtClean="0"/>
              <a:t>FIGURE 19-16 (a), (b), (c) The steps for removing 100 from the tree in Figure 19-15f; (d) the resulting tree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495425"/>
            <a:ext cx="5065712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6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Balanced Search Trees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Height of a binary search tree sensitive to order of insertions and removals</a:t>
            </a:r>
          </a:p>
          <a:p>
            <a:pPr lvl="1"/>
            <a:r>
              <a:rPr lang="en-US" altLang="en-US" smtClean="0"/>
              <a:t>Minimum = </a:t>
            </a:r>
            <a:r>
              <a:rPr lang="en-US" altLang="en-US" i="1" smtClean="0"/>
              <a:t>log</a:t>
            </a:r>
            <a:r>
              <a:rPr lang="en-US" altLang="en-US" i="1" baseline="-25000" smtClean="0"/>
              <a:t>2</a:t>
            </a:r>
            <a:r>
              <a:rPr lang="en-US" altLang="en-US" i="1" smtClean="0"/>
              <a:t> (n + 1)</a:t>
            </a:r>
          </a:p>
          <a:p>
            <a:pPr lvl="1"/>
            <a:r>
              <a:rPr lang="en-US" altLang="en-US" smtClean="0"/>
              <a:t>Maximum = </a:t>
            </a:r>
            <a:r>
              <a:rPr lang="en-US" altLang="en-US" i="1" smtClean="0"/>
              <a:t>n</a:t>
            </a:r>
            <a:endParaRPr lang="en-US" altLang="en-US" smtClean="0"/>
          </a:p>
          <a:p>
            <a:r>
              <a:rPr lang="en-US" altLang="en-US" smtClean="0"/>
              <a:t>Various search trees can retain balance despite insertions and removals</a:t>
            </a:r>
          </a:p>
        </p:txBody>
      </p:sp>
    </p:spTree>
    <p:extLst>
      <p:ext uri="{BB962C8B-B14F-4D97-AF65-F5344CB8AC3E}">
        <p14:creationId xmlns:p14="http://schemas.microsoft.com/office/powerpoint/2010/main" val="28780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63575" y="407988"/>
            <a:ext cx="8229600" cy="1143000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59425"/>
            <a:ext cx="7848600" cy="777875"/>
          </a:xfrm>
        </p:spPr>
        <p:txBody>
          <a:bodyPr/>
          <a:lstStyle/>
          <a:p>
            <a:r>
              <a:rPr lang="en-US" altLang="en-US" smtClean="0"/>
              <a:t>FIGURE 19-17 The steps for removing 80 from </a:t>
            </a:r>
            <a:br>
              <a:rPr lang="en-US" altLang="en-US" smtClean="0"/>
            </a:br>
            <a:r>
              <a:rPr lang="en-US" altLang="en-US" smtClean="0"/>
              <a:t>the tree in Figure 19-16d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485900"/>
            <a:ext cx="50577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8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63575" y="407988"/>
            <a:ext cx="8229600" cy="1143000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59425"/>
            <a:ext cx="7848600" cy="777875"/>
          </a:xfrm>
        </p:spPr>
        <p:txBody>
          <a:bodyPr/>
          <a:lstStyle/>
          <a:p>
            <a:r>
              <a:rPr lang="en-US" altLang="en-US" smtClean="0"/>
              <a:t>FIGURE 19-17 The steps for removing 80 from </a:t>
            </a:r>
            <a:br>
              <a:rPr lang="en-US" altLang="en-US" smtClean="0"/>
            </a:br>
            <a:r>
              <a:rPr lang="en-US" altLang="en-US" smtClean="0"/>
              <a:t>the tree in Figure 19-16d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166938"/>
            <a:ext cx="72390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63575" y="407988"/>
            <a:ext cx="8229600" cy="1143000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324475"/>
            <a:ext cx="7848600" cy="1012825"/>
          </a:xfrm>
        </p:spPr>
        <p:txBody>
          <a:bodyPr/>
          <a:lstStyle/>
          <a:p>
            <a:r>
              <a:rPr lang="en-US" altLang="en-US" smtClean="0"/>
              <a:t>FIGURE 19-18 Results of removing 70, 100, and 80 from (a) the 2-3 tree of Figure 19-15 a and (b) the binary search tree of Figure 19-5 a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19288"/>
            <a:ext cx="69913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Algorithm for removing data from a 2-3 tree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2179"/>
          <a:stretch>
            <a:fillRect/>
          </a:stretch>
        </p:blipFill>
        <p:spPr bwMode="auto">
          <a:xfrm>
            <a:off x="1504950" y="2624138"/>
            <a:ext cx="66071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76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Algorithm for removing data from a 2-3 tree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r="4742"/>
          <a:stretch>
            <a:fillRect/>
          </a:stretch>
        </p:blipFill>
        <p:spPr bwMode="auto">
          <a:xfrm>
            <a:off x="1489075" y="2571750"/>
            <a:ext cx="6681788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927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30188"/>
            <a:ext cx="8229600" cy="1143000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Algorithm for removing data from a 2-3 tree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r="7295"/>
          <a:stretch>
            <a:fillRect/>
          </a:stretch>
        </p:blipFill>
        <p:spPr bwMode="auto">
          <a:xfrm>
            <a:off x="2182813" y="2557463"/>
            <a:ext cx="5027612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42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8229600" cy="1392237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19-19 (a) Redistributing values; </a:t>
            </a:r>
            <a:br>
              <a:rPr lang="en-US" altLang="en-US" smtClean="0"/>
            </a:br>
            <a:r>
              <a:rPr lang="en-US" altLang="en-US" smtClean="0"/>
              <a:t>(b) merging a leaf;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685925"/>
            <a:ext cx="578167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102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8229600" cy="1392237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427663"/>
            <a:ext cx="7848600" cy="909637"/>
          </a:xfrm>
        </p:spPr>
        <p:txBody>
          <a:bodyPr/>
          <a:lstStyle/>
          <a:p>
            <a:r>
              <a:rPr lang="en-US" altLang="en-US" smtClean="0"/>
              <a:t>FIGURE 19-19 (c) redistributing values and</a:t>
            </a:r>
          </a:p>
          <a:p>
            <a:r>
              <a:rPr lang="en-US" altLang="en-US" smtClean="0"/>
              <a:t>children; (d) merging internal nodes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09713"/>
            <a:ext cx="5721350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982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8229600" cy="1392237"/>
          </a:xfrm>
        </p:spPr>
        <p:txBody>
          <a:bodyPr/>
          <a:lstStyle/>
          <a:p>
            <a:r>
              <a:rPr lang="en-US" altLang="en-US" smtClean="0"/>
              <a:t>Removing Data from a 2-3 Tree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427663"/>
            <a:ext cx="7848600" cy="909637"/>
          </a:xfrm>
        </p:spPr>
        <p:txBody>
          <a:bodyPr/>
          <a:lstStyle/>
          <a:p>
            <a:r>
              <a:rPr lang="en-US" altLang="en-US" smtClean="0"/>
              <a:t>FIGURE 19-19 (e) deleting the root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255838"/>
            <a:ext cx="7299325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82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5427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19-20 A 2-3-4 tree with the same data items as the 2-3 tree in Figure 19-6 b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093913"/>
            <a:ext cx="6792912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Balanced Search Trees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603875"/>
            <a:ext cx="7848600" cy="733425"/>
          </a:xfrm>
        </p:spPr>
        <p:txBody>
          <a:bodyPr/>
          <a:lstStyle/>
          <a:p>
            <a:r>
              <a:rPr lang="en-US" altLang="en-US" smtClean="0"/>
              <a:t>FIGURE 19-1 (a) A binary search tree of maximum height; (b) a binary search tree of minimum height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543050"/>
            <a:ext cx="50387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55299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Rules for placing data items in the nodes of a 2-3-4 tree</a:t>
            </a:r>
          </a:p>
          <a:p>
            <a:pPr lvl="1"/>
            <a:r>
              <a:rPr lang="en-US" altLang="en-US" smtClean="0"/>
              <a:t>2-node (two children), must contain a single data item that satisfies relationships pictured in Figure 19-3 a.</a:t>
            </a:r>
          </a:p>
          <a:p>
            <a:pPr lvl="1"/>
            <a:r>
              <a:rPr lang="en-US" altLang="en-US" smtClean="0"/>
              <a:t>3-node (three children), must contain a single data item that satisfies relationships pictured in Figure 19-3 b.</a:t>
            </a:r>
          </a:p>
          <a:p>
            <a:pPr lvl="1"/>
            <a:r>
              <a:rPr lang="en-US" altLang="en-US" smtClean="0"/>
              <a:t> . . .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30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56323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altLang="en-US" smtClean="0"/>
              <a:t>4-node (four children) must contain three data items S , M , and L that satisfy:</a:t>
            </a:r>
          </a:p>
          <a:p>
            <a:pPr lvl="2"/>
            <a:r>
              <a:rPr lang="en-US" altLang="en-US" smtClean="0"/>
              <a:t>S is greater than left child’s item(s) and less than middle-left child’s item(s)</a:t>
            </a:r>
          </a:p>
          <a:p>
            <a:pPr lvl="2"/>
            <a:r>
              <a:rPr lang="en-US" altLang="en-US" smtClean="0"/>
              <a:t>M is greater than middle-left child’s item(s) and less than middle-right child’s item(s);</a:t>
            </a:r>
          </a:p>
          <a:p>
            <a:pPr lvl="2"/>
            <a:r>
              <a:rPr lang="en-US" altLang="en-US" smtClean="0"/>
              <a:t>L is greater than middle-right child’s item(s) and less than right child’s item(s).</a:t>
            </a:r>
          </a:p>
          <a:p>
            <a:pPr lvl="1"/>
            <a:r>
              <a:rPr lang="en-US" altLang="en-US" smtClean="0"/>
              <a:t>A leaf may contain either one, two, or three data items</a:t>
            </a:r>
          </a:p>
        </p:txBody>
      </p:sp>
    </p:spTree>
    <p:extLst>
      <p:ext uri="{BB962C8B-B14F-4D97-AF65-F5344CB8AC3E}">
        <p14:creationId xmlns:p14="http://schemas.microsoft.com/office/powerpoint/2010/main" val="8133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19-21 A 4-node in a 2-3-4 tree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643188"/>
            <a:ext cx="77104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474788"/>
            <a:ext cx="8445500" cy="4849812"/>
          </a:xfrm>
        </p:spPr>
        <p:txBody>
          <a:bodyPr/>
          <a:lstStyle/>
          <a:p>
            <a:r>
              <a:rPr lang="en-US" altLang="en-US" smtClean="0"/>
              <a:t>Has more efficient insertion and removal operations than a 2-3 tree</a:t>
            </a:r>
          </a:p>
          <a:p>
            <a:r>
              <a:rPr lang="en-US" altLang="en-US" smtClean="0"/>
              <a:t>Has greater storage requirements due to the additional data members in its 4-nodes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3779838"/>
            <a:ext cx="637222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266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474788"/>
            <a:ext cx="8445500" cy="4849812"/>
          </a:xfrm>
        </p:spPr>
        <p:txBody>
          <a:bodyPr/>
          <a:lstStyle/>
          <a:p>
            <a:r>
              <a:rPr lang="en-US" altLang="en-US" smtClean="0"/>
              <a:t>Searching and Traversing a 2-3-4 Tree</a:t>
            </a:r>
          </a:p>
          <a:p>
            <a:pPr lvl="1"/>
            <a:r>
              <a:rPr lang="en-US" altLang="en-US" smtClean="0"/>
              <a:t>Simple extensions of the corresponding algorithms for a 2-3 tree</a:t>
            </a:r>
          </a:p>
          <a:p>
            <a:r>
              <a:rPr lang="en-US" altLang="en-US" smtClean="0"/>
              <a:t>Inserting Data into a 2-3-4 Tree</a:t>
            </a:r>
          </a:p>
          <a:p>
            <a:pPr lvl="1"/>
            <a:r>
              <a:rPr lang="en-US" altLang="en-US" smtClean="0"/>
              <a:t>Insertion algorithm splits a node by moving one of its items up to its parent node</a:t>
            </a:r>
          </a:p>
          <a:p>
            <a:pPr lvl="1"/>
            <a:r>
              <a:rPr lang="en-US" altLang="en-US" smtClean="0"/>
              <a:t>Splits 4-nodes as soon as it encounters them on the way down the tree from the root to a leaf</a:t>
            </a:r>
          </a:p>
        </p:txBody>
      </p:sp>
    </p:spTree>
    <p:extLst>
      <p:ext uri="{BB962C8B-B14F-4D97-AF65-F5344CB8AC3E}">
        <p14:creationId xmlns:p14="http://schemas.microsoft.com/office/powerpoint/2010/main" val="321368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041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13238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19-22 Inserting 20 into a one-node 2-3-4 tree (a) the original tree; (b) after </a:t>
            </a:r>
            <a:br>
              <a:rPr lang="en-US" altLang="en-US" smtClean="0"/>
            </a:br>
            <a:r>
              <a:rPr lang="en-US" altLang="en-US" smtClean="0"/>
              <a:t>splitting the node; (c) after inserting 20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"/>
          <a:stretch>
            <a:fillRect/>
          </a:stretch>
        </p:blipFill>
        <p:spPr bwMode="auto">
          <a:xfrm>
            <a:off x="1073150" y="2216150"/>
            <a:ext cx="7381875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529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144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13238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19-23 After inserting 50 and 40 </a:t>
            </a:r>
            <a:br>
              <a:rPr lang="en-US" altLang="en-US" smtClean="0"/>
            </a:br>
            <a:r>
              <a:rPr lang="en-US" altLang="en-US" smtClean="0"/>
              <a:t>into the tree in Figure 19-22c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065338"/>
            <a:ext cx="4246563" cy="23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826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246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13238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19-24 The steps for inserting 70 into the </a:t>
            </a:r>
            <a:br>
              <a:rPr lang="en-US" altLang="en-US" smtClean="0"/>
            </a:br>
            <a:r>
              <a:rPr lang="en-US" altLang="en-US" smtClean="0"/>
              <a:t>tree in Figure 19-23: (a) after splitting the</a:t>
            </a:r>
          </a:p>
          <a:p>
            <a:r>
              <a:rPr lang="en-US" altLang="en-US" smtClean="0"/>
              <a:t>4-node; (b) after inserting 70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419350"/>
            <a:ext cx="70961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2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349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13238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19-25 After inserting 80 and 15 </a:t>
            </a:r>
            <a:br>
              <a:rPr lang="en-US" altLang="en-US" smtClean="0"/>
            </a:br>
            <a:r>
              <a:rPr lang="en-US" altLang="en-US" smtClean="0"/>
              <a:t>into the tree in Figure 19-24b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152650"/>
            <a:ext cx="4443412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496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45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13238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19-26 The steps for inserting 90 </a:t>
            </a:r>
            <a:br>
              <a:rPr lang="en-US" altLang="en-US" smtClean="0"/>
            </a:br>
            <a:r>
              <a:rPr lang="en-US" altLang="en-US" smtClean="0"/>
              <a:t>into the tree in Figure 19-25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/>
          <a:stretch>
            <a:fillRect/>
          </a:stretch>
        </p:blipFill>
        <p:spPr bwMode="auto">
          <a:xfrm>
            <a:off x="1090613" y="2478088"/>
            <a:ext cx="73152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8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 Trees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1375" y="6002338"/>
            <a:ext cx="7848600" cy="468312"/>
          </a:xfrm>
        </p:spPr>
        <p:txBody>
          <a:bodyPr/>
          <a:lstStyle/>
          <a:p>
            <a:r>
              <a:rPr lang="en-US" altLang="en-US" smtClean="0"/>
              <a:t>FIGURE 19-2 A 2-3 tree of height 3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100388"/>
            <a:ext cx="4316413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41375" y="1352550"/>
            <a:ext cx="77422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/>
              <a:t>A 2-3 tree not a binary tree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A 2-3 tree never taller than a minimum-height binary tree</a:t>
            </a:r>
          </a:p>
        </p:txBody>
      </p:sp>
    </p:spTree>
    <p:extLst>
      <p:ext uri="{BB962C8B-B14F-4D97-AF65-F5344CB8AC3E}">
        <p14:creationId xmlns:p14="http://schemas.microsoft.com/office/powerpoint/2010/main" val="26329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553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13238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19-27 The steps for inserting 100 </a:t>
            </a:r>
            <a:br>
              <a:rPr lang="en-US" altLang="en-US" smtClean="0"/>
            </a:br>
            <a:r>
              <a:rPr lang="en-US" altLang="en-US" smtClean="0"/>
              <a:t>into the tree in Figure 19-26b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952625"/>
            <a:ext cx="7391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656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13238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19-28 Splitting a 4-node root </a:t>
            </a:r>
            <a:br>
              <a:rPr lang="en-US" altLang="en-US" smtClean="0"/>
            </a:br>
            <a:r>
              <a:rPr lang="en-US" altLang="en-US" smtClean="0"/>
              <a:t>during insertion into a 2-3-4 tree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828800"/>
            <a:ext cx="62912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758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81063" y="526573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19-29 Splitting a 4-node whose parent is a </a:t>
            </a:r>
            <a:br>
              <a:rPr lang="en-US" altLang="en-US" smtClean="0"/>
            </a:br>
            <a:r>
              <a:rPr lang="en-US" altLang="en-US" smtClean="0"/>
              <a:t>2-node during insertion into a 2-3-4 tree, when the </a:t>
            </a:r>
            <a:br>
              <a:rPr lang="en-US" altLang="en-US" smtClean="0"/>
            </a:br>
            <a:r>
              <a:rPr lang="en-US" altLang="en-US" smtClean="0"/>
              <a:t>4-node is a (a) left child; (b) right child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323975"/>
            <a:ext cx="51244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8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86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81063" y="526573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19-30 Splitting a 4-node whose parent is a </a:t>
            </a:r>
            <a:br>
              <a:rPr lang="en-US" altLang="en-US" smtClean="0"/>
            </a:br>
            <a:r>
              <a:rPr lang="en-US" altLang="en-US" smtClean="0"/>
              <a:t>3-node during insertion into a 2-3-4 tree, when the </a:t>
            </a:r>
            <a:br>
              <a:rPr lang="en-US" altLang="en-US" smtClean="0"/>
            </a:br>
            <a:r>
              <a:rPr lang="en-US" altLang="en-US" smtClean="0"/>
              <a:t>4-node is a (a) left child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976438"/>
            <a:ext cx="62865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9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6963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81063" y="526573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19-30 Splitting a 4-node whose parent is a </a:t>
            </a:r>
            <a:br>
              <a:rPr lang="en-US" altLang="en-US" smtClean="0"/>
            </a:br>
            <a:r>
              <a:rPr lang="en-US" altLang="en-US" smtClean="0"/>
              <a:t>3-node during insertion into a 2-3-4 tree, when the </a:t>
            </a:r>
            <a:br>
              <a:rPr lang="en-US" altLang="en-US" smtClean="0"/>
            </a:br>
            <a:r>
              <a:rPr lang="en-US" altLang="en-US" smtClean="0"/>
              <a:t>4-node is a (b) middle child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946275"/>
            <a:ext cx="626745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7065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81063" y="5265738"/>
            <a:ext cx="7848600" cy="1204912"/>
          </a:xfrm>
        </p:spPr>
        <p:txBody>
          <a:bodyPr/>
          <a:lstStyle/>
          <a:p>
            <a:r>
              <a:rPr lang="en-US" altLang="en-US" smtClean="0"/>
              <a:t>FIGURE 19-30 Splitting a 4-node whose parent is a </a:t>
            </a:r>
            <a:br>
              <a:rPr lang="en-US" altLang="en-US" smtClean="0"/>
            </a:br>
            <a:r>
              <a:rPr lang="en-US" altLang="en-US" smtClean="0"/>
              <a:t>3-node during insertion into a 2-3-4 tree, when the </a:t>
            </a:r>
            <a:br>
              <a:rPr lang="en-US" altLang="en-US" smtClean="0"/>
            </a:br>
            <a:r>
              <a:rPr lang="en-US" altLang="en-US" smtClean="0"/>
              <a:t>4-node is a (c) right child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197100"/>
            <a:ext cx="62357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2-3-4 Trees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Removing Data from a 2-3-4 Tree</a:t>
            </a:r>
          </a:p>
          <a:p>
            <a:pPr lvl="1"/>
            <a:r>
              <a:rPr lang="en-US" altLang="en-US" smtClean="0"/>
              <a:t>Removal algorithm has same beginning as removal algorithm for a 2-3 tree</a:t>
            </a:r>
          </a:p>
          <a:p>
            <a:pPr lvl="1"/>
            <a:r>
              <a:rPr lang="en-US" altLang="en-US" smtClean="0"/>
              <a:t>Locate the node </a:t>
            </a:r>
            <a:r>
              <a:rPr lang="en-US" altLang="en-US" i="1" smtClean="0"/>
              <a:t>n</a:t>
            </a:r>
            <a:r>
              <a:rPr lang="en-US" altLang="en-US" smtClean="0"/>
              <a:t> that contains the item </a:t>
            </a:r>
            <a:r>
              <a:rPr lang="en-US" altLang="en-US" i="1" smtClean="0"/>
              <a:t>I</a:t>
            </a:r>
            <a:r>
              <a:rPr lang="en-US" altLang="en-US" smtClean="0"/>
              <a:t> you want to remove</a:t>
            </a:r>
          </a:p>
          <a:p>
            <a:pPr lvl="1"/>
            <a:r>
              <a:rPr lang="en-US" altLang="en-US" smtClean="0"/>
              <a:t>Find </a:t>
            </a:r>
            <a:r>
              <a:rPr lang="en-US" altLang="en-US" i="1" smtClean="0"/>
              <a:t>I </a:t>
            </a:r>
            <a:r>
              <a:rPr lang="en-US" altLang="en-US" smtClean="0"/>
              <a:t>’s inorder successor and swap it with </a:t>
            </a:r>
            <a:r>
              <a:rPr lang="en-US" altLang="en-US" i="1" smtClean="0"/>
              <a:t>I</a:t>
            </a:r>
            <a:r>
              <a:rPr lang="en-US" altLang="en-US" smtClean="0"/>
              <a:t> so that the removal will always be at a leaf</a:t>
            </a:r>
          </a:p>
          <a:p>
            <a:pPr lvl="1"/>
            <a:r>
              <a:rPr lang="en-US" altLang="en-US" smtClean="0"/>
              <a:t>If leaf is either a 3-node or a 4-node, remove </a:t>
            </a:r>
            <a:r>
              <a:rPr lang="en-US" altLang="en-US" i="1" smtClean="0"/>
              <a:t>I</a:t>
            </a:r>
            <a:r>
              <a:rPr lang="en-US" altLang="en-US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8368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Red-Black Trees</a:t>
            </a:r>
          </a:p>
        </p:txBody>
      </p:sp>
      <p:sp>
        <p:nvSpPr>
          <p:cNvPr id="7270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Use a special binary search tree—a red-black tree —to represent a 2-3-4 tree</a:t>
            </a:r>
          </a:p>
          <a:p>
            <a:r>
              <a:rPr lang="en-US" altLang="en-US" smtClean="0"/>
              <a:t>Retains advantages of a 2-3-4 tree without storage overhead</a:t>
            </a:r>
          </a:p>
          <a:p>
            <a:r>
              <a:rPr lang="en-US" altLang="en-US" smtClean="0"/>
              <a:t>The idea is to represent each 3-node and 4-node in a 2-3-4 tree as an equivalent binary search tree</a:t>
            </a:r>
          </a:p>
        </p:txBody>
      </p:sp>
    </p:spTree>
    <p:extLst>
      <p:ext uri="{BB962C8B-B14F-4D97-AF65-F5344CB8AC3E}">
        <p14:creationId xmlns:p14="http://schemas.microsoft.com/office/powerpoint/2010/main" val="1690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Red-Black Trees</a:t>
            </a:r>
          </a:p>
        </p:txBody>
      </p:sp>
      <p:sp>
        <p:nvSpPr>
          <p:cNvPr id="7373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589588"/>
            <a:ext cx="7848600" cy="747712"/>
          </a:xfrm>
        </p:spPr>
        <p:txBody>
          <a:bodyPr/>
          <a:lstStyle/>
          <a:p>
            <a:r>
              <a:rPr lang="en-US" altLang="en-US" smtClean="0"/>
              <a:t>FIGURE 19-31 Red-black representation of </a:t>
            </a:r>
            <a:br>
              <a:rPr lang="en-US" altLang="en-US" smtClean="0"/>
            </a:br>
            <a:r>
              <a:rPr lang="en-US" altLang="en-US" smtClean="0"/>
              <a:t>(a) a 4-node; (b) a 3-node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862138"/>
            <a:ext cx="73056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Red-Black Trees</a:t>
            </a:r>
          </a:p>
        </p:txBody>
      </p:sp>
      <p:sp>
        <p:nvSpPr>
          <p:cNvPr id="7475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589588"/>
            <a:ext cx="7848600" cy="747712"/>
          </a:xfrm>
        </p:spPr>
        <p:txBody>
          <a:bodyPr/>
          <a:lstStyle/>
          <a:p>
            <a:r>
              <a:rPr lang="en-US" altLang="en-US" smtClean="0"/>
              <a:t>FIGURE 19-32 A red-black tree that represents </a:t>
            </a:r>
            <a:br>
              <a:rPr lang="en-US" altLang="en-US" smtClean="0"/>
            </a:br>
            <a:r>
              <a:rPr lang="en-US" altLang="en-US" smtClean="0"/>
              <a:t>the 2-3-4 tree in Figure 19-20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798638"/>
            <a:ext cx="514667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 Trees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357313"/>
            <a:ext cx="8445500" cy="4967287"/>
          </a:xfrm>
        </p:spPr>
        <p:txBody>
          <a:bodyPr/>
          <a:lstStyle/>
          <a:p>
            <a:r>
              <a:rPr lang="en-US" altLang="en-US" smtClean="0"/>
              <a:t>Placing data items in nodes of a 2-3 tree</a:t>
            </a:r>
          </a:p>
          <a:p>
            <a:pPr lvl="1"/>
            <a:r>
              <a:rPr lang="en-US" altLang="en-US" smtClean="0"/>
              <a:t>A 2-node (has two children) must contain single data item greater than left child’s item(s) and less than right child’s item(s)</a:t>
            </a:r>
          </a:p>
          <a:p>
            <a:pPr lvl="1"/>
            <a:r>
              <a:rPr lang="en-US" altLang="en-US" smtClean="0"/>
              <a:t>A 3-node (has three children) must contain two data items, S and L , such that </a:t>
            </a:r>
          </a:p>
          <a:p>
            <a:pPr lvl="2"/>
            <a:r>
              <a:rPr lang="en-US" altLang="en-US" smtClean="0"/>
              <a:t>S is greater than left child’s item(s) and less than middle child’s item(s); </a:t>
            </a:r>
          </a:p>
          <a:p>
            <a:pPr lvl="2"/>
            <a:r>
              <a:rPr lang="en-US" altLang="en-US" smtClean="0"/>
              <a:t>L is greater than middle child’s item(s) and less than right child’s item(s).</a:t>
            </a:r>
          </a:p>
          <a:p>
            <a:pPr lvl="1"/>
            <a:r>
              <a:rPr lang="en-US" altLang="en-US" smtClean="0"/>
              <a:t>Leaf may contain either one or two data items.</a:t>
            </a:r>
          </a:p>
        </p:txBody>
      </p:sp>
    </p:spTree>
    <p:extLst>
      <p:ext uri="{BB962C8B-B14F-4D97-AF65-F5344CB8AC3E}">
        <p14:creationId xmlns:p14="http://schemas.microsoft.com/office/powerpoint/2010/main" val="15910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Red-Black Trees</a:t>
            </a:r>
          </a:p>
        </p:txBody>
      </p:sp>
      <p:sp>
        <p:nvSpPr>
          <p:cNvPr id="75779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Searching and traversing</a:t>
            </a:r>
          </a:p>
          <a:p>
            <a:pPr lvl="1"/>
            <a:r>
              <a:rPr lang="en-US" altLang="en-US" smtClean="0"/>
              <a:t>Red-black tree is a binary search tree, search and traverse it by using algorithms for binary search tree</a:t>
            </a:r>
          </a:p>
          <a:p>
            <a:r>
              <a:rPr lang="en-US" altLang="en-US" smtClean="0"/>
              <a:t>Inserting, removing with a red-black tree</a:t>
            </a:r>
          </a:p>
          <a:p>
            <a:pPr lvl="1"/>
            <a:r>
              <a:rPr lang="en-US" altLang="en-US" smtClean="0"/>
              <a:t>Adjust the 2-3-4 insertion algorithms to accommodate the red-black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0310605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Red-Black Trees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45138"/>
            <a:ext cx="7848600" cy="792162"/>
          </a:xfrm>
        </p:spPr>
        <p:txBody>
          <a:bodyPr/>
          <a:lstStyle/>
          <a:p>
            <a:r>
              <a:rPr lang="en-US" altLang="en-US" smtClean="0"/>
              <a:t>FIGURE 19-33 Splitting a red-black </a:t>
            </a:r>
            <a:br>
              <a:rPr lang="en-US" altLang="en-US" smtClean="0"/>
            </a:br>
            <a:r>
              <a:rPr lang="en-US" altLang="en-US" smtClean="0"/>
              <a:t>representation of a 4-node that is the root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362200"/>
            <a:ext cx="55403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790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Red-Black Trees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146675"/>
            <a:ext cx="7848600" cy="1190625"/>
          </a:xfrm>
        </p:spPr>
        <p:txBody>
          <a:bodyPr/>
          <a:lstStyle/>
          <a:p>
            <a:r>
              <a:rPr lang="en-US" altLang="en-US" smtClean="0"/>
              <a:t>FIGURE 19-34 Splitting a red-black representation </a:t>
            </a:r>
            <a:br>
              <a:rPr lang="en-US" altLang="en-US" smtClean="0"/>
            </a:br>
            <a:r>
              <a:rPr lang="en-US" altLang="en-US" smtClean="0"/>
              <a:t>of a 4-node whose parent is a 2-node, </a:t>
            </a:r>
            <a:br>
              <a:rPr lang="en-US" altLang="en-US" smtClean="0"/>
            </a:br>
            <a:r>
              <a:rPr lang="en-US" altLang="en-US" smtClean="0"/>
              <a:t>when the 4-node is a (a) left child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62150"/>
            <a:ext cx="562133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39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Red-Black Trees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146675"/>
            <a:ext cx="7848600" cy="1190625"/>
          </a:xfrm>
        </p:spPr>
        <p:txBody>
          <a:bodyPr/>
          <a:lstStyle/>
          <a:p>
            <a:r>
              <a:rPr lang="en-US" altLang="en-US" smtClean="0"/>
              <a:t>FIGURE 19-34 Splitting a red-black representation </a:t>
            </a:r>
            <a:br>
              <a:rPr lang="en-US" altLang="en-US" smtClean="0"/>
            </a:br>
            <a:r>
              <a:rPr lang="en-US" altLang="en-US" smtClean="0"/>
              <a:t>of a 4-node whose parent is a 2-node, </a:t>
            </a:r>
            <a:br>
              <a:rPr lang="en-US" altLang="en-US" smtClean="0"/>
            </a:br>
            <a:r>
              <a:rPr lang="en-US" altLang="en-US" smtClean="0"/>
              <a:t>when the 4-node is a (b) right child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200275"/>
            <a:ext cx="5334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722313" y="874713"/>
            <a:ext cx="7920037" cy="1366837"/>
          </a:xfrm>
        </p:spPr>
        <p:txBody>
          <a:bodyPr/>
          <a:lstStyle/>
          <a:p>
            <a:pPr algn="l"/>
            <a:r>
              <a:rPr lang="en-US" altLang="en-US" smtClean="0"/>
              <a:t>Red-Black </a:t>
            </a:r>
            <a:br>
              <a:rPr lang="en-US" altLang="en-US" smtClean="0"/>
            </a:br>
            <a:r>
              <a:rPr lang="en-US" altLang="en-US" smtClean="0"/>
              <a:t>Trees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16563"/>
            <a:ext cx="7848600" cy="938212"/>
          </a:xfrm>
        </p:spPr>
        <p:txBody>
          <a:bodyPr/>
          <a:lstStyle/>
          <a:p>
            <a:r>
              <a:rPr lang="en-US" altLang="en-US" smtClean="0"/>
              <a:t>FIGURE 19-35 Splitting a red-black representation of a 4-node whose parent is a 2-node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2614"/>
          <a:stretch>
            <a:fillRect/>
          </a:stretch>
        </p:blipFill>
        <p:spPr bwMode="auto">
          <a:xfrm>
            <a:off x="4291013" y="609600"/>
            <a:ext cx="41148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722313" y="874713"/>
            <a:ext cx="7920037" cy="1366837"/>
          </a:xfrm>
        </p:spPr>
        <p:txBody>
          <a:bodyPr/>
          <a:lstStyle/>
          <a:p>
            <a:pPr algn="l"/>
            <a:r>
              <a:rPr lang="en-US" altLang="en-US" smtClean="0"/>
              <a:t>Red-Black </a:t>
            </a:r>
            <a:br>
              <a:rPr lang="en-US" altLang="en-US" smtClean="0"/>
            </a:br>
            <a:r>
              <a:rPr lang="en-US" altLang="en-US" smtClean="0"/>
              <a:t>Trees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16563"/>
            <a:ext cx="7848600" cy="938212"/>
          </a:xfrm>
        </p:spPr>
        <p:txBody>
          <a:bodyPr/>
          <a:lstStyle/>
          <a:p>
            <a:r>
              <a:rPr lang="en-US" altLang="en-US" smtClean="0"/>
              <a:t>FIGURE 19-35 Splitting a red-black representation of a 4-node whose parent is a 2-node</a:t>
            </a: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r="2811"/>
          <a:stretch>
            <a:fillRect/>
          </a:stretch>
        </p:blipFill>
        <p:spPr bwMode="auto">
          <a:xfrm>
            <a:off x="3978275" y="619125"/>
            <a:ext cx="4487863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8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22313" y="874713"/>
            <a:ext cx="7920037" cy="1366837"/>
          </a:xfrm>
        </p:spPr>
        <p:txBody>
          <a:bodyPr/>
          <a:lstStyle/>
          <a:p>
            <a:pPr algn="l"/>
            <a:r>
              <a:rPr lang="en-US" altLang="en-US" smtClean="0"/>
              <a:t>Red-Black </a:t>
            </a:r>
            <a:br>
              <a:rPr lang="en-US" altLang="en-US" smtClean="0"/>
            </a:br>
            <a:r>
              <a:rPr lang="en-US" altLang="en-US" smtClean="0"/>
              <a:t>Trees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16563"/>
            <a:ext cx="7848600" cy="938212"/>
          </a:xfrm>
        </p:spPr>
        <p:txBody>
          <a:bodyPr/>
          <a:lstStyle/>
          <a:p>
            <a:r>
              <a:rPr lang="en-US" altLang="en-US" smtClean="0"/>
              <a:t>FIGURE 19-35 Splitting a red-black representation of a 4-node whose parent is a 2-node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r="2919"/>
          <a:stretch>
            <a:fillRect/>
          </a:stretch>
        </p:blipFill>
        <p:spPr bwMode="auto">
          <a:xfrm>
            <a:off x="3540125" y="701675"/>
            <a:ext cx="535305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AVL Trees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444625"/>
            <a:ext cx="8445500" cy="4879975"/>
          </a:xfrm>
        </p:spPr>
        <p:txBody>
          <a:bodyPr/>
          <a:lstStyle/>
          <a:p>
            <a:r>
              <a:rPr lang="en-US" altLang="en-US" smtClean="0"/>
              <a:t>Named for inventors, Adel’son-Vel’skii and Landis</a:t>
            </a:r>
          </a:p>
          <a:p>
            <a:r>
              <a:rPr lang="en-US" altLang="en-US" smtClean="0"/>
              <a:t>A balanced binary search tree</a:t>
            </a:r>
          </a:p>
          <a:p>
            <a:pPr lvl="1"/>
            <a:r>
              <a:rPr lang="en-US" altLang="en-US" smtClean="0"/>
              <a:t>Maintains height close to the minimum</a:t>
            </a:r>
          </a:p>
          <a:p>
            <a:pPr lvl="1"/>
            <a:r>
              <a:rPr lang="en-US" altLang="en-US" smtClean="0"/>
              <a:t>After insertion or deletion, check the tree is still AVL tree – determine whether any node in tree has left and right subtrees whose heights differ by more than 1</a:t>
            </a:r>
          </a:p>
          <a:p>
            <a:r>
              <a:rPr lang="en-US" altLang="en-US" smtClean="0"/>
              <a:t>Can search AVL tree almost as efficiently as minimum-height binary search tree.</a:t>
            </a:r>
          </a:p>
        </p:txBody>
      </p:sp>
    </p:spTree>
    <p:extLst>
      <p:ext uri="{BB962C8B-B14F-4D97-AF65-F5344CB8AC3E}">
        <p14:creationId xmlns:p14="http://schemas.microsoft.com/office/powerpoint/2010/main" val="1867455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AVL Trees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102225"/>
            <a:ext cx="7848600" cy="1235075"/>
          </a:xfrm>
        </p:spPr>
        <p:txBody>
          <a:bodyPr/>
          <a:lstStyle/>
          <a:p>
            <a:r>
              <a:rPr lang="en-US" altLang="en-US" smtClean="0"/>
              <a:t>FIGURE 19-36 (a) An unbalanced binary search tree; </a:t>
            </a:r>
            <a:br>
              <a:rPr lang="en-US" altLang="en-US" smtClean="0"/>
            </a:br>
            <a:r>
              <a:rPr lang="en-US" altLang="en-US" smtClean="0"/>
              <a:t>(b) a balanced tree after rotation; </a:t>
            </a:r>
            <a:br>
              <a:rPr lang="en-US" altLang="en-US" smtClean="0"/>
            </a:br>
            <a:r>
              <a:rPr lang="en-US" altLang="en-US" smtClean="0"/>
              <a:t>(c) a balanced tree after insertion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946275"/>
            <a:ext cx="6335713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413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92888" cy="2911475"/>
          </a:xfrm>
        </p:spPr>
        <p:txBody>
          <a:bodyPr/>
          <a:lstStyle/>
          <a:p>
            <a:pPr algn="l"/>
            <a:r>
              <a:rPr lang="en-US" altLang="en-US" smtClean="0"/>
              <a:t>AVL Trees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102225"/>
            <a:ext cx="7848600" cy="1235075"/>
          </a:xfrm>
        </p:spPr>
        <p:txBody>
          <a:bodyPr/>
          <a:lstStyle/>
          <a:p>
            <a:r>
              <a:rPr lang="en-US" altLang="en-US" smtClean="0"/>
              <a:t>FIGURE 19-37 (a) Before; (b) and after a single left rotation that decreases the tree’s height;</a:t>
            </a:r>
          </a:p>
          <a:p>
            <a:r>
              <a:rPr lang="en-US" altLang="en-US" smtClean="0"/>
              <a:t>(c) the rotation in general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577850"/>
            <a:ext cx="4778375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45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 Trees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19-3 Nodes in a 2-3 tree: (a) a 2-node; </a:t>
            </a:r>
            <a:br>
              <a:rPr lang="en-US" altLang="en-US" smtClean="0"/>
            </a:br>
            <a:r>
              <a:rPr lang="en-US" altLang="en-US" smtClean="0"/>
              <a:t>(b) a 3-node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62175"/>
            <a:ext cx="7143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92888" cy="2911475"/>
          </a:xfrm>
        </p:spPr>
        <p:txBody>
          <a:bodyPr/>
          <a:lstStyle/>
          <a:p>
            <a:pPr algn="l"/>
            <a:r>
              <a:rPr lang="en-US" altLang="en-US" smtClean="0"/>
              <a:t>AVL Trees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265738"/>
            <a:ext cx="7848600" cy="1233487"/>
          </a:xfrm>
        </p:spPr>
        <p:txBody>
          <a:bodyPr/>
          <a:lstStyle/>
          <a:p>
            <a:r>
              <a:rPr lang="en-US" altLang="en-US" smtClean="0"/>
              <a:t>FIGURE 19-38 (a) Before; (b) and after a single left rotation that does not affect the tree’s</a:t>
            </a:r>
          </a:p>
          <a:p>
            <a:r>
              <a:rPr lang="en-US" altLang="en-US" smtClean="0"/>
              <a:t>height; (c) the rotation in general</a:t>
            </a: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701675"/>
            <a:ext cx="4446587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93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967788" cy="1317625"/>
          </a:xfrm>
        </p:spPr>
        <p:txBody>
          <a:bodyPr/>
          <a:lstStyle/>
          <a:p>
            <a:r>
              <a:rPr lang="en-US" altLang="en-US" smtClean="0"/>
              <a:t>AVL Trees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65188" y="5662613"/>
            <a:ext cx="7848600" cy="836612"/>
          </a:xfrm>
        </p:spPr>
        <p:txBody>
          <a:bodyPr/>
          <a:lstStyle/>
          <a:p>
            <a:r>
              <a:rPr lang="en-US" altLang="en-US" smtClean="0"/>
              <a:t>FIGURE 19-39 (d) the double rotation in general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1951038" y="1479550"/>
            <a:ext cx="5867400" cy="3762375"/>
            <a:chOff x="1950628" y="1478987"/>
            <a:chExt cx="5867092" cy="3762375"/>
          </a:xfrm>
        </p:grpSpPr>
        <p:pic>
          <p:nvPicPr>
            <p:cNvPr id="8704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70"/>
            <a:stretch>
              <a:fillRect/>
            </a:stretch>
          </p:blipFill>
          <p:spPr bwMode="auto">
            <a:xfrm>
              <a:off x="1950628" y="1478987"/>
              <a:ext cx="2901591" cy="3762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54"/>
            <a:stretch>
              <a:fillRect/>
            </a:stretch>
          </p:blipFill>
          <p:spPr bwMode="auto">
            <a:xfrm>
              <a:off x="4704735" y="1478987"/>
              <a:ext cx="3112985" cy="3762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5078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Chapter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2-3 Trees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1225" y="5832475"/>
            <a:ext cx="7848600" cy="622300"/>
          </a:xfrm>
        </p:spPr>
        <p:txBody>
          <a:bodyPr/>
          <a:lstStyle/>
          <a:p>
            <a:r>
              <a:rPr lang="en-US" altLang="en-US" smtClean="0"/>
              <a:t>FIGURE 19-4 A 2-3 tree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824163"/>
            <a:ext cx="66579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958850" y="1430338"/>
            <a:ext cx="78009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View Header file for a class of nodes for a 2-3 tree, </a:t>
            </a:r>
            <a:r>
              <a:rPr lang="en-US" altLang="en-US" sz="3200">
                <a:hlinkClick r:id="rId3" action="ppaction://hlinkfile"/>
              </a:rPr>
              <a:t>Listing 19-1 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3593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Traversing a 2-3 Tree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8300" y="1901825"/>
            <a:ext cx="8585200" cy="4422775"/>
          </a:xfrm>
        </p:spPr>
        <p:txBody>
          <a:bodyPr/>
          <a:lstStyle/>
          <a:p>
            <a:r>
              <a:rPr lang="en-US" altLang="en-US" smtClean="0"/>
              <a:t>Traverse 2-3 tree </a:t>
            </a:r>
            <a:br>
              <a:rPr lang="en-US" altLang="en-US" smtClean="0"/>
            </a:br>
            <a:r>
              <a:rPr lang="en-US" altLang="en-US" smtClean="0"/>
              <a:t>in sorted order </a:t>
            </a:r>
            <a:br>
              <a:rPr lang="en-US" altLang="en-US" smtClean="0"/>
            </a:br>
            <a:r>
              <a:rPr lang="en-US" altLang="en-US" smtClean="0"/>
              <a:t>by performing </a:t>
            </a:r>
            <a:br>
              <a:rPr lang="en-US" altLang="en-US" smtClean="0"/>
            </a:br>
            <a:r>
              <a:rPr lang="en-US" altLang="en-US" smtClean="0"/>
              <a:t>analogue of </a:t>
            </a:r>
            <a:br>
              <a:rPr lang="en-US" altLang="en-US" smtClean="0"/>
            </a:br>
            <a:r>
              <a:rPr lang="en-US" altLang="en-US" smtClean="0"/>
              <a:t>inorder traversal </a:t>
            </a:r>
            <a:br>
              <a:rPr lang="en-US" altLang="en-US" smtClean="0"/>
            </a:br>
            <a:r>
              <a:rPr lang="en-US" altLang="en-US" smtClean="0"/>
              <a:t>on binary tree: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444625"/>
            <a:ext cx="4846637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198</TotalTime>
  <Words>1586</Words>
  <Application>Microsoft Office PowerPoint</Application>
  <PresentationFormat>On-screen Show (4:3)</PresentationFormat>
  <Paragraphs>189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Thatch</vt:lpstr>
      <vt:lpstr>CS 302  Data Structures</vt:lpstr>
      <vt:lpstr>Contents</vt:lpstr>
      <vt:lpstr>Balanced Search Trees</vt:lpstr>
      <vt:lpstr>Balanced Search Trees</vt:lpstr>
      <vt:lpstr>2-3 Trees</vt:lpstr>
      <vt:lpstr>2-3 Trees</vt:lpstr>
      <vt:lpstr>2-3 Trees</vt:lpstr>
      <vt:lpstr>2-3 Trees</vt:lpstr>
      <vt:lpstr>Traversing a 2-3 Tree</vt:lpstr>
      <vt:lpstr>Searching a 2-3 Tree</vt:lpstr>
      <vt:lpstr>Searching a 2-3 Tree</vt:lpstr>
      <vt:lpstr>Searching a 2-3 Tree</vt:lpstr>
      <vt:lpstr>Searching a 2-3 Tree</vt:lpstr>
      <vt:lpstr>Searching a 2-3 Tree</vt:lpstr>
      <vt:lpstr>Searching  a 2-3 Tree</vt:lpstr>
      <vt:lpstr>Inserting Data into a 2-3 Tree</vt:lpstr>
      <vt:lpstr>Inserting Data into a 2-3 Tree</vt:lpstr>
      <vt:lpstr>Inserting Data into a 2-3 Tree</vt:lpstr>
      <vt:lpstr>Inserting Data into a 2-3 Tree</vt:lpstr>
      <vt:lpstr>Inserting Data into a 2-3 Tree</vt:lpstr>
      <vt:lpstr>Inserting Data into a 2-3 Tree</vt:lpstr>
      <vt:lpstr>Inserting Data into a 2-3 Tree</vt:lpstr>
      <vt:lpstr>Inserting Data into a 2-3 Tree</vt:lpstr>
      <vt:lpstr>Inserting Data into a 2-3 Tree</vt:lpstr>
      <vt:lpstr>Inserting Data into a 2-3 Tree</vt:lpstr>
      <vt:lpstr>Inserting Data into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Removing Data from a 2-3 Tree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2-3-4 Trees</vt:lpstr>
      <vt:lpstr>Red-Black Trees</vt:lpstr>
      <vt:lpstr>Red-Black Trees</vt:lpstr>
      <vt:lpstr>Red-Black Trees</vt:lpstr>
      <vt:lpstr>Red-Black Trees</vt:lpstr>
      <vt:lpstr>Red-Black Trees</vt:lpstr>
      <vt:lpstr>Red-Black Trees</vt:lpstr>
      <vt:lpstr>Red-Black Trees</vt:lpstr>
      <vt:lpstr>Red-Black  Trees</vt:lpstr>
      <vt:lpstr>Red-Black  Trees</vt:lpstr>
      <vt:lpstr>Red-Black  Trees</vt:lpstr>
      <vt:lpstr>AVL Trees</vt:lpstr>
      <vt:lpstr>AVL Trees</vt:lpstr>
      <vt:lpstr>AVL Trees</vt:lpstr>
      <vt:lpstr>AVL Trees</vt:lpstr>
      <vt:lpstr>AVL Trees</vt:lpstr>
      <vt:lpstr>End of Chapter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fredh</dc:creator>
  <cp:lastModifiedBy>fredh</cp:lastModifiedBy>
  <cp:revision>26</cp:revision>
  <dcterms:created xsi:type="dcterms:W3CDTF">2013-08-24T21:56:29Z</dcterms:created>
  <dcterms:modified xsi:type="dcterms:W3CDTF">2013-12-09T17:02:18Z</dcterms:modified>
</cp:coreProperties>
</file>