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</p:sldMasterIdLst>
  <p:sldIdLst>
    <p:sldId id="256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30" r:id="rId40"/>
    <p:sldId id="331" r:id="rId41"/>
    <p:sldId id="332" r:id="rId42"/>
    <p:sldId id="333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341" r:id="rId51"/>
    <p:sldId id="342" r:id="rId52"/>
    <p:sldId id="343" r:id="rId53"/>
    <p:sldId id="344" r:id="rId54"/>
    <p:sldId id="345" r:id="rId55"/>
    <p:sldId id="346" r:id="rId56"/>
    <p:sldId id="347" r:id="rId57"/>
    <p:sldId id="348" r:id="rId58"/>
    <p:sldId id="349" r:id="rId59"/>
    <p:sldId id="350" r:id="rId60"/>
    <p:sldId id="351" r:id="rId61"/>
    <p:sldId id="352" r:id="rId62"/>
    <p:sldId id="353" r:id="rId63"/>
    <p:sldId id="354" r:id="rId64"/>
    <p:sldId id="355" r:id="rId65"/>
    <p:sldId id="358" r:id="rId66"/>
    <p:sldId id="357" r:id="rId67"/>
    <p:sldId id="356" r:id="rId68"/>
    <p:sldId id="270" r:id="rId6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44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26BC-8E78-4CCF-A7B2-8DF8460C404D}" type="datetime1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2853-67FE-4B33-8352-7E4108629A36}" type="datetime1">
              <a:rPr lang="en-US" smtClean="0"/>
              <a:pPr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43FD-ABDB-43CF-A014-C9419E2A3211}" type="datetime1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08000" y="1816100"/>
            <a:ext cx="8445500" cy="4508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Structures and Problem Solving with C++: Walls and Mirrors, Frank Carrano, © 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928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50A7-F2AC-4A3A-BAC6-4433188AF404}" type="datetime1">
              <a:rPr lang="en-US" smtClean="0"/>
              <a:pPr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85BE-30D6-45E9-9828-9A90A2D6DF6D}" type="datetime1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03B8-852C-4305-A8B5-259A7A1815FE}" type="datetime1">
              <a:rPr lang="en-US" smtClean="0"/>
              <a:pPr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25EA-66B7-4B75-BC7E-E841861BC2EE}" type="datetime1">
              <a:rPr lang="en-US" smtClean="0"/>
              <a:pPr/>
              <a:t>12/7/2017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81B-7565-4E7A-9F9F-F1076E2DDB85}" type="datetime1">
              <a:rPr lang="en-US" smtClean="0"/>
              <a:pPr/>
              <a:t>12/7/2017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E28A-3A4F-4E6B-B567-EC8C4C5EF7EB}" type="datetime1">
              <a:rPr lang="en-US" smtClean="0"/>
              <a:pPr/>
              <a:t>12/7/2017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08A9-3E88-45E3-A460-6C4313B1A85D}" type="datetime1">
              <a:rPr lang="en-US" smtClean="0"/>
              <a:pPr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CF1C-1A92-4FD7-820B-88967322F7A9}" type="datetime1">
              <a:rPr lang="en-US" smtClean="0"/>
              <a:pPr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48785BE-30D6-45E9-9828-9A90A2D6DF6D}" type="datetime1">
              <a:rPr lang="en-US" smtClean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Chapter20-CodeListing.html#Listing 20-1  A C++ interface for undirected, connected graphs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 302 </a:t>
            </a:r>
            <a:br>
              <a:rPr lang="en-US" dirty="0" smtClean="0"/>
            </a:br>
            <a:r>
              <a:rPr lang="en-US" dirty="0" smtClean="0"/>
              <a:t>Data Structures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64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Terminology</a:t>
            </a:r>
          </a:p>
        </p:txBody>
      </p:sp>
      <p:sp>
        <p:nvSpPr>
          <p:cNvPr id="24579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smtClean="0"/>
              <a:t>Undirected graphs: edges do not indicate a direction</a:t>
            </a:r>
          </a:p>
          <a:p>
            <a:r>
              <a:rPr lang="en-US" altLang="en-US" smtClean="0"/>
              <a:t>Directed graph, or digraph: each edge has a direction</a:t>
            </a:r>
          </a:p>
        </p:txBody>
      </p:sp>
    </p:spTree>
    <p:extLst>
      <p:ext uri="{BB962C8B-B14F-4D97-AF65-F5344CB8AC3E}">
        <p14:creationId xmlns:p14="http://schemas.microsoft.com/office/powerpoint/2010/main" val="291663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Terminology</a:t>
            </a:r>
          </a:p>
        </p:txBody>
      </p:sp>
      <p:sp>
        <p:nvSpPr>
          <p:cNvPr id="2560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31863" y="5692775"/>
            <a:ext cx="7848600" cy="836613"/>
          </a:xfrm>
        </p:spPr>
        <p:txBody>
          <a:bodyPr/>
          <a:lstStyle/>
          <a:p>
            <a:r>
              <a:rPr lang="en-US" altLang="en-US" smtClean="0"/>
              <a:t>FIGURE 20-5 (a) A weighted graph; </a:t>
            </a:r>
            <a:br>
              <a:rPr lang="en-US" altLang="en-US" smtClean="0"/>
            </a:br>
            <a:r>
              <a:rPr lang="en-US" altLang="en-US" smtClean="0"/>
              <a:t>(b) a directed graph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16050"/>
            <a:ext cx="5268913" cy="398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09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Graphs as ADTs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ADT graph operations</a:t>
            </a:r>
          </a:p>
          <a:p>
            <a:pPr lvl="1"/>
            <a:r>
              <a:rPr lang="en-US" altLang="en-US" smtClean="0"/>
              <a:t>Test whether graph is empty.</a:t>
            </a:r>
          </a:p>
          <a:p>
            <a:pPr lvl="1"/>
            <a:r>
              <a:rPr lang="en-US" altLang="en-US" smtClean="0"/>
              <a:t>Get number of vertices in a graph.</a:t>
            </a:r>
          </a:p>
          <a:p>
            <a:pPr lvl="1"/>
            <a:r>
              <a:rPr lang="en-US" altLang="en-US" smtClean="0"/>
              <a:t>Get number of edges in a graph.</a:t>
            </a:r>
          </a:p>
          <a:p>
            <a:pPr lvl="1"/>
            <a:r>
              <a:rPr lang="en-US" altLang="en-US" smtClean="0"/>
              <a:t>See whether edge exists between two given vertices.</a:t>
            </a:r>
          </a:p>
          <a:p>
            <a:pPr lvl="1"/>
            <a:r>
              <a:rPr lang="en-US" altLang="en-US" smtClean="0"/>
              <a:t>Insert vertex in graph whose vertices have distinct values that differ from new vertex’s value.</a:t>
            </a:r>
          </a:p>
        </p:txBody>
      </p:sp>
    </p:spTree>
    <p:extLst>
      <p:ext uri="{BB962C8B-B14F-4D97-AF65-F5344CB8AC3E}">
        <p14:creationId xmlns:p14="http://schemas.microsoft.com/office/powerpoint/2010/main" val="404603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Graphs as ADTs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74675" y="1547813"/>
            <a:ext cx="8923338" cy="48069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ADT graph operations, </a:t>
            </a:r>
            <a:r>
              <a:rPr lang="en-US" dirty="0" err="1" smtClean="0"/>
              <a:t>ctd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/>
              <a:t>Insert edge between two given vertices in graph.</a:t>
            </a:r>
          </a:p>
          <a:p>
            <a:pPr lvl="1">
              <a:defRPr/>
            </a:pPr>
            <a:r>
              <a:rPr lang="en-US" dirty="0" smtClean="0"/>
              <a:t>Remove specified vertex from graph and any edges between the vertex and other vertices.</a:t>
            </a:r>
          </a:p>
          <a:p>
            <a:pPr lvl="1">
              <a:defRPr/>
            </a:pPr>
            <a:r>
              <a:rPr lang="en-US" dirty="0" smtClean="0"/>
              <a:t>Remove edge between two vertices in graph.</a:t>
            </a:r>
          </a:p>
          <a:p>
            <a:pPr lvl="1">
              <a:defRPr/>
            </a:pPr>
            <a:r>
              <a:rPr lang="en-US" dirty="0" smtClean="0"/>
              <a:t>Retrieve from graph vertex that contains given value.</a:t>
            </a:r>
          </a:p>
          <a:p>
            <a:pPr>
              <a:defRPr/>
            </a:pPr>
            <a:r>
              <a:rPr lang="en-US" dirty="0" smtClean="0"/>
              <a:t>View interface for undirected, connected graphs, </a:t>
            </a:r>
            <a:r>
              <a:rPr lang="en-US" dirty="0" smtClean="0">
                <a:hlinkClick r:id="rId2" action="ppaction://hlinkfile"/>
              </a:rPr>
              <a:t>Listing 20-1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375275" y="3875088"/>
            <a:ext cx="3124200" cy="1938337"/>
          </a:xfrm>
          <a:prstGeom prst="rect">
            <a:avLst/>
          </a:prstGeom>
          <a:gradFill flip="none" rotWithShape="1">
            <a:lin ang="135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.</a:t>
            </a:r>
            <a:r>
              <a:rPr lang="en-US" sz="2400" dirty="0" err="1"/>
              <a:t>htm</a:t>
            </a:r>
            <a:r>
              <a:rPr lang="en-US" sz="2400" dirty="0"/>
              <a:t> code listing  files must be in the same folder as the .</a:t>
            </a:r>
            <a:r>
              <a:rPr lang="en-US" sz="2400" dirty="0" err="1"/>
              <a:t>ppt</a:t>
            </a:r>
            <a:r>
              <a:rPr lang="en-US" sz="2400" dirty="0"/>
              <a:t> files for these links to work</a:t>
            </a:r>
          </a:p>
        </p:txBody>
      </p:sp>
    </p:spTree>
    <p:extLst>
      <p:ext uri="{BB962C8B-B14F-4D97-AF65-F5344CB8AC3E}">
        <p14:creationId xmlns:p14="http://schemas.microsoft.com/office/powerpoint/2010/main" val="245034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Implementing Graphs</a:t>
            </a:r>
          </a:p>
        </p:txBody>
      </p:sp>
      <p:sp>
        <p:nvSpPr>
          <p:cNvPr id="28675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smtClean="0"/>
              <a:t>FIGURE 20-6 (a) A directed graph and </a:t>
            </a:r>
            <a:br>
              <a:rPr lang="en-US" altLang="en-US" smtClean="0"/>
            </a:br>
            <a:r>
              <a:rPr lang="en-US" altLang="en-US" smtClean="0"/>
              <a:t>(b) its adjacency matrix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8" y="1414463"/>
            <a:ext cx="6200775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207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Implementing Graphs</a:t>
            </a:r>
          </a:p>
        </p:txBody>
      </p:sp>
      <p:sp>
        <p:nvSpPr>
          <p:cNvPr id="2969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50900" y="5530850"/>
            <a:ext cx="7848600" cy="806450"/>
          </a:xfrm>
        </p:spPr>
        <p:txBody>
          <a:bodyPr/>
          <a:lstStyle/>
          <a:p>
            <a:r>
              <a:rPr lang="en-US" altLang="en-US" smtClean="0"/>
              <a:t>FIGURE 20-7 (a) A weighted undirected graph and </a:t>
            </a:r>
            <a:br>
              <a:rPr lang="en-US" altLang="en-US" smtClean="0"/>
            </a:br>
            <a:r>
              <a:rPr lang="en-US" altLang="en-US" smtClean="0"/>
              <a:t>(b) its adjacency matrix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2214563"/>
            <a:ext cx="641985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270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Implementing Graphs</a:t>
            </a:r>
          </a:p>
        </p:txBody>
      </p:sp>
      <p:sp>
        <p:nvSpPr>
          <p:cNvPr id="3072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50900" y="5530850"/>
            <a:ext cx="7848600" cy="806450"/>
          </a:xfrm>
        </p:spPr>
        <p:txBody>
          <a:bodyPr/>
          <a:lstStyle/>
          <a:p>
            <a:r>
              <a:rPr lang="en-US" altLang="en-US" smtClean="0"/>
              <a:t>FIGURE 20-8 (a) A directed graph and </a:t>
            </a:r>
            <a:br>
              <a:rPr lang="en-US" altLang="en-US" smtClean="0"/>
            </a:br>
            <a:r>
              <a:rPr lang="en-US" altLang="en-US" smtClean="0"/>
              <a:t>(b) its adjacency list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1417638"/>
            <a:ext cx="5486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262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Implementing Graphs</a:t>
            </a:r>
          </a:p>
        </p:txBody>
      </p:sp>
      <p:sp>
        <p:nvSpPr>
          <p:cNvPr id="3174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50900" y="5530850"/>
            <a:ext cx="7848600" cy="806450"/>
          </a:xfrm>
        </p:spPr>
        <p:txBody>
          <a:bodyPr/>
          <a:lstStyle/>
          <a:p>
            <a:r>
              <a:rPr lang="en-US" altLang="en-US" smtClean="0"/>
              <a:t>FIGURE 20-9 (a) A weighted undirected graph and </a:t>
            </a:r>
            <a:br>
              <a:rPr lang="en-US" altLang="en-US" smtClean="0"/>
            </a:br>
            <a:r>
              <a:rPr lang="en-US" altLang="en-US" smtClean="0"/>
              <a:t>(b) its adjacency list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2093913"/>
            <a:ext cx="7107237" cy="25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915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Graph Traversals</a:t>
            </a:r>
          </a:p>
        </p:txBody>
      </p:sp>
      <p:sp>
        <p:nvSpPr>
          <p:cNvPr id="3277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8000" y="2124075"/>
            <a:ext cx="8445500" cy="4200525"/>
          </a:xfrm>
        </p:spPr>
        <p:txBody>
          <a:bodyPr/>
          <a:lstStyle/>
          <a:p>
            <a:r>
              <a:rPr lang="en-US" altLang="en-US" smtClean="0"/>
              <a:t>Visits all of the vertices that it can reach</a:t>
            </a:r>
          </a:p>
          <a:p>
            <a:pPr lvl="1"/>
            <a:r>
              <a:rPr lang="en-US" altLang="en-US" smtClean="0"/>
              <a:t>Happens if and only if graph is connected</a:t>
            </a:r>
          </a:p>
          <a:p>
            <a:r>
              <a:rPr lang="en-US" altLang="en-US" smtClean="0"/>
              <a:t>Connected component is subset of vertices visited during traversal that begins at given vertex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29659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Depth-First Search</a:t>
            </a:r>
          </a:p>
        </p:txBody>
      </p:sp>
      <p:sp>
        <p:nvSpPr>
          <p:cNvPr id="33795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lvl="1" indent="-342900">
              <a:buSzTx/>
              <a:buFontTx/>
              <a:buChar char="•"/>
            </a:pPr>
            <a:r>
              <a:rPr lang="en-US" altLang="en-US" smtClean="0"/>
              <a:t>Goes as far as possible from a vertex before backing up</a:t>
            </a:r>
          </a:p>
          <a:p>
            <a:pPr marL="342900" lvl="1" indent="-342900">
              <a:buSzTx/>
              <a:buFontTx/>
              <a:buChar char="•"/>
            </a:pPr>
            <a:r>
              <a:rPr lang="en-US" altLang="en-US" smtClean="0"/>
              <a:t>Recursive algorithm</a:t>
            </a:r>
          </a:p>
          <a:p>
            <a:endParaRPr lang="en-US" altLang="en-US" smtClean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3594100"/>
            <a:ext cx="7008812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778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Contents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68463" y="2085975"/>
            <a:ext cx="6619875" cy="4238625"/>
          </a:xfrm>
        </p:spPr>
        <p:txBody>
          <a:bodyPr/>
          <a:lstStyle/>
          <a:p>
            <a:r>
              <a:rPr lang="en-US" altLang="en-US" smtClean="0"/>
              <a:t>Terminology</a:t>
            </a:r>
          </a:p>
          <a:p>
            <a:r>
              <a:rPr lang="en-US" altLang="en-US" smtClean="0"/>
              <a:t>Graphs as ADTs</a:t>
            </a:r>
          </a:p>
          <a:p>
            <a:r>
              <a:rPr lang="en-US" altLang="en-US" smtClean="0"/>
              <a:t>Graphs as ADTs</a:t>
            </a:r>
          </a:p>
          <a:p>
            <a:r>
              <a:rPr lang="en-US" altLang="en-US" smtClean="0"/>
              <a:t>Applications of Graphs</a:t>
            </a:r>
          </a:p>
        </p:txBody>
      </p:sp>
    </p:spTree>
    <p:extLst>
      <p:ext uri="{BB962C8B-B14F-4D97-AF65-F5344CB8AC3E}">
        <p14:creationId xmlns:p14="http://schemas.microsoft.com/office/powerpoint/2010/main" val="322811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Depth-First Search</a:t>
            </a:r>
          </a:p>
        </p:txBody>
      </p:sp>
      <p:sp>
        <p:nvSpPr>
          <p:cNvPr id="34819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lvl="1" indent="-342900">
              <a:buSzTx/>
              <a:buFontTx/>
              <a:buChar char="•"/>
            </a:pPr>
            <a:r>
              <a:rPr lang="en-US" altLang="en-US" smtClean="0"/>
              <a:t>Iterative algorithm, using a stack</a:t>
            </a:r>
          </a:p>
          <a:p>
            <a:endParaRPr lang="en-US" altLang="en-US" smtClean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" r="5553"/>
          <a:stretch>
            <a:fillRect/>
          </a:stretch>
        </p:blipFill>
        <p:spPr bwMode="auto">
          <a:xfrm>
            <a:off x="1976438" y="2493963"/>
            <a:ext cx="5102225" cy="361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8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Depth-First Search</a:t>
            </a:r>
          </a:p>
        </p:txBody>
      </p:sp>
      <p:sp>
        <p:nvSpPr>
          <p:cNvPr id="3584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lvl="1" indent="-342900">
              <a:buSzTx/>
              <a:buFontTx/>
              <a:buChar char="•"/>
            </a:pPr>
            <a:r>
              <a:rPr lang="en-US" altLang="en-US" smtClean="0"/>
              <a:t>Iterative algorithm, using a stack, ctd.</a:t>
            </a:r>
          </a:p>
          <a:p>
            <a:endParaRPr lang="en-US" altLang="en-US" smtClean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" r="2711"/>
          <a:stretch>
            <a:fillRect/>
          </a:stretch>
        </p:blipFill>
        <p:spPr bwMode="auto">
          <a:xfrm>
            <a:off x="1385888" y="2681288"/>
            <a:ext cx="7064375" cy="305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74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Depth-First Search</a:t>
            </a:r>
          </a:p>
        </p:txBody>
      </p:sp>
      <p:sp>
        <p:nvSpPr>
          <p:cNvPr id="36867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smtClean="0"/>
              <a:t>FIGURE 20-10 Visitation order for (a) a depth-first search; (b) a breadth-first search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1739900"/>
            <a:ext cx="7132637" cy="350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0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Depth-First Search</a:t>
            </a:r>
          </a:p>
        </p:txBody>
      </p:sp>
      <p:sp>
        <p:nvSpPr>
          <p:cNvPr id="37891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smtClean="0"/>
              <a:t>FIGURE 20-11 A connected graph with cycles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00225"/>
            <a:ext cx="5819775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65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Depth-First Search</a:t>
            </a:r>
          </a:p>
        </p:txBody>
      </p:sp>
      <p:sp>
        <p:nvSpPr>
          <p:cNvPr id="3891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50900" y="5589588"/>
            <a:ext cx="7848600" cy="747712"/>
          </a:xfrm>
        </p:spPr>
        <p:txBody>
          <a:bodyPr/>
          <a:lstStyle/>
          <a:p>
            <a:r>
              <a:rPr lang="en-US" altLang="en-US" smtClean="0"/>
              <a:t>FIGURE 20-12 The results of a depth-first traversal, beginning at vertex a , of the graph in Figure 20-11</a:t>
            </a: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" r="3273"/>
          <a:stretch>
            <a:fillRect/>
          </a:stretch>
        </p:blipFill>
        <p:spPr bwMode="auto">
          <a:xfrm>
            <a:off x="1652588" y="1511300"/>
            <a:ext cx="3252787" cy="322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" r="4378"/>
          <a:stretch>
            <a:fillRect/>
          </a:stretch>
        </p:blipFill>
        <p:spPr bwMode="auto">
          <a:xfrm>
            <a:off x="5722938" y="2586038"/>
            <a:ext cx="2565400" cy="254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3376613" y="1574800"/>
            <a:ext cx="3660775" cy="3822700"/>
          </a:xfrm>
          <a:custGeom>
            <a:avLst/>
            <a:gdLst>
              <a:gd name="connsiteX0" fmla="*/ 30520 w 3661570"/>
              <a:gd name="connsiteY0" fmla="*/ 3276781 h 3821555"/>
              <a:gd name="connsiteX1" fmla="*/ 74766 w 3661570"/>
              <a:gd name="connsiteY1" fmla="*/ 3335775 h 3821555"/>
              <a:gd name="connsiteX2" fmla="*/ 679449 w 3661570"/>
              <a:gd name="connsiteY2" fmla="*/ 3733981 h 3821555"/>
              <a:gd name="connsiteX3" fmla="*/ 1652843 w 3661570"/>
              <a:gd name="connsiteY3" fmla="*/ 3763478 h 3821555"/>
              <a:gd name="connsiteX4" fmla="*/ 2051049 w 3661570"/>
              <a:gd name="connsiteY4" fmla="*/ 3070304 h 3821555"/>
              <a:gd name="connsiteX5" fmla="*/ 2080546 w 3661570"/>
              <a:gd name="connsiteY5" fmla="*/ 1403736 h 3821555"/>
              <a:gd name="connsiteX6" fmla="*/ 2242778 w 3661570"/>
              <a:gd name="connsiteY6" fmla="*/ 282859 h 3821555"/>
              <a:gd name="connsiteX7" fmla="*/ 3053940 w 3661570"/>
              <a:gd name="connsiteY7" fmla="*/ 2639 h 3821555"/>
              <a:gd name="connsiteX8" fmla="*/ 3570133 w 3661570"/>
              <a:gd name="connsiteY8" fmla="*/ 386097 h 3821555"/>
              <a:gd name="connsiteX9" fmla="*/ 3658624 w 3661570"/>
              <a:gd name="connsiteY9" fmla="*/ 887543 h 382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61570" h="3821555">
                <a:moveTo>
                  <a:pt x="30520" y="3276781"/>
                </a:moveTo>
                <a:cubicBezTo>
                  <a:pt x="-1435" y="3268178"/>
                  <a:pt x="-33389" y="3259575"/>
                  <a:pt x="74766" y="3335775"/>
                </a:cubicBezTo>
                <a:cubicBezTo>
                  <a:pt x="182921" y="3411975"/>
                  <a:pt x="416436" y="3662697"/>
                  <a:pt x="679449" y="3733981"/>
                </a:cubicBezTo>
                <a:cubicBezTo>
                  <a:pt x="942462" y="3805265"/>
                  <a:pt x="1424243" y="3874091"/>
                  <a:pt x="1652843" y="3763478"/>
                </a:cubicBezTo>
                <a:cubicBezTo>
                  <a:pt x="1881443" y="3652865"/>
                  <a:pt x="1979765" y="3463594"/>
                  <a:pt x="2051049" y="3070304"/>
                </a:cubicBezTo>
                <a:cubicBezTo>
                  <a:pt x="2122333" y="2677014"/>
                  <a:pt x="2048591" y="1868310"/>
                  <a:pt x="2080546" y="1403736"/>
                </a:cubicBezTo>
                <a:cubicBezTo>
                  <a:pt x="2112501" y="939162"/>
                  <a:pt x="2080546" y="516375"/>
                  <a:pt x="2242778" y="282859"/>
                </a:cubicBezTo>
                <a:cubicBezTo>
                  <a:pt x="2405010" y="49343"/>
                  <a:pt x="2832714" y="-14567"/>
                  <a:pt x="3053940" y="2639"/>
                </a:cubicBezTo>
                <a:cubicBezTo>
                  <a:pt x="3275166" y="19845"/>
                  <a:pt x="3469352" y="238613"/>
                  <a:pt x="3570133" y="386097"/>
                </a:cubicBezTo>
                <a:cubicBezTo>
                  <a:pt x="3670914" y="533581"/>
                  <a:pt x="3664769" y="710562"/>
                  <a:pt x="3658624" y="887543"/>
                </a:cubicBezTo>
              </a:path>
            </a:pathLst>
          </a:custGeom>
          <a:noFill/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4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875"/>
          </a:xfrm>
        </p:spPr>
        <p:txBody>
          <a:bodyPr/>
          <a:lstStyle/>
          <a:p>
            <a:r>
              <a:rPr lang="en-US" altLang="en-US" smtClean="0"/>
              <a:t>Breadth-First Search</a:t>
            </a:r>
          </a:p>
        </p:txBody>
      </p:sp>
      <p:sp>
        <p:nvSpPr>
          <p:cNvPr id="3993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8000" y="1312863"/>
            <a:ext cx="8445500" cy="5011737"/>
          </a:xfrm>
        </p:spPr>
        <p:txBody>
          <a:bodyPr/>
          <a:lstStyle/>
          <a:p>
            <a:r>
              <a:rPr lang="en-US" altLang="en-US" smtClean="0"/>
              <a:t>Visits all vertices adjacent to vertex before going forward</a:t>
            </a:r>
          </a:p>
          <a:p>
            <a:pPr lvl="1"/>
            <a:r>
              <a:rPr lang="en-US" altLang="en-US" smtClean="0"/>
              <a:t>See Figure 20-10b</a:t>
            </a:r>
          </a:p>
          <a:p>
            <a:r>
              <a:rPr lang="en-US" altLang="en-US" smtClean="0"/>
              <a:t>Breadth-first search uses a queue</a:t>
            </a: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" r="3447"/>
          <a:stretch>
            <a:fillRect/>
          </a:stretch>
        </p:blipFill>
        <p:spPr bwMode="auto">
          <a:xfrm>
            <a:off x="781050" y="3624263"/>
            <a:ext cx="408622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r="13094"/>
          <a:stretch>
            <a:fillRect/>
          </a:stretch>
        </p:blipFill>
        <p:spPr bwMode="auto">
          <a:xfrm>
            <a:off x="3627438" y="4260850"/>
            <a:ext cx="528002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94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Breadth-First Search</a:t>
            </a:r>
          </a:p>
        </p:txBody>
      </p:sp>
      <p:sp>
        <p:nvSpPr>
          <p:cNvPr id="4096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50900" y="5500688"/>
            <a:ext cx="7848600" cy="836612"/>
          </a:xfrm>
        </p:spPr>
        <p:txBody>
          <a:bodyPr/>
          <a:lstStyle/>
          <a:p>
            <a:r>
              <a:rPr lang="en-US" altLang="en-US" smtClean="0"/>
              <a:t>FIGURE 20-13 The results of a breadth-fi rst traversal, beginning at vertex a, of the graph in Figure 20-11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1371600"/>
            <a:ext cx="4144963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130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Applications of Graphs</a:t>
            </a:r>
          </a:p>
        </p:txBody>
      </p:sp>
      <p:sp>
        <p:nvSpPr>
          <p:cNvPr id="41987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smtClean="0"/>
              <a:t>FIGURE 20-14 A directed graph without cycles</a:t>
            </a:r>
          </a:p>
        </p:txBody>
      </p:sp>
      <p:sp>
        <p:nvSpPr>
          <p:cNvPr id="41988" name="TextBox 4"/>
          <p:cNvSpPr txBox="1">
            <a:spLocks noChangeArrowheads="1"/>
          </p:cNvSpPr>
          <p:nvPr/>
        </p:nvSpPr>
        <p:spPr bwMode="auto">
          <a:xfrm>
            <a:off x="900113" y="1635125"/>
            <a:ext cx="6445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/>
              <a:t>Topological Sorting</a:t>
            </a:r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2487613"/>
            <a:ext cx="4156075" cy="282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096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Applications of Graphs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50900" y="5176838"/>
            <a:ext cx="7848600" cy="1160462"/>
          </a:xfrm>
        </p:spPr>
        <p:txBody>
          <a:bodyPr/>
          <a:lstStyle/>
          <a:p>
            <a:r>
              <a:rPr lang="en-US" altLang="en-US" smtClean="0"/>
              <a:t>FIGURE 20-15 The graph in Figure 20-14 arranged according to the topological orders (a) </a:t>
            </a:r>
            <a:r>
              <a:rPr lang="en-US" altLang="en-US" i="1" smtClean="0"/>
              <a:t>a, g,</a:t>
            </a:r>
          </a:p>
          <a:p>
            <a:r>
              <a:rPr lang="en-US" altLang="en-US" i="1" smtClean="0"/>
              <a:t>d, b, e, c, f </a:t>
            </a:r>
            <a:r>
              <a:rPr lang="en-US" altLang="en-US" smtClean="0"/>
              <a:t>and (b) </a:t>
            </a:r>
            <a:r>
              <a:rPr lang="en-US" altLang="en-US" i="1" smtClean="0"/>
              <a:t>a, b, g, d, e, f, c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2005013"/>
            <a:ext cx="6145213" cy="235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7965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Applications of Graphs</a:t>
            </a:r>
          </a:p>
        </p:txBody>
      </p:sp>
      <p:sp>
        <p:nvSpPr>
          <p:cNvPr id="44035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smtClean="0"/>
              <a:t>Topological sorting algorithm</a:t>
            </a: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2590800"/>
            <a:ext cx="6396037" cy="311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79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Terminology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smtClean="0"/>
              <a:t>Definition:</a:t>
            </a:r>
          </a:p>
          <a:p>
            <a:pPr lvl="1"/>
            <a:r>
              <a:rPr lang="en-US" altLang="en-US" smtClean="0"/>
              <a:t>A set of points that are joined by lines</a:t>
            </a:r>
          </a:p>
          <a:p>
            <a:r>
              <a:rPr lang="en-US" altLang="en-US" smtClean="0"/>
              <a:t>Graphs also represent the relationships among data items</a:t>
            </a:r>
          </a:p>
          <a:p>
            <a:r>
              <a:rPr lang="en-US" altLang="en-US" smtClean="0"/>
              <a:t>G = { V , E }; that is, a graph is a set of vertices and edges</a:t>
            </a:r>
          </a:p>
          <a:p>
            <a:r>
              <a:rPr lang="en-US" altLang="en-US" smtClean="0"/>
              <a:t>A subgraph consists of a subset of a graph’s vertices and a subset of its edges</a:t>
            </a:r>
          </a:p>
        </p:txBody>
      </p:sp>
    </p:spTree>
    <p:extLst>
      <p:ext uri="{BB962C8B-B14F-4D97-AF65-F5344CB8AC3E}">
        <p14:creationId xmlns:p14="http://schemas.microsoft.com/office/powerpoint/2010/main" val="291609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Applications of Graphs</a:t>
            </a:r>
          </a:p>
        </p:txBody>
      </p:sp>
      <p:sp>
        <p:nvSpPr>
          <p:cNvPr id="4505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50900" y="5575300"/>
            <a:ext cx="7848600" cy="762000"/>
          </a:xfrm>
        </p:spPr>
        <p:txBody>
          <a:bodyPr/>
          <a:lstStyle/>
          <a:p>
            <a:r>
              <a:rPr lang="en-US" altLang="en-US" smtClean="0"/>
              <a:t>FIGURE 20-16 A trace of topSort1 for the </a:t>
            </a:r>
            <a:br>
              <a:rPr lang="en-US" altLang="en-US" smtClean="0"/>
            </a:br>
            <a:r>
              <a:rPr lang="en-US" altLang="en-US" smtClean="0"/>
              <a:t>graph in Figure 20-14</a:t>
            </a: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" r="3304"/>
          <a:stretch>
            <a:fillRect/>
          </a:stretch>
        </p:blipFill>
        <p:spPr bwMode="auto">
          <a:xfrm>
            <a:off x="2581275" y="1504950"/>
            <a:ext cx="3952875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54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Applications of Graphs</a:t>
            </a:r>
          </a:p>
        </p:txBody>
      </p:sp>
      <p:sp>
        <p:nvSpPr>
          <p:cNvPr id="4608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50900" y="5575300"/>
            <a:ext cx="7848600" cy="762000"/>
          </a:xfrm>
        </p:spPr>
        <p:txBody>
          <a:bodyPr/>
          <a:lstStyle/>
          <a:p>
            <a:r>
              <a:rPr lang="en-US" altLang="en-US" smtClean="0"/>
              <a:t>FIGURE 20-16 A trace of topSort1 for the </a:t>
            </a:r>
            <a:br>
              <a:rPr lang="en-US" altLang="en-US" smtClean="0"/>
            </a:br>
            <a:r>
              <a:rPr lang="en-US" altLang="en-US" smtClean="0"/>
              <a:t>graph in Figure 20-14</a:t>
            </a: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" r="2383"/>
          <a:stretch>
            <a:fillRect/>
          </a:stretch>
        </p:blipFill>
        <p:spPr bwMode="auto">
          <a:xfrm>
            <a:off x="2506663" y="1438275"/>
            <a:ext cx="4175125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7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Applications of Graphs</a:t>
            </a:r>
          </a:p>
        </p:txBody>
      </p:sp>
      <p:sp>
        <p:nvSpPr>
          <p:cNvPr id="4710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50900" y="5575300"/>
            <a:ext cx="7848600" cy="762000"/>
          </a:xfrm>
        </p:spPr>
        <p:txBody>
          <a:bodyPr/>
          <a:lstStyle/>
          <a:p>
            <a:r>
              <a:rPr lang="en-US" altLang="en-US" smtClean="0"/>
              <a:t>FIGURE 20-16 A trace of topSort1 for the </a:t>
            </a:r>
            <a:br>
              <a:rPr lang="en-US" altLang="en-US" smtClean="0"/>
            </a:br>
            <a:r>
              <a:rPr lang="en-US" altLang="en-US" smtClean="0"/>
              <a:t>graph in Figure 20-14</a:t>
            </a:r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" r="3809"/>
          <a:stretch>
            <a:fillRect/>
          </a:stretch>
        </p:blipFill>
        <p:spPr bwMode="auto">
          <a:xfrm>
            <a:off x="2462213" y="1676400"/>
            <a:ext cx="42037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23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Applications of Graphs</a:t>
            </a:r>
          </a:p>
        </p:txBody>
      </p:sp>
      <p:sp>
        <p:nvSpPr>
          <p:cNvPr id="4813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50900" y="5575300"/>
            <a:ext cx="7848600" cy="762000"/>
          </a:xfrm>
        </p:spPr>
        <p:txBody>
          <a:bodyPr/>
          <a:lstStyle/>
          <a:p>
            <a:r>
              <a:rPr lang="en-US" altLang="en-US" smtClean="0"/>
              <a:t>FIGURE 20-16 A trace of topSort1 for the </a:t>
            </a:r>
            <a:br>
              <a:rPr lang="en-US" altLang="en-US" smtClean="0"/>
            </a:br>
            <a:r>
              <a:rPr lang="en-US" altLang="en-US" smtClean="0"/>
              <a:t>graph in Figure 20-14</a:t>
            </a: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" r="3796" b="9734"/>
          <a:stretch>
            <a:fillRect/>
          </a:stretch>
        </p:blipFill>
        <p:spPr bwMode="auto">
          <a:xfrm>
            <a:off x="2684463" y="1533525"/>
            <a:ext cx="3819525" cy="342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8181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Applications of Graphs</a:t>
            </a:r>
          </a:p>
        </p:txBody>
      </p:sp>
      <p:sp>
        <p:nvSpPr>
          <p:cNvPr id="4915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50900" y="5575300"/>
            <a:ext cx="7848600" cy="762000"/>
          </a:xfrm>
        </p:spPr>
        <p:txBody>
          <a:bodyPr/>
          <a:lstStyle/>
          <a:p>
            <a:r>
              <a:rPr lang="en-US" altLang="en-US" smtClean="0"/>
              <a:t>FIGURE 20-17 A trace of topSort2 for the </a:t>
            </a:r>
            <a:br>
              <a:rPr lang="en-US" altLang="en-US" smtClean="0"/>
            </a:br>
            <a:r>
              <a:rPr lang="en-US" altLang="en-US" smtClean="0"/>
              <a:t>graph in Figure 20-14</a:t>
            </a: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1552575"/>
            <a:ext cx="6219825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685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Spanning Trees</a:t>
            </a:r>
          </a:p>
        </p:txBody>
      </p:sp>
      <p:sp>
        <p:nvSpPr>
          <p:cNvPr id="5017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8000" y="1416050"/>
            <a:ext cx="8445500" cy="4908550"/>
          </a:xfrm>
        </p:spPr>
        <p:txBody>
          <a:bodyPr/>
          <a:lstStyle/>
          <a:p>
            <a:r>
              <a:rPr lang="en-US" altLang="en-US" smtClean="0"/>
              <a:t>Tree: an undirected connected graph without cycles</a:t>
            </a:r>
          </a:p>
          <a:p>
            <a:r>
              <a:rPr lang="en-US" altLang="en-US" smtClean="0"/>
              <a:t>Observations about undirected graphs</a:t>
            </a:r>
          </a:p>
          <a:p>
            <a:pPr marL="971550" lvl="1" indent="-514350">
              <a:buFont typeface="Arial" panose="020B0604020202020204" pitchFamily="34" charset="0"/>
              <a:buAutoNum type="arabicPeriod"/>
            </a:pPr>
            <a:r>
              <a:rPr lang="en-US" altLang="en-US" smtClean="0"/>
              <a:t>Connected undirected graph with n vertices must have at least n – 1 edges.</a:t>
            </a:r>
          </a:p>
          <a:p>
            <a:pPr marL="971550" lvl="1" indent="-514350">
              <a:buFont typeface="Arial" panose="020B0604020202020204" pitchFamily="34" charset="0"/>
              <a:buAutoNum type="arabicPeriod"/>
            </a:pPr>
            <a:r>
              <a:rPr lang="en-US" altLang="en-US" smtClean="0"/>
              <a:t>Connected undirected graph with n vertices,  </a:t>
            </a:r>
            <a:r>
              <a:rPr lang="en-US" altLang="en-US" i="1" smtClean="0"/>
              <a:t>exactly</a:t>
            </a:r>
            <a:r>
              <a:rPr lang="en-US" altLang="en-US" smtClean="0"/>
              <a:t> n – 1 edges cannot contain a cycle</a:t>
            </a:r>
          </a:p>
          <a:p>
            <a:pPr marL="971550" lvl="1" indent="-514350">
              <a:buFont typeface="Arial" panose="020B0604020202020204" pitchFamily="34" charset="0"/>
              <a:buAutoNum type="arabicPeriod"/>
            </a:pPr>
            <a:r>
              <a:rPr lang="en-US" altLang="en-US" smtClean="0"/>
              <a:t>A connected undirected graph with n vertices, </a:t>
            </a:r>
            <a:r>
              <a:rPr lang="en-US" altLang="en-US" i="1" smtClean="0"/>
              <a:t>more than </a:t>
            </a:r>
            <a:r>
              <a:rPr lang="en-US" altLang="en-US" smtClean="0"/>
              <a:t>n – 1 edges must contain at least one cycle</a:t>
            </a:r>
          </a:p>
        </p:txBody>
      </p:sp>
    </p:spTree>
    <p:extLst>
      <p:ext uri="{BB962C8B-B14F-4D97-AF65-F5344CB8AC3E}">
        <p14:creationId xmlns:p14="http://schemas.microsoft.com/office/powerpoint/2010/main" val="8827233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Spanning Trees</a:t>
            </a:r>
          </a:p>
        </p:txBody>
      </p:sp>
      <p:sp>
        <p:nvSpPr>
          <p:cNvPr id="5120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smtClean="0"/>
              <a:t>FIGURE 20-20 The DFS spanning tree rooted at vertex a for the graph in Figure 20-11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2038350"/>
            <a:ext cx="80200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1918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Spanning Trees</a:t>
            </a:r>
          </a:p>
        </p:txBody>
      </p:sp>
      <p:sp>
        <p:nvSpPr>
          <p:cNvPr id="52227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smtClean="0"/>
              <a:t>DFS spanning tree algorithm</a:t>
            </a: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2"/>
          <a:stretch>
            <a:fillRect/>
          </a:stretch>
        </p:blipFill>
        <p:spPr bwMode="auto">
          <a:xfrm>
            <a:off x="1579563" y="2698750"/>
            <a:ext cx="6448425" cy="314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5461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Spanning Trees</a:t>
            </a:r>
          </a:p>
        </p:txBody>
      </p:sp>
      <p:sp>
        <p:nvSpPr>
          <p:cNvPr id="53251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BFS spanning </a:t>
            </a:r>
            <a:br>
              <a:rPr lang="en-US" altLang="en-US" smtClean="0"/>
            </a:br>
            <a:r>
              <a:rPr lang="en-US" altLang="en-US" smtClean="0"/>
              <a:t>tree algorithm</a:t>
            </a:r>
          </a:p>
        </p:txBody>
      </p:sp>
      <p:grpSp>
        <p:nvGrpSpPr>
          <p:cNvPr id="53252" name="Group 4"/>
          <p:cNvGrpSpPr>
            <a:grpSpLocks/>
          </p:cNvGrpSpPr>
          <p:nvPr/>
        </p:nvGrpSpPr>
        <p:grpSpPr bwMode="auto">
          <a:xfrm>
            <a:off x="3952875" y="1577975"/>
            <a:ext cx="4822825" cy="4557713"/>
            <a:chOff x="1643063" y="2400300"/>
            <a:chExt cx="5857875" cy="5308190"/>
          </a:xfrm>
        </p:grpSpPr>
        <p:pic>
          <p:nvPicPr>
            <p:cNvPr id="5325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3063" y="2400300"/>
              <a:ext cx="5857875" cy="2057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25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24"/>
            <a:stretch>
              <a:fillRect/>
            </a:stretch>
          </p:blipFill>
          <p:spPr bwMode="auto">
            <a:xfrm>
              <a:off x="1643063" y="4088990"/>
              <a:ext cx="5857875" cy="3619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09174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Spanning Trees</a:t>
            </a:r>
          </a:p>
        </p:txBody>
      </p:sp>
      <p:sp>
        <p:nvSpPr>
          <p:cNvPr id="54275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smtClean="0"/>
              <a:t>FIGURE 20-21 The BFS spanning tree rooted at vertex a for the graph in Figure 20-11</a:t>
            </a:r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2133600"/>
            <a:ext cx="8154988" cy="291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19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Terminology</a:t>
            </a:r>
          </a:p>
        </p:txBody>
      </p:sp>
      <p:sp>
        <p:nvSpPr>
          <p:cNvPr id="1843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smtClean="0"/>
              <a:t>FIGURE 20-1 An ordinary line graph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49463"/>
            <a:ext cx="5619750" cy="279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9807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Minimum Spanning Trees</a:t>
            </a:r>
          </a:p>
        </p:txBody>
      </p:sp>
      <p:sp>
        <p:nvSpPr>
          <p:cNvPr id="55299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smtClean="0"/>
              <a:t>FIGURE 20-22 A weighted, connected, undirected graph</a:t>
            </a:r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1379538"/>
            <a:ext cx="5999163" cy="355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3398838"/>
            <a:ext cx="234315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75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Minimum Spanning Trees</a:t>
            </a:r>
          </a:p>
        </p:txBody>
      </p:sp>
      <p:sp>
        <p:nvSpPr>
          <p:cNvPr id="5632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smtClean="0"/>
              <a:t>Minimum spanning tree algorithm</a:t>
            </a:r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2752725"/>
            <a:ext cx="809625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85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Minimum Spanning Trees</a:t>
            </a:r>
          </a:p>
        </p:txBody>
      </p:sp>
      <p:sp>
        <p:nvSpPr>
          <p:cNvPr id="5734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50900" y="5559425"/>
            <a:ext cx="7848600" cy="777875"/>
          </a:xfrm>
        </p:spPr>
        <p:txBody>
          <a:bodyPr/>
          <a:lstStyle/>
          <a:p>
            <a:r>
              <a:rPr lang="en-US" altLang="en-US" smtClean="0"/>
              <a:t>FIGURE 20-23 A trace of primsAlgorithm for the graph in Figure 20-22 , beginning at vertex a</a:t>
            </a:r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554163"/>
            <a:ext cx="531495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95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Minimum Spanning Trees</a:t>
            </a:r>
          </a:p>
        </p:txBody>
      </p:sp>
      <p:sp>
        <p:nvSpPr>
          <p:cNvPr id="5837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50900" y="5559425"/>
            <a:ext cx="7848600" cy="777875"/>
          </a:xfrm>
        </p:spPr>
        <p:txBody>
          <a:bodyPr/>
          <a:lstStyle/>
          <a:p>
            <a:r>
              <a:rPr lang="en-US" altLang="en-US" smtClean="0"/>
              <a:t>FIGURE 20-23 A trace of primsAlgorithm for the graph in Figure 20-22 , beginning at vertex a</a:t>
            </a:r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227263"/>
            <a:ext cx="7616825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12779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Minimum Spanning Trees</a:t>
            </a:r>
          </a:p>
        </p:txBody>
      </p:sp>
      <p:sp>
        <p:nvSpPr>
          <p:cNvPr id="5939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50900" y="5559425"/>
            <a:ext cx="7848600" cy="777875"/>
          </a:xfrm>
        </p:spPr>
        <p:txBody>
          <a:bodyPr/>
          <a:lstStyle/>
          <a:p>
            <a:r>
              <a:rPr lang="en-US" altLang="en-US" smtClean="0"/>
              <a:t>FIGURE 20-23 A trace of primsAlgorithm for the graph in Figure 20-22 , beginning at vertex a</a:t>
            </a:r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1562100"/>
            <a:ext cx="673417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778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Shortest Paths</a:t>
            </a:r>
          </a:p>
        </p:txBody>
      </p:sp>
      <p:sp>
        <p:nvSpPr>
          <p:cNvPr id="6041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8000" y="1622425"/>
            <a:ext cx="8445500" cy="2949575"/>
          </a:xfrm>
        </p:spPr>
        <p:txBody>
          <a:bodyPr/>
          <a:lstStyle/>
          <a:p>
            <a:r>
              <a:rPr lang="en-US" altLang="en-US" smtClean="0"/>
              <a:t>Shortest path between two vertices in a weighted graph has smallest edge-weight sum</a:t>
            </a:r>
          </a:p>
        </p:txBody>
      </p:sp>
      <p:sp>
        <p:nvSpPr>
          <p:cNvPr id="60420" name="TextBox 4"/>
          <p:cNvSpPr txBox="1">
            <a:spLocks noChangeArrowheads="1"/>
          </p:cNvSpPr>
          <p:nvPr/>
        </p:nvSpPr>
        <p:spPr bwMode="auto">
          <a:xfrm>
            <a:off x="1120775" y="5397500"/>
            <a:ext cx="73009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FIGURE 20-24 (a) A weighted directed graph </a:t>
            </a:r>
            <a:br>
              <a:rPr lang="en-US" altLang="en-US" sz="2400"/>
            </a:br>
            <a:r>
              <a:rPr lang="en-US" altLang="en-US" sz="2400"/>
              <a:t>and (b) its adjacency matrix</a:t>
            </a:r>
          </a:p>
        </p:txBody>
      </p:sp>
      <p:pic>
        <p:nvPicPr>
          <p:cNvPr id="604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3103563"/>
            <a:ext cx="577215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9454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Shortest Paths</a:t>
            </a:r>
          </a:p>
        </p:txBody>
      </p:sp>
      <p:sp>
        <p:nvSpPr>
          <p:cNvPr id="6144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smtClean="0"/>
              <a:t>Dijkstra’s shortest-path algorithm</a:t>
            </a:r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" r="4581"/>
          <a:stretch>
            <a:fillRect/>
          </a:stretch>
        </p:blipFill>
        <p:spPr bwMode="auto">
          <a:xfrm>
            <a:off x="1990725" y="2524125"/>
            <a:ext cx="5915025" cy="37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9336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Shortest Paths</a:t>
            </a:r>
          </a:p>
        </p:txBody>
      </p:sp>
      <p:sp>
        <p:nvSpPr>
          <p:cNvPr id="62467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smtClean="0"/>
              <a:t>FIGURE 20-25 A trace of the shortest-path algorithm applied to the graph in Figure 20-24 a</a:t>
            </a:r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928813"/>
            <a:ext cx="82677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6535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Shortest Paths</a:t>
            </a:r>
          </a:p>
        </p:txBody>
      </p:sp>
      <p:sp>
        <p:nvSpPr>
          <p:cNvPr id="6349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50900" y="5413375"/>
            <a:ext cx="7848600" cy="923925"/>
          </a:xfrm>
        </p:spPr>
        <p:txBody>
          <a:bodyPr/>
          <a:lstStyle/>
          <a:p>
            <a:r>
              <a:rPr lang="en-US" altLang="en-US" smtClean="0"/>
              <a:t>FIGURE 20-26 Checking weight [u] by examining the graph: (a) weight [2] in step 2; (b) weight [1] in step 3; </a:t>
            </a:r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" r="4968"/>
          <a:stretch>
            <a:fillRect/>
          </a:stretch>
        </p:blipFill>
        <p:spPr bwMode="auto">
          <a:xfrm>
            <a:off x="1652588" y="1219200"/>
            <a:ext cx="606107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9081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Shortest Paths</a:t>
            </a:r>
          </a:p>
        </p:txBody>
      </p:sp>
      <p:sp>
        <p:nvSpPr>
          <p:cNvPr id="6451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50900" y="5413375"/>
            <a:ext cx="7848600" cy="923925"/>
          </a:xfrm>
        </p:spPr>
        <p:txBody>
          <a:bodyPr/>
          <a:lstStyle/>
          <a:p>
            <a:r>
              <a:rPr lang="en-US" altLang="en-US" smtClean="0"/>
              <a:t>FIGURE 20-26 Checking weight [u] by examining the graph(c) weight [3] in step 3; (d) weight [3] in step 4</a:t>
            </a:r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" r="2998"/>
          <a:stretch>
            <a:fillRect/>
          </a:stretch>
        </p:blipFill>
        <p:spPr bwMode="auto">
          <a:xfrm>
            <a:off x="1474788" y="1247775"/>
            <a:ext cx="6253162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01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Terminology</a:t>
            </a:r>
          </a:p>
        </p:txBody>
      </p:sp>
      <p:sp>
        <p:nvSpPr>
          <p:cNvPr id="19459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smtClean="0"/>
              <a:t>FIGURE 20-2 (a) A campus map as a graph; </a:t>
            </a:r>
            <a:br>
              <a:rPr lang="en-US" altLang="en-US" smtClean="0"/>
            </a:br>
            <a:r>
              <a:rPr lang="en-US" altLang="en-US" smtClean="0"/>
              <a:t>(b) a subgraph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1695450"/>
            <a:ext cx="59817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4444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Shortest Paths</a:t>
            </a:r>
          </a:p>
        </p:txBody>
      </p:sp>
      <p:sp>
        <p:nvSpPr>
          <p:cNvPr id="65539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smtClean="0"/>
              <a:t>Dijkstra’s shortest-path algorithm, ctd.</a:t>
            </a:r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" r="4257"/>
          <a:stretch>
            <a:fillRect/>
          </a:stretch>
        </p:blipFill>
        <p:spPr bwMode="auto">
          <a:xfrm>
            <a:off x="1725613" y="2735263"/>
            <a:ext cx="6135687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74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Shortest Paths</a:t>
            </a:r>
          </a:p>
        </p:txBody>
      </p:sp>
      <p:sp>
        <p:nvSpPr>
          <p:cNvPr id="6656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50900" y="5397500"/>
            <a:ext cx="7848600" cy="939800"/>
          </a:xfrm>
        </p:spPr>
        <p:txBody>
          <a:bodyPr/>
          <a:lstStyle/>
          <a:p>
            <a:r>
              <a:rPr lang="en-US" altLang="en-US" smtClean="0"/>
              <a:t>FIGURE 20-25 A trace of the shortest-path algorithm applied to the graph in Figure 20-24 a</a:t>
            </a:r>
          </a:p>
        </p:txBody>
      </p:sp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005013"/>
            <a:ext cx="6950075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3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Shortest Paths</a:t>
            </a:r>
          </a:p>
        </p:txBody>
      </p:sp>
      <p:sp>
        <p:nvSpPr>
          <p:cNvPr id="6758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50900" y="5397500"/>
            <a:ext cx="7848600" cy="939800"/>
          </a:xfrm>
        </p:spPr>
        <p:txBody>
          <a:bodyPr/>
          <a:lstStyle/>
          <a:p>
            <a:r>
              <a:rPr lang="en-US" altLang="en-US" smtClean="0"/>
              <a:t>FIGURE 20-26 Checking weight [u] by examining the graph: (a) weight [2] in step 2; (b) weight [1] in step 3;</a:t>
            </a:r>
          </a:p>
        </p:txBody>
      </p:sp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1384300"/>
            <a:ext cx="5811838" cy="38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27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Shortest Paths</a:t>
            </a:r>
          </a:p>
        </p:txBody>
      </p:sp>
      <p:sp>
        <p:nvSpPr>
          <p:cNvPr id="6861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50900" y="5397500"/>
            <a:ext cx="7848600" cy="939800"/>
          </a:xfrm>
        </p:spPr>
        <p:txBody>
          <a:bodyPr/>
          <a:lstStyle/>
          <a:p>
            <a:r>
              <a:rPr lang="en-US" altLang="en-US" smtClean="0"/>
              <a:t>FIGURE 20-26 Checking weight [u] by examining the graph: (c) weight [3] in step 3; (d) weight [3] in step 4</a:t>
            </a:r>
          </a:p>
        </p:txBody>
      </p:sp>
      <p:pic>
        <p:nvPicPr>
          <p:cNvPr id="686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382713"/>
            <a:ext cx="6389688" cy="371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0530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Circuits</a:t>
            </a:r>
          </a:p>
        </p:txBody>
      </p:sp>
      <p:sp>
        <p:nvSpPr>
          <p:cNvPr id="69635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smtClean="0"/>
              <a:t>Another name for a type of cycle common in statement of certain problems</a:t>
            </a:r>
          </a:p>
          <a:p>
            <a:r>
              <a:rPr lang="en-US" altLang="en-US" smtClean="0"/>
              <a:t>Circuits either visit every vertex once or visit every edge once</a:t>
            </a:r>
          </a:p>
          <a:p>
            <a:r>
              <a:rPr lang="en-US" altLang="en-US" smtClean="0"/>
              <a:t>An </a:t>
            </a:r>
            <a:r>
              <a:rPr lang="en-US" altLang="en-US" i="1" smtClean="0"/>
              <a:t>Euler circuit </a:t>
            </a:r>
            <a:r>
              <a:rPr lang="en-US" altLang="en-US" smtClean="0"/>
              <a:t>begins at a vertex v, passes through every edge exactly once, and terminates at v</a:t>
            </a:r>
          </a:p>
        </p:txBody>
      </p:sp>
    </p:spTree>
    <p:extLst>
      <p:ext uri="{BB962C8B-B14F-4D97-AF65-F5344CB8AC3E}">
        <p14:creationId xmlns:p14="http://schemas.microsoft.com/office/powerpoint/2010/main" val="6847300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Circuits</a:t>
            </a:r>
            <a:r>
              <a:rPr lang="en-US" altLang="en-US" dirty="0"/>
              <a:t>: </a:t>
            </a:r>
            <a:r>
              <a:rPr lang="en-US" altLang="en-US" dirty="0" err="1"/>
              <a:t>Königsberg</a:t>
            </a:r>
            <a:endParaRPr lang="en-US" altLang="en-US" dirty="0" smtClean="0"/>
          </a:p>
        </p:txBody>
      </p:sp>
      <p:sp>
        <p:nvSpPr>
          <p:cNvPr id="7065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50900" y="5486400"/>
            <a:ext cx="7848600" cy="850900"/>
          </a:xfrm>
        </p:spPr>
        <p:txBody>
          <a:bodyPr/>
          <a:lstStyle/>
          <a:p>
            <a:r>
              <a:rPr lang="en-US" altLang="en-US" smtClean="0"/>
              <a:t>FIGURE 20-27 (a) Euler’s bridge problem and </a:t>
            </a:r>
            <a:br>
              <a:rPr lang="en-US" altLang="en-US" smtClean="0"/>
            </a:br>
            <a:r>
              <a:rPr lang="en-US" altLang="en-US" smtClean="0"/>
              <a:t>(b) its multigraph representation</a:t>
            </a:r>
          </a:p>
        </p:txBody>
      </p:sp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1976438"/>
            <a:ext cx="76962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27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Circuits</a:t>
            </a:r>
          </a:p>
        </p:txBody>
      </p:sp>
      <p:sp>
        <p:nvSpPr>
          <p:cNvPr id="7168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50900" y="5486400"/>
            <a:ext cx="7848600" cy="850900"/>
          </a:xfrm>
        </p:spPr>
        <p:txBody>
          <a:bodyPr/>
          <a:lstStyle/>
          <a:p>
            <a:r>
              <a:rPr lang="en-US" altLang="en-US" smtClean="0"/>
              <a:t>FIGURE 20-28 Pencil and paper drawings</a:t>
            </a:r>
          </a:p>
        </p:txBody>
      </p:sp>
      <p:pic>
        <p:nvPicPr>
          <p:cNvPr id="716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2157413"/>
            <a:ext cx="757237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27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Circuits</a:t>
            </a:r>
          </a:p>
        </p:txBody>
      </p:sp>
      <p:sp>
        <p:nvSpPr>
          <p:cNvPr id="7270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50900" y="5486400"/>
            <a:ext cx="7848600" cy="850900"/>
          </a:xfrm>
        </p:spPr>
        <p:txBody>
          <a:bodyPr/>
          <a:lstStyle/>
          <a:p>
            <a:r>
              <a:rPr lang="en-US" altLang="en-US" smtClean="0"/>
              <a:t>FIGURE 20-29 Connected undirected graphs based on the drawings in Figure 20-28</a:t>
            </a:r>
          </a:p>
        </p:txBody>
      </p:sp>
      <p:pic>
        <p:nvPicPr>
          <p:cNvPr id="727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2135188"/>
            <a:ext cx="7945438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58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Circuits</a:t>
            </a:r>
          </a:p>
        </p:txBody>
      </p:sp>
      <p:sp>
        <p:nvSpPr>
          <p:cNvPr id="7373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50900" y="5486400"/>
            <a:ext cx="7848600" cy="850900"/>
          </a:xfrm>
        </p:spPr>
        <p:txBody>
          <a:bodyPr/>
          <a:lstStyle/>
          <a:p>
            <a:r>
              <a:rPr lang="en-US" altLang="en-US" smtClean="0"/>
              <a:t>FIGURE 20-30 The steps to determine an Euler circuit for the graph in Figure 20-29 b</a:t>
            </a:r>
          </a:p>
        </p:txBody>
      </p:sp>
      <p:pic>
        <p:nvPicPr>
          <p:cNvPr id="737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" r="8849"/>
          <a:stretch>
            <a:fillRect/>
          </a:stretch>
        </p:blipFill>
        <p:spPr bwMode="auto">
          <a:xfrm>
            <a:off x="2359025" y="1327150"/>
            <a:ext cx="4822825" cy="402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55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Circuits</a:t>
            </a:r>
          </a:p>
        </p:txBody>
      </p:sp>
      <p:sp>
        <p:nvSpPr>
          <p:cNvPr id="7475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50900" y="5486400"/>
            <a:ext cx="7848600" cy="850900"/>
          </a:xfrm>
        </p:spPr>
        <p:txBody>
          <a:bodyPr/>
          <a:lstStyle/>
          <a:p>
            <a:r>
              <a:rPr lang="en-US" altLang="en-US" smtClean="0"/>
              <a:t>FIGURE 20-30 The steps to determine an Euler circuit for the graph in Figure 20-29 b</a:t>
            </a:r>
          </a:p>
        </p:txBody>
      </p:sp>
      <p:pic>
        <p:nvPicPr>
          <p:cNvPr id="747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" r="6601"/>
          <a:stretch>
            <a:fillRect/>
          </a:stretch>
        </p:blipFill>
        <p:spPr bwMode="auto">
          <a:xfrm>
            <a:off x="2058988" y="1228725"/>
            <a:ext cx="5389562" cy="394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91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Terminology</a:t>
            </a:r>
          </a:p>
        </p:txBody>
      </p:sp>
      <p:sp>
        <p:nvSpPr>
          <p:cNvPr id="2048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50900" y="5500688"/>
            <a:ext cx="7848600" cy="836612"/>
          </a:xfrm>
        </p:spPr>
        <p:txBody>
          <a:bodyPr/>
          <a:lstStyle/>
          <a:p>
            <a:r>
              <a:rPr lang="en-US" altLang="en-US" smtClean="0"/>
              <a:t>FIGURE 20-3 Graphs that are (a) connected; </a:t>
            </a:r>
            <a:br>
              <a:rPr lang="en-US" altLang="en-US" smtClean="0"/>
            </a:br>
            <a:r>
              <a:rPr lang="en-US" altLang="en-US" smtClean="0"/>
              <a:t>(b) disconnected; and (c) complete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2105025"/>
            <a:ext cx="62865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877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Some Difficult Problems</a:t>
            </a:r>
          </a:p>
        </p:txBody>
      </p:sp>
      <p:sp>
        <p:nvSpPr>
          <p:cNvPr id="75779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smtClean="0"/>
              <a:t>Hamilton circuit</a:t>
            </a:r>
          </a:p>
          <a:p>
            <a:pPr lvl="1"/>
            <a:r>
              <a:rPr lang="en-US" altLang="en-US" smtClean="0"/>
              <a:t>Path that begins at a vertex v, passes through every vertex in the graph exactly once, and terminates at v .</a:t>
            </a:r>
          </a:p>
          <a:p>
            <a:r>
              <a:rPr lang="en-US" altLang="en-US" smtClean="0"/>
              <a:t> The traveling salesperson problem</a:t>
            </a:r>
          </a:p>
          <a:p>
            <a:pPr lvl="1"/>
            <a:r>
              <a:rPr lang="en-US" altLang="en-US" smtClean="0"/>
              <a:t>Variation of Hamilton circuit</a:t>
            </a:r>
          </a:p>
          <a:p>
            <a:pPr lvl="1"/>
            <a:r>
              <a:rPr lang="en-US" altLang="en-US" smtClean="0"/>
              <a:t>Involves a weighted graph that represents a road map</a:t>
            </a:r>
          </a:p>
          <a:p>
            <a:pPr lvl="1"/>
            <a:r>
              <a:rPr lang="en-US" altLang="en-US" smtClean="0"/>
              <a:t>Circuit traveled must be the least expensive</a:t>
            </a:r>
          </a:p>
        </p:txBody>
      </p:sp>
    </p:spTree>
    <p:extLst>
      <p:ext uri="{BB962C8B-B14F-4D97-AF65-F5344CB8AC3E}">
        <p14:creationId xmlns:p14="http://schemas.microsoft.com/office/powerpoint/2010/main" val="238531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Some Difficult Problems</a:t>
            </a:r>
          </a:p>
        </p:txBody>
      </p:sp>
      <p:sp>
        <p:nvSpPr>
          <p:cNvPr id="76803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smtClean="0"/>
              <a:t>FIGURE 20-31 The three utilities problem</a:t>
            </a:r>
          </a:p>
        </p:txBody>
      </p:sp>
      <p:pic>
        <p:nvPicPr>
          <p:cNvPr id="768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800225"/>
            <a:ext cx="56769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1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Some Difficult Problems</a:t>
            </a:r>
          </a:p>
        </p:txBody>
      </p:sp>
      <p:sp>
        <p:nvSpPr>
          <p:cNvPr id="77827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smtClean="0"/>
              <a:t>Planar graph</a:t>
            </a:r>
          </a:p>
          <a:p>
            <a:pPr lvl="1"/>
            <a:r>
              <a:rPr lang="en-US" altLang="en-US" smtClean="0"/>
              <a:t>Can draw it in a plane in at least one way so that no two edges cross</a:t>
            </a:r>
          </a:p>
          <a:p>
            <a:r>
              <a:rPr lang="en-US" altLang="en-US" smtClean="0"/>
              <a:t>The four-color problem</a:t>
            </a:r>
          </a:p>
          <a:p>
            <a:pPr lvl="1"/>
            <a:r>
              <a:rPr lang="en-US" altLang="en-US" smtClean="0"/>
              <a:t>Given a planar graph, can you color the vertices so that no adjacent vertices have the same color, if you use at most four colors?</a:t>
            </a:r>
          </a:p>
        </p:txBody>
      </p:sp>
    </p:spTree>
    <p:extLst>
      <p:ext uri="{BB962C8B-B14F-4D97-AF65-F5344CB8AC3E}">
        <p14:creationId xmlns:p14="http://schemas.microsoft.com/office/powerpoint/2010/main" val="18971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Some Difficult Problems</a:t>
            </a:r>
          </a:p>
        </p:txBody>
      </p:sp>
      <p:sp>
        <p:nvSpPr>
          <p:cNvPr id="78851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altLang="en-US" smtClean="0"/>
              <a:t>Describe the graphs in Figure 20-32 . For example, are they directed? Connected? Complete? Weighted?</a:t>
            </a:r>
          </a:p>
          <a:p>
            <a:pPr marL="514350" indent="-514350">
              <a:buFontTx/>
              <a:buAutoNum type="arabicPeriod"/>
            </a:pPr>
            <a:r>
              <a:rPr lang="en-US" altLang="en-US" smtClean="0"/>
              <a:t>Use the depth-first strategy and the breadth-first strategy to traverse the graph in Figure 20-32 a, beginning with vertex 0. List the vertices in the order in which each traversal visits them.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03" y="3917204"/>
            <a:ext cx="6960394" cy="240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75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Some Difficult Problems</a:t>
            </a:r>
          </a:p>
        </p:txBody>
      </p:sp>
      <p:sp>
        <p:nvSpPr>
          <p:cNvPr id="7987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08000" y="1636713"/>
            <a:ext cx="8445500" cy="4687887"/>
          </a:xfrm>
        </p:spPr>
        <p:txBody>
          <a:bodyPr/>
          <a:lstStyle/>
          <a:p>
            <a:pPr marL="514350" indent="-514350">
              <a:buFontTx/>
              <a:buAutoNum type="arabicPeriod" startAt="3"/>
            </a:pPr>
            <a:r>
              <a:rPr lang="en-US" altLang="en-US" dirty="0" smtClean="0"/>
              <a:t>Write the adjacency matrix for the graph in Figure 20-32 a</a:t>
            </a:r>
            <a:r>
              <a:rPr lang="en-US" altLang="en-US" dirty="0" smtClean="0"/>
              <a:t>.</a:t>
            </a:r>
            <a:endParaRPr lang="en-US" alt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6605588" cy="2284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71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Some Difficult Problems</a:t>
            </a:r>
          </a:p>
        </p:txBody>
      </p:sp>
      <p:sp>
        <p:nvSpPr>
          <p:cNvPr id="7987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08000" y="1636713"/>
            <a:ext cx="8445500" cy="4687887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altLang="en-US" dirty="0" smtClean="0"/>
              <a:t>Add </a:t>
            </a:r>
            <a:r>
              <a:rPr lang="en-US" altLang="en-US" dirty="0" smtClean="0"/>
              <a:t>an edge to the directed graph in Figure 20-14 that runs from vertex d to vertex b. Write all possible topological orders for the vertices in this new graph</a:t>
            </a:r>
            <a:r>
              <a:rPr lang="en-US" altLang="en-US" dirty="0" smtClean="0"/>
              <a:t>.</a:t>
            </a:r>
          </a:p>
          <a:p>
            <a:pPr marL="514350" indent="-514350">
              <a:buFont typeface="+mj-lt"/>
              <a:buAutoNum type="arabicPeriod" startAt="4"/>
            </a:pPr>
            <a:endParaRPr lang="en-US" altLang="en-US" dirty="0"/>
          </a:p>
          <a:p>
            <a:pPr marL="514350" indent="-514350">
              <a:buFont typeface="+mj-lt"/>
              <a:buAutoNum type="arabicPeriod" startAt="4"/>
            </a:pPr>
            <a:endParaRPr lang="en-US" altLang="en-US" dirty="0" smtClean="0"/>
          </a:p>
          <a:p>
            <a:pPr marL="514350" indent="-514350">
              <a:buFont typeface="+mj-lt"/>
              <a:buAutoNum type="arabicPeriod" startAt="4"/>
            </a:pPr>
            <a:endParaRPr lang="en-US" altLang="en-US" dirty="0"/>
          </a:p>
          <a:p>
            <a:pPr marL="514350" indent="-514350">
              <a:buFont typeface="+mj-lt"/>
              <a:buAutoNum type="arabicPeriod" startAt="4"/>
            </a:pPr>
            <a:endParaRPr lang="en-US" altLang="en-US" dirty="0" smtClean="0"/>
          </a:p>
          <a:p>
            <a:pPr marL="514350" indent="-514350">
              <a:buFont typeface="+mj-lt"/>
              <a:buAutoNum type="arabicPeriod" startAt="4"/>
            </a:pPr>
            <a:endParaRPr lang="en-US" altLang="en-US" dirty="0"/>
          </a:p>
          <a:p>
            <a:pPr marL="514350" indent="-514350">
              <a:buFont typeface="+mj-lt"/>
              <a:buAutoNum type="arabicPeriod" startAt="4"/>
            </a:pPr>
            <a:endParaRPr lang="en-US" altLang="en-US" dirty="0" smtClean="0"/>
          </a:p>
          <a:p>
            <a:pPr marL="514350" indent="-514350">
              <a:buFontTx/>
              <a:buAutoNum type="arabicPeriod" startAt="4"/>
            </a:pPr>
            <a:r>
              <a:rPr lang="en-US" altLang="en-US" dirty="0" smtClean="0"/>
              <a:t>Is it possible for a connected undirected graph with </a:t>
            </a:r>
            <a:r>
              <a:rPr lang="en-US" altLang="en-US" dirty="0" smtClean="0"/>
              <a:t>five </a:t>
            </a:r>
            <a:r>
              <a:rPr lang="en-US" altLang="en-US" dirty="0" smtClean="0"/>
              <a:t>vertices and four edges to contain a simple cycle? Explain.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88639"/>
            <a:ext cx="3508375" cy="238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3124201"/>
            <a:ext cx="3966099" cy="1521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86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Some Difficult Problems</a:t>
            </a:r>
          </a:p>
        </p:txBody>
      </p:sp>
      <p:sp>
        <p:nvSpPr>
          <p:cNvPr id="8089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08000" y="1636713"/>
            <a:ext cx="8445500" cy="4687887"/>
          </a:xfrm>
        </p:spPr>
        <p:txBody>
          <a:bodyPr/>
          <a:lstStyle/>
          <a:p>
            <a:pPr marL="514350" indent="-514350">
              <a:buFontTx/>
              <a:buAutoNum type="arabicPeriod" startAt="6"/>
            </a:pPr>
            <a:r>
              <a:rPr lang="en-US" altLang="en-US" dirty="0" smtClean="0"/>
              <a:t>Draw the DFS spanning tree whose root is vertex 0 for the graph in Figure 20-33 .</a:t>
            </a:r>
          </a:p>
          <a:p>
            <a:pPr marL="514350" indent="-514350">
              <a:buFontTx/>
              <a:buAutoNum type="arabicPeriod" startAt="6"/>
            </a:pPr>
            <a:r>
              <a:rPr lang="en-US" altLang="en-US" dirty="0" smtClean="0"/>
              <a:t>Draw the minimum spanning tree whose root is vertex 0 for the graph in Figure 20-33 .</a:t>
            </a:r>
          </a:p>
          <a:p>
            <a:pPr marL="514350" indent="-514350">
              <a:buFontTx/>
              <a:buAutoNum type="arabicPeriod" startAt="6"/>
            </a:pPr>
            <a:endParaRPr lang="en-US" alt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29000"/>
            <a:ext cx="4955381" cy="216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57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Some Difficult Problems</a:t>
            </a:r>
          </a:p>
        </p:txBody>
      </p:sp>
      <p:sp>
        <p:nvSpPr>
          <p:cNvPr id="8089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08000" y="1636713"/>
            <a:ext cx="8445500" cy="4687887"/>
          </a:xfrm>
        </p:spPr>
        <p:txBody>
          <a:bodyPr/>
          <a:lstStyle/>
          <a:p>
            <a:pPr marL="514350" indent="-514350">
              <a:buFontTx/>
              <a:buAutoNum type="arabicPeriod" startAt="6"/>
            </a:pPr>
            <a:r>
              <a:rPr lang="en-US" altLang="en-US" dirty="0" smtClean="0"/>
              <a:t>What </a:t>
            </a:r>
            <a:r>
              <a:rPr lang="en-US" altLang="en-US" dirty="0" smtClean="0"/>
              <a:t>are the shortest paths from vertex 0 to each vertex of the graph in Figure </a:t>
            </a:r>
            <a:br>
              <a:rPr lang="en-US" altLang="en-US" dirty="0" smtClean="0"/>
            </a:br>
            <a:r>
              <a:rPr lang="en-US" altLang="en-US" dirty="0" smtClean="0"/>
              <a:t>20-24 a? (Note the weights of these paths in Figure 20-25 .)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253" y="2781301"/>
            <a:ext cx="5266348" cy="191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252" y="4728442"/>
            <a:ext cx="5266349" cy="193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82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Chapter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45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Terminology</a:t>
            </a:r>
          </a:p>
        </p:txBody>
      </p:sp>
      <p:sp>
        <p:nvSpPr>
          <p:cNvPr id="2150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50900" y="5500688"/>
            <a:ext cx="7848600" cy="836612"/>
          </a:xfrm>
        </p:spPr>
        <p:txBody>
          <a:bodyPr/>
          <a:lstStyle/>
          <a:p>
            <a:r>
              <a:rPr lang="en-US" altLang="en-US" smtClean="0"/>
              <a:t>FIGURE 20-4 (a) A multigraph is not a graph; </a:t>
            </a:r>
            <a:br>
              <a:rPr lang="en-US" altLang="en-US" smtClean="0"/>
            </a:br>
            <a:r>
              <a:rPr lang="en-US" altLang="en-US" smtClean="0"/>
              <a:t>(b) a self edge is not allowed in a graph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3" y="1990725"/>
            <a:ext cx="4970462" cy="284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641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Terminology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smtClean="0"/>
              <a:t>Simple path:  passes through vertex only once</a:t>
            </a:r>
          </a:p>
          <a:p>
            <a:r>
              <a:rPr lang="en-US" altLang="en-US" smtClean="0"/>
              <a:t>Cycle: a path that begins and ends at same vertex</a:t>
            </a:r>
          </a:p>
          <a:p>
            <a:r>
              <a:rPr lang="en-US" altLang="en-US" smtClean="0"/>
              <a:t>Simple cycle: cycle that does not pass through other vertices more than once</a:t>
            </a:r>
          </a:p>
          <a:p>
            <a:r>
              <a:rPr lang="en-US" altLang="en-US" smtClean="0"/>
              <a:t>Connected graph: each pair of distinct vertices has a path between them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43680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Terminology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smtClean="0"/>
              <a:t>Complete graph: each pair of distinct vertices has an edge between them</a:t>
            </a:r>
          </a:p>
          <a:p>
            <a:r>
              <a:rPr lang="en-US" altLang="en-US" smtClean="0"/>
              <a:t>Graph cannot have duplicate edges between vertices</a:t>
            </a:r>
          </a:p>
          <a:p>
            <a:pPr lvl="1"/>
            <a:r>
              <a:rPr lang="en-US" altLang="en-US" smtClean="0"/>
              <a:t>Multigraph: does allow multiple edges</a:t>
            </a:r>
          </a:p>
          <a:p>
            <a:r>
              <a:rPr lang="en-US" altLang="en-US" smtClean="0"/>
              <a:t>When labels represent numeric values, graph is called a weighted graph</a:t>
            </a:r>
          </a:p>
        </p:txBody>
      </p:sp>
    </p:spTree>
    <p:extLst>
      <p:ext uri="{BB962C8B-B14F-4D97-AF65-F5344CB8AC3E}">
        <p14:creationId xmlns:p14="http://schemas.microsoft.com/office/powerpoint/2010/main" val="22519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217</TotalTime>
  <Words>1510</Words>
  <Application>Microsoft Office PowerPoint</Application>
  <PresentationFormat>On-screen Show (4:3)</PresentationFormat>
  <Paragraphs>192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1" baseType="lpstr">
      <vt:lpstr>Arial</vt:lpstr>
      <vt:lpstr>Tw Cen MT</vt:lpstr>
      <vt:lpstr>Thatch</vt:lpstr>
      <vt:lpstr>CS 302  Data Structures</vt:lpstr>
      <vt:lpstr>Contents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Graphs as ADTs</vt:lpstr>
      <vt:lpstr>Graphs as ADTs</vt:lpstr>
      <vt:lpstr>Implementing Graphs</vt:lpstr>
      <vt:lpstr>Implementing Graphs</vt:lpstr>
      <vt:lpstr>Implementing Graphs</vt:lpstr>
      <vt:lpstr>Implementing Graphs</vt:lpstr>
      <vt:lpstr>Graph Traversals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Breadth-First Search</vt:lpstr>
      <vt:lpstr>Breadth-First Search</vt:lpstr>
      <vt:lpstr>Applications of Graphs</vt:lpstr>
      <vt:lpstr>Applications of Graphs</vt:lpstr>
      <vt:lpstr>Applications of Graphs</vt:lpstr>
      <vt:lpstr>Applications of Graphs</vt:lpstr>
      <vt:lpstr>Applications of Graphs</vt:lpstr>
      <vt:lpstr>Applications of Graphs</vt:lpstr>
      <vt:lpstr>Applications of Graphs</vt:lpstr>
      <vt:lpstr>Applications of Graphs</vt:lpstr>
      <vt:lpstr>Spanning Trees</vt:lpstr>
      <vt:lpstr>Spanning Trees</vt:lpstr>
      <vt:lpstr>Spanning Trees</vt:lpstr>
      <vt:lpstr>Spanning Trees</vt:lpstr>
      <vt:lpstr>Spanning Trees</vt:lpstr>
      <vt:lpstr>Minimum Spanning Trees</vt:lpstr>
      <vt:lpstr>Minimum Spanning Trees</vt:lpstr>
      <vt:lpstr>Minimum Spanning Trees</vt:lpstr>
      <vt:lpstr>Minimum Spanning Trees</vt:lpstr>
      <vt:lpstr>Minimum Spanning Trees</vt:lpstr>
      <vt:lpstr>Shortest Paths</vt:lpstr>
      <vt:lpstr>Shortest Paths</vt:lpstr>
      <vt:lpstr>Shortest Paths</vt:lpstr>
      <vt:lpstr>Shortest Paths</vt:lpstr>
      <vt:lpstr>Shortest Paths</vt:lpstr>
      <vt:lpstr>Shortest Paths</vt:lpstr>
      <vt:lpstr>Shortest Paths</vt:lpstr>
      <vt:lpstr>Shortest Paths</vt:lpstr>
      <vt:lpstr>Shortest Paths</vt:lpstr>
      <vt:lpstr>Circuits</vt:lpstr>
      <vt:lpstr>Circuits: Königsberg</vt:lpstr>
      <vt:lpstr>Circuits</vt:lpstr>
      <vt:lpstr>Circuits</vt:lpstr>
      <vt:lpstr>Circuits</vt:lpstr>
      <vt:lpstr>Circuits</vt:lpstr>
      <vt:lpstr>Some Difficult Problems</vt:lpstr>
      <vt:lpstr>Some Difficult Problems</vt:lpstr>
      <vt:lpstr>Some Difficult Problems</vt:lpstr>
      <vt:lpstr>Some Difficult Problems</vt:lpstr>
      <vt:lpstr>Some Difficult Problems</vt:lpstr>
      <vt:lpstr>Some Difficult Problems</vt:lpstr>
      <vt:lpstr>Some Difficult Problems</vt:lpstr>
      <vt:lpstr>Some Difficult Problems</vt:lpstr>
      <vt:lpstr>End of Chapter 20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fredh</dc:creator>
  <cp:lastModifiedBy>Fred Harris</cp:lastModifiedBy>
  <cp:revision>30</cp:revision>
  <dcterms:created xsi:type="dcterms:W3CDTF">2013-08-24T21:56:29Z</dcterms:created>
  <dcterms:modified xsi:type="dcterms:W3CDTF">2017-12-08T03:04:55Z</dcterms:modified>
</cp:coreProperties>
</file>