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270" r:id="rId2"/>
    <p:sldId id="271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5" r:id="rId24"/>
    <p:sldId id="298" r:id="rId25"/>
    <p:sldId id="299" r:id="rId26"/>
    <p:sldId id="300" r:id="rId27"/>
    <p:sldId id="275" r:id="rId28"/>
    <p:sldId id="301" r:id="rId29"/>
    <p:sldId id="302" r:id="rId30"/>
    <p:sldId id="303" r:id="rId31"/>
    <p:sldId id="305" r:id="rId32"/>
    <p:sldId id="304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276" r:id="rId41"/>
    <p:sldId id="313" r:id="rId42"/>
    <p:sldId id="314" r:id="rId43"/>
    <p:sldId id="315" r:id="rId4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99"/>
    <a:srgbClr val="3399FF"/>
    <a:srgbClr val="000099"/>
    <a:srgbClr val="808080"/>
    <a:srgbClr val="5F5F5F"/>
    <a:srgbClr val="000066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4686" autoAdjust="0"/>
  </p:normalViewPr>
  <p:slideViewPr>
    <p:cSldViewPr>
      <p:cViewPr varScale="1">
        <p:scale>
          <a:sx n="103" d="100"/>
          <a:sy n="103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1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3992787-2DC8-4C4A-A9EE-B5696558188E}" type="datetime3">
              <a:rPr lang="en-US"/>
              <a:pPr>
                <a:defRPr/>
              </a:pPr>
              <a:t>7 February 2011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F131952-CD86-4372-81E4-44D187774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2D775B6-02AE-467F-8AAF-20E6DE77EBB4}" type="datetime3">
              <a:rPr lang="en-US"/>
              <a:pPr>
                <a:defRPr/>
              </a:pPr>
              <a:t>7 February 2011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B9D0F73-0508-47E5-BFAB-57E099F41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F1288ED-BE3C-484D-9E8D-04D221D3EFF2}" type="datetime3">
              <a:rPr lang="en-US" smtClean="0"/>
              <a:pPr/>
              <a:t>7 February 2011</a:t>
            </a:fld>
            <a:endParaRPr lang="en-US" smtClean="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0978D-1667-4DC6-8A8A-F3F647FA7A6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DCCB13C-1FBC-449E-9C64-1AAD34B3578C}" type="datetime3">
              <a:rPr lang="en-US" smtClean="0"/>
              <a:pPr/>
              <a:t>7 February 2011</a:t>
            </a:fld>
            <a:endParaRPr lang="en-US" smtClean="0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1E78A-98F5-4AD5-9DEF-3FC49F6FD06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4" name="Picture 17" descr="MK_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10" name="Picture 41" descr="MK_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BB5A9F7D-E373-4213-A2C8-FB1E2811631B}" type="slidenum">
              <a:rPr lang="en-AU" sz="1200" b="1">
                <a:latin typeface="Arial" charset="0"/>
              </a:rPr>
              <a:pPr algn="r">
                <a:defRPr/>
              </a:pPr>
              <a:t>‹#›</a:t>
            </a:fld>
            <a:endParaRPr lang="en-GB" sz="1200">
              <a:latin typeface="Arial" charset="0"/>
            </a:endParaRPr>
          </a:p>
        </p:txBody>
      </p:sp>
      <p:pic>
        <p:nvPicPr>
          <p:cNvPr id="12" name="Picture 11" descr="978012374260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0944" y="1152509"/>
            <a:ext cx="185352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1031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F8F5AAC0-2DF1-402A-9AB5-2AF1DE825C55}" type="slidenum">
              <a:rPr lang="en-AU" sz="1200" b="1">
                <a:latin typeface="Arial" charset="0"/>
              </a:rPr>
              <a:pPr algn="r">
                <a:defRPr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800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2000">
          <a:solidFill>
            <a:srgbClr val="00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2843213" y="1254125"/>
            <a:ext cx="198278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AU">
                <a:solidFill>
                  <a:srgbClr val="000099"/>
                </a:solidFill>
                <a:latin typeface="Arial" charset="0"/>
              </a:rPr>
              <a:t>Chapter 1</a:t>
            </a:r>
            <a:endParaRPr lang="en-GB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AU">
                <a:solidFill>
                  <a:srgbClr val="0066FF"/>
                </a:solidFill>
                <a:latin typeface="Arial" charset="0"/>
              </a:rPr>
              <a:t>Why Parallel Computing?</a:t>
            </a:r>
            <a:endParaRPr lang="en-GB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14563" y="-71438"/>
            <a:ext cx="6786562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An Introduction to Parallel Programming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Peter Pacheco</a:t>
            </a:r>
            <a:endParaRPr lang="en-GB" sz="2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research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8675" name="Picture 5" descr="C:\Documents and Settings\liszka\Local Settings\Temporary Internet Files\Content.IE5\5W39ONER\MP9004371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987425"/>
            <a:ext cx="316865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1" descr="C:\Documents and Settings\liszka\Local Settings\Temporary Internet Files\Content.IE5\Q7HGDQRM\MP9004373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981075"/>
            <a:ext cx="31321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9699" name="Picture 2" descr="C:\Documents and Settings\liszka\Local Settings\Temporary Internet Files\Content.IE5\5W39ONER\MP9003092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692150"/>
            <a:ext cx="24272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C:\Documents and Settings\liszka\Local Settings\Temporary Internet Files\Content.IE5\3X5GU20H\MP9003998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052513"/>
            <a:ext cx="31210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Documents and Settings\liszka\Local Settings\Temporary Internet Files\Content.IE5\1G3WK4XC\MP90040042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154238"/>
            <a:ext cx="3744912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smtClean="0"/>
              <a:t>Why we’re building parallel systems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84213" y="1628775"/>
            <a:ext cx="8270875" cy="4608513"/>
          </a:xfrm>
        </p:spPr>
        <p:txBody>
          <a:bodyPr/>
          <a:lstStyle/>
          <a:p>
            <a:r>
              <a:rPr lang="en-US" smtClean="0"/>
              <a:t>Up to now, performance increases have been attributable to increasing density of transistors.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But there are</a:t>
            </a:r>
            <a:br>
              <a:rPr lang="en-US" smtClean="0"/>
            </a:br>
            <a:r>
              <a:rPr lang="en-US" smtClean="0"/>
              <a:t>inherent </a:t>
            </a:r>
            <a:br>
              <a:rPr lang="en-US" smtClean="0"/>
            </a:br>
            <a:r>
              <a:rPr lang="en-US" smtClean="0"/>
              <a:t>problems.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997200"/>
            <a:ext cx="37814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little physics lesson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8270875" cy="4968875"/>
          </a:xfrm>
        </p:spPr>
        <p:txBody>
          <a:bodyPr/>
          <a:lstStyle/>
          <a:p>
            <a:r>
              <a:rPr lang="en-US" smtClean="0"/>
              <a:t>Smaller transistors = faster processors.</a:t>
            </a:r>
          </a:p>
          <a:p>
            <a:r>
              <a:rPr lang="en-US" smtClean="0"/>
              <a:t>Faster processors = increased power consumption.</a:t>
            </a:r>
          </a:p>
          <a:p>
            <a:r>
              <a:rPr lang="en-US" smtClean="0"/>
              <a:t>Increased power consumption = increased heat.</a:t>
            </a:r>
          </a:p>
          <a:p>
            <a:r>
              <a:rPr lang="en-US" smtClean="0"/>
              <a:t>Increased heat = unreliable processors.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1748" name="Picture 2" descr="C:\Documents and Settings\liszka\Local Settings\Temporary Internet Files\Content.IE5\1G3WK4XC\MC9002410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9128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2951162"/>
          </a:xfrm>
        </p:spPr>
        <p:txBody>
          <a:bodyPr/>
          <a:lstStyle/>
          <a:p>
            <a:r>
              <a:rPr lang="en-US" smtClean="0"/>
              <a:t>Move away from single-core systems to multicore processors.</a:t>
            </a:r>
          </a:p>
          <a:p>
            <a:r>
              <a:rPr lang="en-US" smtClean="0"/>
              <a:t>“core” = central processing unit (CPU)</a:t>
            </a:r>
            <a:br>
              <a:rPr lang="en-US" smtClean="0"/>
            </a:b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2772" name="Picture 3" descr="C:\Documents and Settings\liszka\Local Settings\Temporary Internet Files\Content.IE5\3X5GU20H\MP9004009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924175"/>
            <a:ext cx="2541588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35375" y="4005263"/>
            <a:ext cx="51847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003399"/>
                </a:solidFill>
                <a:latin typeface="+mn-lt"/>
              </a:rPr>
              <a:t>Introducing parallelism!!!</a:t>
            </a:r>
            <a:endParaRPr lang="en-US" kern="0" dirty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smtClean="0"/>
              <a:t>Why we need to write parallel programs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84213" y="1700213"/>
            <a:ext cx="8270875" cy="4537075"/>
          </a:xfrm>
        </p:spPr>
        <p:txBody>
          <a:bodyPr/>
          <a:lstStyle/>
          <a:p>
            <a:r>
              <a:rPr lang="en-US" smtClean="0"/>
              <a:t>Running multiple instances of a serial program often isn’t very useful.</a:t>
            </a:r>
          </a:p>
          <a:p>
            <a:r>
              <a:rPr lang="en-US" smtClean="0"/>
              <a:t>Think of running multiple instances of your favorite game.</a:t>
            </a:r>
          </a:p>
          <a:p>
            <a:endParaRPr lang="en-US" smtClean="0"/>
          </a:p>
          <a:p>
            <a:r>
              <a:rPr lang="en-US" smtClean="0"/>
              <a:t>What you really want is for</a:t>
            </a:r>
            <a:br>
              <a:rPr lang="en-US" smtClean="0"/>
            </a:br>
            <a:r>
              <a:rPr lang="en-US" smtClean="0"/>
              <a:t>it to run faster.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3796" name="Picture 2" descr="C:\Documents and Settings\liszka\Local Settings\Temporary Internet Files\Content.IE5\5W39ONER\MC90043478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57346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Approaches to the serial problem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Rewrite serial programs so that they’re parallel.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Write translation programs that automatically convert serial programs into parallel programs.</a:t>
            </a:r>
          </a:p>
          <a:p>
            <a:pPr lvl="1"/>
            <a:r>
              <a:rPr lang="en-US" smtClean="0"/>
              <a:t>This is very difficult to do.</a:t>
            </a:r>
          </a:p>
          <a:p>
            <a:pPr lvl="1"/>
            <a:r>
              <a:rPr lang="en-US" smtClean="0"/>
              <a:t>Success has been limited.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problems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coding constructs can be recognized by an automatic program generator, and converted to a parallel construct.</a:t>
            </a:r>
          </a:p>
          <a:p>
            <a:r>
              <a:rPr lang="en-US" smtClean="0"/>
              <a:t>However, it’s likely that the result will be a very inefficient program.</a:t>
            </a:r>
          </a:p>
          <a:p>
            <a:r>
              <a:rPr lang="en-US" smtClean="0"/>
              <a:t>Sometimes the best parallel solution is to step back and devise an entirely new algorithm.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1439862"/>
          </a:xfrm>
        </p:spPr>
        <p:txBody>
          <a:bodyPr/>
          <a:lstStyle/>
          <a:p>
            <a:r>
              <a:rPr lang="en-US" smtClean="0"/>
              <a:t>Compute n values and add them together.</a:t>
            </a:r>
          </a:p>
          <a:p>
            <a:r>
              <a:rPr lang="en-US" smtClean="0"/>
              <a:t>Serial solution: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708275"/>
            <a:ext cx="60404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(cont.)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2016125"/>
          </a:xfrm>
        </p:spPr>
        <p:txBody>
          <a:bodyPr/>
          <a:lstStyle/>
          <a:p>
            <a:r>
              <a:rPr lang="en-US" smtClean="0"/>
              <a:t>We have p cores, p much smaller than n.</a:t>
            </a:r>
          </a:p>
          <a:p>
            <a:r>
              <a:rPr lang="en-US" smtClean="0"/>
              <a:t>Each core performs a partial sum of approximately n/p values.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141663"/>
            <a:ext cx="7489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638" y="4941888"/>
            <a:ext cx="4348162" cy="977900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latin typeface="+mn-lt"/>
              </a:rPr>
              <a:t>Each core uses it’s own private variables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latin typeface="+mn-lt"/>
              </a:rPr>
              <a:t>and executes this block of code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independently of the other cores.</a:t>
            </a:r>
          </a:p>
        </p:txBody>
      </p:sp>
      <p:sp>
        <p:nvSpPr>
          <p:cNvPr id="37894" name="Freeform 7"/>
          <p:cNvSpPr>
            <a:spLocks noChangeArrowheads="1"/>
          </p:cNvSpPr>
          <p:nvPr/>
        </p:nvSpPr>
        <p:spPr bwMode="auto">
          <a:xfrm>
            <a:off x="1549400" y="4835525"/>
            <a:ext cx="2681288" cy="682625"/>
          </a:xfrm>
          <a:custGeom>
            <a:avLst/>
            <a:gdLst>
              <a:gd name="T0" fmla="*/ 77491 w 2681206"/>
              <a:gd name="T1" fmla="*/ 0 h 681926"/>
              <a:gd name="T2" fmla="*/ 108488 w 2681206"/>
              <a:gd name="T3" fmla="*/ 356461 h 681926"/>
              <a:gd name="T4" fmla="*/ 728420 w 2681206"/>
              <a:gd name="T5" fmla="*/ 139485 h 681926"/>
              <a:gd name="T6" fmla="*/ 619932 w 2681206"/>
              <a:gd name="T7" fmla="*/ 557939 h 681926"/>
              <a:gd name="T8" fmla="*/ 1611823 w 2681206"/>
              <a:gd name="T9" fmla="*/ 185980 h 681926"/>
              <a:gd name="T10" fmla="*/ 1441342 w 2681206"/>
              <a:gd name="T11" fmla="*/ 650929 h 681926"/>
              <a:gd name="T12" fmla="*/ 2681206 w 2681206"/>
              <a:gd name="T13" fmla="*/ 371960 h 6819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81206"/>
              <a:gd name="T22" fmla="*/ 0 h 681926"/>
              <a:gd name="T23" fmla="*/ 2681206 w 2681206"/>
              <a:gd name="T24" fmla="*/ 681926 h 6819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81206" h="681926">
                <a:moveTo>
                  <a:pt x="77491" y="0"/>
                </a:moveTo>
                <a:cubicBezTo>
                  <a:pt x="38745" y="166607"/>
                  <a:pt x="0" y="333214"/>
                  <a:pt x="108488" y="356461"/>
                </a:cubicBezTo>
                <a:cubicBezTo>
                  <a:pt x="216976" y="379708"/>
                  <a:pt x="643179" y="105905"/>
                  <a:pt x="728420" y="139485"/>
                </a:cubicBezTo>
                <a:cubicBezTo>
                  <a:pt x="813661" y="173065"/>
                  <a:pt x="472698" y="550190"/>
                  <a:pt x="619932" y="557939"/>
                </a:cubicBezTo>
                <a:cubicBezTo>
                  <a:pt x="767166" y="565688"/>
                  <a:pt x="1474921" y="170482"/>
                  <a:pt x="1611823" y="185980"/>
                </a:cubicBezTo>
                <a:cubicBezTo>
                  <a:pt x="1748725" y="201478"/>
                  <a:pt x="1263112" y="619932"/>
                  <a:pt x="1441342" y="650929"/>
                </a:cubicBezTo>
                <a:cubicBezTo>
                  <a:pt x="1619572" y="681926"/>
                  <a:pt x="2150389" y="526943"/>
                  <a:pt x="2681206" y="371960"/>
                </a:cubicBezTo>
              </a:path>
            </a:pathLst>
          </a:custGeom>
          <a:noFill/>
          <a:ln w="9525" algn="ctr">
            <a:solidFill>
              <a:srgbClr val="3399FF"/>
            </a:solidFill>
            <a:round/>
            <a:headEnd type="arrow" w="med" len="med"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GB"/>
          </a:p>
        </p:txBody>
      </p:sp>
      <p:sp>
        <p:nvSpPr>
          <p:cNvPr id="37895" name="Freeform 8"/>
          <p:cNvSpPr>
            <a:spLocks noChangeArrowheads="1"/>
          </p:cNvSpPr>
          <p:nvPr/>
        </p:nvSpPr>
        <p:spPr bwMode="auto">
          <a:xfrm>
            <a:off x="684213" y="2924175"/>
            <a:ext cx="396875" cy="368300"/>
          </a:xfrm>
          <a:custGeom>
            <a:avLst/>
            <a:gdLst>
              <a:gd name="T0" fmla="*/ 103322 w 397790"/>
              <a:gd name="T1" fmla="*/ 0 h 366793"/>
              <a:gd name="T2" fmla="*/ 25831 w 397790"/>
              <a:gd name="T3" fmla="*/ 123987 h 366793"/>
              <a:gd name="T4" fmla="*/ 258306 w 397790"/>
              <a:gd name="T5" fmla="*/ 170482 h 366793"/>
              <a:gd name="T6" fmla="*/ 87824 w 397790"/>
              <a:gd name="T7" fmla="*/ 340963 h 366793"/>
              <a:gd name="T8" fmla="*/ 397790 w 397790"/>
              <a:gd name="T9" fmla="*/ 325465 h 3667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7790"/>
              <a:gd name="T16" fmla="*/ 0 h 366793"/>
              <a:gd name="T17" fmla="*/ 397790 w 397790"/>
              <a:gd name="T18" fmla="*/ 366793 h 3667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7790" h="366793">
                <a:moveTo>
                  <a:pt x="103322" y="0"/>
                </a:moveTo>
                <a:cubicBezTo>
                  <a:pt x="51661" y="47786"/>
                  <a:pt x="0" y="95573"/>
                  <a:pt x="25831" y="123987"/>
                </a:cubicBezTo>
                <a:cubicBezTo>
                  <a:pt x="51662" y="152401"/>
                  <a:pt x="247974" y="134319"/>
                  <a:pt x="258306" y="170482"/>
                </a:cubicBezTo>
                <a:cubicBezTo>
                  <a:pt x="268638" y="206645"/>
                  <a:pt x="64577" y="315133"/>
                  <a:pt x="87824" y="340963"/>
                </a:cubicBezTo>
                <a:cubicBezTo>
                  <a:pt x="111071" y="366793"/>
                  <a:pt x="254430" y="346129"/>
                  <a:pt x="397790" y="325465"/>
                </a:cubicBezTo>
              </a:path>
            </a:pathLst>
          </a:custGeom>
          <a:noFill/>
          <a:ln w="9525" algn="ctr">
            <a:solidFill>
              <a:srgbClr val="3399FF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Roadmap</a:t>
            </a:r>
            <a:endParaRPr lang="en-A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Why we need ever-increasing performance.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Why we’re building parallel systems.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Why we need to write parallel programs.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 do we write parallel programs?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What we’ll be doing.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Concurrent, parallel, distributed!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 rot="5400000">
            <a:off x="7954169" y="823119"/>
            <a:ext cx="2012950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0066FF"/>
                </a:solidFill>
                <a:latin typeface="Arial" charset="0"/>
              </a:rPr>
              <a:t># Chapter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(cont.)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3887787"/>
          </a:xfrm>
        </p:spPr>
        <p:txBody>
          <a:bodyPr/>
          <a:lstStyle/>
          <a:p>
            <a:r>
              <a:rPr lang="en-US" smtClean="0"/>
              <a:t>After each core completes execution of the code, is a private variable </a:t>
            </a:r>
            <a:r>
              <a:rPr lang="en-US" smtClean="0">
                <a:solidFill>
                  <a:srgbClr val="3399FF"/>
                </a:solidFill>
              </a:rPr>
              <a:t>my_sum</a:t>
            </a:r>
            <a:r>
              <a:rPr lang="en-US" smtClean="0"/>
              <a:t> contains the sum of the values computed by its calls to </a:t>
            </a:r>
            <a:r>
              <a:rPr lang="en-US" smtClean="0">
                <a:solidFill>
                  <a:srgbClr val="3399FF"/>
                </a:solidFill>
              </a:rPr>
              <a:t>Compute_next_value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Ex., 8 cores, n = 24, then the calls to </a:t>
            </a:r>
            <a:r>
              <a:rPr lang="en-US" smtClean="0">
                <a:solidFill>
                  <a:srgbClr val="3399FF"/>
                </a:solidFill>
              </a:rPr>
              <a:t>Compute_next_value</a:t>
            </a:r>
            <a:r>
              <a:rPr lang="en-US" smtClean="0"/>
              <a:t> return: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68313" y="5084763"/>
            <a:ext cx="81232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1,4,3,   9,2,8,    5,1,1,   5,2,7,   2,5,0,   4,1,8,   6,5,1,   2,3,9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(cont.)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2303462"/>
          </a:xfrm>
        </p:spPr>
        <p:txBody>
          <a:bodyPr/>
          <a:lstStyle/>
          <a:p>
            <a:r>
              <a:rPr lang="en-US" smtClean="0"/>
              <a:t>Once all the cores are done computing their private </a:t>
            </a:r>
            <a:r>
              <a:rPr lang="en-US" smtClean="0">
                <a:solidFill>
                  <a:srgbClr val="3399FF"/>
                </a:solidFill>
              </a:rPr>
              <a:t>my_sum</a:t>
            </a:r>
            <a:r>
              <a:rPr lang="en-US" smtClean="0"/>
              <a:t>, they form a global sum by sending results to a designated “master” core which adds the final result.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(cont.)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7505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(cont.)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4213" y="1412875"/>
          <a:ext cx="72728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648072"/>
                <a:gridCol w="792088"/>
                <a:gridCol w="792088"/>
                <a:gridCol w="792088"/>
                <a:gridCol w="792088"/>
                <a:gridCol w="792088"/>
                <a:gridCol w="720080"/>
                <a:gridCol w="7200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my_sum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4213" y="2708275"/>
            <a:ext cx="7343775" cy="1176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u="sng" dirty="0">
                <a:latin typeface="+mj-lt"/>
              </a:rPr>
              <a:t>Global sum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8 + 19 + 7 + 15 + 7 + 13 + 12 + 14 = 95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4213" y="4581525"/>
          <a:ext cx="72728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648072"/>
                <a:gridCol w="792088"/>
                <a:gridCol w="792088"/>
                <a:gridCol w="792088"/>
                <a:gridCol w="792088"/>
                <a:gridCol w="792088"/>
                <a:gridCol w="720080"/>
                <a:gridCol w="7200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my_sum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3010" name="Picture 6" descr="C:\Documents and Settings\liszka\Local Settings\Temporary Internet Files\Content.IE5\Q7HGDQRM\MP9004422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628775"/>
            <a:ext cx="3535363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188" y="1052513"/>
            <a:ext cx="5103812" cy="16684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But wait!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There’s a much better way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to compute the global sum.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Better parallel algorithm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Don’t make the master core do all the work.</a:t>
            </a:r>
          </a:p>
          <a:p>
            <a:r>
              <a:rPr lang="en-US" smtClean="0"/>
              <a:t>Share it among the other cores.</a:t>
            </a:r>
          </a:p>
          <a:p>
            <a:r>
              <a:rPr lang="en-US" smtClean="0"/>
              <a:t>Pair the cores so that core 0 adds its result with core 1’s result.</a:t>
            </a:r>
          </a:p>
          <a:p>
            <a:r>
              <a:rPr lang="en-US" smtClean="0"/>
              <a:t>Core 2 adds its result with core 3’s result, etc.</a:t>
            </a:r>
          </a:p>
          <a:p>
            <a:r>
              <a:rPr lang="en-US" smtClean="0"/>
              <a:t>Work with odd and even numbered pairs of cores.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Better parallel algorithm (cont.)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Repeat the process now with only the evenly ranked cores.</a:t>
            </a:r>
          </a:p>
          <a:p>
            <a:r>
              <a:rPr lang="en-US" smtClean="0"/>
              <a:t>Core 0 adds result from core 2.</a:t>
            </a:r>
          </a:p>
          <a:p>
            <a:r>
              <a:rPr lang="en-US" smtClean="0"/>
              <a:t>Core 4 adds the result from core 6, etc.</a:t>
            </a:r>
          </a:p>
          <a:p>
            <a:endParaRPr lang="en-US" smtClean="0"/>
          </a:p>
          <a:p>
            <a:r>
              <a:rPr lang="en-US" smtClean="0"/>
              <a:t>Now cores divisible by 4 repeat the process, and so forth, until core 0 has the final result.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smtClean="0"/>
              <a:t>Multiple cores forming a global sum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72009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8415338" cy="5111750"/>
          </a:xfrm>
        </p:spPr>
        <p:txBody>
          <a:bodyPr/>
          <a:lstStyle/>
          <a:p>
            <a:r>
              <a:rPr lang="en-US" smtClean="0"/>
              <a:t>In the first example, the master core performs 7 receives and 7 additions.</a:t>
            </a:r>
          </a:p>
          <a:p>
            <a:endParaRPr lang="en-US" smtClean="0"/>
          </a:p>
          <a:p>
            <a:r>
              <a:rPr lang="en-US" smtClean="0"/>
              <a:t>In the second example, the master core performs 3 receives and 3 additions.</a:t>
            </a:r>
          </a:p>
          <a:p>
            <a:endParaRPr lang="en-US" smtClean="0"/>
          </a:p>
          <a:p>
            <a:r>
              <a:rPr lang="en-US" smtClean="0"/>
              <a:t>The improvement is more than a factor of 2!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(cont.)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difference is more dramatic with a larger number of cores.</a:t>
            </a:r>
          </a:p>
          <a:p>
            <a:r>
              <a:rPr lang="en-US" smtClean="0"/>
              <a:t>If we have 1000 cores:</a:t>
            </a:r>
          </a:p>
          <a:p>
            <a:pPr lvl="1"/>
            <a:r>
              <a:rPr lang="en-US" smtClean="0"/>
              <a:t>The first example would require the master to perform 999 receives and 999 additions.</a:t>
            </a:r>
          </a:p>
          <a:p>
            <a:pPr lvl="1"/>
            <a:r>
              <a:rPr lang="en-US" smtClean="0"/>
              <a:t>The second example would only require 10 receives and 10 additions.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That’s an improvement of almost a factor of 100!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times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1507" name="Picture 4" descr="C:\Documents and Settings\liszka\Local Settings\Temporary Internet Files\Content.IE5\EGYLQZJJ\MC9002810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789363"/>
            <a:ext cx="216852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Content Placeholder 8"/>
          <p:cNvSpPr>
            <a:spLocks noGrp="1"/>
          </p:cNvSpPr>
          <p:nvPr>
            <p:ph idx="1"/>
          </p:nvPr>
        </p:nvSpPr>
        <p:spPr>
          <a:xfrm>
            <a:off x="539750" y="981075"/>
            <a:ext cx="8270875" cy="5111750"/>
          </a:xfrm>
        </p:spPr>
        <p:txBody>
          <a:bodyPr/>
          <a:lstStyle/>
          <a:p>
            <a:r>
              <a:rPr lang="en-US" smtClean="0"/>
              <a:t>From 1986 – 2002, microprocessors were speeding like a rocket, increasing in performance an average of 50% per year.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Since then, it’s dropped to about 20% increase per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smtClean="0"/>
              <a:t>How do we write parallel programs?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84213" y="1628775"/>
            <a:ext cx="8270875" cy="4608513"/>
          </a:xfrm>
        </p:spPr>
        <p:txBody>
          <a:bodyPr/>
          <a:lstStyle/>
          <a:p>
            <a:r>
              <a:rPr lang="en-US" smtClean="0"/>
              <a:t>Task parallelism </a:t>
            </a:r>
          </a:p>
          <a:p>
            <a:pPr lvl="1"/>
            <a:r>
              <a:rPr lang="en-US" smtClean="0"/>
              <a:t>Partition various tasks carried out solving the problem among the cores.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Data parallelism</a:t>
            </a:r>
          </a:p>
          <a:p>
            <a:pPr lvl="1"/>
            <a:r>
              <a:rPr lang="en-US" smtClean="0"/>
              <a:t>Partition the data used in solving the problem among the cores.</a:t>
            </a:r>
          </a:p>
          <a:p>
            <a:pPr lvl="1"/>
            <a:r>
              <a:rPr lang="en-US" smtClean="0"/>
              <a:t>Each core carries out similar operations on it’s part of the data.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Professor 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50179" name="Picture 2" descr="C:\Documents and Settings\liszka\Local Settings\Temporary Internet Files\Content.IE5\1G3WK4XC\MP9004225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125538"/>
            <a:ext cx="32480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 descr="C:\Documents and Settings\liszka\Local Settings\Temporary Internet Files\Content.IE5\Q7HGDQRM\MC9000242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292600"/>
            <a:ext cx="19462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513" y="2565400"/>
            <a:ext cx="2508250" cy="1174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15 questions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300 exams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Professor P’s grading assistants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51203" name="Picture 4" descr="C:\Documents and Settings\liszka\Local Settings\Temporary Internet Files\Content.IE5\1G3WK4XC\MP9004395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2225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79613" y="4652963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TA#1</a:t>
            </a:r>
            <a:endParaRPr lang="en-US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738" y="4868863"/>
            <a:ext cx="11334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TA#2</a:t>
            </a:r>
            <a:endParaRPr lang="en-US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797425"/>
            <a:ext cx="1135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TA#3</a:t>
            </a:r>
            <a:endParaRPr lang="en-US" dirty="0">
              <a:solidFill>
                <a:srgbClr val="0066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smtClean="0"/>
              <a:t>Division of work – </a:t>
            </a:r>
            <a:br>
              <a:rPr lang="en-US" smtClean="0"/>
            </a:br>
            <a:r>
              <a:rPr lang="en-US" smtClean="0"/>
              <a:t>data parallelism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52227" name="Picture 2" descr="C:\Documents and Settings\liszka\Local Settings\Temporary Internet Files\Content.IE5\Q7HGDQRM\MC9000242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349500"/>
            <a:ext cx="194786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0113" y="1989138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TA#1</a:t>
            </a:r>
            <a:endParaRPr lang="en-US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5600" y="4581525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TA#2</a:t>
            </a:r>
            <a:endParaRPr lang="en-US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5825" y="2420938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TA#3</a:t>
            </a:r>
            <a:endParaRPr lang="en-US" dirty="0">
              <a:solidFill>
                <a:srgbClr val="0066FF"/>
              </a:solidFill>
              <a:latin typeface="+mj-lt"/>
            </a:endParaRPr>
          </a:p>
        </p:txBody>
      </p:sp>
      <p:pic>
        <p:nvPicPr>
          <p:cNvPr id="52231" name="Picture 2" descr="C:\Documents and Settings\liszka\Local Settings\Temporary Internet Files\Content.IE5\Q7HGDQRM\MC9000242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860800"/>
            <a:ext cx="194786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2" descr="C:\Documents and Settings\liszka\Local Settings\Temporary Internet Files\Content.IE5\Q7HGDQRM\MC9000242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628775"/>
            <a:ext cx="194786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87450" y="3429000"/>
            <a:ext cx="1438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100 exams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263" y="2708275"/>
            <a:ext cx="1438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100 exams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675" y="4868863"/>
            <a:ext cx="1438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100 exams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smtClean="0"/>
              <a:t>Division of work – </a:t>
            </a:r>
            <a:br>
              <a:rPr lang="en-US" smtClean="0"/>
            </a:br>
            <a:r>
              <a:rPr lang="en-US" smtClean="0"/>
              <a:t>task parallelism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900113" y="1989138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TA#1</a:t>
            </a:r>
            <a:endParaRPr lang="en-US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5600" y="4581525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TA#2</a:t>
            </a:r>
            <a:endParaRPr lang="en-US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5825" y="2420938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TA#3</a:t>
            </a:r>
            <a:endParaRPr lang="en-US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450" y="3429000"/>
            <a:ext cx="1920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Questions 1 - 5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2138" y="4941888"/>
            <a:ext cx="2063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Questions 6 - 10</a:t>
            </a:r>
            <a:endParaRPr lang="en-US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825" y="2997200"/>
            <a:ext cx="21859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Questions 11 - 15</a:t>
            </a:r>
            <a:endParaRPr lang="en-US" sz="2000" dirty="0">
              <a:latin typeface="+mj-lt"/>
            </a:endParaRPr>
          </a:p>
        </p:txBody>
      </p:sp>
      <p:pic>
        <p:nvPicPr>
          <p:cNvPr id="53257" name="Picture 2" descr="C:\Documents and Settings\liszka\Local Settings\Temporary Internet Files\Content.IE5\1G3WK4XC\MC900310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916113"/>
            <a:ext cx="130651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2" descr="C:\Documents and Settings\liszka\Local Settings\Temporary Internet Files\Content.IE5\1G3WK4XC\MC900310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573463"/>
            <a:ext cx="13065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2" descr="C:\Documents and Settings\liszka\Local Settings\Temporary Internet Files\Content.IE5\1G3WK4XC\MC900310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628775"/>
            <a:ext cx="13065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smtClean="0"/>
              <a:t>Division of work – </a:t>
            </a:r>
            <a:br>
              <a:rPr lang="en-US" smtClean="0"/>
            </a:br>
            <a:r>
              <a:rPr lang="en-US" smtClean="0"/>
              <a:t>data parallelism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060575"/>
            <a:ext cx="60404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smtClean="0"/>
              <a:t>Division of work – </a:t>
            </a:r>
            <a:br>
              <a:rPr lang="en-US" smtClean="0"/>
            </a:br>
            <a:r>
              <a:rPr lang="en-US" smtClean="0"/>
              <a:t>task parallelism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75057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27763" y="3933825"/>
            <a:ext cx="2284412" cy="1557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u="sng" dirty="0">
                <a:solidFill>
                  <a:srgbClr val="0066FF"/>
                </a:solidFill>
                <a:latin typeface="+mj-lt"/>
              </a:rPr>
              <a:t>Tasks</a:t>
            </a: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AutoNum type="arabicParenR"/>
              <a:defRPr/>
            </a:pPr>
            <a:r>
              <a:rPr lang="en-US" sz="2800" dirty="0">
                <a:solidFill>
                  <a:srgbClr val="0066FF"/>
                </a:solidFill>
                <a:latin typeface="+mj-lt"/>
              </a:rPr>
              <a:t>Receiving</a:t>
            </a: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AutoNum type="arabicParenR"/>
              <a:defRPr/>
            </a:pPr>
            <a:r>
              <a:rPr lang="en-US" sz="2800" dirty="0">
                <a:solidFill>
                  <a:srgbClr val="0066FF"/>
                </a:solidFill>
                <a:latin typeface="+mj-lt"/>
              </a:rPr>
              <a:t>Addition </a:t>
            </a:r>
            <a:endParaRPr lang="en-US" sz="2800" dirty="0">
              <a:solidFill>
                <a:srgbClr val="0066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Coordination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559800" cy="5111750"/>
          </a:xfrm>
        </p:spPr>
        <p:txBody>
          <a:bodyPr/>
          <a:lstStyle/>
          <a:p>
            <a:r>
              <a:rPr lang="en-US" smtClean="0"/>
              <a:t>Cores usually need to coordinate their work.</a:t>
            </a:r>
          </a:p>
          <a:p>
            <a:r>
              <a:rPr lang="en-US" smtClean="0">
                <a:solidFill>
                  <a:srgbClr val="3399FF"/>
                </a:solidFill>
              </a:rPr>
              <a:t>Communication</a:t>
            </a:r>
            <a:r>
              <a:rPr lang="en-US" smtClean="0"/>
              <a:t> – one or more cores send their current partial sums to another core.</a:t>
            </a:r>
          </a:p>
          <a:p>
            <a:r>
              <a:rPr lang="en-US" smtClean="0">
                <a:solidFill>
                  <a:srgbClr val="3399FF"/>
                </a:solidFill>
              </a:rPr>
              <a:t>Load balancing </a:t>
            </a:r>
            <a:r>
              <a:rPr lang="en-US" smtClean="0"/>
              <a:t>– share the work evenly among the cores so that one is not heavily loaded.</a:t>
            </a:r>
          </a:p>
          <a:p>
            <a:r>
              <a:rPr lang="en-US" smtClean="0">
                <a:solidFill>
                  <a:srgbClr val="3399FF"/>
                </a:solidFill>
              </a:rPr>
              <a:t>Synchronization</a:t>
            </a:r>
            <a:r>
              <a:rPr lang="en-US" smtClean="0"/>
              <a:t> – because each core works at its own pace, make sure cores do not get too far ahead of the rest.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we’ll be doing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Learning to write programs that are explicitly parallel.</a:t>
            </a:r>
          </a:p>
          <a:p>
            <a:r>
              <a:rPr lang="en-US" smtClean="0"/>
              <a:t>Using the C language.</a:t>
            </a:r>
          </a:p>
          <a:p>
            <a:r>
              <a:rPr lang="en-US" smtClean="0"/>
              <a:t>Using three different extensions to C.</a:t>
            </a:r>
          </a:p>
          <a:p>
            <a:pPr lvl="1"/>
            <a:r>
              <a:rPr lang="en-US" smtClean="0"/>
              <a:t>Message-Passing Interface (MPI)</a:t>
            </a:r>
          </a:p>
          <a:p>
            <a:pPr lvl="1"/>
            <a:r>
              <a:rPr lang="en-US" smtClean="0"/>
              <a:t>Posix Threads (Pthreads)</a:t>
            </a:r>
          </a:p>
          <a:p>
            <a:pPr lvl="1"/>
            <a:r>
              <a:rPr lang="en-US" smtClean="0"/>
              <a:t>OpenMP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 of parallel systems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Shared-memory</a:t>
            </a:r>
          </a:p>
          <a:p>
            <a:pPr lvl="1"/>
            <a:r>
              <a:rPr lang="en-US" smtClean="0"/>
              <a:t>The cores can share access to the computer’s memory.</a:t>
            </a:r>
          </a:p>
          <a:p>
            <a:pPr lvl="1"/>
            <a:r>
              <a:rPr lang="en-US" smtClean="0"/>
              <a:t>Coordinate the cores by having them examine and update shared memory locations.</a:t>
            </a:r>
          </a:p>
          <a:p>
            <a:r>
              <a:rPr lang="en-US" smtClean="0"/>
              <a:t>Distributed-memory</a:t>
            </a:r>
          </a:p>
          <a:p>
            <a:pPr lvl="1"/>
            <a:r>
              <a:rPr lang="en-US" smtClean="0"/>
              <a:t>Each core has its own, private memory.</a:t>
            </a:r>
          </a:p>
          <a:p>
            <a:pPr lvl="1"/>
            <a:r>
              <a:rPr lang="en-US" smtClean="0"/>
              <a:t>The cores must communicate explicitly by sending messages across a network.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intelligent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Instead of designing and building faster microprocessors, put </a:t>
            </a:r>
            <a:r>
              <a:rPr lang="en-US" u="sng" smtClean="0"/>
              <a:t>multiple </a:t>
            </a:r>
            <a:r>
              <a:rPr lang="en-US" smtClean="0"/>
              <a:t>processors on a single integrated circuit.</a:t>
            </a:r>
            <a:br>
              <a:rPr lang="en-US" smtClean="0"/>
            </a:br>
            <a:endParaRPr lang="en-US" smtClean="0"/>
          </a:p>
          <a:p>
            <a:endParaRPr lang="en-US" smtClean="0"/>
          </a:p>
        </p:txBody>
      </p:sp>
      <p:pic>
        <p:nvPicPr>
          <p:cNvPr id="22532" name="Picture 4" descr="C:\Documents and Settings\liszka\Local Settings\Temporary Internet Files\Content.IE5\60RV4HYO\MC9002502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508500"/>
            <a:ext cx="1533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Documents and Settings\liszka\Local Settings\Temporary Internet Files\Content.IE5\60RV4HYO\MC9002502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005263"/>
            <a:ext cx="1533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:\Documents and Settings\liszka\Local Settings\Temporary Internet Files\Content.IE5\60RV4HYO\MC9002502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5013325"/>
            <a:ext cx="1533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C:\Documents and Settings\liszka\Local Settings\Temporary Internet Files\Content.IE5\60RV4HYO\MC9002502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005263"/>
            <a:ext cx="1533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C:\Documents and Settings\liszka\Local Settings\Temporary Internet Files\Content.IE5\60RV4HYO\MC9002502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868863"/>
            <a:ext cx="1533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 of parallel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799306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8313" y="5229225"/>
            <a:ext cx="3121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Shared-memory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175" y="5229225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Distributed-memory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 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Concurrent computing </a:t>
            </a:r>
            <a:r>
              <a:rPr lang="en-US" smtClean="0"/>
              <a:t>– a program is one in which multiple tasks can be </a:t>
            </a:r>
            <a:r>
              <a:rPr lang="en-US" u="sng" smtClean="0"/>
              <a:t>in progress </a:t>
            </a:r>
            <a:r>
              <a:rPr lang="en-US" smtClean="0"/>
              <a:t>at any instant.</a:t>
            </a:r>
          </a:p>
          <a:p>
            <a:r>
              <a:rPr lang="en-US" smtClean="0">
                <a:solidFill>
                  <a:srgbClr val="0066FF"/>
                </a:solidFill>
              </a:rPr>
              <a:t>Parallel computing </a:t>
            </a:r>
            <a:r>
              <a:rPr lang="en-US" smtClean="0"/>
              <a:t>– a program is one in which multiple tasks </a:t>
            </a:r>
            <a:r>
              <a:rPr lang="en-US" u="sng" smtClean="0"/>
              <a:t>cooperate closely </a:t>
            </a:r>
            <a:r>
              <a:rPr lang="en-US" smtClean="0"/>
              <a:t>to solve a problem</a:t>
            </a:r>
          </a:p>
          <a:p>
            <a:r>
              <a:rPr lang="en-US" smtClean="0">
                <a:solidFill>
                  <a:srgbClr val="0066FF"/>
                </a:solidFill>
              </a:rPr>
              <a:t>Distributed computing </a:t>
            </a:r>
            <a:r>
              <a:rPr lang="en-US" smtClean="0"/>
              <a:t>– a program may need to cooperate with other programs to solve a problem.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 (1)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laws of physics have brought us to the doorstep of multicore technology.</a:t>
            </a:r>
          </a:p>
          <a:p>
            <a:r>
              <a:rPr lang="en-US" smtClean="0"/>
              <a:t>Serial programs typically don’t benefit from multiple cores.</a:t>
            </a:r>
          </a:p>
          <a:p>
            <a:r>
              <a:rPr lang="en-US" smtClean="0"/>
              <a:t>Automatic parallel program generation from serial program code isn’t the most efficient approach to get high performance from multicore computers.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 (2)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Learning to write parallel programs involves learning how to coordinate the cores.</a:t>
            </a:r>
          </a:p>
          <a:p>
            <a:r>
              <a:rPr lang="en-US" smtClean="0"/>
              <a:t>Parallel programs are usually very complex and therefore, require sound program techniques and development.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 it’s up to the programmers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84213" y="981075"/>
            <a:ext cx="8270875" cy="5111750"/>
          </a:xfrm>
        </p:spPr>
        <p:txBody>
          <a:bodyPr/>
          <a:lstStyle/>
          <a:p>
            <a:r>
              <a:rPr lang="en-US" smtClean="0"/>
              <a:t>Adding more processors doesn’t help much if programmers aren’t aware of them…</a:t>
            </a:r>
          </a:p>
          <a:p>
            <a:r>
              <a:rPr lang="en-US" smtClean="0"/>
              <a:t>… or don’t know how to use them.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Serial programs don’t benefit from this approach (in most cases).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355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365625"/>
            <a:ext cx="17954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smtClean="0"/>
              <a:t>Why we need ever-increasing performance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84213" y="1557338"/>
            <a:ext cx="8270875" cy="4679950"/>
          </a:xfrm>
        </p:spPr>
        <p:txBody>
          <a:bodyPr/>
          <a:lstStyle/>
          <a:p>
            <a:r>
              <a:rPr lang="en-US" smtClean="0"/>
              <a:t>Computational power is increasing, but so are our computation problems and needs.</a:t>
            </a:r>
          </a:p>
          <a:p>
            <a:r>
              <a:rPr lang="en-US" smtClean="0"/>
              <a:t>Problems we never dreamed of have been solved because of past increases, such as decoding the human genome.</a:t>
            </a:r>
          </a:p>
          <a:p>
            <a:r>
              <a:rPr lang="en-US" smtClean="0"/>
              <a:t>More complex problems are still waiting to be solved.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Climate modeling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5603" name="Picture 4" descr="C:\Documents and Settings\liszka\Local Settings\Temporary Internet Files\Content.IE5\0AVCOKV0\MP9102188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2225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 folding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68722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Drug discovery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7651" name="Picture 2" descr="C:\Documents and Settings\liszka\Local Settings\Temporary Internet Files\Content.IE5\Q7HGDQRM\MP9102210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014413"/>
            <a:ext cx="316865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C:\Documents and Settings\liszka\Local Settings\Temporary Internet Files\Content.IE5\5W39ONER\MP9001788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060575"/>
            <a:ext cx="408622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13553</TotalTime>
  <Words>1631</Words>
  <Application>Microsoft Office PowerPoint</Application>
  <PresentationFormat>On-screen Show (4:3)</PresentationFormat>
  <Paragraphs>254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 Black</vt:lpstr>
      <vt:lpstr>Wingdings</vt:lpstr>
      <vt:lpstr>Arial</vt:lpstr>
      <vt:lpstr>Times New Roman</vt:lpstr>
      <vt:lpstr>1_cod4e</vt:lpstr>
      <vt:lpstr>Slide 1</vt:lpstr>
      <vt:lpstr>Roadmap</vt:lpstr>
      <vt:lpstr>Changing times</vt:lpstr>
      <vt:lpstr>An intelligent solution</vt:lpstr>
      <vt:lpstr>Now it’s up to the programmers</vt:lpstr>
      <vt:lpstr>Why we need ever-increasing performance</vt:lpstr>
      <vt:lpstr>Climate modeling</vt:lpstr>
      <vt:lpstr>Protein folding</vt:lpstr>
      <vt:lpstr>Drug discovery</vt:lpstr>
      <vt:lpstr>Energy research</vt:lpstr>
      <vt:lpstr>Data analysis</vt:lpstr>
      <vt:lpstr>Why we’re building parallel systems</vt:lpstr>
      <vt:lpstr>A little physics lesson</vt:lpstr>
      <vt:lpstr>Solution </vt:lpstr>
      <vt:lpstr>Why we need to write parallel programs</vt:lpstr>
      <vt:lpstr>Approaches to the serial problem</vt:lpstr>
      <vt:lpstr>More problems</vt:lpstr>
      <vt:lpstr>Example</vt:lpstr>
      <vt:lpstr>Example (cont.)</vt:lpstr>
      <vt:lpstr>Example (cont.)</vt:lpstr>
      <vt:lpstr>Example (cont.)</vt:lpstr>
      <vt:lpstr>Example (cont.)</vt:lpstr>
      <vt:lpstr>Example (cont.)</vt:lpstr>
      <vt:lpstr>Slide 24</vt:lpstr>
      <vt:lpstr>Better parallel algorithm</vt:lpstr>
      <vt:lpstr>Better parallel algorithm (cont.)</vt:lpstr>
      <vt:lpstr>Multiple cores forming a global sum</vt:lpstr>
      <vt:lpstr>Analysis</vt:lpstr>
      <vt:lpstr>Analysis (cont.)</vt:lpstr>
      <vt:lpstr>How do we write parallel programs?</vt:lpstr>
      <vt:lpstr>Professor P</vt:lpstr>
      <vt:lpstr>Professor P’s grading assistants</vt:lpstr>
      <vt:lpstr>Division of work –  data parallelism</vt:lpstr>
      <vt:lpstr>Division of work –  task parallelism</vt:lpstr>
      <vt:lpstr>Division of work –  data parallelism</vt:lpstr>
      <vt:lpstr>Division of work –  task parallelism</vt:lpstr>
      <vt:lpstr>Coordination</vt:lpstr>
      <vt:lpstr>What we’ll be doing</vt:lpstr>
      <vt:lpstr>Type of parallel systems</vt:lpstr>
      <vt:lpstr>Type of parallel systems</vt:lpstr>
      <vt:lpstr>Terminology </vt:lpstr>
      <vt:lpstr>Concluding Remarks (1)</vt:lpstr>
      <vt:lpstr>Concluding Remarks (2)</vt:lpstr>
    </vt:vector>
  </TitlesOfParts>
  <Company>Ashenden Designs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fredh</cp:lastModifiedBy>
  <cp:revision>122</cp:revision>
  <dcterms:created xsi:type="dcterms:W3CDTF">2008-07-27T22:34:41Z</dcterms:created>
  <dcterms:modified xsi:type="dcterms:W3CDTF">2011-02-07T17:34:57Z</dcterms:modified>
</cp:coreProperties>
</file>